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9" r:id="rId1"/>
  </p:sldMasterIdLst>
  <p:notesMasterIdLst>
    <p:notesMasterId r:id="rId20"/>
  </p:notesMasterIdLst>
  <p:handoutMasterIdLst>
    <p:handoutMasterId r:id="rId21"/>
  </p:handoutMasterIdLst>
  <p:sldIdLst>
    <p:sldId id="319" r:id="rId2"/>
    <p:sldId id="266" r:id="rId3"/>
    <p:sldId id="296" r:id="rId4"/>
    <p:sldId id="297" r:id="rId5"/>
    <p:sldId id="298" r:id="rId6"/>
    <p:sldId id="299" r:id="rId7"/>
    <p:sldId id="300" r:id="rId8"/>
    <p:sldId id="301" r:id="rId9"/>
    <p:sldId id="309" r:id="rId10"/>
    <p:sldId id="310" r:id="rId11"/>
    <p:sldId id="311" r:id="rId12"/>
    <p:sldId id="325" r:id="rId13"/>
    <p:sldId id="313" r:id="rId14"/>
    <p:sldId id="281" r:id="rId15"/>
    <p:sldId id="329" r:id="rId16"/>
    <p:sldId id="316" r:id="rId17"/>
    <p:sldId id="317" r:id="rId18"/>
    <p:sldId id="318" r:id="rId19"/>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ＭＳ Ｐゴシック" panose="020B0600070205080204" pitchFamily="34" charset="-128"/>
      <p:regular r:id="rId26"/>
    </p:embeddedFont>
    <p:embeddedFont>
      <p:font typeface="Open Sans" panose="020B0606030504020204" pitchFamily="34" charset="0"/>
      <p:regular r:id="rId27"/>
      <p:bold r:id="rId28"/>
      <p:italic r:id="rId29"/>
      <p:boldItalic r:id="rId30"/>
    </p:embeddedFont>
    <p:embeddedFont>
      <p:font typeface="Franklin Gothic Book" panose="020B0503020102020204" pitchFamily="34"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776"/>
    <a:srgbClr val="7DBBE0"/>
    <a:srgbClr val="3B7BD2"/>
    <a:srgbClr val="1295A5"/>
    <a:srgbClr val="B0DB75"/>
    <a:srgbClr val="62C489"/>
    <a:srgbClr val="0A4A43"/>
    <a:srgbClr val="FDAE2F"/>
    <a:srgbClr val="FD6206"/>
    <a:srgbClr val="FB400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74476" autoAdjust="0"/>
  </p:normalViewPr>
  <p:slideViewPr>
    <p:cSldViewPr snapToGrid="0" snapToObjects="1">
      <p:cViewPr>
        <p:scale>
          <a:sx n="60" d="100"/>
          <a:sy n="60" d="100"/>
        </p:scale>
        <p:origin x="-1656" y="-300"/>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8.xml"/><Relationship Id="rId1" Type="http://schemas.openxmlformats.org/officeDocument/2006/relationships/slide" Target="slides/slide2.xml"/><Relationship Id="rId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14E7F0-00DA-D144-93C1-BF208CEE212B}" type="datetime1">
              <a:rPr lang="en-US" smtClean="0"/>
              <a:t>8/16/2016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B36100-CEDC-8B42-9697-7F2444CE7BC1}" type="slidenum">
              <a:rPr lang="en-US" smtClean="0"/>
              <a:t>‹#›</a:t>
            </a:fld>
            <a:endParaRPr lang="en-US"/>
          </a:p>
        </p:txBody>
      </p:sp>
    </p:spTree>
    <p:extLst>
      <p:ext uri="{BB962C8B-B14F-4D97-AF65-F5344CB8AC3E}">
        <p14:creationId xmlns:p14="http://schemas.microsoft.com/office/powerpoint/2010/main" val="1549175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0B91FA-7F2A-2A4C-97C5-624007DF240F}" type="datetime1">
              <a:rPr lang="en-US" smtClean="0"/>
              <a:t>8/16/2016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CDF0AE-108A-4340-A4F1-C653F55A4A8D}" type="slidenum">
              <a:rPr lang="en-US" smtClean="0"/>
              <a:t>‹#›</a:t>
            </a:fld>
            <a:endParaRPr lang="en-US"/>
          </a:p>
        </p:txBody>
      </p:sp>
    </p:spTree>
    <p:extLst>
      <p:ext uri="{BB962C8B-B14F-4D97-AF65-F5344CB8AC3E}">
        <p14:creationId xmlns:p14="http://schemas.microsoft.com/office/powerpoint/2010/main" val="5917742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ileyplus.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ileyplus.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ileyplus.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wileyplus.com/go/studentfdoc"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wileyplus.com/suppor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a:t>
            </a:fld>
            <a:endParaRPr lang="en-US"/>
          </a:p>
        </p:txBody>
      </p:sp>
    </p:spTree>
    <p:extLst>
      <p:ext uri="{BB962C8B-B14F-4D97-AF65-F5344CB8AC3E}">
        <p14:creationId xmlns:p14="http://schemas.microsoft.com/office/powerpoint/2010/main" val="849539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10</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things don’t always go as planned. We do everything we can to ensure your WileyPLUS experience is excellent, but if you do encounter a problem, tech support is just a click away. You can access FAQs and other support directly from your Home screen, or at </a:t>
            </a:r>
            <a:r>
              <a:rPr lang="en-US" u="sng" dirty="0" smtClean="0">
                <a:hlinkClick r:id="rId3"/>
              </a:rPr>
              <a:t>wileyplus.com</a:t>
            </a:r>
            <a:r>
              <a:rPr lang="en-US" dirty="0" smtClean="0"/>
              <a:t>. Live chat and messaging is the best way to connect with us one-on-one.  Also, ask your instructor if there is a WileyPLUS Student Partner available for the class. Student Partners are just like you, except they are trained to help you out face-to-face. We’re always looking for new Student Partners, so if you would like to join the team, simply ask your instructor to recommend you. Student Partners are paid $200, receive a blurb for their resume, and students receive a certificate.</a:t>
            </a:r>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11</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12</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13</a:t>
            </a:fld>
            <a:endParaRPr lang="en-US"/>
          </a:p>
        </p:txBody>
      </p:sp>
    </p:spTree>
    <p:extLst>
      <p:ext uri="{BB962C8B-B14F-4D97-AF65-F5344CB8AC3E}">
        <p14:creationId xmlns:p14="http://schemas.microsoft.com/office/powerpoint/2010/main" val="3926533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15</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16</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17</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18</a:t>
            </a:fld>
            <a:endParaRPr lang="en-US"/>
          </a:p>
        </p:txBody>
      </p:sp>
    </p:spTree>
    <p:extLst>
      <p:ext uri="{BB962C8B-B14F-4D97-AF65-F5344CB8AC3E}">
        <p14:creationId xmlns:p14="http://schemas.microsoft.com/office/powerpoint/2010/main" val="849539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DF0AE-108A-4340-A4F1-C653F55A4A8D}" type="slidenum">
              <a:rPr lang="en-US" smtClean="0"/>
              <a:t>2</a:t>
            </a:fld>
            <a:endParaRPr lang="en-US"/>
          </a:p>
        </p:txBody>
      </p:sp>
    </p:spTree>
    <p:extLst>
      <p:ext uri="{BB962C8B-B14F-4D97-AF65-F5344CB8AC3E}">
        <p14:creationId xmlns:p14="http://schemas.microsoft.com/office/powerpoint/2010/main" val="392653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Open your browser and go to </a:t>
            </a:r>
            <a:r>
              <a:rPr lang="en-US" u="sng" dirty="0" smtClean="0">
                <a:hlinkClick r:id="rId3"/>
              </a:rPr>
              <a:t>www.wileyplus.com</a:t>
            </a:r>
            <a:r>
              <a:rPr lang="en-US" dirty="0" smtClean="0"/>
              <a:t>. If at anytime you need help using WileyPLUS, click “Show Me How” or “Help” and you will be guided through the process. “Help” is available when using WileyPLUS to show you exactly what you need to do if you are ever stuck or don’t understand what it is you need to do within the application.</a:t>
            </a:r>
          </a:p>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3</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WileyPLUS now supports mobile registration. Simply go to </a:t>
            </a:r>
            <a:r>
              <a:rPr lang="en-US" u="sng" dirty="0" smtClean="0">
                <a:hlinkClick r:id="rId3"/>
              </a:rPr>
              <a:t>wileyplus.com</a:t>
            </a:r>
            <a:r>
              <a:rPr lang="en-US" dirty="0" smtClean="0"/>
              <a:t> on your device and follow the prompts.</a:t>
            </a:r>
          </a:p>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4</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at the lower left-hand corner you see a box labeled for Students. There are two ways to register for your class. The first is if your professor has provided you with a six-digit course ID. If you don’t have the course ID, the process is super simple. Start typing the name of your school into the space provided. Your school name will appear in a drop-down menu. When you find your school select it, and click the “Find” button.</a:t>
            </a:r>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5</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now will see all of the classes at your school in which WileyPLUS is being used. You need to find your class. The local course name and course number are listed, so it should be very easy to locate your class. If you want to search by professor, you can do that as well—whatever works for you! Okay, so you found your class, now you need to find and select you class section. Again—this is really easy. Next to your class or instructor name (depending on how you searched) there is a plus symbol. Click the symbol and the various class sections will appear below. Locate your section and then click the arrow in the green box to the right of the class meeting time.</a:t>
            </a:r>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6</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Awesome! Now you’re ready to log in to WileyPLUS. If you used WileyPLUS in a different class, simply enter your email address and the password you created for the previous class. Congratulations! You can move on to the next step.</a:t>
            </a:r>
          </a:p>
          <a:p>
            <a:r>
              <a:rPr lang="en-US" dirty="0" smtClean="0"/>
              <a:t>If this is your first time using WileyPLUS you will need to create an account—no big deal. Click “Create Account” in the box located in on the right side of the screen.</a:t>
            </a:r>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7</a:t>
            </a:fld>
            <a:endParaRPr lang="en-US"/>
          </a:p>
        </p:txBody>
      </p:sp>
    </p:spTree>
    <p:extLst>
      <p:ext uri="{BB962C8B-B14F-4D97-AF65-F5344CB8AC3E}">
        <p14:creationId xmlns:p14="http://schemas.microsoft.com/office/powerpoint/2010/main" val="3785700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CDF0AE-108A-4340-A4F1-C653F55A4A8D}" type="slidenum">
              <a:rPr lang="en-US" smtClean="0"/>
              <a:t>8</a:t>
            </a:fld>
            <a:endParaRPr lang="en-US"/>
          </a:p>
        </p:txBody>
      </p:sp>
    </p:spTree>
    <p:extLst>
      <p:ext uri="{BB962C8B-B14F-4D97-AF65-F5344CB8AC3E}">
        <p14:creationId xmlns:p14="http://schemas.microsoft.com/office/powerpoint/2010/main" val="3926533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b="1" dirty="0" smtClean="0">
                <a:solidFill>
                  <a:schemeClr val="accent1">
                    <a:lumMod val="75000"/>
                  </a:schemeClr>
                </a:solidFill>
                <a:ea typeface="ＭＳ Ｐゴシック" charset="0"/>
              </a:rPr>
              <a:t>Need Help?</a:t>
            </a:r>
          </a:p>
          <a:p>
            <a:pPr eaLnBrk="1" hangingPunct="1">
              <a:spcBef>
                <a:spcPct val="0"/>
              </a:spcBef>
              <a:defRPr/>
            </a:pPr>
            <a:endParaRPr lang="en-US" b="1" dirty="0" smtClean="0">
              <a:solidFill>
                <a:schemeClr val="accent1">
                  <a:lumMod val="75000"/>
                </a:schemeClr>
              </a:solidFill>
              <a:ea typeface="ＭＳ Ｐゴシック" charset="0"/>
            </a:endParaRPr>
          </a:p>
          <a:p>
            <a:pPr eaLnBrk="1" hangingPunct="1">
              <a:defRPr/>
            </a:pPr>
            <a:r>
              <a:rPr lang="en-US" sz="1600" dirty="0" smtClean="0">
                <a:solidFill>
                  <a:schemeClr val="accent1">
                    <a:lumMod val="75000"/>
                  </a:schemeClr>
                </a:solidFill>
                <a:ea typeface="ＭＳ Ｐゴシック" charset="0"/>
              </a:rPr>
              <a:t>For any questions, please do not contact your instructor and use these helpful resources below:</a:t>
            </a:r>
          </a:p>
          <a:p>
            <a:pPr lvl="1" eaLnBrk="1" hangingPunct="1">
              <a:buFont typeface="Wingdings" pitchFamily="2" charset="2"/>
              <a:buChar char="§"/>
              <a:defRPr/>
            </a:pPr>
            <a:r>
              <a:rPr lang="en-US" sz="1600" b="1" dirty="0" smtClean="0">
                <a:solidFill>
                  <a:schemeClr val="accent1">
                    <a:lumMod val="75000"/>
                  </a:schemeClr>
                </a:solidFill>
                <a:ea typeface="ＭＳ Ｐゴシック" charset="0"/>
              </a:rPr>
              <a:t>Visit our help section: 2 minute tutorials &amp; More! </a:t>
            </a:r>
            <a:r>
              <a:rPr lang="en-US" sz="1600" u="sng" dirty="0" smtClean="0">
                <a:ea typeface="ＭＳ Ｐゴシック" charset="0"/>
                <a:hlinkClick r:id="rId3"/>
              </a:rPr>
              <a:t>www.wileyplus.com/go/studentfdoc</a:t>
            </a:r>
            <a:endParaRPr lang="en-US" sz="1600" u="sng" dirty="0" smtClean="0">
              <a:ea typeface="ＭＳ Ｐゴシック" charset="0"/>
            </a:endParaRPr>
          </a:p>
          <a:p>
            <a:pPr lvl="1" eaLnBrk="1" hangingPunct="1">
              <a:buFont typeface="Wingdings" pitchFamily="2" charset="2"/>
              <a:buChar char="§"/>
              <a:defRPr/>
            </a:pPr>
            <a:r>
              <a:rPr lang="en-US" sz="1600" dirty="0" smtClean="0">
                <a:solidFill>
                  <a:schemeClr val="accent1">
                    <a:lumMod val="75000"/>
                  </a:schemeClr>
                </a:solidFill>
                <a:ea typeface="ＭＳ Ｐゴシック" charset="0"/>
              </a:rPr>
              <a:t>Tech support: FAQs and live chat!  </a:t>
            </a:r>
            <a:r>
              <a:rPr lang="en-US" sz="1600" dirty="0" smtClean="0">
                <a:ea typeface="ＭＳ Ｐゴシック" charset="0"/>
                <a:hlinkClick r:id="rId4"/>
              </a:rPr>
              <a:t>www.wileyplus.com/support</a:t>
            </a:r>
            <a:r>
              <a:rPr lang="en-US" sz="1600" dirty="0" smtClean="0">
                <a:ea typeface="ＭＳ Ｐゴシック" charset="0"/>
              </a:rPr>
              <a:t> </a:t>
            </a:r>
          </a:p>
          <a:p>
            <a:pPr eaLnBrk="1" hangingPunct="1">
              <a:spcBef>
                <a:spcPct val="0"/>
              </a:spcBef>
              <a:defRPr/>
            </a:pPr>
            <a:endParaRPr lang="en-US" dirty="0" smtClean="0">
              <a:ea typeface="ＭＳ Ｐゴシック" charset="0"/>
              <a:cs typeface="+mn-cs"/>
            </a:endParaRPr>
          </a:p>
          <a:p>
            <a:endParaRPr lang="en-US" dirty="0"/>
          </a:p>
        </p:txBody>
      </p:sp>
      <p:sp>
        <p:nvSpPr>
          <p:cNvPr id="4" name="Slide Number Placeholder 3"/>
          <p:cNvSpPr>
            <a:spLocks noGrp="1"/>
          </p:cNvSpPr>
          <p:nvPr>
            <p:ph type="sldNum" sz="quarter" idx="10"/>
          </p:nvPr>
        </p:nvSpPr>
        <p:spPr/>
        <p:txBody>
          <a:bodyPr/>
          <a:lstStyle/>
          <a:p>
            <a:fld id="{C1CDF0AE-108A-4340-A4F1-C653F55A4A8D}" type="slidenum">
              <a:rPr lang="en-US" smtClean="0"/>
              <a:t>9</a:t>
            </a:fld>
            <a:endParaRPr lang="en-US"/>
          </a:p>
        </p:txBody>
      </p:sp>
    </p:spTree>
    <p:extLst>
      <p:ext uri="{BB962C8B-B14F-4D97-AF65-F5344CB8AC3E}">
        <p14:creationId xmlns:p14="http://schemas.microsoft.com/office/powerpoint/2010/main" val="392653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3505200" y="4798754"/>
            <a:ext cx="2133600" cy="274637"/>
          </a:xfrm>
          <a:prstGeom prst="rect">
            <a:avLst/>
          </a:prstGeom>
        </p:spPr>
        <p:txBody>
          <a:bodyPr vert="horz" lIns="91440" tIns="45720" rIns="91440" bIns="45720" rtlCol="0" anchor="ctr"/>
          <a:lstStyle>
            <a:lvl1pPr algn="ctr">
              <a:defRPr sz="1000">
                <a:solidFill>
                  <a:schemeClr val="tx1">
                    <a:tint val="75000"/>
                  </a:schemeClr>
                </a:solidFill>
              </a:defRPr>
            </a:lvl1pPr>
          </a:lstStyle>
          <a:p>
            <a:fld id="{2DEE0E20-7E31-B544-86DD-810FAB9C492C}" type="slidenum">
              <a:rPr lang="en-US" smtClean="0"/>
              <a:pPr/>
              <a:t>‹#›</a:t>
            </a:fld>
            <a:endParaRPr lang="en-US"/>
          </a:p>
        </p:txBody>
      </p:sp>
    </p:spTree>
    <p:extLst>
      <p:ext uri="{BB962C8B-B14F-4D97-AF65-F5344CB8AC3E}">
        <p14:creationId xmlns:p14="http://schemas.microsoft.com/office/powerpoint/2010/main" val="309694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3505200" y="4798754"/>
            <a:ext cx="2133600" cy="274637"/>
          </a:xfrm>
          <a:prstGeom prst="rect">
            <a:avLst/>
          </a:prstGeom>
        </p:spPr>
        <p:txBody>
          <a:bodyPr vert="horz" lIns="91440" tIns="45720" rIns="91440" bIns="45720" rtlCol="0" anchor="ctr"/>
          <a:lstStyle>
            <a:lvl1pPr algn="ctr">
              <a:defRPr sz="1000">
                <a:solidFill>
                  <a:schemeClr val="tx1">
                    <a:tint val="75000"/>
                  </a:schemeClr>
                </a:solidFill>
              </a:defRPr>
            </a:lvl1pPr>
          </a:lstStyle>
          <a:p>
            <a:fld id="{2DEE0E20-7E31-B544-86DD-810FAB9C492C}" type="slidenum">
              <a:rPr lang="en-US" smtClean="0"/>
              <a:pPr/>
              <a:t>‹#›</a:t>
            </a:fld>
            <a:endParaRPr lang="en-US"/>
          </a:p>
        </p:txBody>
      </p:sp>
    </p:spTree>
    <p:extLst>
      <p:ext uri="{BB962C8B-B14F-4D97-AF65-F5344CB8AC3E}">
        <p14:creationId xmlns:p14="http://schemas.microsoft.com/office/powerpoint/2010/main" val="3631906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4762048"/>
            <a:ext cx="9144000" cy="3896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LEY_LOGO_2012.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155" y="4875752"/>
            <a:ext cx="654538" cy="136897"/>
          </a:xfrm>
          <a:prstGeom prst="rect">
            <a:avLst/>
          </a:prstGeom>
        </p:spPr>
      </p:pic>
      <p:cxnSp>
        <p:nvCxnSpPr>
          <p:cNvPr id="11" name="Straight Connector 10"/>
          <p:cNvCxnSpPr/>
          <p:nvPr/>
        </p:nvCxnSpPr>
        <p:spPr>
          <a:xfrm>
            <a:off x="178747" y="4753854"/>
            <a:ext cx="8814947"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4"/>
          </p:nvPr>
        </p:nvSpPr>
        <p:spPr>
          <a:xfrm>
            <a:off x="3505200" y="4798754"/>
            <a:ext cx="2133600" cy="274637"/>
          </a:xfrm>
          <a:prstGeom prst="rect">
            <a:avLst/>
          </a:prstGeom>
        </p:spPr>
        <p:txBody>
          <a:bodyPr vert="horz" lIns="91440" tIns="45720" rIns="91440" bIns="45720" rtlCol="0" anchor="ctr"/>
          <a:lstStyle>
            <a:lvl1pPr algn="ctr">
              <a:defRPr sz="1000">
                <a:solidFill>
                  <a:schemeClr val="tx1">
                    <a:tint val="75000"/>
                  </a:schemeClr>
                </a:solidFill>
              </a:defRPr>
            </a:lvl1pPr>
          </a:lstStyle>
          <a:p>
            <a:fld id="{2DEE0E20-7E31-B544-86DD-810FAB9C492C}" type="slidenum">
              <a:rPr lang="en-US" smtClean="0"/>
              <a:pPr/>
              <a:t>‹#›</a:t>
            </a:fld>
            <a:endParaRPr lang="en-US"/>
          </a:p>
        </p:txBody>
      </p:sp>
    </p:spTree>
    <p:extLst>
      <p:ext uri="{BB962C8B-B14F-4D97-AF65-F5344CB8AC3E}">
        <p14:creationId xmlns:p14="http://schemas.microsoft.com/office/powerpoint/2010/main" val="73974952"/>
      </p:ext>
    </p:extLst>
  </p:cSld>
  <p:clrMap bg1="lt1" tx1="dk1" bg2="lt2" tx2="dk2" accent1="accent1" accent2="accent2" accent3="accent3" accent4="accent4" accent5="accent5" accent6="accent6" hlink="hlink" folHlink="folHlink"/>
  <p:sldLayoutIdLst>
    <p:sldLayoutId id="2147483660" r:id="rId1"/>
    <p:sldLayoutId id="2147483674" r:id="rId2"/>
  </p:sldLayoutIdLst>
  <p:timing>
    <p:tnLst>
      <p:par>
        <p:cTn id="1" dur="indefinite" restart="never" nodeType="tmRoot"/>
      </p:par>
    </p:tnLst>
  </p:timing>
  <p:hf hdr="0" ftr="0" dt="0"/>
  <p:txStyles>
    <p:titleStyle>
      <a:lvl1pPr algn="l" defTabSz="457200" rtl="0" eaLnBrk="1" latinLnBrk="0" hangingPunct="1">
        <a:spcBef>
          <a:spcPct val="0"/>
        </a:spcBef>
        <a:buNone/>
        <a:defRPr sz="2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8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8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wileyplus.com/go/studentfdoc"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hyperlink" Target="http://www.wileyplus.com/suppor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54160" cy="476504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
          <p:cNvGrpSpPr>
            <a:grpSpLocks noChangeAspect="1"/>
          </p:cNvGrpSpPr>
          <p:nvPr/>
        </p:nvGrpSpPr>
        <p:grpSpPr>
          <a:xfrm>
            <a:off x="457201" y="-1543050"/>
            <a:ext cx="8229598" cy="8229600"/>
            <a:chOff x="1087121" y="-527051"/>
            <a:chExt cx="6969760" cy="6969762"/>
          </a:xfrm>
        </p:grpSpPr>
        <p:sp>
          <p:nvSpPr>
            <p:cNvPr id="18" name="Oval 17"/>
            <p:cNvSpPr>
              <a:spLocks noChangeAspect="1"/>
            </p:cNvSpPr>
            <p:nvPr/>
          </p:nvSpPr>
          <p:spPr>
            <a:xfrm>
              <a:off x="1262728" y="-351443"/>
              <a:ext cx="6618546" cy="6618548"/>
            </a:xfrm>
            <a:prstGeom prst="ellipse">
              <a:avLst/>
            </a:prstGeom>
            <a:no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1087121" y="-527051"/>
              <a:ext cx="6969760" cy="6969762"/>
              <a:chOff x="1325884" y="-674367"/>
              <a:chExt cx="6492233" cy="6492234"/>
            </a:xfrm>
          </p:grpSpPr>
          <p:sp>
            <p:nvSpPr>
              <p:cNvPr id="34" name="Arc 33"/>
              <p:cNvSpPr>
                <a:spLocks noChangeAspect="1"/>
              </p:cNvSpPr>
              <p:nvPr/>
            </p:nvSpPr>
            <p:spPr>
              <a:xfrm rot="5400000">
                <a:off x="1325884" y="-674366"/>
                <a:ext cx="6492233" cy="6492233"/>
              </a:xfrm>
              <a:prstGeom prst="arc">
                <a:avLst/>
              </a:prstGeom>
              <a:ln>
                <a:solidFill>
                  <a:schemeClr val="accent3"/>
                </a:solidFill>
                <a:head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a:spLocks noChangeAspect="1"/>
              </p:cNvSpPr>
              <p:nvPr/>
            </p:nvSpPr>
            <p:spPr>
              <a:xfrm rot="10800000">
                <a:off x="1325884" y="-674367"/>
                <a:ext cx="6492233" cy="6492233"/>
              </a:xfrm>
              <a:prstGeom prst="arc">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accent2"/>
                    </a:solidFill>
                  </a:ln>
                </a:endParaRPr>
              </a:p>
            </p:txBody>
          </p:sp>
          <p:sp>
            <p:nvSpPr>
              <p:cNvPr id="38" name="Arc 37"/>
              <p:cNvSpPr>
                <a:spLocks noChangeAspect="1"/>
              </p:cNvSpPr>
              <p:nvPr/>
            </p:nvSpPr>
            <p:spPr>
              <a:xfrm rot="16200000">
                <a:off x="1325884" y="-674367"/>
                <a:ext cx="6492233" cy="6492233"/>
              </a:xfrm>
              <a:prstGeom prst="arc">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pic>
        <p:nvPicPr>
          <p:cNvPr id="41" name="Picture 40"/>
          <p:cNvPicPr>
            <a:picLocks noChangeAspect="1"/>
          </p:cNvPicPr>
          <p:nvPr/>
        </p:nvPicPr>
        <p:blipFill>
          <a:blip r:embed="rId3"/>
          <a:stretch>
            <a:fillRect/>
          </a:stretch>
        </p:blipFill>
        <p:spPr>
          <a:xfrm>
            <a:off x="135630" y="4765040"/>
            <a:ext cx="8019143" cy="462074"/>
          </a:xfrm>
          <a:prstGeom prst="rect">
            <a:avLst/>
          </a:prstGeom>
        </p:spPr>
      </p:pic>
      <p:sp>
        <p:nvSpPr>
          <p:cNvPr id="3" name="TextBox 2"/>
          <p:cNvSpPr txBox="1"/>
          <p:nvPr/>
        </p:nvSpPr>
        <p:spPr>
          <a:xfrm>
            <a:off x="1553540" y="419248"/>
            <a:ext cx="5856599" cy="4580741"/>
          </a:xfrm>
          <a:prstGeom prst="rect">
            <a:avLst/>
          </a:prstGeom>
          <a:noFill/>
        </p:spPr>
        <p:txBody>
          <a:bodyPr wrap="square" rtlCol="0">
            <a:spAutoFit/>
          </a:bodyPr>
          <a:lstStyle/>
          <a:p>
            <a:pPr defTabSz="584200" hangingPunct="0">
              <a:lnSpc>
                <a:spcPts val="2460"/>
              </a:lnSpc>
            </a:pPr>
            <a:r>
              <a:rPr lang="en-US" dirty="0">
                <a:solidFill>
                  <a:schemeClr val="bg1"/>
                </a:solidFill>
                <a:latin typeface="Open Sans"/>
                <a:cs typeface="Open Sans"/>
              </a:rPr>
              <a:t>WileyPLUS is an online learning platform that helps students do better in their course. </a:t>
            </a:r>
            <a:r>
              <a:rPr lang="en-US" dirty="0" smtClean="0">
                <a:solidFill>
                  <a:schemeClr val="bg1"/>
                </a:solidFill>
                <a:latin typeface="Open Sans"/>
                <a:cs typeface="Open Sans"/>
              </a:rPr>
              <a:t> Student who consistently use WileyPLUS throughout the semester earn higher grades in the course. </a:t>
            </a:r>
          </a:p>
          <a:p>
            <a:pPr defTabSz="584200" hangingPunct="0">
              <a:lnSpc>
                <a:spcPts val="2460"/>
              </a:lnSpc>
            </a:pPr>
            <a:endParaRPr lang="en-US" dirty="0" smtClean="0">
              <a:solidFill>
                <a:schemeClr val="bg1"/>
              </a:solidFill>
              <a:latin typeface="Open Sans"/>
              <a:cs typeface="Open Sans"/>
            </a:endParaRPr>
          </a:p>
          <a:p>
            <a:pPr defTabSz="584200" hangingPunct="0">
              <a:lnSpc>
                <a:spcPts val="2460"/>
              </a:lnSpc>
            </a:pPr>
            <a:r>
              <a:rPr lang="en-US" dirty="0" smtClean="0">
                <a:solidFill>
                  <a:schemeClr val="bg1"/>
                </a:solidFill>
                <a:latin typeface="Open Sans"/>
                <a:cs typeface="Open Sans"/>
              </a:rPr>
              <a:t>Learn </a:t>
            </a:r>
            <a:r>
              <a:rPr lang="en-US" dirty="0">
                <a:solidFill>
                  <a:schemeClr val="bg1"/>
                </a:solidFill>
                <a:latin typeface="Open Sans"/>
                <a:cs typeface="Open Sans"/>
              </a:rPr>
              <a:t>by doing practice questions, homework, and assessments.</a:t>
            </a:r>
          </a:p>
          <a:p>
            <a:pPr defTabSz="584200" hangingPunct="0">
              <a:lnSpc>
                <a:spcPts val="2460"/>
              </a:lnSpc>
            </a:pPr>
            <a:endParaRPr lang="en-US" dirty="0">
              <a:solidFill>
                <a:schemeClr val="bg1"/>
              </a:solidFill>
              <a:latin typeface="Open Sans"/>
              <a:cs typeface="Open Sans"/>
            </a:endParaRPr>
          </a:p>
          <a:p>
            <a:pPr defTabSz="584200" hangingPunct="0">
              <a:lnSpc>
                <a:spcPts val="2460"/>
              </a:lnSpc>
            </a:pPr>
            <a:r>
              <a:rPr lang="en-US" dirty="0">
                <a:solidFill>
                  <a:schemeClr val="bg1"/>
                </a:solidFill>
                <a:latin typeface="Open Sans"/>
                <a:cs typeface="Open Sans"/>
              </a:rPr>
              <a:t>Save $$$, with the </a:t>
            </a:r>
            <a:r>
              <a:rPr lang="en-US" dirty="0" smtClean="0">
                <a:solidFill>
                  <a:schemeClr val="bg1"/>
                </a:solidFill>
                <a:latin typeface="Open Sans"/>
                <a:cs typeface="Open Sans"/>
              </a:rPr>
              <a:t>online interactive </a:t>
            </a:r>
            <a:r>
              <a:rPr lang="en-US" dirty="0" err="1" smtClean="0">
                <a:solidFill>
                  <a:schemeClr val="bg1"/>
                </a:solidFill>
                <a:latin typeface="Open Sans"/>
                <a:cs typeface="Open Sans"/>
              </a:rPr>
              <a:t>eTextbook</a:t>
            </a:r>
            <a:r>
              <a:rPr lang="en-US" dirty="0">
                <a:solidFill>
                  <a:schemeClr val="bg1"/>
                </a:solidFill>
                <a:latin typeface="Open Sans"/>
                <a:cs typeface="Open Sans"/>
              </a:rPr>
              <a:t>.</a:t>
            </a:r>
          </a:p>
          <a:p>
            <a:pPr defTabSz="584200" hangingPunct="0">
              <a:lnSpc>
                <a:spcPts val="2460"/>
              </a:lnSpc>
            </a:pPr>
            <a:endParaRPr lang="en-US" dirty="0">
              <a:solidFill>
                <a:schemeClr val="bg1"/>
              </a:solidFill>
              <a:latin typeface="Open Sans"/>
              <a:cs typeface="Open Sans"/>
            </a:endParaRPr>
          </a:p>
          <a:p>
            <a:pPr defTabSz="584200" hangingPunct="0">
              <a:lnSpc>
                <a:spcPts val="2460"/>
              </a:lnSpc>
            </a:pPr>
            <a:r>
              <a:rPr lang="en-US" dirty="0">
                <a:solidFill>
                  <a:schemeClr val="bg1"/>
                </a:solidFill>
                <a:latin typeface="Open Sans"/>
                <a:cs typeface="Open Sans"/>
              </a:rPr>
              <a:t>Personalize your learning experience with ORION adaptive practice.  Know what you don’t know before it’s too late. </a:t>
            </a:r>
            <a:endParaRPr lang="en-US" dirty="0">
              <a:solidFill>
                <a:schemeClr val="bg1"/>
              </a:solidFill>
              <a:latin typeface="Open Sans"/>
              <a:cs typeface="Open Sans"/>
              <a:sym typeface="Helvetica Light"/>
            </a:endParaRPr>
          </a:p>
          <a:p>
            <a:pPr>
              <a:lnSpc>
                <a:spcPts val="2460"/>
              </a:lnSpc>
            </a:pPr>
            <a:endParaRPr lang="en-US" dirty="0">
              <a:solidFill>
                <a:schemeClr val="bg1"/>
              </a:solidFill>
              <a:latin typeface="Open Sans"/>
              <a:cs typeface="Open Sans"/>
            </a:endParaRPr>
          </a:p>
        </p:txBody>
      </p:sp>
    </p:spTree>
    <p:extLst>
      <p:ext uri="{BB962C8B-B14F-4D97-AF65-F5344CB8AC3E}">
        <p14:creationId xmlns:p14="http://schemas.microsoft.com/office/powerpoint/2010/main" val="395709319"/>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10</a:t>
            </a:fld>
            <a:endParaRPr lang="en-US"/>
          </a:p>
        </p:txBody>
      </p:sp>
      <p:sp>
        <p:nvSpPr>
          <p:cNvPr id="3" name="Content Placeholder 4"/>
          <p:cNvSpPr txBox="1">
            <a:spLocks/>
          </p:cNvSpPr>
          <p:nvPr/>
        </p:nvSpPr>
        <p:spPr>
          <a:xfrm>
            <a:off x="396372" y="346270"/>
            <a:ext cx="6016235" cy="1569091"/>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smtClean="0">
                <a:latin typeface="Open Sans"/>
                <a:cs typeface="Open Sans"/>
              </a:rPr>
              <a:t>Help Powered by </a:t>
            </a:r>
            <a:r>
              <a:rPr lang="en-US" sz="2000" b="1" dirty="0" err="1" smtClean="0">
                <a:latin typeface="Open Sans"/>
                <a:cs typeface="Open Sans"/>
              </a:rPr>
              <a:t>WalkMe</a:t>
            </a:r>
            <a:endParaRPr lang="en-US" sz="2000" b="1" dirty="0">
              <a:latin typeface="Open Sans"/>
              <a:cs typeface="Open Sans"/>
            </a:endParaRPr>
          </a:p>
          <a:p>
            <a:pPr algn="l"/>
            <a:endParaRPr lang="en-US" sz="1600" dirty="0">
              <a:solidFill>
                <a:srgbClr val="404040"/>
              </a:solidFill>
              <a:latin typeface="Open Sans"/>
              <a:cs typeface="Open Sans"/>
            </a:endParaRPr>
          </a:p>
          <a:p>
            <a:pPr algn="l"/>
            <a:endParaRPr lang="en-US" sz="1600" dirty="0">
              <a:solidFill>
                <a:srgbClr val="404040"/>
              </a:solidFill>
            </a:endParaRPr>
          </a:p>
          <a:p>
            <a:pPr algn="l"/>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40292" y="2106083"/>
            <a:ext cx="889000" cy="1375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473742" y="1006127"/>
            <a:ext cx="6449431" cy="3565331"/>
            <a:chOff x="473742" y="1006127"/>
            <a:chExt cx="6449431" cy="3565331"/>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3742" y="1006127"/>
              <a:ext cx="6449431" cy="3565331"/>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5539314" y="1588385"/>
              <a:ext cx="1352374" cy="1098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grpSp>
      <p:pic>
        <p:nvPicPr>
          <p:cNvPr id="6" name="Picture 5" descr="Screen Shot 2015-12-29 at 3.36.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942" y="1117340"/>
            <a:ext cx="3276425" cy="2971800"/>
          </a:xfrm>
          <a:prstGeom prst="rect">
            <a:avLst/>
          </a:prstGeom>
          <a:effectLst>
            <a:outerShdw blurRad="50800" dist="38100" dir="5400000" algn="t" rotWithShape="0">
              <a:prstClr val="black">
                <a:alpha val="40000"/>
              </a:prstClr>
            </a:outerShdw>
          </a:effectLst>
        </p:spPr>
      </p:pic>
      <p:sp>
        <p:nvSpPr>
          <p:cNvPr id="9" name="Right Arrow 8"/>
          <p:cNvSpPr/>
          <p:nvPr/>
        </p:nvSpPr>
        <p:spPr>
          <a:xfrm>
            <a:off x="1755264" y="3720662"/>
            <a:ext cx="1749936" cy="4099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3283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11</a:t>
            </a:fld>
            <a:endParaRPr lang="en-US"/>
          </a:p>
        </p:txBody>
      </p:sp>
      <p:sp>
        <p:nvSpPr>
          <p:cNvPr id="3" name="Content Placeholder 4"/>
          <p:cNvSpPr txBox="1">
            <a:spLocks/>
          </p:cNvSpPr>
          <p:nvPr/>
        </p:nvSpPr>
        <p:spPr>
          <a:xfrm>
            <a:off x="396372" y="346270"/>
            <a:ext cx="6273986" cy="1569091"/>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smtClean="0">
                <a:latin typeface="Open Sans"/>
                <a:cs typeface="Open Sans"/>
              </a:rPr>
              <a:t>Technical Support</a:t>
            </a:r>
            <a:endParaRPr lang="en-US" sz="2000" b="1" dirty="0">
              <a:latin typeface="Open Sans"/>
              <a:cs typeface="Open Sans"/>
            </a:endParaRPr>
          </a:p>
          <a:p>
            <a:pPr algn="l"/>
            <a:r>
              <a:rPr lang="en-US" sz="1600" dirty="0" smtClean="0">
                <a:solidFill>
                  <a:srgbClr val="404040"/>
                </a:solidFill>
                <a:latin typeface="Open Sans"/>
                <a:cs typeface="Open Sans"/>
              </a:rPr>
              <a:t>At </a:t>
            </a:r>
            <a:r>
              <a:rPr lang="en-US" sz="1600" dirty="0" err="1">
                <a:solidFill>
                  <a:srgbClr val="404040"/>
                </a:solidFill>
                <a:latin typeface="Open Sans"/>
                <a:cs typeface="Open Sans"/>
              </a:rPr>
              <a:t>w</a:t>
            </a:r>
            <a:r>
              <a:rPr lang="en-US" sz="1600" dirty="0" err="1" smtClean="0">
                <a:solidFill>
                  <a:srgbClr val="404040"/>
                </a:solidFill>
                <a:latin typeface="Open Sans"/>
                <a:cs typeface="Open Sans"/>
              </a:rPr>
              <a:t>ileyplus.com</a:t>
            </a:r>
            <a:r>
              <a:rPr lang="en-US" sz="1600" dirty="0" smtClean="0">
                <a:solidFill>
                  <a:srgbClr val="404040"/>
                </a:solidFill>
                <a:latin typeface="Open Sans"/>
                <a:cs typeface="Open Sans"/>
              </a:rPr>
              <a:t>/support, you can search the knowledge base, live chat, and send a message to the WileyPLUS </a:t>
            </a:r>
            <a:r>
              <a:rPr lang="en-US" sz="1600" dirty="0">
                <a:solidFill>
                  <a:srgbClr val="404040"/>
                </a:solidFill>
                <a:latin typeface="Open Sans"/>
                <a:cs typeface="Open Sans"/>
              </a:rPr>
              <a:t>s</a:t>
            </a:r>
            <a:r>
              <a:rPr lang="en-US" sz="1600" dirty="0" smtClean="0">
                <a:solidFill>
                  <a:srgbClr val="404040"/>
                </a:solidFill>
                <a:latin typeface="Open Sans"/>
                <a:cs typeface="Open Sans"/>
              </a:rPr>
              <a:t>upport team.</a:t>
            </a:r>
            <a:endParaRPr lang="en-US" sz="1600" dirty="0">
              <a:solidFill>
                <a:srgbClr val="404040"/>
              </a:solidFill>
              <a:latin typeface="Open Sans"/>
              <a:cs typeface="Open Sans"/>
            </a:endParaRPr>
          </a:p>
          <a:p>
            <a:pPr algn="l"/>
            <a:endParaRPr lang="en-US" sz="1600" dirty="0">
              <a:solidFill>
                <a:srgbClr val="404040"/>
              </a:solidFill>
              <a:latin typeface="Open Sans"/>
              <a:cs typeface="Open Sans"/>
            </a:endParaRPr>
          </a:p>
          <a:p>
            <a:pPr algn="l"/>
            <a:endParaRPr lang="en-US" sz="1600" dirty="0">
              <a:solidFill>
                <a:srgbClr val="404040"/>
              </a:solidFill>
            </a:endParaRPr>
          </a:p>
          <a:p>
            <a:pPr algn="l"/>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40292" y="2106083"/>
            <a:ext cx="889000" cy="1375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518"/>
          <a:stretch/>
        </p:blipFill>
        <p:spPr bwMode="auto">
          <a:xfrm>
            <a:off x="401196" y="1326932"/>
            <a:ext cx="6269162" cy="307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76375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12</a:t>
            </a:fld>
            <a:endParaRPr lang="en-US"/>
          </a:p>
        </p:txBody>
      </p:sp>
      <p:sp>
        <p:nvSpPr>
          <p:cNvPr id="3" name="Content Placeholder 4"/>
          <p:cNvSpPr txBox="1">
            <a:spLocks/>
          </p:cNvSpPr>
          <p:nvPr/>
        </p:nvSpPr>
        <p:spPr>
          <a:xfrm>
            <a:off x="396371" y="346270"/>
            <a:ext cx="8053945" cy="1569091"/>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smtClean="0">
                <a:latin typeface="Open Sans"/>
                <a:cs typeface="Open Sans"/>
              </a:rPr>
              <a:t>Student Home Page – Set Your Notifications</a:t>
            </a:r>
            <a:endParaRPr lang="en-US" sz="2000" b="1" dirty="0">
              <a:latin typeface="Open Sans"/>
              <a:cs typeface="Open Sans"/>
            </a:endParaRPr>
          </a:p>
          <a:p>
            <a:pPr algn="l"/>
            <a:endParaRPr lang="en-US" sz="1600" dirty="0">
              <a:solidFill>
                <a:srgbClr val="404040"/>
              </a:solidFill>
              <a:latin typeface="Open Sans"/>
              <a:cs typeface="Open Sans"/>
            </a:endParaRPr>
          </a:p>
          <a:p>
            <a:pPr algn="l"/>
            <a:endParaRPr lang="en-US" sz="1600" dirty="0">
              <a:solidFill>
                <a:srgbClr val="404040"/>
              </a:solidFill>
            </a:endParaRPr>
          </a:p>
          <a:p>
            <a:pPr algn="l"/>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40292" y="2106083"/>
            <a:ext cx="889000" cy="1375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371" y="857817"/>
            <a:ext cx="8267962" cy="39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7488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237902" y="310940"/>
            <a:ext cx="4684310" cy="3441253"/>
          </a:xfrm>
          <a:prstGeom prst="rect">
            <a:avLst/>
          </a:prstGeom>
        </p:spPr>
        <p:txBody>
          <a:bodyPr>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20"/>
              </a:spcBef>
            </a:pPr>
            <a:r>
              <a:rPr lang="en-US" sz="3600" b="1" spc="-150" dirty="0" smtClean="0">
                <a:solidFill>
                  <a:schemeClr val="accent1"/>
                </a:solidFill>
                <a:latin typeface="Open Sans"/>
                <a:cs typeface="Open Sans"/>
              </a:rPr>
              <a:t>WileyPLUS with ORION</a:t>
            </a:r>
          </a:p>
          <a:p>
            <a:pPr>
              <a:spcBef>
                <a:spcPts val="120"/>
              </a:spcBef>
            </a:pPr>
            <a:endParaRPr lang="en-US" sz="3600" b="1" spc="-150" dirty="0" smtClean="0">
              <a:solidFill>
                <a:schemeClr val="accent1"/>
              </a:solidFill>
              <a:latin typeface="Open Sans"/>
              <a:cs typeface="Open Sans"/>
            </a:endParaRPr>
          </a:p>
          <a:p>
            <a:pPr>
              <a:spcBef>
                <a:spcPts val="120"/>
              </a:spcBef>
            </a:pPr>
            <a:r>
              <a:rPr lang="en-US" sz="1800" b="1" spc="-150" dirty="0" smtClean="0">
                <a:solidFill>
                  <a:schemeClr val="accent1"/>
                </a:solidFill>
                <a:latin typeface="Open Sans"/>
                <a:cs typeface="Open Sans"/>
              </a:rPr>
              <a:t>* Use Orion as a Pre-Cal refresher </a:t>
            </a:r>
            <a:endParaRPr lang="en-US" sz="1800" spc="-150" dirty="0" smtClean="0">
              <a:solidFill>
                <a:schemeClr val="accent1"/>
              </a:solidFill>
              <a:latin typeface="Open Sans"/>
              <a:cs typeface="Open Sans"/>
            </a:endParaRPr>
          </a:p>
        </p:txBody>
      </p:sp>
      <p:cxnSp>
        <p:nvCxnSpPr>
          <p:cNvPr id="11" name="Straight Connector 10"/>
          <p:cNvCxnSpPr/>
          <p:nvPr/>
        </p:nvCxnSpPr>
        <p:spPr>
          <a:xfrm flipV="1">
            <a:off x="237902" y="1771303"/>
            <a:ext cx="0" cy="971074"/>
          </a:xfrm>
          <a:prstGeom prst="line">
            <a:avLst/>
          </a:prstGeom>
          <a:ln w="3175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p:cNvPicPr>
          <p:nvPr/>
        </p:nvPicPr>
        <p:blipFill rotWithShape="1">
          <a:blip r:embed="rId3">
            <a:extLst>
              <a:ext uri="{28A0092B-C50C-407E-A947-70E740481C1C}">
                <a14:useLocalDpi xmlns:a14="http://schemas.microsoft.com/office/drawing/2010/main" val="0"/>
              </a:ext>
            </a:extLst>
          </a:blip>
          <a:srcRect l="1572" t="-7800" r="8761" b="-26715"/>
          <a:stretch/>
        </p:blipFill>
        <p:spPr>
          <a:xfrm>
            <a:off x="5130680" y="-371756"/>
            <a:ext cx="6400800" cy="6400800"/>
          </a:xfrm>
          <a:prstGeom prst="ellipse">
            <a:avLst/>
          </a:prstGeom>
        </p:spPr>
      </p:pic>
      <p:sp>
        <p:nvSpPr>
          <p:cNvPr id="8" name="Oval 7"/>
          <p:cNvSpPr/>
          <p:nvPr/>
        </p:nvSpPr>
        <p:spPr>
          <a:xfrm>
            <a:off x="7820745" y="3444191"/>
            <a:ext cx="2646510" cy="2646508"/>
          </a:xfrm>
          <a:prstGeom prst="ellipse">
            <a:avLst/>
          </a:prstGeom>
          <a:noFill/>
          <a:ln w="31750" cap="rnd">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fld id="{2DEE0E20-7E31-B544-86DD-810FAB9C492C}" type="slidenum">
              <a:rPr lang="en-US" smtClean="0"/>
              <a:pPr/>
              <a:t>13</a:t>
            </a:fld>
            <a:endParaRPr lang="en-US"/>
          </a:p>
        </p:txBody>
      </p:sp>
    </p:spTree>
    <p:extLst>
      <p:ext uri="{BB962C8B-B14F-4D97-AF65-F5344CB8AC3E}">
        <p14:creationId xmlns:p14="http://schemas.microsoft.com/office/powerpoint/2010/main" val="86519024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p:cNvSpPr txBox="1">
            <a:spLocks/>
          </p:cNvSpPr>
          <p:nvPr/>
        </p:nvSpPr>
        <p:spPr>
          <a:xfrm>
            <a:off x="400013" y="2000902"/>
            <a:ext cx="3767419" cy="1060743"/>
          </a:xfrm>
          <a:prstGeom prst="rect">
            <a:avLst/>
          </a:prstGeom>
        </p:spPr>
        <p:txBody>
          <a:bodyPr>
            <a:normAutofit fontScale="70000" lnSpcReduction="20000"/>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20"/>
              </a:spcBef>
            </a:pPr>
            <a:r>
              <a:rPr lang="en-US" sz="3600" b="1" spc="-150" dirty="0" smtClean="0">
                <a:solidFill>
                  <a:schemeClr val="accent1"/>
                </a:solidFill>
                <a:latin typeface="Open Sans"/>
                <a:cs typeface="Open Sans"/>
              </a:rPr>
              <a:t>Students using ORION perform better on exams</a:t>
            </a:r>
          </a:p>
        </p:txBody>
      </p:sp>
      <p:cxnSp>
        <p:nvCxnSpPr>
          <p:cNvPr id="14" name="Straight Connector 13"/>
          <p:cNvCxnSpPr/>
          <p:nvPr/>
        </p:nvCxnSpPr>
        <p:spPr>
          <a:xfrm flipV="1">
            <a:off x="241540" y="1998140"/>
            <a:ext cx="0" cy="776295"/>
          </a:xfrm>
          <a:prstGeom prst="line">
            <a:avLst/>
          </a:prstGeom>
          <a:ln w="31750" cap="rnd">
            <a:solidFill>
              <a:srgbClr val="00ABB8"/>
            </a:solidFill>
            <a:prstDash val="sysDot"/>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4"/>
          </p:nvPr>
        </p:nvSpPr>
        <p:spPr/>
        <p:txBody>
          <a:bodyPr/>
          <a:lstStyle/>
          <a:p>
            <a:fld id="{2DEE0E20-7E31-B544-86DD-810FAB9C492C}" type="slidenum">
              <a:rPr lang="en-US" smtClean="0"/>
              <a:pPr/>
              <a:t>14</a:t>
            </a:fld>
            <a:endParaRPr lang="en-US"/>
          </a:p>
        </p:txBody>
      </p:sp>
      <p:pic>
        <p:nvPicPr>
          <p:cNvPr id="15" name="Picture 2" descr="http://www.wiley.com/college/sc/oriondemo/images/research-grap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270" y="850825"/>
            <a:ext cx="4964699" cy="340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15804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15</a:t>
            </a:fld>
            <a:endParaRPr lang="en-US"/>
          </a:p>
        </p:txBody>
      </p:sp>
      <p:sp>
        <p:nvSpPr>
          <p:cNvPr id="3" name="Content Placeholder 4"/>
          <p:cNvSpPr txBox="1">
            <a:spLocks/>
          </p:cNvSpPr>
          <p:nvPr/>
        </p:nvSpPr>
        <p:spPr>
          <a:xfrm>
            <a:off x="396372" y="346270"/>
            <a:ext cx="6039722" cy="1569091"/>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smtClean="0">
                <a:latin typeface="Open Sans"/>
                <a:cs typeface="Open Sans"/>
              </a:rPr>
              <a:t>ORION Student Dashboard</a:t>
            </a:r>
            <a:endParaRPr lang="en-US" sz="2000" b="1" dirty="0">
              <a:latin typeface="Open Sans"/>
              <a:cs typeface="Open Sans"/>
            </a:endParaRPr>
          </a:p>
          <a:p>
            <a:pPr algn="l">
              <a:lnSpc>
                <a:spcPct val="120000"/>
              </a:lnSpc>
              <a:spcBef>
                <a:spcPts val="0"/>
              </a:spcBef>
            </a:pPr>
            <a:r>
              <a:rPr lang="en-US" sz="1600" dirty="0">
                <a:solidFill>
                  <a:schemeClr val="tx1">
                    <a:lumMod val="75000"/>
                    <a:lumOff val="25000"/>
                  </a:schemeClr>
                </a:solidFill>
                <a:latin typeface="Open Sans"/>
                <a:cs typeface="Open Sans"/>
              </a:rPr>
              <a:t>Pick a </a:t>
            </a:r>
            <a:r>
              <a:rPr lang="en-US" sz="1600" dirty="0" smtClean="0">
                <a:solidFill>
                  <a:schemeClr val="tx1">
                    <a:lumMod val="75000"/>
                    <a:lumOff val="25000"/>
                  </a:schemeClr>
                </a:solidFill>
                <a:latin typeface="Open Sans"/>
                <a:cs typeface="Open Sans"/>
              </a:rPr>
              <a:t>chapter and click </a:t>
            </a:r>
            <a:r>
              <a:rPr lang="en-US" sz="1600" dirty="0">
                <a:solidFill>
                  <a:schemeClr val="tx1">
                    <a:lumMod val="75000"/>
                    <a:lumOff val="25000"/>
                  </a:schemeClr>
                </a:solidFill>
                <a:latin typeface="Open Sans"/>
                <a:cs typeface="Open Sans"/>
              </a:rPr>
              <a:t>begin to start </a:t>
            </a:r>
            <a:r>
              <a:rPr lang="en-US" sz="1600" dirty="0" smtClean="0">
                <a:solidFill>
                  <a:schemeClr val="tx1">
                    <a:lumMod val="75000"/>
                    <a:lumOff val="25000"/>
                  </a:schemeClr>
                </a:solidFill>
                <a:latin typeface="Open Sans"/>
                <a:cs typeface="Open Sans"/>
              </a:rPr>
              <a:t>question-based diagnostic to determine </a:t>
            </a:r>
            <a:r>
              <a:rPr lang="en-US" sz="1600" dirty="0">
                <a:solidFill>
                  <a:schemeClr val="tx1">
                    <a:lumMod val="75000"/>
                    <a:lumOff val="25000"/>
                  </a:schemeClr>
                </a:solidFill>
                <a:latin typeface="Open Sans"/>
                <a:cs typeface="Open Sans"/>
              </a:rPr>
              <a:t>your baseline level of </a:t>
            </a:r>
            <a:r>
              <a:rPr lang="en-US" sz="1600" dirty="0" smtClean="0">
                <a:solidFill>
                  <a:schemeClr val="tx1">
                    <a:lumMod val="75000"/>
                    <a:lumOff val="25000"/>
                  </a:schemeClr>
                </a:solidFill>
                <a:latin typeface="Open Sans"/>
                <a:cs typeface="Open Sans"/>
              </a:rPr>
              <a:t>understanding.</a:t>
            </a:r>
            <a:endParaRPr lang="en-US" sz="1600" dirty="0">
              <a:solidFill>
                <a:schemeClr val="tx1">
                  <a:lumMod val="75000"/>
                  <a:lumOff val="25000"/>
                </a:schemeClr>
              </a:solidFill>
              <a:latin typeface="Open Sans"/>
              <a:cs typeface="Open Sans"/>
            </a:endParaRPr>
          </a:p>
          <a:p>
            <a:pPr algn="l"/>
            <a:endParaRPr lang="en-US" sz="1600" dirty="0">
              <a:solidFill>
                <a:srgbClr val="404040"/>
              </a:solidFill>
              <a:latin typeface="Open Sans"/>
              <a:cs typeface="Open Sans"/>
            </a:endParaRPr>
          </a:p>
          <a:p>
            <a:pPr algn="l"/>
            <a:endParaRPr lang="en-US" sz="1600" dirty="0">
              <a:solidFill>
                <a:srgbClr val="404040"/>
              </a:solidFill>
            </a:endParaRPr>
          </a:p>
          <a:p>
            <a:pPr algn="l"/>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40292" y="2106083"/>
            <a:ext cx="889000" cy="1375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33320"/>
          <a:stretch/>
        </p:blipFill>
        <p:spPr bwMode="auto">
          <a:xfrm>
            <a:off x="507342" y="1428289"/>
            <a:ext cx="7315200" cy="3158782"/>
          </a:xfrm>
          <a:prstGeom prst="rect">
            <a:avLst/>
          </a:prstGeom>
          <a:noFill/>
          <a:ln w="9525">
            <a:solidFill>
              <a:srgbClr val="BFBFB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9678933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16</a:t>
            </a:fld>
            <a:endParaRPr lang="en-US"/>
          </a:p>
        </p:txBody>
      </p:sp>
      <p:sp>
        <p:nvSpPr>
          <p:cNvPr id="3" name="Content Placeholder 4"/>
          <p:cNvSpPr txBox="1">
            <a:spLocks/>
          </p:cNvSpPr>
          <p:nvPr/>
        </p:nvSpPr>
        <p:spPr>
          <a:xfrm>
            <a:off x="396371" y="346270"/>
            <a:ext cx="6927459" cy="1569091"/>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smtClean="0">
                <a:latin typeface="Open Sans"/>
                <a:cs typeface="Open Sans"/>
              </a:rPr>
              <a:t>Performance Report</a:t>
            </a:r>
            <a:endParaRPr lang="en-US" sz="2000" b="1" dirty="0">
              <a:latin typeface="Open Sans"/>
              <a:cs typeface="Open Sans"/>
            </a:endParaRPr>
          </a:p>
          <a:p>
            <a:pPr algn="l">
              <a:lnSpc>
                <a:spcPct val="120000"/>
              </a:lnSpc>
              <a:spcBef>
                <a:spcPts val="0"/>
              </a:spcBef>
            </a:pPr>
            <a:r>
              <a:rPr lang="en-US" sz="1600" dirty="0">
                <a:solidFill>
                  <a:schemeClr val="tx1">
                    <a:lumMod val="75000"/>
                    <a:lumOff val="25000"/>
                  </a:schemeClr>
                </a:solidFill>
                <a:latin typeface="Open Sans"/>
                <a:cs typeface="Open Sans"/>
              </a:rPr>
              <a:t>Review your question, learning objective, and chapter </a:t>
            </a:r>
            <a:r>
              <a:rPr lang="en-US" sz="1600" dirty="0" smtClean="0">
                <a:solidFill>
                  <a:schemeClr val="tx1">
                    <a:lumMod val="75000"/>
                    <a:lumOff val="25000"/>
                  </a:schemeClr>
                </a:solidFill>
                <a:latin typeface="Open Sans"/>
                <a:cs typeface="Open Sans"/>
              </a:rPr>
              <a:t>performance.</a:t>
            </a:r>
            <a:endParaRPr lang="en-US" sz="1600" dirty="0">
              <a:solidFill>
                <a:schemeClr val="tx1">
                  <a:lumMod val="75000"/>
                  <a:lumOff val="25000"/>
                </a:schemeClr>
              </a:solidFill>
              <a:latin typeface="Open Sans"/>
              <a:cs typeface="Open Sans"/>
            </a:endParaRPr>
          </a:p>
          <a:p>
            <a:pPr algn="l"/>
            <a:endParaRPr lang="en-US" sz="1600" dirty="0">
              <a:solidFill>
                <a:srgbClr val="404040"/>
              </a:solidFill>
            </a:endParaRPr>
          </a:p>
          <a:p>
            <a:pPr algn="l"/>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40292" y="2106083"/>
            <a:ext cx="889000" cy="1375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298" r="826" b="16831"/>
          <a:stretch/>
        </p:blipFill>
        <p:spPr bwMode="auto">
          <a:xfrm>
            <a:off x="507333" y="1196086"/>
            <a:ext cx="6411341" cy="3385565"/>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1371334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17</a:t>
            </a:fld>
            <a:endParaRPr lang="en-US"/>
          </a:p>
        </p:txBody>
      </p:sp>
      <p:sp>
        <p:nvSpPr>
          <p:cNvPr id="3" name="Content Placeholder 4"/>
          <p:cNvSpPr txBox="1">
            <a:spLocks/>
          </p:cNvSpPr>
          <p:nvPr/>
        </p:nvSpPr>
        <p:spPr>
          <a:xfrm>
            <a:off x="396371" y="346270"/>
            <a:ext cx="6853481" cy="1569091"/>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smtClean="0">
                <a:latin typeface="Open Sans"/>
                <a:cs typeface="Open Sans"/>
              </a:rPr>
              <a:t>Study &amp; Practice</a:t>
            </a:r>
            <a:endParaRPr lang="en-US" sz="2000" b="1" dirty="0">
              <a:latin typeface="Open Sans"/>
              <a:cs typeface="Open Sans"/>
            </a:endParaRPr>
          </a:p>
          <a:p>
            <a:pPr algn="l">
              <a:lnSpc>
                <a:spcPct val="120000"/>
              </a:lnSpc>
              <a:spcBef>
                <a:spcPts val="0"/>
              </a:spcBef>
            </a:pPr>
            <a:r>
              <a:rPr lang="en-US" sz="1600" dirty="0">
                <a:solidFill>
                  <a:srgbClr val="404040"/>
                </a:solidFill>
                <a:latin typeface="Open Sans"/>
                <a:cs typeface="Open Sans"/>
              </a:rPr>
              <a:t>Identify what you </a:t>
            </a:r>
            <a:r>
              <a:rPr lang="en-US" sz="1600" dirty="0" smtClean="0">
                <a:solidFill>
                  <a:srgbClr val="404040"/>
                </a:solidFill>
                <a:latin typeface="Open Sans"/>
                <a:cs typeface="Open Sans"/>
              </a:rPr>
              <a:t>know, </a:t>
            </a:r>
            <a:r>
              <a:rPr lang="en-US" sz="1600" dirty="0">
                <a:solidFill>
                  <a:srgbClr val="404040"/>
                </a:solidFill>
                <a:latin typeface="Open Sans"/>
                <a:cs typeface="Open Sans"/>
              </a:rPr>
              <a:t>and </a:t>
            </a:r>
            <a:r>
              <a:rPr lang="en-US" sz="1600" dirty="0" smtClean="0">
                <a:solidFill>
                  <a:srgbClr val="404040"/>
                </a:solidFill>
                <a:latin typeface="Open Sans"/>
                <a:cs typeface="Open Sans"/>
              </a:rPr>
              <a:t>study what </a:t>
            </a:r>
            <a:r>
              <a:rPr lang="en-US" sz="1600" dirty="0">
                <a:solidFill>
                  <a:srgbClr val="404040"/>
                </a:solidFill>
                <a:latin typeface="Open Sans"/>
                <a:cs typeface="Open Sans"/>
              </a:rPr>
              <a:t>you don’t </a:t>
            </a:r>
            <a:r>
              <a:rPr lang="en-US" sz="1600" dirty="0" smtClean="0">
                <a:solidFill>
                  <a:srgbClr val="404040"/>
                </a:solidFill>
                <a:latin typeface="Open Sans"/>
                <a:cs typeface="Open Sans"/>
              </a:rPr>
              <a:t>know. You can practice </a:t>
            </a:r>
            <a:r>
              <a:rPr lang="en-US" sz="1600" dirty="0">
                <a:solidFill>
                  <a:srgbClr val="404040"/>
                </a:solidFill>
                <a:latin typeface="Open Sans"/>
                <a:cs typeface="Open Sans"/>
              </a:rPr>
              <a:t>at the chapter level to increase </a:t>
            </a:r>
            <a:r>
              <a:rPr lang="en-US" sz="1600" dirty="0" smtClean="0">
                <a:solidFill>
                  <a:srgbClr val="404040"/>
                </a:solidFill>
                <a:latin typeface="Open Sans"/>
                <a:cs typeface="Open Sans"/>
              </a:rPr>
              <a:t>your </a:t>
            </a:r>
            <a:r>
              <a:rPr lang="en-US" sz="1600" dirty="0">
                <a:solidFill>
                  <a:srgbClr val="404040"/>
                </a:solidFill>
                <a:latin typeface="Open Sans"/>
                <a:cs typeface="Open Sans"/>
              </a:rPr>
              <a:t>overall proficiency </a:t>
            </a:r>
          </a:p>
          <a:p>
            <a:pPr algn="l"/>
            <a:endParaRPr lang="en-US" sz="1600" dirty="0">
              <a:solidFill>
                <a:srgbClr val="404040"/>
              </a:solidFill>
            </a:endParaRPr>
          </a:p>
          <a:p>
            <a:pPr algn="l"/>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640292" y="2106083"/>
            <a:ext cx="889000" cy="1375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2596" t="63909" r="35377" b="5824"/>
          <a:stretch/>
        </p:blipFill>
        <p:spPr bwMode="auto">
          <a:xfrm>
            <a:off x="492335" y="1578348"/>
            <a:ext cx="7698225" cy="2799099"/>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22136674"/>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0"/>
            <a:ext cx="9154160" cy="476504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949685" y="1309327"/>
            <a:ext cx="3244630" cy="461665"/>
          </a:xfrm>
          <a:prstGeom prst="rect">
            <a:avLst/>
          </a:prstGeom>
        </p:spPr>
        <p:txBody>
          <a:bodyPr wrap="square">
            <a:spAutoFit/>
          </a:bodyPr>
          <a:lstStyle/>
          <a:p>
            <a:pPr algn="ctr"/>
            <a:r>
              <a:rPr lang="en-US" sz="2400" dirty="0" smtClean="0">
                <a:solidFill>
                  <a:schemeClr val="bg1"/>
                </a:solidFill>
                <a:latin typeface="Open Sans"/>
                <a:cs typeface="Open Sans"/>
              </a:rPr>
              <a:t>First Day of Class</a:t>
            </a:r>
            <a:endParaRPr lang="en-US" sz="2400" dirty="0">
              <a:solidFill>
                <a:schemeClr val="bg1"/>
              </a:solidFill>
              <a:latin typeface="Open Sans"/>
              <a:cs typeface="Open Sans"/>
            </a:endParaRPr>
          </a:p>
        </p:txBody>
      </p:sp>
      <p:cxnSp>
        <p:nvCxnSpPr>
          <p:cNvPr id="8" name="Straight Connector 7"/>
          <p:cNvCxnSpPr/>
          <p:nvPr/>
        </p:nvCxnSpPr>
        <p:spPr>
          <a:xfrm flipH="1">
            <a:off x="3344053" y="1199729"/>
            <a:ext cx="2455895" cy="2"/>
          </a:xfrm>
          <a:prstGeom prst="line">
            <a:avLst/>
          </a:prstGeom>
          <a:ln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pic>
        <p:nvPicPr>
          <p:cNvPr id="35" name="Picture 34" descr="WileyPLUS-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414" y="596897"/>
            <a:ext cx="2168932" cy="377920"/>
          </a:xfrm>
          <a:prstGeom prst="rect">
            <a:avLst/>
          </a:prstGeom>
        </p:spPr>
      </p:pic>
      <p:grpSp>
        <p:nvGrpSpPr>
          <p:cNvPr id="39" name="Group 38"/>
          <p:cNvGrpSpPr>
            <a:grpSpLocks noChangeAspect="1"/>
          </p:cNvGrpSpPr>
          <p:nvPr/>
        </p:nvGrpSpPr>
        <p:grpSpPr>
          <a:xfrm rot="8375021" flipH="1">
            <a:off x="2122815" y="2014365"/>
            <a:ext cx="5029198" cy="5029200"/>
            <a:chOff x="1325884" y="-674367"/>
            <a:chExt cx="6492233" cy="6492234"/>
          </a:xfrm>
        </p:grpSpPr>
        <p:sp>
          <p:nvSpPr>
            <p:cNvPr id="34" name="Arc 33"/>
            <p:cNvSpPr>
              <a:spLocks noChangeAspect="1"/>
            </p:cNvSpPr>
            <p:nvPr/>
          </p:nvSpPr>
          <p:spPr>
            <a:xfrm rot="5400000">
              <a:off x="1325884" y="-674366"/>
              <a:ext cx="6492233" cy="6492233"/>
            </a:xfrm>
            <a:prstGeom prst="arc">
              <a:avLst/>
            </a:prstGeom>
            <a:ln>
              <a:solidFill>
                <a:schemeClr val="accent3"/>
              </a:solidFill>
              <a:head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Arc 36"/>
            <p:cNvSpPr>
              <a:spLocks noChangeAspect="1"/>
            </p:cNvSpPr>
            <p:nvPr/>
          </p:nvSpPr>
          <p:spPr>
            <a:xfrm rot="10800000">
              <a:off x="1325884" y="-674367"/>
              <a:ext cx="6492233" cy="6492233"/>
            </a:xfrm>
            <a:prstGeom prst="arc">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chemeClr val="accent2"/>
                  </a:solidFill>
                </a:ln>
              </a:endParaRPr>
            </a:p>
          </p:txBody>
        </p:sp>
        <p:sp>
          <p:nvSpPr>
            <p:cNvPr id="38" name="Arc 37"/>
            <p:cNvSpPr>
              <a:spLocks noChangeAspect="1"/>
            </p:cNvSpPr>
            <p:nvPr/>
          </p:nvSpPr>
          <p:spPr>
            <a:xfrm rot="16200000">
              <a:off x="1325884" y="-674367"/>
              <a:ext cx="6492233" cy="6492233"/>
            </a:xfrm>
            <a:prstGeom prst="arc">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Oval 3"/>
          <p:cNvSpPr/>
          <p:nvPr/>
        </p:nvSpPr>
        <p:spPr>
          <a:xfrm>
            <a:off x="2231449" y="2145578"/>
            <a:ext cx="4784364" cy="478436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a:stretch>
            <a:fillRect/>
          </a:stretch>
        </p:blipFill>
        <p:spPr>
          <a:xfrm>
            <a:off x="0" y="4765040"/>
            <a:ext cx="8019143" cy="462074"/>
          </a:xfrm>
          <a:prstGeom prst="rect">
            <a:avLst/>
          </a:prstGeom>
        </p:spPr>
      </p:pic>
      <p:sp>
        <p:nvSpPr>
          <p:cNvPr id="3" name="TextBox 2"/>
          <p:cNvSpPr txBox="1"/>
          <p:nvPr/>
        </p:nvSpPr>
        <p:spPr>
          <a:xfrm>
            <a:off x="2416618" y="2910080"/>
            <a:ext cx="4315388" cy="1631216"/>
          </a:xfrm>
          <a:prstGeom prst="rect">
            <a:avLst/>
          </a:prstGeom>
          <a:noFill/>
        </p:spPr>
        <p:txBody>
          <a:bodyPr wrap="square" rtlCol="0">
            <a:spAutoFit/>
          </a:bodyPr>
          <a:lstStyle/>
          <a:p>
            <a:pPr algn="ctr"/>
            <a:r>
              <a:rPr lang="en-US" sz="3600" b="1" dirty="0" smtClean="0">
                <a:solidFill>
                  <a:srgbClr val="09486F"/>
                </a:solidFill>
                <a:latin typeface="Open Sans"/>
                <a:cs typeface="Open Sans"/>
              </a:rPr>
              <a:t>Thank You!</a:t>
            </a:r>
          </a:p>
          <a:p>
            <a:pPr algn="ctr"/>
            <a:r>
              <a:rPr lang="en-US" sz="1600" dirty="0" smtClean="0">
                <a:solidFill>
                  <a:srgbClr val="09486F"/>
                </a:solidFill>
                <a:latin typeface="Open Sans"/>
                <a:cs typeface="Open Sans"/>
              </a:rPr>
              <a:t>We look forward to hearing about your WileyPLUS experience. Best of luck in this and all of your courses!</a:t>
            </a:r>
          </a:p>
          <a:p>
            <a:pPr algn="ctr"/>
            <a:endParaRPr lang="en-US" sz="1600" dirty="0">
              <a:solidFill>
                <a:srgbClr val="09486F"/>
              </a:solidFill>
              <a:latin typeface="Open Sans"/>
              <a:cs typeface="Open Sans"/>
            </a:endParaRPr>
          </a:p>
        </p:txBody>
      </p:sp>
    </p:spTree>
    <p:extLst>
      <p:ext uri="{BB962C8B-B14F-4D97-AF65-F5344CB8AC3E}">
        <p14:creationId xmlns:p14="http://schemas.microsoft.com/office/powerpoint/2010/main" val="4168559552"/>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 y="1632"/>
            <a:ext cx="9144000" cy="4760165"/>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D6206"/>
              </a:solidFill>
            </a:endParaRPr>
          </a:p>
        </p:txBody>
      </p:sp>
      <p:sp>
        <p:nvSpPr>
          <p:cNvPr id="9" name="Content Placeholder 4"/>
          <p:cNvSpPr txBox="1">
            <a:spLocks/>
          </p:cNvSpPr>
          <p:nvPr/>
        </p:nvSpPr>
        <p:spPr>
          <a:xfrm>
            <a:off x="396375" y="888331"/>
            <a:ext cx="4684310" cy="1915833"/>
          </a:xfrm>
          <a:prstGeom prst="rect">
            <a:avLst/>
          </a:prstGeom>
        </p:spPr>
        <p:txBody>
          <a:bodyPr>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20"/>
              </a:spcBef>
            </a:pPr>
            <a:r>
              <a:rPr lang="en-US" sz="3600" b="1" spc="-150" dirty="0" smtClean="0">
                <a:solidFill>
                  <a:schemeClr val="bg1"/>
                </a:solidFill>
                <a:latin typeface="Open Sans"/>
                <a:cs typeface="Open Sans"/>
              </a:rPr>
              <a:t>Getting Started</a:t>
            </a:r>
          </a:p>
          <a:p>
            <a:pPr>
              <a:spcBef>
                <a:spcPts val="120"/>
              </a:spcBef>
            </a:pPr>
            <a:r>
              <a:rPr lang="en-US" sz="3600" b="1" spc="-150" dirty="0" smtClean="0">
                <a:solidFill>
                  <a:schemeClr val="bg1"/>
                </a:solidFill>
                <a:latin typeface="Open Sans"/>
                <a:cs typeface="Open Sans"/>
              </a:rPr>
              <a:t>With </a:t>
            </a:r>
            <a:r>
              <a:rPr lang="en-US" sz="3600" b="1" spc="-150" dirty="0" err="1" smtClean="0">
                <a:solidFill>
                  <a:schemeClr val="bg1"/>
                </a:solidFill>
                <a:latin typeface="Open Sans"/>
                <a:cs typeface="Open Sans"/>
              </a:rPr>
              <a:t>WileyPLUS</a:t>
            </a:r>
            <a:r>
              <a:rPr lang="en-US" sz="3600" b="1" spc="-150" dirty="0" smtClean="0">
                <a:solidFill>
                  <a:schemeClr val="bg1"/>
                </a:solidFill>
                <a:latin typeface="Open Sans"/>
                <a:cs typeface="Open Sans"/>
              </a:rPr>
              <a:t> </a:t>
            </a:r>
          </a:p>
          <a:p>
            <a:pPr>
              <a:spcBef>
                <a:spcPts val="120"/>
              </a:spcBef>
            </a:pPr>
            <a:r>
              <a:rPr lang="en-US" sz="3600" b="1" spc="-150" dirty="0" smtClean="0">
                <a:solidFill>
                  <a:schemeClr val="bg1"/>
                </a:solidFill>
                <a:latin typeface="Open Sans"/>
                <a:cs typeface="Open Sans"/>
              </a:rPr>
              <a:t>Class Test</a:t>
            </a:r>
            <a:endParaRPr lang="en-US" sz="3600" spc="-150" dirty="0" smtClean="0">
              <a:solidFill>
                <a:schemeClr val="bg1"/>
              </a:solidFill>
              <a:latin typeface="Open Sans"/>
              <a:cs typeface="Open Sans"/>
            </a:endParaRPr>
          </a:p>
        </p:txBody>
      </p:sp>
      <p:sp>
        <p:nvSpPr>
          <p:cNvPr id="10" name="Rectangle 9"/>
          <p:cNvSpPr/>
          <p:nvPr/>
        </p:nvSpPr>
        <p:spPr>
          <a:xfrm>
            <a:off x="396375" y="2804165"/>
            <a:ext cx="3791236" cy="1041311"/>
          </a:xfrm>
          <a:prstGeom prst="rect">
            <a:avLst/>
          </a:prstGeom>
        </p:spPr>
        <p:txBody>
          <a:bodyPr wrap="square">
            <a:spAutoFit/>
          </a:bodyPr>
          <a:lstStyle/>
          <a:p>
            <a:pPr>
              <a:spcBef>
                <a:spcPts val="100"/>
              </a:spcBef>
            </a:pPr>
            <a:r>
              <a:rPr lang="en-US" sz="2000" spc="-40" dirty="0" smtClean="0">
                <a:solidFill>
                  <a:srgbClr val="E3DFD9"/>
                </a:solidFill>
                <a:latin typeface="Open Sans"/>
                <a:cs typeface="Open Sans"/>
              </a:rPr>
              <a:t>Register — in minutes!</a:t>
            </a:r>
          </a:p>
          <a:p>
            <a:pPr>
              <a:spcBef>
                <a:spcPts val="100"/>
              </a:spcBef>
            </a:pPr>
            <a:endParaRPr lang="en-US" sz="2000" spc="-40" dirty="0" smtClean="0">
              <a:solidFill>
                <a:srgbClr val="E3DFD9"/>
              </a:solidFill>
              <a:latin typeface="Open Sans"/>
              <a:cs typeface="Open Sans"/>
            </a:endParaRPr>
          </a:p>
          <a:p>
            <a:pPr>
              <a:spcBef>
                <a:spcPts val="100"/>
              </a:spcBef>
            </a:pPr>
            <a:r>
              <a:rPr lang="en-US" sz="2000" spc="-40" dirty="0" smtClean="0">
                <a:solidFill>
                  <a:srgbClr val="E3DFD9"/>
                </a:solidFill>
                <a:latin typeface="Open Sans"/>
                <a:cs typeface="Open Sans"/>
              </a:rPr>
              <a:t>Get Help — when you need it!</a:t>
            </a:r>
            <a:endParaRPr lang="en-US" dirty="0">
              <a:solidFill>
                <a:srgbClr val="E3DFD9"/>
              </a:solidFill>
            </a:endParaRPr>
          </a:p>
        </p:txBody>
      </p:sp>
      <p:cxnSp>
        <p:nvCxnSpPr>
          <p:cNvPr id="11" name="Straight Connector 10"/>
          <p:cNvCxnSpPr/>
          <p:nvPr/>
        </p:nvCxnSpPr>
        <p:spPr>
          <a:xfrm flipV="1">
            <a:off x="237902" y="1086325"/>
            <a:ext cx="0" cy="971074"/>
          </a:xfrm>
          <a:prstGeom prst="line">
            <a:avLst/>
          </a:prstGeom>
          <a:ln w="31750" cap="rnd">
            <a:solidFill>
              <a:srgbClr val="FDB940"/>
            </a:solidFill>
            <a:prstDash val="sysDot"/>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5062"/>
          <a:stretch/>
        </p:blipFill>
        <p:spPr>
          <a:xfrm flipH="1">
            <a:off x="4565440" y="-381446"/>
            <a:ext cx="5781643" cy="5142985"/>
          </a:xfrm>
          <a:prstGeom prst="rect">
            <a:avLst/>
          </a:prstGeom>
        </p:spPr>
      </p:pic>
      <p:sp>
        <p:nvSpPr>
          <p:cNvPr id="3" name="Slide Number Placeholder 2"/>
          <p:cNvSpPr>
            <a:spLocks noGrp="1"/>
          </p:cNvSpPr>
          <p:nvPr>
            <p:ph type="sldNum" sz="quarter" idx="4"/>
          </p:nvPr>
        </p:nvSpPr>
        <p:spPr/>
        <p:txBody>
          <a:bodyPr/>
          <a:lstStyle/>
          <a:p>
            <a:fld id="{2DEE0E20-7E31-B544-86DD-810FAB9C492C}" type="slidenum">
              <a:rPr lang="en-US" smtClean="0"/>
              <a:pPr/>
              <a:t>2</a:t>
            </a:fld>
            <a:endParaRPr lang="en-US"/>
          </a:p>
        </p:txBody>
      </p:sp>
    </p:spTree>
    <p:extLst>
      <p:ext uri="{BB962C8B-B14F-4D97-AF65-F5344CB8AC3E}">
        <p14:creationId xmlns:p14="http://schemas.microsoft.com/office/powerpoint/2010/main" val="13264111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3</a:t>
            </a:fld>
            <a:endParaRPr lang="en-US"/>
          </a:p>
        </p:txBody>
      </p:sp>
      <p:sp>
        <p:nvSpPr>
          <p:cNvPr id="3" name="Content Placeholder 4"/>
          <p:cNvSpPr txBox="1">
            <a:spLocks/>
          </p:cNvSpPr>
          <p:nvPr/>
        </p:nvSpPr>
        <p:spPr>
          <a:xfrm>
            <a:off x="396375" y="346271"/>
            <a:ext cx="3839343" cy="1091810"/>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600" b="1" dirty="0" smtClean="0">
                <a:solidFill>
                  <a:schemeClr val="tx1">
                    <a:lumMod val="75000"/>
                    <a:lumOff val="25000"/>
                  </a:schemeClr>
                </a:solidFill>
                <a:latin typeface="Open Sans"/>
                <a:cs typeface="Open Sans"/>
              </a:rPr>
              <a:t>Go to </a:t>
            </a:r>
            <a:r>
              <a:rPr lang="en-GB" sz="1600" b="1" dirty="0" err="1" smtClean="0">
                <a:solidFill>
                  <a:schemeClr val="tx1">
                    <a:lumMod val="75000"/>
                    <a:lumOff val="25000"/>
                  </a:schemeClr>
                </a:solidFill>
                <a:latin typeface="Open Sans"/>
                <a:cs typeface="Open Sans"/>
              </a:rPr>
              <a:t>www.wileyplus.com</a:t>
            </a:r>
            <a:r>
              <a:rPr lang="en-GB" sz="1600" dirty="0">
                <a:solidFill>
                  <a:schemeClr val="tx1">
                    <a:lumMod val="75000"/>
                    <a:lumOff val="25000"/>
                  </a:schemeClr>
                </a:solidFill>
                <a:latin typeface="Open Sans"/>
                <a:cs typeface="Open Sans"/>
              </a:rPr>
              <a:t>.</a:t>
            </a:r>
          </a:p>
          <a:p>
            <a:pPr algn="l">
              <a:lnSpc>
                <a:spcPts val="1840"/>
              </a:lnSpc>
              <a:spcBef>
                <a:spcPts val="0"/>
              </a:spcBef>
            </a:pPr>
            <a:endParaRPr lang="en-US" sz="1600" spc="-10" dirty="0">
              <a:solidFill>
                <a:schemeClr val="tx1">
                  <a:lumMod val="75000"/>
                  <a:lumOff val="25000"/>
                </a:schemeClr>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pic>
        <p:nvPicPr>
          <p:cNvPr id="6" name="Picture 5" descr="Screen Shot 2015-12-29 at 11.43.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663" y="875192"/>
            <a:ext cx="6033074" cy="3714073"/>
          </a:xfrm>
          <a:prstGeom prst="rect">
            <a:avLst/>
          </a:prstGeom>
          <a:ln>
            <a:solidFill>
              <a:schemeClr val="bg1">
                <a:lumMod val="75000"/>
              </a:schemeClr>
            </a:solidFill>
          </a:ln>
        </p:spPr>
      </p:pic>
      <p:pic>
        <p:nvPicPr>
          <p:cNvPr id="10" name="Picture 9" descr="Screen Shot 2015-12-29 at 11.43.26 AM.png"/>
          <p:cNvPicPr>
            <a:picLocks noChangeAspect="1"/>
          </p:cNvPicPr>
          <p:nvPr/>
        </p:nvPicPr>
        <p:blipFill rotWithShape="1">
          <a:blip r:embed="rId3">
            <a:extLst>
              <a:ext uri="{28A0092B-C50C-407E-A947-70E740481C1C}">
                <a14:useLocalDpi xmlns:a14="http://schemas.microsoft.com/office/drawing/2010/main" val="0"/>
              </a:ext>
            </a:extLst>
          </a:blip>
          <a:srcRect l="37225" t="61892" r="52362" b="33430"/>
          <a:stretch/>
        </p:blipFill>
        <p:spPr>
          <a:xfrm>
            <a:off x="2274207" y="2641826"/>
            <a:ext cx="1546784" cy="427680"/>
          </a:xfrm>
          <a:prstGeom prst="rect">
            <a:avLst/>
          </a:prstGeom>
          <a:ln>
            <a:noFill/>
          </a:ln>
          <a:effectLst>
            <a:outerShdw blurRad="50800" dist="38100" dir="5400000" algn="t" rotWithShape="0">
              <a:prstClr val="black">
                <a:alpha val="40000"/>
              </a:prstClr>
            </a:outerShdw>
          </a:effectLst>
        </p:spPr>
      </p:pic>
      <p:pic>
        <p:nvPicPr>
          <p:cNvPr id="11" name="Picture 10" descr="Screen Shot 2015-12-29 at 11.43.26 AM.png"/>
          <p:cNvPicPr>
            <a:picLocks noChangeAspect="1"/>
          </p:cNvPicPr>
          <p:nvPr/>
        </p:nvPicPr>
        <p:blipFill rotWithShape="1">
          <a:blip r:embed="rId3">
            <a:extLst>
              <a:ext uri="{28A0092B-C50C-407E-A947-70E740481C1C}">
                <a14:useLocalDpi xmlns:a14="http://schemas.microsoft.com/office/drawing/2010/main" val="0"/>
              </a:ext>
            </a:extLst>
          </a:blip>
          <a:srcRect l="91386" t="15627" r="2169" b="77177"/>
          <a:stretch/>
        </p:blipFill>
        <p:spPr>
          <a:xfrm>
            <a:off x="5741350" y="1693664"/>
            <a:ext cx="957232" cy="657830"/>
          </a:xfrm>
          <a:prstGeom prst="rect">
            <a:avLst/>
          </a:prstGeom>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21678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anim calcmode="lin" valueType="num">
                                      <p:cBhvr>
                                        <p:cTn id="8" dur="300" fill="hold"/>
                                        <p:tgtEl>
                                          <p:spTgt spid="10"/>
                                        </p:tgtEl>
                                        <p:attrNameLst>
                                          <p:attrName>ppt_x</p:attrName>
                                        </p:attrNameLst>
                                      </p:cBhvr>
                                      <p:tavLst>
                                        <p:tav tm="0">
                                          <p:val>
                                            <p:strVal val="#ppt_x"/>
                                          </p:val>
                                        </p:tav>
                                        <p:tav tm="100000">
                                          <p:val>
                                            <p:strVal val="#ppt_x"/>
                                          </p:val>
                                        </p:tav>
                                      </p:tavLst>
                                    </p:anim>
                                    <p:anim calcmode="lin" valueType="num">
                                      <p:cBhvr>
                                        <p:cTn id="9" dur="3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3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300"/>
                                        <p:tgtEl>
                                          <p:spTgt spid="11"/>
                                        </p:tgtEl>
                                      </p:cBhvr>
                                    </p:animEffect>
                                    <p:anim calcmode="lin" valueType="num">
                                      <p:cBhvr>
                                        <p:cTn id="14" dur="300" fill="hold"/>
                                        <p:tgtEl>
                                          <p:spTgt spid="11"/>
                                        </p:tgtEl>
                                        <p:attrNameLst>
                                          <p:attrName>ppt_x</p:attrName>
                                        </p:attrNameLst>
                                      </p:cBhvr>
                                      <p:tavLst>
                                        <p:tav tm="0">
                                          <p:val>
                                            <p:strVal val="#ppt_x"/>
                                          </p:val>
                                        </p:tav>
                                        <p:tav tm="100000">
                                          <p:val>
                                            <p:strVal val="#ppt_x"/>
                                          </p:val>
                                        </p:tav>
                                      </p:tavLst>
                                    </p:anim>
                                    <p:anim calcmode="lin" valueType="num">
                                      <p:cBhvr>
                                        <p:cTn id="15" dur="3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4</a:t>
            </a:fld>
            <a:endParaRPr lang="en-US"/>
          </a:p>
        </p:txBody>
      </p:sp>
      <p:sp>
        <p:nvSpPr>
          <p:cNvPr id="3" name="Content Placeholder 4"/>
          <p:cNvSpPr txBox="1">
            <a:spLocks/>
          </p:cNvSpPr>
          <p:nvPr/>
        </p:nvSpPr>
        <p:spPr>
          <a:xfrm>
            <a:off x="396375" y="346271"/>
            <a:ext cx="3839343" cy="1091810"/>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600" b="1" dirty="0" smtClean="0">
                <a:solidFill>
                  <a:schemeClr val="tx1">
                    <a:lumMod val="75000"/>
                    <a:lumOff val="25000"/>
                  </a:schemeClr>
                </a:solidFill>
                <a:latin typeface="Open Sans"/>
                <a:cs typeface="Open Sans"/>
              </a:rPr>
              <a:t>Or register via mobile</a:t>
            </a:r>
            <a:endParaRPr lang="en-GB" sz="1600" dirty="0">
              <a:solidFill>
                <a:schemeClr val="tx1">
                  <a:lumMod val="75000"/>
                  <a:lumOff val="25000"/>
                </a:schemeClr>
              </a:solidFill>
              <a:latin typeface="Open Sans"/>
              <a:cs typeface="Open Sans"/>
            </a:endParaRPr>
          </a:p>
          <a:p>
            <a:pPr algn="l">
              <a:lnSpc>
                <a:spcPts val="1840"/>
              </a:lnSpc>
              <a:spcBef>
                <a:spcPts val="0"/>
              </a:spcBef>
            </a:pPr>
            <a:endParaRPr lang="en-US" sz="1600" spc="-10" dirty="0">
              <a:solidFill>
                <a:schemeClr val="tx1">
                  <a:lumMod val="75000"/>
                  <a:lumOff val="25000"/>
                </a:schemeClr>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2" name="Group 128"/>
          <p:cNvGrpSpPr>
            <a:grpSpLocks noChangeAspect="1"/>
          </p:cNvGrpSpPr>
          <p:nvPr/>
        </p:nvGrpSpPr>
        <p:grpSpPr>
          <a:xfrm>
            <a:off x="3512859" y="917252"/>
            <a:ext cx="2118282" cy="3657600"/>
            <a:chOff x="0" y="0"/>
            <a:chExt cx="4185133" cy="7226397"/>
          </a:xfrm>
        </p:grpSpPr>
        <p:pic>
          <p:nvPicPr>
            <p:cNvPr id="13" name="WileyPLUS FDOC Mobile Registration.png"/>
            <p:cNvPicPr>
              <a:picLocks noChangeAspect="1"/>
            </p:cNvPicPr>
            <p:nvPr/>
          </p:nvPicPr>
          <p:blipFill>
            <a:blip r:embed="rId3">
              <a:extLst/>
            </a:blip>
            <a:stretch>
              <a:fillRect/>
            </a:stretch>
          </p:blipFill>
          <p:spPr>
            <a:xfrm>
              <a:off x="139700" y="139700"/>
              <a:ext cx="3905734" cy="6946998"/>
            </a:xfrm>
            <a:prstGeom prst="rect">
              <a:avLst/>
            </a:prstGeom>
            <a:ln>
              <a:noFill/>
            </a:ln>
            <a:effectLst/>
          </p:spPr>
        </p:pic>
        <p:pic>
          <p:nvPicPr>
            <p:cNvPr id="14" name="Picture 13"/>
            <p:cNvPicPr>
              <a:picLocks/>
            </p:cNvPicPr>
            <p:nvPr/>
          </p:nvPicPr>
          <p:blipFill>
            <a:blip r:embed="rId4">
              <a:extLst/>
            </a:blip>
            <a:stretch>
              <a:fillRect/>
            </a:stretch>
          </p:blipFill>
          <p:spPr>
            <a:xfrm>
              <a:off x="0" y="0"/>
              <a:ext cx="4185134" cy="7226398"/>
            </a:xfrm>
            <a:prstGeom prst="rect">
              <a:avLst/>
            </a:prstGeom>
            <a:effectLst/>
          </p:spPr>
        </p:pic>
      </p:grpSp>
    </p:spTree>
    <p:extLst>
      <p:ext uri="{BB962C8B-B14F-4D97-AF65-F5344CB8AC3E}">
        <p14:creationId xmlns:p14="http://schemas.microsoft.com/office/powerpoint/2010/main" val="103413227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5</a:t>
            </a:fld>
            <a:endParaRPr lang="en-US"/>
          </a:p>
        </p:txBody>
      </p:sp>
      <p:sp>
        <p:nvSpPr>
          <p:cNvPr id="3" name="Content Placeholder 4"/>
          <p:cNvSpPr txBox="1">
            <a:spLocks/>
          </p:cNvSpPr>
          <p:nvPr/>
        </p:nvSpPr>
        <p:spPr>
          <a:xfrm>
            <a:off x="396375" y="346271"/>
            <a:ext cx="3839343" cy="1091810"/>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a:latin typeface="Open Sans"/>
                <a:cs typeface="Open Sans"/>
              </a:rPr>
              <a:t>Course ID</a:t>
            </a:r>
          </a:p>
          <a:p>
            <a:pPr algn="l"/>
            <a:r>
              <a:rPr lang="en-US" sz="1600" dirty="0">
                <a:solidFill>
                  <a:srgbClr val="404040"/>
                </a:solidFill>
                <a:latin typeface="Open Sans"/>
                <a:cs typeface="Open Sans"/>
              </a:rPr>
              <a:t>If your instructor has provided you with a WileyPLUS Course ID, enter it into the space provided.</a:t>
            </a:r>
          </a:p>
          <a:p>
            <a:pPr algn="l">
              <a:lnSpc>
                <a:spcPts val="1840"/>
              </a:lnSpc>
              <a:spcBef>
                <a:spcPts val="0"/>
              </a:spcBef>
            </a:pPr>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9" name="Content Placeholder 4"/>
          <p:cNvSpPr txBox="1">
            <a:spLocks/>
          </p:cNvSpPr>
          <p:nvPr/>
        </p:nvSpPr>
        <p:spPr>
          <a:xfrm>
            <a:off x="4897422" y="372772"/>
            <a:ext cx="3839343" cy="1091810"/>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a:latin typeface="Open sans"/>
                <a:cs typeface="Open sans"/>
              </a:rPr>
              <a:t>Don’t have the Course ID? </a:t>
            </a:r>
            <a:endParaRPr lang="en-US" sz="2000" b="1" dirty="0" smtClean="0">
              <a:latin typeface="Open sans"/>
              <a:cs typeface="Open sans"/>
            </a:endParaRPr>
          </a:p>
          <a:p>
            <a:pPr algn="l">
              <a:defRPr sz="2000">
                <a:solidFill>
                  <a:srgbClr val="B72D30"/>
                </a:solidFill>
                <a:latin typeface="Open Sans"/>
                <a:ea typeface="Open Sans"/>
                <a:cs typeface="Open Sans"/>
                <a:sym typeface="Open Sans"/>
              </a:defRPr>
            </a:pPr>
            <a:r>
              <a:rPr lang="en-US" sz="1600" dirty="0">
                <a:solidFill>
                  <a:schemeClr val="tx1">
                    <a:lumMod val="75000"/>
                    <a:lumOff val="25000"/>
                  </a:schemeClr>
                </a:solidFill>
              </a:rPr>
              <a:t>Simply start typing in your school name and select it when it appears.</a:t>
            </a:r>
          </a:p>
          <a:p>
            <a:pPr algn="l">
              <a:lnSpc>
                <a:spcPts val="1840"/>
              </a:lnSpc>
              <a:spcBef>
                <a:spcPts val="0"/>
              </a:spcBef>
            </a:pPr>
            <a:endParaRPr lang="en-US" sz="1600" spc="-10" dirty="0">
              <a:solidFill>
                <a:srgbClr val="404040"/>
              </a:solidFill>
              <a:latin typeface="Open Sans"/>
              <a:cs typeface="Open Sans"/>
            </a:endParaRPr>
          </a:p>
        </p:txBody>
      </p:sp>
      <p:cxnSp>
        <p:nvCxnSpPr>
          <p:cNvPr id="12" name="Straight Connector 11"/>
          <p:cNvCxnSpPr/>
          <p:nvPr/>
        </p:nvCxnSpPr>
        <p:spPr>
          <a:xfrm flipV="1">
            <a:off x="4745955" y="338730"/>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52" y="1654786"/>
            <a:ext cx="5086701" cy="2971800"/>
          </a:xfrm>
          <a:prstGeom prst="rect">
            <a:avLst/>
          </a:prstGeom>
          <a:ln>
            <a:solidFill>
              <a:schemeClr val="bg1">
                <a:lumMod val="75000"/>
              </a:schemeClr>
            </a:solidFill>
          </a:ln>
          <a:effectLst/>
        </p:spPr>
      </p:pic>
    </p:spTree>
    <p:extLst>
      <p:ext uri="{BB962C8B-B14F-4D97-AF65-F5344CB8AC3E}">
        <p14:creationId xmlns:p14="http://schemas.microsoft.com/office/powerpoint/2010/main" val="157933266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6</a:t>
            </a:fld>
            <a:endParaRPr lang="en-US"/>
          </a:p>
        </p:txBody>
      </p:sp>
      <p:sp>
        <p:nvSpPr>
          <p:cNvPr id="3" name="Content Placeholder 4"/>
          <p:cNvSpPr txBox="1">
            <a:spLocks/>
          </p:cNvSpPr>
          <p:nvPr/>
        </p:nvSpPr>
        <p:spPr>
          <a:xfrm>
            <a:off x="396375" y="346270"/>
            <a:ext cx="7926370" cy="1569091"/>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smtClean="0">
                <a:latin typeface="Open Sans"/>
                <a:cs typeface="Open Sans"/>
              </a:rPr>
              <a:t>Find Your Class</a:t>
            </a:r>
          </a:p>
          <a:p>
            <a:pPr algn="l"/>
            <a:r>
              <a:rPr lang="en-US" sz="1600" dirty="0" smtClean="0">
                <a:solidFill>
                  <a:srgbClr val="404040"/>
                </a:solidFill>
                <a:latin typeface="Open sans"/>
                <a:cs typeface="Open sans"/>
              </a:rPr>
              <a:t>Click </a:t>
            </a:r>
            <a:r>
              <a:rPr lang="en-US" sz="1600" dirty="0">
                <a:solidFill>
                  <a:srgbClr val="404040"/>
                </a:solidFill>
                <a:latin typeface="Open sans"/>
                <a:cs typeface="Open sans"/>
              </a:rPr>
              <a:t>the  “+”  </a:t>
            </a:r>
            <a:r>
              <a:rPr lang="en-US" sz="1600" dirty="0" smtClean="0">
                <a:solidFill>
                  <a:srgbClr val="404040"/>
                </a:solidFill>
                <a:latin typeface="Open sans"/>
                <a:cs typeface="Open sans"/>
              </a:rPr>
              <a:t>next to the Course Name to </a:t>
            </a:r>
            <a:r>
              <a:rPr lang="en-US" sz="1600" dirty="0">
                <a:solidFill>
                  <a:srgbClr val="404040"/>
                </a:solidFill>
                <a:latin typeface="Open sans"/>
                <a:cs typeface="Open sans"/>
              </a:rPr>
              <a:t>reveal course sections</a:t>
            </a:r>
            <a:r>
              <a:rPr lang="en-US" sz="1600" dirty="0" smtClean="0">
                <a:solidFill>
                  <a:srgbClr val="404040"/>
                </a:solidFill>
                <a:latin typeface="Open sans"/>
                <a:cs typeface="Open sans"/>
              </a:rPr>
              <a:t>. </a:t>
            </a:r>
            <a:r>
              <a:rPr lang="en-US" sz="1600" dirty="0">
                <a:solidFill>
                  <a:srgbClr val="404040"/>
                </a:solidFill>
                <a:latin typeface="Open sans"/>
                <a:cs typeface="Open sans"/>
              </a:rPr>
              <a:t>Once you have located your class and section, click the green button with the arrow to proceed.</a:t>
            </a:r>
          </a:p>
          <a:p>
            <a:pPr algn="l"/>
            <a:endParaRPr lang="en-US" sz="1600" dirty="0"/>
          </a:p>
          <a:p>
            <a:pPr algn="l"/>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57261" y="2235233"/>
            <a:ext cx="1899644" cy="1569660"/>
          </a:xfrm>
          <a:prstGeom prst="rect">
            <a:avLst/>
          </a:prstGeom>
          <a:noFill/>
        </p:spPr>
        <p:txBody>
          <a:bodyPr wrap="square" rtlCol="0">
            <a:spAutoFit/>
          </a:bodyPr>
          <a:lstStyle/>
          <a:p>
            <a:pPr>
              <a:defRPr sz="2000">
                <a:solidFill>
                  <a:srgbClr val="B72D30"/>
                </a:solidFill>
                <a:latin typeface="Open Sans"/>
                <a:ea typeface="Open Sans"/>
                <a:cs typeface="Open Sans"/>
                <a:sym typeface="Open Sans"/>
              </a:defRPr>
            </a:pPr>
            <a:r>
              <a:rPr lang="en-US" sz="1200" b="1" dirty="0">
                <a:solidFill>
                  <a:schemeClr val="tx2"/>
                </a:solidFill>
              </a:rPr>
              <a:t>POWER TIP: </a:t>
            </a:r>
            <a:endParaRPr lang="en-US" sz="1200" b="1" dirty="0" smtClean="0">
              <a:solidFill>
                <a:schemeClr val="tx2"/>
              </a:solidFill>
            </a:endParaRPr>
          </a:p>
          <a:p>
            <a:pPr>
              <a:defRPr sz="2000">
                <a:solidFill>
                  <a:srgbClr val="B72D30"/>
                </a:solidFill>
                <a:latin typeface="Open Sans"/>
                <a:ea typeface="Open Sans"/>
                <a:cs typeface="Open Sans"/>
                <a:sym typeface="Open Sans"/>
              </a:defRPr>
            </a:pPr>
            <a:r>
              <a:rPr lang="en-US" sz="1200" b="1" dirty="0" smtClean="0">
                <a:solidFill>
                  <a:schemeClr val="tx2"/>
                </a:solidFill>
              </a:rPr>
              <a:t>The </a:t>
            </a:r>
            <a:r>
              <a:rPr lang="en-US" sz="1200" b="1" dirty="0">
                <a:solidFill>
                  <a:schemeClr val="tx2"/>
                </a:solidFill>
              </a:rPr>
              <a:t>default search is “By Course,” but you can also search </a:t>
            </a:r>
            <a:r>
              <a:rPr lang="en-US" sz="1200" b="1" dirty="0" smtClean="0">
                <a:solidFill>
                  <a:schemeClr val="tx2"/>
                </a:solidFill>
              </a:rPr>
              <a:t>for </a:t>
            </a:r>
            <a:r>
              <a:rPr lang="en-US" sz="1200" b="1" dirty="0">
                <a:solidFill>
                  <a:schemeClr val="tx2"/>
                </a:solidFill>
              </a:rPr>
              <a:t>your instructor’s name by clicking on the </a:t>
            </a:r>
            <a:r>
              <a:rPr lang="en-US" sz="1200" b="1" dirty="0" smtClean="0">
                <a:solidFill>
                  <a:schemeClr val="tx2"/>
                </a:solidFill>
              </a:rPr>
              <a:t>tab </a:t>
            </a:r>
            <a:r>
              <a:rPr lang="en-US" sz="1200" b="1" dirty="0">
                <a:solidFill>
                  <a:schemeClr val="tx2"/>
                </a:solidFill>
              </a:rPr>
              <a:t>“By Instructor.”</a:t>
            </a:r>
          </a:p>
          <a:p>
            <a:endParaRPr lang="en-US" sz="1200" b="1" dirty="0">
              <a:solidFill>
                <a:schemeClr val="tx2"/>
              </a:solidFill>
            </a:endParaRPr>
          </a:p>
        </p:txBody>
      </p:sp>
      <p:grpSp>
        <p:nvGrpSpPr>
          <p:cNvPr id="8" name="Group 7"/>
          <p:cNvGrpSpPr/>
          <p:nvPr/>
        </p:nvGrpSpPr>
        <p:grpSpPr>
          <a:xfrm>
            <a:off x="464572" y="1531938"/>
            <a:ext cx="6081256" cy="2971800"/>
            <a:chOff x="464572" y="1531938"/>
            <a:chExt cx="6081256" cy="297180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72" y="1531938"/>
              <a:ext cx="6081256" cy="2971800"/>
            </a:xfrm>
            <a:prstGeom prst="rect">
              <a:avLst/>
            </a:prstGeom>
            <a:ln>
              <a:solidFill>
                <a:schemeClr val="bg1">
                  <a:lumMod val="75000"/>
                </a:schemeClr>
              </a:solidFill>
            </a:ln>
            <a:effectLst/>
          </p:spPr>
        </p:pic>
        <p:sp>
          <p:nvSpPr>
            <p:cNvPr id="6" name="Rectangle 5"/>
            <p:cNvSpPr/>
            <p:nvPr/>
          </p:nvSpPr>
          <p:spPr>
            <a:xfrm>
              <a:off x="4069292" y="3624792"/>
              <a:ext cx="576791" cy="142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1" name="Rectangle 10"/>
            <p:cNvSpPr/>
            <p:nvPr/>
          </p:nvSpPr>
          <p:spPr>
            <a:xfrm>
              <a:off x="4078808" y="3994164"/>
              <a:ext cx="576791" cy="142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grpSp>
    </p:spTree>
    <p:extLst>
      <p:ext uri="{BB962C8B-B14F-4D97-AF65-F5344CB8AC3E}">
        <p14:creationId xmlns:p14="http://schemas.microsoft.com/office/powerpoint/2010/main" val="1891812560"/>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1491"/>
            <a:ext cx="9144000" cy="47987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fld id="{2DEE0E20-7E31-B544-86DD-810FAB9C492C}" type="slidenum">
              <a:rPr lang="en-US" smtClean="0"/>
              <a:pPr/>
              <a:t>7</a:t>
            </a:fld>
            <a:endParaRPr lang="en-US"/>
          </a:p>
        </p:txBody>
      </p:sp>
      <p:sp>
        <p:nvSpPr>
          <p:cNvPr id="3" name="Content Placeholder 4"/>
          <p:cNvSpPr txBox="1">
            <a:spLocks/>
          </p:cNvSpPr>
          <p:nvPr/>
        </p:nvSpPr>
        <p:spPr>
          <a:xfrm>
            <a:off x="396374" y="346270"/>
            <a:ext cx="8259061" cy="1569091"/>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000" b="1" dirty="0" smtClean="0">
                <a:latin typeface="Open Sans"/>
                <a:cs typeface="Open Sans"/>
              </a:rPr>
              <a:t>Log In</a:t>
            </a:r>
          </a:p>
          <a:p>
            <a:pPr algn="l">
              <a:buSzPct val="100000"/>
              <a:defRPr sz="2000">
                <a:solidFill>
                  <a:srgbClr val="B72D30"/>
                </a:solidFill>
                <a:latin typeface="Open Sans"/>
                <a:ea typeface="Open Sans"/>
                <a:cs typeface="Open Sans"/>
                <a:sym typeface="Open Sans"/>
              </a:defRPr>
            </a:pPr>
            <a:r>
              <a:rPr lang="en-US" sz="1600" dirty="0">
                <a:solidFill>
                  <a:schemeClr val="tx1">
                    <a:lumMod val="75000"/>
                    <a:lumOff val="25000"/>
                  </a:schemeClr>
                </a:solidFill>
              </a:rPr>
              <a:t>If you used WileyPLUS in the past, simply enter your E-mail Address and Password</a:t>
            </a:r>
            <a:r>
              <a:rPr lang="en-US" sz="1600" dirty="0" smtClean="0">
                <a:solidFill>
                  <a:schemeClr val="tx1">
                    <a:lumMod val="75000"/>
                    <a:lumOff val="25000"/>
                  </a:schemeClr>
                </a:solidFill>
              </a:rPr>
              <a:t>.</a:t>
            </a:r>
            <a:endParaRPr lang="en-US" sz="1600" dirty="0">
              <a:solidFill>
                <a:schemeClr val="tx1">
                  <a:lumMod val="75000"/>
                  <a:lumOff val="25000"/>
                </a:schemeClr>
              </a:solidFill>
            </a:endParaRPr>
          </a:p>
          <a:p>
            <a:pPr algn="l">
              <a:buSzPct val="100000"/>
              <a:defRPr sz="2000">
                <a:solidFill>
                  <a:srgbClr val="B72D30"/>
                </a:solidFill>
                <a:latin typeface="Open Sans"/>
                <a:ea typeface="Open Sans"/>
                <a:cs typeface="Open Sans"/>
                <a:sym typeface="Open Sans"/>
              </a:defRPr>
            </a:pPr>
            <a:r>
              <a:rPr lang="en-US" sz="1600" dirty="0">
                <a:solidFill>
                  <a:schemeClr val="tx1">
                    <a:lumMod val="75000"/>
                    <a:lumOff val="25000"/>
                  </a:schemeClr>
                </a:solidFill>
              </a:rPr>
              <a:t>If this is your first time using WileyPLUS, click “Create Account.”</a:t>
            </a:r>
          </a:p>
          <a:p>
            <a:pPr algn="l"/>
            <a:endParaRPr lang="en-US" sz="1600" dirty="0"/>
          </a:p>
          <a:p>
            <a:pPr algn="l"/>
            <a:endParaRPr lang="en-US" sz="1600" spc="-10" dirty="0">
              <a:solidFill>
                <a:srgbClr val="404040"/>
              </a:solidFill>
              <a:latin typeface="Open Sans"/>
              <a:cs typeface="Open Sans"/>
            </a:endParaRPr>
          </a:p>
        </p:txBody>
      </p:sp>
      <p:cxnSp>
        <p:nvCxnSpPr>
          <p:cNvPr id="4" name="Straight Connector 3"/>
          <p:cNvCxnSpPr/>
          <p:nvPr/>
        </p:nvCxnSpPr>
        <p:spPr>
          <a:xfrm flipV="1">
            <a:off x="244908" y="312229"/>
            <a:ext cx="0" cy="454048"/>
          </a:xfrm>
          <a:prstGeom prst="line">
            <a:avLst/>
          </a:prstGeom>
          <a:ln w="31750" cap="rnd">
            <a:solidFill>
              <a:schemeClr val="tx2"/>
            </a:solidFill>
            <a:prstDash val="sysDot"/>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069292" y="3624792"/>
            <a:ext cx="576791" cy="142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1" name="Rectangle 10"/>
          <p:cNvSpPr/>
          <p:nvPr/>
        </p:nvSpPr>
        <p:spPr>
          <a:xfrm>
            <a:off x="4078808" y="3994164"/>
            <a:ext cx="576791" cy="142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grpSp>
        <p:nvGrpSpPr>
          <p:cNvPr id="9" name="Group 8"/>
          <p:cNvGrpSpPr/>
          <p:nvPr/>
        </p:nvGrpSpPr>
        <p:grpSpPr>
          <a:xfrm>
            <a:off x="523017" y="1419049"/>
            <a:ext cx="6105475" cy="3235325"/>
            <a:chOff x="523017" y="1419049"/>
            <a:chExt cx="6105475" cy="3235325"/>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017" y="1419049"/>
              <a:ext cx="6105475" cy="3235325"/>
            </a:xfrm>
            <a:prstGeom prst="rect">
              <a:avLst/>
            </a:prstGeom>
            <a:ln>
              <a:solidFill>
                <a:schemeClr val="bg1">
                  <a:lumMod val="75000"/>
                </a:schemeClr>
              </a:solidFill>
            </a:ln>
            <a:effectLst/>
          </p:spPr>
        </p:pic>
        <p:sp>
          <p:nvSpPr>
            <p:cNvPr id="8" name="Rectangle 7"/>
            <p:cNvSpPr/>
            <p:nvPr/>
          </p:nvSpPr>
          <p:spPr>
            <a:xfrm>
              <a:off x="640292" y="2106083"/>
              <a:ext cx="889000" cy="13758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745036"/>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235842" y="594721"/>
            <a:ext cx="4684310" cy="738694"/>
          </a:xfrm>
          <a:prstGeom prst="rect">
            <a:avLst/>
          </a:prstGeom>
        </p:spPr>
        <p:txBody>
          <a:bodyPr>
            <a:normAutofit fontScale="92500"/>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20"/>
              </a:spcBef>
            </a:pPr>
            <a:r>
              <a:rPr lang="en-US" sz="3600" b="1" spc="-150" dirty="0" smtClean="0">
                <a:solidFill>
                  <a:schemeClr val="accent1"/>
                </a:solidFill>
                <a:latin typeface="Open Sans"/>
                <a:cs typeface="Open Sans"/>
              </a:rPr>
              <a:t>Class Test of </a:t>
            </a:r>
            <a:r>
              <a:rPr lang="en-US" sz="3600" b="1" spc="-150" dirty="0" err="1" smtClean="0">
                <a:solidFill>
                  <a:schemeClr val="accent1"/>
                </a:solidFill>
                <a:latin typeface="Open Sans"/>
                <a:cs typeface="Open Sans"/>
              </a:rPr>
              <a:t>WileyPLUS</a:t>
            </a:r>
            <a:endParaRPr lang="en-US" sz="3600" spc="-150" dirty="0" smtClean="0">
              <a:solidFill>
                <a:schemeClr val="accent1"/>
              </a:solidFill>
              <a:latin typeface="Open Sans"/>
              <a:cs typeface="Open Sans"/>
            </a:endParaRPr>
          </a:p>
        </p:txBody>
      </p:sp>
      <p:cxnSp>
        <p:nvCxnSpPr>
          <p:cNvPr id="11" name="Straight Connector 10"/>
          <p:cNvCxnSpPr/>
          <p:nvPr/>
        </p:nvCxnSpPr>
        <p:spPr>
          <a:xfrm flipV="1">
            <a:off x="237902" y="1771303"/>
            <a:ext cx="0" cy="971074"/>
          </a:xfrm>
          <a:prstGeom prst="line">
            <a:avLst/>
          </a:prstGeom>
          <a:ln w="3175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p:cNvPicPr>
          <p:nvPr/>
        </p:nvPicPr>
        <p:blipFill rotWithShape="1">
          <a:blip r:embed="rId3">
            <a:extLst>
              <a:ext uri="{28A0092B-C50C-407E-A947-70E740481C1C}">
                <a14:useLocalDpi xmlns:a14="http://schemas.microsoft.com/office/drawing/2010/main" val="0"/>
              </a:ext>
            </a:extLst>
          </a:blip>
          <a:srcRect l="4145" r="14013" b="-22766"/>
          <a:stretch/>
        </p:blipFill>
        <p:spPr>
          <a:xfrm flipH="1">
            <a:off x="4601147" y="-452691"/>
            <a:ext cx="6400800" cy="6400800"/>
          </a:xfrm>
          <a:prstGeom prst="ellipse">
            <a:avLst/>
          </a:prstGeom>
        </p:spPr>
      </p:pic>
      <p:sp>
        <p:nvSpPr>
          <p:cNvPr id="8" name="Oval 7"/>
          <p:cNvSpPr/>
          <p:nvPr/>
        </p:nvSpPr>
        <p:spPr>
          <a:xfrm>
            <a:off x="7820745" y="3444191"/>
            <a:ext cx="2646510" cy="2646508"/>
          </a:xfrm>
          <a:prstGeom prst="ellipse">
            <a:avLst/>
          </a:prstGeom>
          <a:noFill/>
          <a:ln w="31750" cap="rnd">
            <a:solidFill>
              <a:schemeClr val="bg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fld id="{2DEE0E20-7E31-B544-86DD-810FAB9C492C}" type="slidenum">
              <a:rPr lang="en-US" smtClean="0"/>
              <a:pPr/>
              <a:t>8</a:t>
            </a:fld>
            <a:endParaRPr lang="en-US"/>
          </a:p>
        </p:txBody>
      </p:sp>
      <p:sp>
        <p:nvSpPr>
          <p:cNvPr id="7" name="Rectangle 6"/>
          <p:cNvSpPr/>
          <p:nvPr/>
        </p:nvSpPr>
        <p:spPr>
          <a:xfrm>
            <a:off x="7532349" y="4758439"/>
            <a:ext cx="576791" cy="4335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0" name="Content Placeholder 4"/>
          <p:cNvSpPr txBox="1">
            <a:spLocks/>
          </p:cNvSpPr>
          <p:nvPr/>
        </p:nvSpPr>
        <p:spPr>
          <a:xfrm>
            <a:off x="237902" y="1316002"/>
            <a:ext cx="4363245" cy="2483488"/>
          </a:xfrm>
          <a:prstGeom prst="rect">
            <a:avLst/>
          </a:prstGeom>
        </p:spPr>
        <p:txBody>
          <a:bodyPr/>
          <a:lstStyle>
            <a:lvl1pPr marL="0" indent="0" algn="ctr" defTabSz="457200" rtl="0" eaLnBrk="1" latinLnBrk="0" hangingPunct="1">
              <a:spcBef>
                <a:spcPct val="20000"/>
              </a:spcBef>
              <a:buFont typeface="Arial"/>
              <a:buNone/>
              <a:defRPr sz="1800" kern="1200">
                <a:solidFill>
                  <a:schemeClr val="accent1"/>
                </a:solidFill>
                <a:latin typeface="+mn-lt"/>
                <a:ea typeface="+mn-ea"/>
                <a:cs typeface="+mn-cs"/>
              </a:defRPr>
            </a:lvl1pPr>
            <a:lvl2pPr marL="4572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18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1600" b="1" dirty="0" smtClean="0">
                <a:latin typeface="Open Sans"/>
                <a:cs typeface="Open Sans"/>
              </a:rPr>
              <a:t>Your instructor is class testing </a:t>
            </a:r>
            <a:r>
              <a:rPr lang="en-US" sz="1600" b="1" dirty="0" err="1" smtClean="0">
                <a:latin typeface="Open Sans"/>
                <a:cs typeface="Open Sans"/>
              </a:rPr>
              <a:t>WileyPLUS</a:t>
            </a:r>
            <a:r>
              <a:rPr lang="en-US" sz="1600" b="1" dirty="0" smtClean="0">
                <a:latin typeface="Open Sans"/>
                <a:cs typeface="Open Sans"/>
              </a:rPr>
              <a:t>, You will NOT need to purchase access to </a:t>
            </a:r>
            <a:r>
              <a:rPr lang="en-US" sz="1600" b="1" dirty="0" err="1" smtClean="0">
                <a:latin typeface="Open Sans"/>
                <a:cs typeface="Open Sans"/>
              </a:rPr>
              <a:t>WileyPLUS</a:t>
            </a:r>
            <a:r>
              <a:rPr lang="en-US" sz="1600" b="1" dirty="0" smtClean="0">
                <a:latin typeface="Open Sans"/>
                <a:cs typeface="Open Sans"/>
              </a:rPr>
              <a:t> Anton, Calculus, 11e. </a:t>
            </a:r>
          </a:p>
          <a:p>
            <a:pPr algn="l"/>
            <a:endParaRPr lang="en-US" sz="1600" b="1" dirty="0">
              <a:latin typeface="Open Sans"/>
              <a:cs typeface="Open Sans"/>
            </a:endParaRPr>
          </a:p>
          <a:p>
            <a:pPr algn="l"/>
            <a:r>
              <a:rPr lang="en-US" sz="1100" b="1" dirty="0" smtClean="0">
                <a:latin typeface="Open Sans"/>
                <a:cs typeface="Open Sans"/>
              </a:rPr>
              <a:t>*if you are using </a:t>
            </a:r>
            <a:r>
              <a:rPr lang="en-US" sz="1100" b="1" dirty="0" err="1" smtClean="0">
                <a:latin typeface="Open Sans"/>
                <a:cs typeface="Open Sans"/>
              </a:rPr>
              <a:t>WileyPLUS</a:t>
            </a:r>
            <a:r>
              <a:rPr lang="en-US" sz="1100" b="1" dirty="0" smtClean="0">
                <a:latin typeface="Open Sans"/>
                <a:cs typeface="Open Sans"/>
              </a:rPr>
              <a:t> for another course you will need to follow those directions for purchasing.</a:t>
            </a:r>
            <a:endParaRPr lang="en-US" sz="1100" dirty="0"/>
          </a:p>
          <a:p>
            <a:pPr algn="l"/>
            <a:endParaRPr lang="en-US" sz="1200" spc="-10" dirty="0">
              <a:solidFill>
                <a:srgbClr val="404040"/>
              </a:solidFill>
              <a:latin typeface="Open Sans"/>
              <a:cs typeface="Open Sans"/>
            </a:endParaRPr>
          </a:p>
        </p:txBody>
      </p:sp>
    </p:spTree>
    <p:extLst>
      <p:ext uri="{BB962C8B-B14F-4D97-AF65-F5344CB8AC3E}">
        <p14:creationId xmlns:p14="http://schemas.microsoft.com/office/powerpoint/2010/main" val="1567060322"/>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4"/>
          <p:cNvSpPr txBox="1">
            <a:spLocks/>
          </p:cNvSpPr>
          <p:nvPr/>
        </p:nvSpPr>
        <p:spPr>
          <a:xfrm>
            <a:off x="396375" y="252248"/>
            <a:ext cx="4684310" cy="3894083"/>
          </a:xfrm>
          <a:prstGeom prst="rect">
            <a:avLst/>
          </a:prstGeom>
        </p:spPr>
        <p:txBody>
          <a:bodyPr>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spcBef>
                <a:spcPts val="120"/>
              </a:spcBef>
            </a:pPr>
            <a:r>
              <a:rPr lang="en-US" sz="3600" b="1" spc="-150" dirty="0" smtClean="0">
                <a:solidFill>
                  <a:schemeClr val="accent1"/>
                </a:solidFill>
                <a:latin typeface="Open Sans"/>
                <a:cs typeface="Open Sans"/>
              </a:rPr>
              <a:t>Need Help</a:t>
            </a:r>
            <a:r>
              <a:rPr lang="en-US" sz="3600" b="1" spc="-150" dirty="0" smtClean="0">
                <a:solidFill>
                  <a:schemeClr val="accent1"/>
                </a:solidFill>
                <a:latin typeface="Open Sans"/>
                <a:cs typeface="Open Sans"/>
              </a:rPr>
              <a:t>?</a:t>
            </a:r>
          </a:p>
          <a:p>
            <a:pPr>
              <a:defRPr/>
            </a:pPr>
            <a:r>
              <a:rPr lang="en-US" sz="1600" dirty="0">
                <a:solidFill>
                  <a:schemeClr val="accent1">
                    <a:lumMod val="75000"/>
                  </a:schemeClr>
                </a:solidFill>
                <a:ea typeface="ＭＳ Ｐゴシック" charset="0"/>
              </a:rPr>
              <a:t>For any questions, please do not contact your instructor and use these helpful resources below:</a:t>
            </a:r>
          </a:p>
          <a:p>
            <a:pPr lvl="1">
              <a:buFont typeface="Wingdings" pitchFamily="2" charset="2"/>
              <a:buChar char="§"/>
              <a:defRPr/>
            </a:pPr>
            <a:r>
              <a:rPr lang="en-US" sz="1600" b="1" dirty="0">
                <a:solidFill>
                  <a:schemeClr val="accent1">
                    <a:lumMod val="75000"/>
                  </a:schemeClr>
                </a:solidFill>
                <a:ea typeface="ＭＳ Ｐゴシック" charset="0"/>
              </a:rPr>
              <a:t>Visit our help section: 2 minute tutorials &amp; More! </a:t>
            </a:r>
            <a:r>
              <a:rPr lang="en-US" sz="1600" u="sng" dirty="0">
                <a:ea typeface="ＭＳ Ｐゴシック" charset="0"/>
                <a:hlinkClick r:id="rId3"/>
              </a:rPr>
              <a:t>www.wileyplus.com/go/studentfdoc</a:t>
            </a:r>
            <a:endParaRPr lang="en-US" sz="1600" u="sng" dirty="0">
              <a:ea typeface="ＭＳ Ｐゴシック" charset="0"/>
            </a:endParaRPr>
          </a:p>
          <a:p>
            <a:pPr lvl="1">
              <a:buFont typeface="Wingdings" pitchFamily="2" charset="2"/>
              <a:buChar char="§"/>
              <a:defRPr/>
            </a:pPr>
            <a:r>
              <a:rPr lang="en-US" sz="1600" dirty="0">
                <a:solidFill>
                  <a:schemeClr val="accent1">
                    <a:lumMod val="75000"/>
                  </a:schemeClr>
                </a:solidFill>
                <a:ea typeface="ＭＳ Ｐゴシック" charset="0"/>
              </a:rPr>
              <a:t>Tech support: FAQs and live chat!  </a:t>
            </a:r>
            <a:r>
              <a:rPr lang="en-US" sz="1600" dirty="0">
                <a:ea typeface="ＭＳ Ｐゴシック" charset="0"/>
                <a:hlinkClick r:id="rId4"/>
              </a:rPr>
              <a:t>www.wileyplus.com/support</a:t>
            </a:r>
            <a:r>
              <a:rPr lang="en-US" sz="1600" dirty="0">
                <a:ea typeface="ＭＳ Ｐゴシック" charset="0"/>
              </a:rPr>
              <a:t> </a:t>
            </a:r>
          </a:p>
          <a:p>
            <a:pPr>
              <a:spcBef>
                <a:spcPts val="120"/>
              </a:spcBef>
            </a:pPr>
            <a:endParaRPr lang="en-US" sz="3600" spc="-150" dirty="0" smtClean="0">
              <a:solidFill>
                <a:schemeClr val="accent1"/>
              </a:solidFill>
              <a:latin typeface="Open Sans"/>
              <a:cs typeface="Open Sans"/>
            </a:endParaRPr>
          </a:p>
        </p:txBody>
      </p:sp>
      <p:cxnSp>
        <p:nvCxnSpPr>
          <p:cNvPr id="11" name="Straight Connector 10"/>
          <p:cNvCxnSpPr/>
          <p:nvPr/>
        </p:nvCxnSpPr>
        <p:spPr>
          <a:xfrm flipV="1">
            <a:off x="237902" y="1771303"/>
            <a:ext cx="0" cy="971074"/>
          </a:xfrm>
          <a:prstGeom prst="line">
            <a:avLst/>
          </a:prstGeom>
          <a:ln w="31750" cap="rnd">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cxnSp>
      <p:pic>
        <p:nvPicPr>
          <p:cNvPr id="4" name="Picture 3"/>
          <p:cNvPicPr>
            <a:picLocks/>
          </p:cNvPicPr>
          <p:nvPr/>
        </p:nvPicPr>
        <p:blipFill rotWithShape="1">
          <a:blip r:embed="rId5">
            <a:extLst>
              <a:ext uri="{28A0092B-C50C-407E-A947-70E740481C1C}">
                <a14:useLocalDpi xmlns:a14="http://schemas.microsoft.com/office/drawing/2010/main" val="0"/>
              </a:ext>
            </a:extLst>
          </a:blip>
          <a:srcRect l="16069" b="-25872"/>
          <a:stretch/>
        </p:blipFill>
        <p:spPr>
          <a:xfrm>
            <a:off x="4454213" y="-328419"/>
            <a:ext cx="6400800" cy="6400800"/>
          </a:xfrm>
          <a:prstGeom prst="ellipse">
            <a:avLst/>
          </a:prstGeom>
        </p:spPr>
      </p:pic>
      <p:sp>
        <p:nvSpPr>
          <p:cNvPr id="8" name="Oval 7"/>
          <p:cNvSpPr/>
          <p:nvPr/>
        </p:nvSpPr>
        <p:spPr>
          <a:xfrm>
            <a:off x="7820745" y="3444191"/>
            <a:ext cx="2646510" cy="2646508"/>
          </a:xfrm>
          <a:prstGeom prst="ellipse">
            <a:avLst/>
          </a:prstGeom>
          <a:noFill/>
          <a:ln w="3175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fld id="{2DEE0E20-7E31-B544-86DD-810FAB9C492C}" type="slidenum">
              <a:rPr lang="en-US" smtClean="0"/>
              <a:pPr/>
              <a:t>9</a:t>
            </a:fld>
            <a:endParaRPr lang="en-US"/>
          </a:p>
        </p:txBody>
      </p:sp>
      <p:sp>
        <p:nvSpPr>
          <p:cNvPr id="7" name="Rectangle 6"/>
          <p:cNvSpPr/>
          <p:nvPr/>
        </p:nvSpPr>
        <p:spPr>
          <a:xfrm>
            <a:off x="7532349" y="4758439"/>
            <a:ext cx="576791" cy="4335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55764480"/>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WP FDOC Deck 2016">
  <a:themeElements>
    <a:clrScheme name="GSM 2016 - 2">
      <a:dk1>
        <a:srgbClr val="000000"/>
      </a:dk1>
      <a:lt1>
        <a:sysClr val="window" lastClr="FFFFFF"/>
      </a:lt1>
      <a:dk2>
        <a:srgbClr val="00ABB8"/>
      </a:dk2>
      <a:lt2>
        <a:srgbClr val="FDAE2F"/>
      </a:lt2>
      <a:accent1>
        <a:srgbClr val="09486F"/>
      </a:accent1>
      <a:accent2>
        <a:srgbClr val="7DBBE0"/>
      </a:accent2>
      <a:accent3>
        <a:srgbClr val="FB4007"/>
      </a:accent3>
      <a:accent4>
        <a:srgbClr val="FDAE2F"/>
      </a:accent4>
      <a:accent5>
        <a:srgbClr val="0A4A43"/>
      </a:accent5>
      <a:accent6>
        <a:srgbClr val="B0DB75"/>
      </a:accent6>
      <a:hlink>
        <a:srgbClr val="00ABB8"/>
      </a:hlink>
      <a:folHlink>
        <a:srgbClr val="4B494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WP FDOC Deck 2016</Template>
  <TotalTime>7141</TotalTime>
  <Words>1086</Words>
  <Application>Microsoft Office PowerPoint</Application>
  <PresentationFormat>On-screen Show (16:9)</PresentationFormat>
  <Paragraphs>100</Paragraphs>
  <Slides>18</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Wingdings</vt:lpstr>
      <vt:lpstr>Calibri</vt:lpstr>
      <vt:lpstr>ＭＳ Ｐゴシック</vt:lpstr>
      <vt:lpstr>Open Sans</vt:lpstr>
      <vt:lpstr>Helvetica Light</vt:lpstr>
      <vt:lpstr>Franklin Gothic Book</vt:lpstr>
      <vt:lpstr>WP FDOC Deck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John Wiley and Sons,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WileyService</dc:creator>
  <cp:lastModifiedBy>Ambrosino, Manuela - United States</cp:lastModifiedBy>
  <cp:revision>21</cp:revision>
  <dcterms:created xsi:type="dcterms:W3CDTF">2016-01-06T16:25:56Z</dcterms:created>
  <dcterms:modified xsi:type="dcterms:W3CDTF">2016-08-16T17:27:17Z</dcterms:modified>
</cp:coreProperties>
</file>