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2FF41-7C54-034E-A4D1-D893B09DD53B}" type="datetimeFigureOut">
              <a:rPr lang="en-US" smtClean="0"/>
              <a:t>9/21/09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A066B-D202-4B43-AD09-7135BD7B05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Chapter 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en-US" baseline="0" dirty="0" smtClean="0">
              <a:latin typeface="Arial"/>
            </a:endParaRPr>
          </a:p>
          <a:p>
            <a:pPr lvl="0">
              <a:buNone/>
            </a:pPr>
            <a:endParaRPr lang="en-US">
              <a:latin typeface="Arial"/>
            </a:endParaRPr>
          </a:p>
          <a:p>
            <a:pPr lvl="0">
              <a:buNone/>
            </a:pPr>
            <a:r>
              <a:rPr lang="en-US" baseline="0" smtClean="0">
                <a:latin typeface="Arial"/>
              </a:rPr>
              <a:t>Overview </a:t>
            </a:r>
            <a:r>
              <a:rPr lang="en-US" baseline="0" smtClean="0">
                <a:latin typeface="Arial"/>
              </a:rPr>
              <a:t>of Alternating Treatments Designs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smtClean="0">
                <a:latin typeface="Arial"/>
              </a:rPr>
              <a:t>Prediction, Verification, and Replication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baseline="0" smtClean="0">
                <a:latin typeface="Arial"/>
              </a:rPr>
              <a:t>Cooper et al. argued that ATD addresses each of the preceding issues:</a:t>
            </a:r>
          </a:p>
          <a:p>
            <a:pPr lvl="0"/>
            <a:r>
              <a:rPr lang="en-US" baseline="0" smtClean="0">
                <a:latin typeface="Arial"/>
              </a:rPr>
              <a:t>Prediction: each data point serves as a predictor of future behavior under the same treatment.</a:t>
            </a:r>
          </a:p>
          <a:p>
            <a:pPr lvl="0"/>
            <a:r>
              <a:rPr lang="en-US" baseline="0" smtClean="0">
                <a:latin typeface="Arial"/>
              </a:rPr>
              <a:t>Verification: Each successive data point serves to verify previous predictions of performance under the same treatment.</a:t>
            </a:r>
          </a:p>
          <a:p>
            <a:pPr lvl="0"/>
            <a:r>
              <a:rPr lang="en-US" baseline="0" smtClean="0">
                <a:latin typeface="Arial"/>
              </a:rPr>
              <a:t>Replication: Successive data points replicates the differential effects produced by the other treatments.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smtClean="0">
                <a:latin typeface="Arial"/>
              </a:rPr>
              <a:t>Prediction, Verification, and Replication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aseline="0" smtClean="0">
                <a:latin typeface="Arial"/>
              </a:rPr>
              <a:t>Neuman (1995) points out thatATD may have good internal validity for two reasons.</a:t>
            </a:r>
          </a:p>
          <a:p>
            <a:pPr lvl="0"/>
            <a:r>
              <a:rPr lang="en-US" baseline="0" smtClean="0">
                <a:latin typeface="Arial"/>
              </a:rPr>
              <a:t>The patterns of response vary with the alternating treatment conditions, so there is minimal overlap among data in the conditions.  </a:t>
            </a:r>
          </a:p>
          <a:p>
            <a:pPr lvl="0"/>
            <a:r>
              <a:rPr lang="en-US" baseline="0" smtClean="0">
                <a:latin typeface="Arial"/>
              </a:rPr>
              <a:t>If one treatment is consistently associated with an improved level of responding, then the design demonstrates good experimental control.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Important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smtClean="0">
                <a:latin typeface="Arial"/>
              </a:rPr>
              <a:t>The choice to use ATD, or any other design, should be based on a careful match of the dependent and the independent variables.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Advantages of ATD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aseline="0" smtClean="0">
                <a:latin typeface="Arial"/>
              </a:rPr>
              <a:t>When you want to determine the relative effectiveness of more than one treatment on a given behavior.</a:t>
            </a:r>
          </a:p>
          <a:p>
            <a:pPr lvl="0"/>
            <a:r>
              <a:rPr lang="en-US" baseline="0" smtClean="0">
                <a:latin typeface="Arial"/>
              </a:rPr>
              <a:t>When baseline data are either unavailable or unstable.</a:t>
            </a:r>
          </a:p>
          <a:p>
            <a:pPr lvl="0"/>
            <a:r>
              <a:rPr lang="en-US" baseline="0" smtClean="0">
                <a:latin typeface="Arial"/>
              </a:rPr>
              <a:t>When the treatments are sufficiently different from each other.</a:t>
            </a:r>
          </a:p>
          <a:p>
            <a:pPr lvl="0"/>
            <a:r>
              <a:rPr lang="en-US" baseline="0" smtClean="0">
                <a:latin typeface="Arial"/>
              </a:rPr>
              <a:t>When the subjects can discriminate the treatment conditions.</a:t>
            </a:r>
          </a:p>
          <a:p>
            <a:pPr lvl="0"/>
            <a:r>
              <a:rPr lang="en-US" baseline="0" smtClean="0">
                <a:latin typeface="Arial"/>
              </a:rPr>
              <a:t>When the effects of sequencing the interventions might obscure the results.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Disadvantages of ATD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aseline="0" smtClean="0">
                <a:latin typeface="Arial"/>
              </a:rPr>
              <a:t>When the treatments might interact and obscure results.</a:t>
            </a:r>
          </a:p>
          <a:p>
            <a:pPr lvl="0"/>
            <a:r>
              <a:rPr lang="en-US" baseline="0" smtClean="0">
                <a:latin typeface="Arial"/>
              </a:rPr>
              <a:t>When the subjects cannot discriminate the treatment conditions.</a:t>
            </a:r>
          </a:p>
          <a:p>
            <a:pPr lvl="0"/>
            <a:r>
              <a:rPr lang="en-US" baseline="0" smtClean="0">
                <a:latin typeface="Arial"/>
              </a:rPr>
              <a:t>When the treatments typically produce slow behavior changes.</a:t>
            </a:r>
          </a:p>
          <a:p>
            <a:pPr lvl="0"/>
            <a:r>
              <a:rPr lang="en-US" baseline="0" smtClean="0">
                <a:latin typeface="Arial"/>
              </a:rPr>
              <a:t>When the treatments need to be administered over a continuous period of time to be effective.</a:t>
            </a:r>
          </a:p>
          <a:p>
            <a:pPr lvl="0"/>
            <a:r>
              <a:rPr lang="en-US" baseline="0" smtClean="0">
                <a:latin typeface="Arial"/>
              </a:rPr>
              <a:t>When it becomes difficult to counterbalance the various aspects of the study.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Adaptations of ATD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baseline="0" smtClean="0">
                <a:latin typeface="Arial"/>
              </a:rPr>
              <a:t>Simultaneous Treatment Design</a:t>
            </a:r>
          </a:p>
          <a:p>
            <a:pPr lvl="0"/>
            <a:r>
              <a:rPr lang="en-US" baseline="0" smtClean="0">
                <a:latin typeface="Arial"/>
              </a:rPr>
              <a:t>This is rare in professional literature</a:t>
            </a:r>
          </a:p>
          <a:p>
            <a:pPr lvl="0"/>
            <a:r>
              <a:rPr lang="en-US" baseline="0" smtClean="0">
                <a:latin typeface="Arial"/>
              </a:rPr>
              <a:t>Treatment conditions are presented at the same time.</a:t>
            </a:r>
          </a:p>
          <a:p>
            <a:pPr lvl="0"/>
            <a:r>
              <a:rPr lang="en-US" baseline="0" smtClean="0">
                <a:latin typeface="Arial"/>
              </a:rPr>
              <a:t>Requires more skill, planning, and organization that the use of other designs.</a:t>
            </a:r>
          </a:p>
          <a:p>
            <a:pPr lvl="0"/>
            <a:r>
              <a:rPr lang="en-US" baseline="0" smtClean="0">
                <a:latin typeface="Arial"/>
              </a:rPr>
              <a:t>It is difficult to systematically analyze the effects of several interventions presented at the same time.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Adaptations of ATD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u="sng" baseline="0" smtClean="0">
                <a:latin typeface="Arial"/>
              </a:rPr>
              <a:t>Adapted Alternating Treatments Design</a:t>
            </a:r>
          </a:p>
          <a:p>
            <a:pPr lvl="0"/>
            <a:r>
              <a:rPr lang="en-US" baseline="0" smtClean="0">
                <a:latin typeface="Arial"/>
              </a:rPr>
              <a:t>Each intervention is applied to different behaviors that are considered to be of equal response difficulty but functionally independent.</a:t>
            </a:r>
          </a:p>
          <a:p>
            <a:pPr lvl="0"/>
            <a:r>
              <a:rPr lang="en-US" baseline="0" smtClean="0">
                <a:latin typeface="Arial"/>
              </a:rPr>
              <a:t>The process of equating behaviors can be time consuming and problematic.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Background/Overview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smtClean="0">
                <a:latin typeface="Arial"/>
              </a:rPr>
              <a:t>Alternating Treatments Designs (ATD) requires the “rapid alternation of two or more distinct treatments while their effects on a single target behavior are noted.”</a:t>
            </a:r>
          </a:p>
          <a:p>
            <a:pPr lvl="0"/>
            <a:endParaRPr lang="en-US" baseline="0" smtClean="0">
              <a:latin typeface="Arial"/>
            </a:endParaRPr>
          </a:p>
          <a:p>
            <a:pPr lvl="0"/>
            <a:r>
              <a:rPr lang="en-US" baseline="0" smtClean="0">
                <a:latin typeface="Arial"/>
              </a:rPr>
              <a:t>ATD does not require the collection of baseline data.  However, when possible it should be collected.</a:t>
            </a:r>
          </a:p>
          <a:p>
            <a:pPr lvl="1"/>
            <a:endParaRPr lang="en-US" baseline="0" smtClean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Background/Overview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smtClean="0">
                <a:latin typeface="Arial"/>
              </a:rPr>
              <a:t>Two important points</a:t>
            </a:r>
          </a:p>
          <a:p>
            <a:pPr lvl="1"/>
            <a:r>
              <a:rPr lang="en-US" baseline="0" smtClean="0">
                <a:latin typeface="Arial"/>
              </a:rPr>
              <a:t>The presentation of the treatments should be counterbalanced (presented the same number of times).</a:t>
            </a:r>
          </a:p>
          <a:p>
            <a:pPr lvl="1"/>
            <a:r>
              <a:rPr lang="en-US" baseline="0" smtClean="0">
                <a:latin typeface="Arial"/>
              </a:rPr>
              <a:t>The subjects should be able to discriminate between or among the treatment conditions.</a:t>
            </a:r>
          </a:p>
          <a:p>
            <a:pPr lvl="0"/>
            <a:endParaRPr lang="en-US" baseline="0" smtClean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Three types of ATD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smtClean="0">
                <a:latin typeface="Arial"/>
              </a:rPr>
              <a:t>Alternating treatments without baseline</a:t>
            </a:r>
          </a:p>
          <a:p>
            <a:pPr lvl="0"/>
            <a:r>
              <a:rPr lang="en-US" baseline="0" smtClean="0">
                <a:latin typeface="Arial"/>
              </a:rPr>
              <a:t>Baseline followed by alternating treatments</a:t>
            </a:r>
          </a:p>
          <a:p>
            <a:pPr lvl="0"/>
            <a:r>
              <a:rPr lang="en-US" baseline="0" smtClean="0">
                <a:latin typeface="Arial"/>
              </a:rPr>
              <a:t>Baseline followed by alternating treatments with a final treatment phase.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smtClean="0">
                <a:latin typeface="Arial"/>
              </a:rPr>
              <a:t>Alternating Treatments w/o Baseline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smtClean="0">
                <a:latin typeface="Arial"/>
              </a:rPr>
              <a:t>This treatment can be implemented immediately.</a:t>
            </a:r>
          </a:p>
          <a:p>
            <a:pPr lvl="0"/>
            <a:r>
              <a:rPr lang="en-US" baseline="0" smtClean="0">
                <a:latin typeface="Arial"/>
              </a:rPr>
              <a:t>This design should actually include a type of baseline data by having a no-treatment phase as one of the alternating treatments (Alternating treatments with a control condition design).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Baseline Followed by ATD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smtClean="0">
                <a:latin typeface="Arial"/>
              </a:rPr>
              <a:t>Two situations when gathering a baseline should not continue.</a:t>
            </a:r>
          </a:p>
          <a:p>
            <a:pPr lvl="1"/>
            <a:r>
              <a:rPr lang="en-US" baseline="0" smtClean="0">
                <a:latin typeface="Arial"/>
              </a:rPr>
              <a:t>When the nature of the target behavior is severely ethical (Self-abusive behaviors).</a:t>
            </a:r>
          </a:p>
          <a:p>
            <a:pPr lvl="1"/>
            <a:r>
              <a:rPr lang="en-US" baseline="0" smtClean="0">
                <a:latin typeface="Arial"/>
              </a:rPr>
              <a:t>When the data trend is moving in a countertherapeutic direction.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smtClean="0">
                <a:latin typeface="Arial"/>
              </a:rPr>
              <a:t>Baseline Followed by ATD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aseline="0" smtClean="0">
                <a:latin typeface="Arial"/>
              </a:rPr>
              <a:t>Four steps to follow:</a:t>
            </a:r>
          </a:p>
          <a:p>
            <a:pPr lvl="1"/>
            <a:r>
              <a:rPr lang="en-US" baseline="0" smtClean="0">
                <a:latin typeface="Arial"/>
              </a:rPr>
              <a:t>Carefully define the independent and dependent variables.</a:t>
            </a:r>
          </a:p>
          <a:p>
            <a:pPr lvl="1"/>
            <a:r>
              <a:rPr lang="en-US" baseline="0" smtClean="0">
                <a:latin typeface="Arial"/>
              </a:rPr>
              <a:t>Determine a schedule for counterbalancing the presentation of the treatments.</a:t>
            </a:r>
          </a:p>
          <a:p>
            <a:pPr lvl="1"/>
            <a:r>
              <a:rPr lang="en-US" baseline="0" smtClean="0">
                <a:latin typeface="Arial"/>
              </a:rPr>
              <a:t>Collect baseline data for the dependent variable for a number of sessions (baseline phase does not have to be stable before introducing the treatment).</a:t>
            </a:r>
          </a:p>
          <a:p>
            <a:pPr lvl="1"/>
            <a:r>
              <a:rPr lang="en-US" baseline="0" smtClean="0">
                <a:latin typeface="Arial"/>
              </a:rPr>
              <a:t>Introduce treatments in their predetermined order.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smtClean="0">
                <a:latin typeface="Arial"/>
              </a:rPr>
              <a:t>Baseline Followed by ATD and a Final Treatment Phase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smtClean="0">
                <a:latin typeface="Arial"/>
              </a:rPr>
              <a:t>It is important to continue the most effective treatment.  </a:t>
            </a:r>
          </a:p>
          <a:p>
            <a:pPr lvl="0"/>
            <a:r>
              <a:rPr lang="en-US" baseline="0" smtClean="0">
                <a:latin typeface="Arial"/>
              </a:rPr>
              <a:t>Therefore, one would collect baseline, introduce alternating treatments, then continue the study using the most effective treatment.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smtClean="0">
                <a:latin typeface="Arial"/>
              </a:rPr>
              <a:t>Prediction, Verification, and Replication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aseline="0" smtClean="0">
                <a:latin typeface="Arial"/>
              </a:rPr>
              <a:t>There are some concerns:</a:t>
            </a:r>
          </a:p>
          <a:p>
            <a:pPr lvl="0"/>
            <a:r>
              <a:rPr lang="en-US" baseline="0" smtClean="0">
                <a:latin typeface="Arial"/>
              </a:rPr>
              <a:t>The determination of a functional relationship b/w the DV and the IV is weak compared to reversal and multiple baseline designs.</a:t>
            </a:r>
          </a:p>
          <a:p>
            <a:pPr lvl="0"/>
            <a:r>
              <a:rPr lang="en-US" baseline="0" smtClean="0">
                <a:latin typeface="Arial"/>
              </a:rPr>
              <a:t>The possibility of multiple treatment interference might produce carryover effects that obscure the relationship of the DV to IV.</a:t>
            </a:r>
          </a:p>
          <a:p>
            <a:pPr lvl="0"/>
            <a:r>
              <a:rPr lang="en-US" baseline="0" smtClean="0">
                <a:latin typeface="Arial"/>
              </a:rPr>
              <a:t>External Validity must be addressed by replicating with different subjects and/or conditions.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Macintosh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9</vt:lpstr>
      <vt:lpstr>Background/Overview</vt:lpstr>
      <vt:lpstr>Background/Overview</vt:lpstr>
      <vt:lpstr>Three types of ATD </vt:lpstr>
      <vt:lpstr>Alternating Treatments w/o Baseline</vt:lpstr>
      <vt:lpstr>Baseline Followed by ATD </vt:lpstr>
      <vt:lpstr>Baseline Followed by ATD </vt:lpstr>
      <vt:lpstr>Baseline Followed by ATD and a Final Treatment Phase</vt:lpstr>
      <vt:lpstr>Prediction, Verification, and Replication</vt:lpstr>
      <vt:lpstr>Prediction, Verification, and Replication</vt:lpstr>
      <vt:lpstr>Prediction, Verification, and Replication</vt:lpstr>
      <vt:lpstr>Important </vt:lpstr>
      <vt:lpstr>Advantages of ATD </vt:lpstr>
      <vt:lpstr>Disadvantages of ATD </vt:lpstr>
      <vt:lpstr>Adaptations of ATD </vt:lpstr>
      <vt:lpstr>Adaptations of ATD</vt:lpstr>
    </vt:vector>
  </TitlesOfParts>
  <Company>Florida International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College of Education</dc:creator>
  <cp:lastModifiedBy>College of Education</cp:lastModifiedBy>
  <cp:revision>1</cp:revision>
  <dcterms:created xsi:type="dcterms:W3CDTF">2009-09-21T15:59:37Z</dcterms:created>
  <dcterms:modified xsi:type="dcterms:W3CDTF">2009-09-21T16:00:16Z</dcterms:modified>
</cp:coreProperties>
</file>