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35"/>
  </p:notesMasterIdLst>
  <p:handoutMasterIdLst>
    <p:handoutMasterId r:id="rId3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57" r:id="rId30"/>
    <p:sldId id="287" r:id="rId31"/>
    <p:sldId id="288" r:id="rId32"/>
    <p:sldId id="289" r:id="rId33"/>
    <p:sldId id="290"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31805" autoAdjust="0"/>
    <p:restoredTop sz="94558" autoAdjust="0"/>
  </p:normalViewPr>
  <p:slideViewPr>
    <p:cSldViewPr>
      <p:cViewPr varScale="1">
        <p:scale>
          <a:sx n="141" d="100"/>
          <a:sy n="141" d="100"/>
        </p:scale>
        <p:origin x="-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notesMaster" Target="notesMasters/notesMaster1.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handoutMaster" Target="handoutMasters/handout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D00797-D14D-364A-ADD0-7B3A04F837DC}"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BDB437-3798-5641-8DC8-68600554EAB3}"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26D258-DB63-024C-821D-320002656F79}" type="slidenum">
              <a:rPr lang="en-US"/>
              <a:pPr/>
              <a:t>7</a:t>
            </a:fld>
            <a:endParaRPr lang="en-US" dirty="0"/>
          </a:p>
        </p:txBody>
      </p:sp>
      <p:sp>
        <p:nvSpPr>
          <p:cNvPr id="112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CACB4E-2099-FE44-ADE8-D799BF156A82}" type="slidenum">
              <a:rPr lang="en-US"/>
              <a:pPr/>
              <a:t>8</a:t>
            </a:fld>
            <a:endParaRPr lang="en-US" dirty="0"/>
          </a:p>
        </p:txBody>
      </p:sp>
      <p:sp>
        <p:nvSpPr>
          <p:cNvPr id="133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who can tell me the definition of a contingency?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6866" name="Freeform 2"/>
          <p:cNvSpPr>
            <a:spLocks/>
          </p:cNvSpPr>
          <p:nvPr/>
        </p:nvSpPr>
        <p:spPr bwMode="auto">
          <a:xfrm>
            <a:off x="-14288" y="3594100"/>
            <a:ext cx="4054476" cy="3305175"/>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solidFill>
            <a:schemeClr val="accent1"/>
          </a:solidFill>
          <a:ln w="9525">
            <a:noFill/>
            <a:round/>
            <a:headEnd/>
            <a:tailEnd/>
          </a:ln>
          <a:effectLst/>
        </p:spPr>
        <p:txBody>
          <a:bodyPr wrap="none" anchor="ctr">
            <a:prstTxWarp prst="textNoShape">
              <a:avLst/>
            </a:prstTxWarp>
          </a:bodyPr>
          <a:lstStyle/>
          <a:p>
            <a:endParaRPr lang="en-US" dirty="0"/>
          </a:p>
        </p:txBody>
      </p:sp>
      <p:sp>
        <p:nvSpPr>
          <p:cNvPr id="36867" name="Freeform 3"/>
          <p:cNvSpPr>
            <a:spLocks/>
          </p:cNvSpPr>
          <p:nvPr/>
        </p:nvSpPr>
        <p:spPr bwMode="auto">
          <a:xfrm rot="10800000">
            <a:off x="5118100" y="-14288"/>
            <a:ext cx="4054475" cy="3305176"/>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solidFill>
            <a:schemeClr val="accent1"/>
          </a:solidFill>
          <a:ln w="9525">
            <a:noFill/>
            <a:round/>
            <a:headEnd/>
            <a:tailEnd/>
          </a:ln>
          <a:effectLst/>
        </p:spPr>
        <p:txBody>
          <a:bodyPr wrap="none" anchor="ctr">
            <a:prstTxWarp prst="textNoShape">
              <a:avLst/>
            </a:prstTxWarp>
          </a:bodyPr>
          <a:lstStyle/>
          <a:p>
            <a:endParaRPr lang="en-US" dirty="0"/>
          </a:p>
        </p:txBody>
      </p:sp>
      <p:sp>
        <p:nvSpPr>
          <p:cNvPr id="36868" name="Freeform 4"/>
          <p:cNvSpPr>
            <a:spLocks/>
          </p:cNvSpPr>
          <p:nvPr/>
        </p:nvSpPr>
        <p:spPr bwMode="auto">
          <a:xfrm>
            <a:off x="-4763" y="5526088"/>
            <a:ext cx="4054476" cy="1343025"/>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gradFill rotWithShape="0">
            <a:gsLst>
              <a:gs pos="0">
                <a:schemeClr val="accent1">
                  <a:gamma/>
                  <a:tint val="75686"/>
                  <a:invGamma/>
                </a:schemeClr>
              </a:gs>
              <a:gs pos="100000">
                <a:schemeClr val="accent1"/>
              </a:gs>
            </a:gsLst>
            <a:lin ang="5400000" scaled="1"/>
          </a:gradFill>
          <a:ln w="9525">
            <a:noFill/>
            <a:round/>
            <a:headEnd/>
            <a:tailEnd/>
          </a:ln>
          <a:effectLst/>
        </p:spPr>
        <p:txBody>
          <a:bodyPr wrap="none" anchor="ctr">
            <a:prstTxWarp prst="textNoShape">
              <a:avLst/>
            </a:prstTxWarp>
          </a:bodyPr>
          <a:lstStyle/>
          <a:p>
            <a:endParaRPr lang="en-US" dirty="0"/>
          </a:p>
        </p:txBody>
      </p:sp>
      <p:sp>
        <p:nvSpPr>
          <p:cNvPr id="36869" name="Freeform 5"/>
          <p:cNvSpPr>
            <a:spLocks/>
          </p:cNvSpPr>
          <p:nvPr/>
        </p:nvSpPr>
        <p:spPr bwMode="auto">
          <a:xfrm rot="10800000">
            <a:off x="5103813" y="0"/>
            <a:ext cx="4054475" cy="1343025"/>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gradFill rotWithShape="0">
            <a:gsLst>
              <a:gs pos="0">
                <a:schemeClr val="accent1"/>
              </a:gs>
              <a:gs pos="100000">
                <a:schemeClr val="accent1">
                  <a:gamma/>
                  <a:tint val="75686"/>
                  <a:invGamma/>
                </a:schemeClr>
              </a:gs>
            </a:gsLst>
            <a:lin ang="5400000" scaled="1"/>
          </a:gradFill>
          <a:ln w="9525">
            <a:noFill/>
            <a:round/>
            <a:headEnd/>
            <a:tailEnd/>
          </a:ln>
          <a:effectLst/>
        </p:spPr>
        <p:txBody>
          <a:bodyPr wrap="none" anchor="ctr">
            <a:prstTxWarp prst="textNoShape">
              <a:avLst/>
            </a:prstTxWarp>
          </a:bodyPr>
          <a:lstStyle/>
          <a:p>
            <a:endParaRPr lang="en-US" dirty="0"/>
          </a:p>
        </p:txBody>
      </p:sp>
      <p:sp>
        <p:nvSpPr>
          <p:cNvPr id="36872" name="Rectangle 8"/>
          <p:cNvSpPr>
            <a:spLocks noGrp="1" noChangeArrowheads="1"/>
          </p:cNvSpPr>
          <p:nvPr>
            <p:ph type="ctrTitle"/>
          </p:nvPr>
        </p:nvSpPr>
        <p:spPr>
          <a:xfrm>
            <a:off x="214313" y="454025"/>
            <a:ext cx="6632575" cy="1143000"/>
          </a:xfrm>
        </p:spPr>
        <p:txBody>
          <a:bodyPr/>
          <a:lstStyle>
            <a:lvl1pPr>
              <a:defRPr/>
            </a:lvl1pPr>
          </a:lstStyle>
          <a:p>
            <a:r>
              <a:rPr lang="en-US"/>
              <a:t>Click to edit Master title style</a:t>
            </a:r>
          </a:p>
        </p:txBody>
      </p:sp>
      <p:sp>
        <p:nvSpPr>
          <p:cNvPr id="36873" name="Rectangle 9"/>
          <p:cNvSpPr>
            <a:spLocks noGrp="1" noChangeArrowheads="1"/>
          </p:cNvSpPr>
          <p:nvPr>
            <p:ph type="subTitle" idx="1"/>
          </p:nvPr>
        </p:nvSpPr>
        <p:spPr>
          <a:xfrm>
            <a:off x="4143375" y="3611563"/>
            <a:ext cx="4697413" cy="1752600"/>
          </a:xfrm>
        </p:spPr>
        <p:txBody>
          <a:bodyPr/>
          <a:lstStyle>
            <a:lvl1pPr marL="0" indent="0" algn="ctr">
              <a:buFontTx/>
              <a:buNone/>
              <a:defRPr/>
            </a:lvl1pPr>
          </a:lstStyle>
          <a:p>
            <a:r>
              <a:rPr lang="en-US"/>
              <a:t>Click to edit Master subtitle style</a:t>
            </a:r>
          </a:p>
        </p:txBody>
      </p:sp>
      <p:sp>
        <p:nvSpPr>
          <p:cNvPr id="36874" name="Rectangle 10"/>
          <p:cNvSpPr>
            <a:spLocks noGrp="1" noChangeArrowheads="1"/>
          </p:cNvSpPr>
          <p:nvPr>
            <p:ph type="dt" sz="half" idx="2"/>
          </p:nvPr>
        </p:nvSpPr>
        <p:spPr>
          <a:xfrm>
            <a:off x="128588" y="6462713"/>
            <a:ext cx="1905000" cy="457200"/>
          </a:xfrm>
        </p:spPr>
        <p:txBody>
          <a:bodyPr/>
          <a:lstStyle>
            <a:lvl1pPr>
              <a:defRPr/>
            </a:lvl1pPr>
          </a:lstStyle>
          <a:p>
            <a:endParaRPr lang="en-US" dirty="0"/>
          </a:p>
        </p:txBody>
      </p:sp>
      <p:sp>
        <p:nvSpPr>
          <p:cNvPr id="36875" name="Rectangle 11"/>
          <p:cNvSpPr>
            <a:spLocks noGrp="1" noChangeArrowheads="1"/>
          </p:cNvSpPr>
          <p:nvPr>
            <p:ph type="ftr" sz="quarter" idx="3"/>
          </p:nvPr>
        </p:nvSpPr>
        <p:spPr>
          <a:xfrm>
            <a:off x="3124200" y="6462713"/>
            <a:ext cx="2895600" cy="457200"/>
          </a:xfrm>
        </p:spPr>
        <p:txBody>
          <a:bodyPr/>
          <a:lstStyle>
            <a:lvl1pPr>
              <a:defRPr/>
            </a:lvl1pPr>
          </a:lstStyle>
          <a:p>
            <a:endParaRPr lang="en-US" dirty="0"/>
          </a:p>
        </p:txBody>
      </p:sp>
      <p:sp>
        <p:nvSpPr>
          <p:cNvPr id="36876" name="Rectangle 12"/>
          <p:cNvSpPr>
            <a:spLocks noGrp="1" noChangeArrowheads="1"/>
          </p:cNvSpPr>
          <p:nvPr>
            <p:ph type="sldNum" sz="quarter" idx="4"/>
          </p:nvPr>
        </p:nvSpPr>
        <p:spPr>
          <a:xfrm>
            <a:off x="7038975" y="6462713"/>
            <a:ext cx="1905000" cy="457200"/>
          </a:xfrm>
        </p:spPr>
        <p:txBody>
          <a:bodyPr/>
          <a:lstStyle>
            <a:lvl1pPr>
              <a:defRPr/>
            </a:lvl1pPr>
          </a:lstStyle>
          <a:p>
            <a:fld id="{7C4AD461-7358-6B4E-AEB9-A0B69A123AD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74856AE7-550B-724A-9191-3F398B72368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40438" y="223838"/>
            <a:ext cx="1993900" cy="5473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 y="223838"/>
            <a:ext cx="5830888"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681F5B21-66FC-7340-BCA7-0E69EA9EBB0E}"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7150" y="223838"/>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1938" y="158273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224338" y="1582738"/>
            <a:ext cx="3810000" cy="4114800"/>
          </a:xfrm>
        </p:spPr>
        <p:txBody>
          <a:bodyPr/>
          <a:lstStyle/>
          <a:p>
            <a:endParaRPr lang="en-US" dirty="0"/>
          </a:p>
        </p:txBody>
      </p:sp>
      <p:sp>
        <p:nvSpPr>
          <p:cNvPr id="5" name="Date Placeholder 4"/>
          <p:cNvSpPr>
            <a:spLocks noGrp="1"/>
          </p:cNvSpPr>
          <p:nvPr>
            <p:ph type="dt" sz="half" idx="10"/>
          </p:nvPr>
        </p:nvSpPr>
        <p:spPr>
          <a:xfrm>
            <a:off x="128588" y="6397625"/>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454775"/>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7204075" y="6429375"/>
            <a:ext cx="1905000" cy="457200"/>
          </a:xfrm>
        </p:spPr>
        <p:txBody>
          <a:bodyPr/>
          <a:lstStyle>
            <a:lvl1pPr>
              <a:defRPr smtClean="0"/>
            </a:lvl1pPr>
          </a:lstStyle>
          <a:p>
            <a:fld id="{74519BF7-A66A-FC4E-A788-F2D629C9D80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DC6BC260-B9A5-A642-B4DD-2E014D6E04E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smtClean="0"/>
            </a:lvl1pPr>
          </a:lstStyle>
          <a:p>
            <a:fld id="{0C97D602-0786-294A-8376-7394506134E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1938" y="15827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24338" y="15827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smtClean="0"/>
            </a:lvl1pPr>
          </a:lstStyle>
          <a:p>
            <a:fld id="{602AD3DB-FEC3-F345-A44A-D4C0D773F21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smtClean="0"/>
            </a:lvl1pPr>
          </a:lstStyle>
          <a:p>
            <a:fld id="{17EFFA9A-A4E4-A749-83FA-73511AD0A5C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smtClean="0"/>
            </a:lvl1pPr>
          </a:lstStyle>
          <a:p>
            <a:fld id="{1394E3F6-7A5C-E44A-8910-9431C398995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smtClean="0"/>
            </a:lvl1pPr>
          </a:lstStyle>
          <a:p>
            <a:fld id="{AB86EF8D-26D4-894E-BCB1-950A809202B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smtClean="0"/>
            </a:lvl1pPr>
          </a:lstStyle>
          <a:p>
            <a:fld id="{1ABCC706-EAF0-A840-A1D8-DBF2FC883333}"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smtClean="0"/>
            </a:lvl1pPr>
          </a:lstStyle>
          <a:p>
            <a:fld id="{422E7B54-ED85-3641-BE7A-0D24596C5E6A}"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hlink"/>
            </a:gs>
            <a:gs pos="50000">
              <a:schemeClr val="folHlink"/>
            </a:gs>
            <a:gs pos="100000">
              <a:schemeClr val="hlink"/>
            </a:gs>
          </a:gsLst>
          <a:lin ang="2700000" scaled="1"/>
        </a:gradFill>
        <a:effectLst/>
      </p:bgPr>
    </p:bg>
    <p:spTree>
      <p:nvGrpSpPr>
        <p:cNvPr id="1" name=""/>
        <p:cNvGrpSpPr/>
        <p:nvPr/>
      </p:nvGrpSpPr>
      <p:grpSpPr>
        <a:xfrm>
          <a:off x="0" y="0"/>
          <a:ext cx="0" cy="0"/>
          <a:chOff x="0" y="0"/>
          <a:chExt cx="0" cy="0"/>
        </a:xfrm>
      </p:grpSpPr>
      <p:sp>
        <p:nvSpPr>
          <p:cNvPr id="35842" name="Freeform 2"/>
          <p:cNvSpPr>
            <a:spLocks/>
          </p:cNvSpPr>
          <p:nvPr/>
        </p:nvSpPr>
        <p:spPr bwMode="auto">
          <a:xfrm rot="10800000">
            <a:off x="5118100" y="-14288"/>
            <a:ext cx="4054475" cy="3305176"/>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solidFill>
            <a:schemeClr val="accent1"/>
          </a:solidFill>
          <a:ln w="9525">
            <a:noFill/>
            <a:round/>
            <a:headEnd/>
            <a:tailEnd/>
          </a:ln>
          <a:effectLst/>
        </p:spPr>
        <p:txBody>
          <a:bodyPr wrap="none" anchor="ctr">
            <a:prstTxWarp prst="textNoShape">
              <a:avLst/>
            </a:prstTxWarp>
          </a:bodyPr>
          <a:lstStyle/>
          <a:p>
            <a:endParaRPr lang="en-US" dirty="0"/>
          </a:p>
        </p:txBody>
      </p:sp>
      <p:sp>
        <p:nvSpPr>
          <p:cNvPr id="35843" name="Freeform 3"/>
          <p:cNvSpPr>
            <a:spLocks/>
          </p:cNvSpPr>
          <p:nvPr/>
        </p:nvSpPr>
        <p:spPr bwMode="auto">
          <a:xfrm>
            <a:off x="-19050" y="5540375"/>
            <a:ext cx="4054475" cy="1343025"/>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gradFill rotWithShape="0">
            <a:gsLst>
              <a:gs pos="0">
                <a:schemeClr val="accent1">
                  <a:gamma/>
                  <a:tint val="75686"/>
                  <a:invGamma/>
                </a:schemeClr>
              </a:gs>
              <a:gs pos="100000">
                <a:schemeClr val="accent1"/>
              </a:gs>
            </a:gsLst>
            <a:lin ang="5400000" scaled="1"/>
          </a:gradFill>
          <a:ln w="9525">
            <a:noFill/>
            <a:round/>
            <a:headEnd/>
            <a:tailEnd/>
          </a:ln>
          <a:effectLst/>
        </p:spPr>
        <p:txBody>
          <a:bodyPr wrap="none" anchor="ctr">
            <a:prstTxWarp prst="textNoShape">
              <a:avLst/>
            </a:prstTxWarp>
          </a:bodyPr>
          <a:lstStyle/>
          <a:p>
            <a:endParaRPr lang="en-US" dirty="0"/>
          </a:p>
        </p:txBody>
      </p:sp>
      <p:sp>
        <p:nvSpPr>
          <p:cNvPr id="35844" name="Freeform 4"/>
          <p:cNvSpPr>
            <a:spLocks/>
          </p:cNvSpPr>
          <p:nvPr/>
        </p:nvSpPr>
        <p:spPr bwMode="auto">
          <a:xfrm rot="10800000">
            <a:off x="5103813" y="0"/>
            <a:ext cx="4054475" cy="1343025"/>
          </a:xfrm>
          <a:custGeom>
            <a:avLst/>
            <a:gdLst/>
            <a:ahLst/>
            <a:cxnLst>
              <a:cxn ang="0">
                <a:pos x="9" y="0"/>
              </a:cxn>
              <a:cxn ang="0">
                <a:pos x="9" y="2073"/>
              </a:cxn>
              <a:cxn ang="0">
                <a:pos x="2554" y="2073"/>
              </a:cxn>
              <a:cxn ang="0">
                <a:pos x="9" y="0"/>
              </a:cxn>
            </a:cxnLst>
            <a:rect l="0" t="0" r="r" b="b"/>
            <a:pathLst>
              <a:path w="2554" h="2082">
                <a:moveTo>
                  <a:pt x="9" y="0"/>
                </a:moveTo>
                <a:cubicBezTo>
                  <a:pt x="9" y="82"/>
                  <a:pt x="0" y="1927"/>
                  <a:pt x="9" y="2073"/>
                </a:cubicBezTo>
                <a:cubicBezTo>
                  <a:pt x="986" y="2073"/>
                  <a:pt x="2436" y="2082"/>
                  <a:pt x="2554" y="2073"/>
                </a:cubicBezTo>
                <a:cubicBezTo>
                  <a:pt x="409" y="1809"/>
                  <a:pt x="9" y="391"/>
                  <a:pt x="9" y="0"/>
                </a:cubicBezTo>
                <a:close/>
              </a:path>
            </a:pathLst>
          </a:custGeom>
          <a:gradFill rotWithShape="0">
            <a:gsLst>
              <a:gs pos="0">
                <a:schemeClr val="accent1"/>
              </a:gs>
              <a:gs pos="100000">
                <a:schemeClr val="accent1">
                  <a:gamma/>
                  <a:tint val="75686"/>
                  <a:invGamma/>
                </a:schemeClr>
              </a:gs>
            </a:gsLst>
            <a:lin ang="5400000" scaled="1"/>
          </a:gradFill>
          <a:ln w="9525">
            <a:noFill/>
            <a:round/>
            <a:headEnd/>
            <a:tailEnd/>
          </a:ln>
          <a:effectLst/>
        </p:spPr>
        <p:txBody>
          <a:bodyPr wrap="none" anchor="ctr">
            <a:prstTxWarp prst="textNoShape">
              <a:avLst/>
            </a:prstTxWarp>
          </a:bodyPr>
          <a:lstStyle/>
          <a:p>
            <a:endParaRPr lang="en-US" dirty="0"/>
          </a:p>
        </p:txBody>
      </p:sp>
      <p:sp>
        <p:nvSpPr>
          <p:cNvPr id="35848" name="Rectangle 8"/>
          <p:cNvSpPr>
            <a:spLocks noGrp="1" noChangeArrowheads="1"/>
          </p:cNvSpPr>
          <p:nvPr>
            <p:ph type="title"/>
          </p:nvPr>
        </p:nvSpPr>
        <p:spPr bwMode="auto">
          <a:xfrm>
            <a:off x="57150" y="223838"/>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5849" name="Rectangle 9"/>
          <p:cNvSpPr>
            <a:spLocks noGrp="1" noChangeArrowheads="1"/>
          </p:cNvSpPr>
          <p:nvPr>
            <p:ph type="body" idx="1"/>
          </p:nvPr>
        </p:nvSpPr>
        <p:spPr bwMode="auto">
          <a:xfrm>
            <a:off x="261938" y="158273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5850" name="Rectangle 10"/>
          <p:cNvSpPr>
            <a:spLocks noGrp="1" noChangeArrowheads="1"/>
          </p:cNvSpPr>
          <p:nvPr>
            <p:ph type="dt" sz="half" idx="2"/>
          </p:nvPr>
        </p:nvSpPr>
        <p:spPr bwMode="auto">
          <a:xfrm>
            <a:off x="128588"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FFFF"/>
                </a:solidFill>
                <a:latin typeface="+mn-lt"/>
              </a:defRPr>
            </a:lvl1pPr>
          </a:lstStyle>
          <a:p>
            <a:endParaRPr lang="en-US" dirty="0"/>
          </a:p>
        </p:txBody>
      </p:sp>
      <p:sp>
        <p:nvSpPr>
          <p:cNvPr id="35851" name="Rectangle 11"/>
          <p:cNvSpPr>
            <a:spLocks noGrp="1" noChangeArrowheads="1"/>
          </p:cNvSpPr>
          <p:nvPr>
            <p:ph type="ftr" sz="quarter" idx="3"/>
          </p:nvPr>
        </p:nvSpPr>
        <p:spPr bwMode="auto">
          <a:xfrm>
            <a:off x="3124200" y="64547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mn-lt"/>
              </a:defRPr>
            </a:lvl1pPr>
          </a:lstStyle>
          <a:p>
            <a:endParaRPr lang="en-US" dirty="0"/>
          </a:p>
        </p:txBody>
      </p:sp>
      <p:sp>
        <p:nvSpPr>
          <p:cNvPr id="35852" name="Rectangle 12"/>
          <p:cNvSpPr>
            <a:spLocks noGrp="1" noChangeArrowheads="1"/>
          </p:cNvSpPr>
          <p:nvPr>
            <p:ph type="sldNum" sz="quarter" idx="4"/>
          </p:nvPr>
        </p:nvSpPr>
        <p:spPr bwMode="auto">
          <a:xfrm>
            <a:off x="7204075" y="642937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latin typeface="+mn-lt"/>
              </a:defRPr>
            </a:lvl1pPr>
          </a:lstStyle>
          <a:p>
            <a:fld id="{BFCFEB9A-585F-6C46-8082-C35F371AE7D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l" rtl="0" eaLnBrk="0" fontAlgn="base" hangingPunct="0">
        <a:spcBef>
          <a:spcPct val="0"/>
        </a:spcBef>
        <a:spcAft>
          <a:spcPct val="0"/>
        </a:spcAft>
        <a:defRPr sz="4400">
          <a:solidFill>
            <a:srgbClr val="FFFFFF"/>
          </a:solidFill>
          <a:latin typeface="+mj-lt"/>
          <a:ea typeface="+mj-ea"/>
          <a:cs typeface="+mj-cs"/>
        </a:defRPr>
      </a:lvl1pPr>
      <a:lvl2pPr algn="l" rtl="0" eaLnBrk="0" fontAlgn="base" hangingPunct="0">
        <a:spcBef>
          <a:spcPct val="0"/>
        </a:spcBef>
        <a:spcAft>
          <a:spcPct val="0"/>
        </a:spcAft>
        <a:defRPr sz="4400">
          <a:solidFill>
            <a:srgbClr val="FFFFFF"/>
          </a:solidFill>
          <a:latin typeface="Arial" charset="0"/>
        </a:defRPr>
      </a:lvl2pPr>
      <a:lvl3pPr algn="l" rtl="0" eaLnBrk="0" fontAlgn="base" hangingPunct="0">
        <a:spcBef>
          <a:spcPct val="0"/>
        </a:spcBef>
        <a:spcAft>
          <a:spcPct val="0"/>
        </a:spcAft>
        <a:defRPr sz="4400">
          <a:solidFill>
            <a:srgbClr val="FFFFFF"/>
          </a:solidFill>
          <a:latin typeface="Arial" charset="0"/>
        </a:defRPr>
      </a:lvl3pPr>
      <a:lvl4pPr algn="l" rtl="0" eaLnBrk="0" fontAlgn="base" hangingPunct="0">
        <a:spcBef>
          <a:spcPct val="0"/>
        </a:spcBef>
        <a:spcAft>
          <a:spcPct val="0"/>
        </a:spcAft>
        <a:defRPr sz="4400">
          <a:solidFill>
            <a:srgbClr val="FFFFFF"/>
          </a:solidFill>
          <a:latin typeface="Arial" charset="0"/>
        </a:defRPr>
      </a:lvl4pPr>
      <a:lvl5pPr algn="l" rtl="0" eaLnBrk="0" fontAlgn="base" hangingPunct="0">
        <a:spcBef>
          <a:spcPct val="0"/>
        </a:spcBef>
        <a:spcAft>
          <a:spcPct val="0"/>
        </a:spcAft>
        <a:defRPr sz="4400">
          <a:solidFill>
            <a:srgbClr val="FFFFFF"/>
          </a:solidFill>
          <a:latin typeface="Arial" charset="0"/>
        </a:defRPr>
      </a:lvl5pPr>
      <a:lvl6pPr marL="457200" algn="l" rtl="0" eaLnBrk="0" fontAlgn="base" hangingPunct="0">
        <a:spcBef>
          <a:spcPct val="0"/>
        </a:spcBef>
        <a:spcAft>
          <a:spcPct val="0"/>
        </a:spcAft>
        <a:defRPr sz="4400">
          <a:solidFill>
            <a:srgbClr val="FFFFFF"/>
          </a:solidFill>
          <a:latin typeface="Arial" charset="0"/>
        </a:defRPr>
      </a:lvl6pPr>
      <a:lvl7pPr marL="914400" algn="l" rtl="0" eaLnBrk="0" fontAlgn="base" hangingPunct="0">
        <a:spcBef>
          <a:spcPct val="0"/>
        </a:spcBef>
        <a:spcAft>
          <a:spcPct val="0"/>
        </a:spcAft>
        <a:defRPr sz="4400">
          <a:solidFill>
            <a:srgbClr val="FFFFFF"/>
          </a:solidFill>
          <a:latin typeface="Arial" charset="0"/>
        </a:defRPr>
      </a:lvl7pPr>
      <a:lvl8pPr marL="1371600" algn="l" rtl="0" eaLnBrk="0" fontAlgn="base" hangingPunct="0">
        <a:spcBef>
          <a:spcPct val="0"/>
        </a:spcBef>
        <a:spcAft>
          <a:spcPct val="0"/>
        </a:spcAft>
        <a:defRPr sz="4400">
          <a:solidFill>
            <a:srgbClr val="FFFFFF"/>
          </a:solidFill>
          <a:latin typeface="Arial" charset="0"/>
        </a:defRPr>
      </a:lvl8pPr>
      <a:lvl9pPr marL="1828800" algn="l" rtl="0" eaLnBrk="0" fontAlgn="base" hangingPunct="0">
        <a:spcBef>
          <a:spcPct val="0"/>
        </a:spcBef>
        <a:spcAft>
          <a:spcPct val="0"/>
        </a:spcAft>
        <a:defRPr sz="4400">
          <a:solidFill>
            <a:srgbClr val="FFFFFF"/>
          </a:solidFill>
          <a:latin typeface="Arial" charset="0"/>
        </a:defRPr>
      </a:lvl9pPr>
    </p:titleStyle>
    <p:bodyStyle>
      <a:lvl1pPr marL="342900" indent="-342900" algn="l" rtl="0" eaLnBrk="0" fontAlgn="base" hangingPunct="0">
        <a:spcBef>
          <a:spcPct val="20000"/>
        </a:spcBef>
        <a:spcAft>
          <a:spcPct val="0"/>
        </a:spcAft>
        <a:buChar char="•"/>
        <a:defRPr sz="320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FF"/>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FFFFFF"/>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FFFFFF"/>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FFFF"/>
          </a:solidFill>
          <a:latin typeface="+mn-lt"/>
          <a:ea typeface="ＭＳ Ｐゴシック" charset="-128"/>
        </a:defRPr>
      </a:lvl5pPr>
      <a:lvl6pPr marL="2514600" indent="-228600" algn="l" rtl="0" eaLnBrk="0" fontAlgn="base" hangingPunct="0">
        <a:spcBef>
          <a:spcPct val="20000"/>
        </a:spcBef>
        <a:spcAft>
          <a:spcPct val="0"/>
        </a:spcAft>
        <a:buChar char="»"/>
        <a:defRPr sz="2000">
          <a:solidFill>
            <a:srgbClr val="FFFFFF"/>
          </a:solidFill>
          <a:latin typeface="+mn-lt"/>
          <a:ea typeface="ＭＳ Ｐゴシック" charset="-128"/>
        </a:defRPr>
      </a:lvl6pPr>
      <a:lvl7pPr marL="2971800" indent="-228600" algn="l" rtl="0" eaLnBrk="0" fontAlgn="base" hangingPunct="0">
        <a:spcBef>
          <a:spcPct val="20000"/>
        </a:spcBef>
        <a:spcAft>
          <a:spcPct val="0"/>
        </a:spcAft>
        <a:buChar char="»"/>
        <a:defRPr sz="2000">
          <a:solidFill>
            <a:srgbClr val="FFFFFF"/>
          </a:solidFill>
          <a:latin typeface="+mn-lt"/>
          <a:ea typeface="ＭＳ Ｐゴシック" charset="-128"/>
        </a:defRPr>
      </a:lvl7pPr>
      <a:lvl8pPr marL="3429000" indent="-228600" algn="l" rtl="0" eaLnBrk="0" fontAlgn="base" hangingPunct="0">
        <a:spcBef>
          <a:spcPct val="20000"/>
        </a:spcBef>
        <a:spcAft>
          <a:spcPct val="0"/>
        </a:spcAft>
        <a:buChar char="»"/>
        <a:defRPr sz="2000">
          <a:solidFill>
            <a:srgbClr val="FFFFFF"/>
          </a:solidFill>
          <a:latin typeface="+mn-lt"/>
          <a:ea typeface="ＭＳ Ｐゴシック" charset="-128"/>
        </a:defRPr>
      </a:lvl8pPr>
      <a:lvl9pPr marL="3886200" indent="-228600" algn="l" rtl="0" eaLnBrk="0" fontAlgn="base" hangingPunct="0">
        <a:spcBef>
          <a:spcPct val="20000"/>
        </a:spcBef>
        <a:spcAft>
          <a:spcPct val="0"/>
        </a:spcAft>
        <a:buChar char="»"/>
        <a:defRPr sz="2000">
          <a:solidFill>
            <a:srgbClr val="FFFFF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313" y="304800"/>
            <a:ext cx="6643687" cy="2819400"/>
          </a:xfrm>
        </p:spPr>
        <p:txBody>
          <a:bodyPr/>
          <a:lstStyle/>
          <a:p>
            <a:r>
              <a:rPr lang="en-US" dirty="0">
                <a:solidFill>
                  <a:schemeClr val="tx2"/>
                </a:solidFill>
              </a:rPr>
              <a:t>Unit # 1--Introduction to Classroom Management and Guidelines for Teaching</a:t>
            </a:r>
          </a:p>
        </p:txBody>
      </p:sp>
      <p:sp>
        <p:nvSpPr>
          <p:cNvPr id="2051" name="Rectangle 3"/>
          <p:cNvSpPr>
            <a:spLocks noGrp="1" noChangeArrowheads="1"/>
          </p:cNvSpPr>
          <p:nvPr>
            <p:ph type="subTitle" idx="1"/>
          </p:nvPr>
        </p:nvSpPr>
        <p:spPr/>
        <p:txBody>
          <a:bodyPr/>
          <a:lstStyle/>
          <a:p>
            <a:r>
              <a:rPr lang="en-US" dirty="0"/>
              <a:t>Dr. Martha Pelaez</a:t>
            </a:r>
          </a:p>
          <a:p>
            <a:r>
              <a:rPr lang="en-US" dirty="0"/>
              <a:t>Florida International University</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600" dirty="0">
                <a:solidFill>
                  <a:schemeClr val="tx2"/>
                </a:solidFill>
              </a:rPr>
              <a:t>These definitions of teaching should remind teachers that:</a:t>
            </a:r>
          </a:p>
        </p:txBody>
      </p:sp>
      <p:sp>
        <p:nvSpPr>
          <p:cNvPr id="15363" name="Rectangle 3"/>
          <p:cNvSpPr>
            <a:spLocks noGrp="1" noChangeArrowheads="1"/>
          </p:cNvSpPr>
          <p:nvPr>
            <p:ph type="body" idx="1"/>
          </p:nvPr>
        </p:nvSpPr>
        <p:spPr/>
        <p:txBody>
          <a:bodyPr/>
          <a:lstStyle/>
          <a:p>
            <a:pPr>
              <a:buFontTx/>
              <a:buNone/>
            </a:pPr>
            <a:endParaRPr lang="en-US" sz="1200" dirty="0">
              <a:solidFill>
                <a:schemeClr val="tx2"/>
              </a:solidFill>
            </a:endParaRPr>
          </a:p>
          <a:p>
            <a:r>
              <a:rPr lang="en-US" sz="2400" dirty="0">
                <a:solidFill>
                  <a:schemeClr val="tx2"/>
                </a:solidFill>
              </a:rPr>
              <a:t>teaching should have objectives that can be measured.</a:t>
            </a:r>
          </a:p>
          <a:p>
            <a:pPr>
              <a:buFontTx/>
              <a:buNone/>
            </a:pPr>
            <a:endParaRPr lang="en-US" sz="1200" dirty="0">
              <a:solidFill>
                <a:schemeClr val="tx2"/>
              </a:solidFill>
            </a:endParaRPr>
          </a:p>
          <a:p>
            <a:r>
              <a:rPr lang="en-US" sz="2400" dirty="0">
                <a:solidFill>
                  <a:schemeClr val="tx2"/>
                </a:solidFill>
              </a:rPr>
              <a:t>to be aware of the elements within their classrooms which might influence learning</a:t>
            </a:r>
          </a:p>
          <a:p>
            <a:pPr>
              <a:buFontTx/>
              <a:buNone/>
            </a:pPr>
            <a:endParaRPr lang="en-US" sz="1200" dirty="0">
              <a:solidFill>
                <a:schemeClr val="tx2"/>
              </a:solidFill>
            </a:endParaRPr>
          </a:p>
          <a:p>
            <a:r>
              <a:rPr lang="en-US" sz="2400" dirty="0">
                <a:solidFill>
                  <a:schemeClr val="tx2"/>
                </a:solidFill>
              </a:rPr>
              <a:t>we are responsible for arranging their classrooms so students will learn.</a:t>
            </a:r>
            <a:endParaRPr lang="en-US" sz="3600" dirty="0">
              <a:solidFill>
                <a:schemeClr val="tx2"/>
              </a:solidFill>
            </a:endParaRPr>
          </a:p>
          <a:p>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solidFill>
                  <a:schemeClr val="tx2"/>
                </a:solidFill>
              </a:rPr>
              <a:t>Teaching and Learning</a:t>
            </a:r>
          </a:p>
        </p:txBody>
      </p:sp>
      <p:sp>
        <p:nvSpPr>
          <p:cNvPr id="16387" name="Rectangle 3"/>
          <p:cNvSpPr>
            <a:spLocks noGrp="1" noChangeArrowheads="1"/>
          </p:cNvSpPr>
          <p:nvPr>
            <p:ph type="body" sz="half" idx="1"/>
          </p:nvPr>
        </p:nvSpPr>
        <p:spPr>
          <a:xfrm>
            <a:off x="261938" y="1582738"/>
            <a:ext cx="7696200" cy="4114800"/>
          </a:xfrm>
        </p:spPr>
        <p:txBody>
          <a:bodyPr/>
          <a:lstStyle/>
          <a:p>
            <a:pPr>
              <a:lnSpc>
                <a:spcPct val="90000"/>
              </a:lnSpc>
            </a:pPr>
            <a:r>
              <a:rPr lang="en-US" sz="2800" dirty="0">
                <a:solidFill>
                  <a:schemeClr val="tx2"/>
                </a:solidFill>
              </a:rPr>
              <a:t>Six faulty notions about teaching and learning</a:t>
            </a:r>
          </a:p>
          <a:p>
            <a:pPr lvl="1">
              <a:lnSpc>
                <a:spcPct val="90000"/>
              </a:lnSpc>
            </a:pPr>
            <a:r>
              <a:rPr lang="en-US" sz="2400" dirty="0">
                <a:solidFill>
                  <a:schemeClr val="tx2"/>
                </a:solidFill>
              </a:rPr>
              <a:t>Teachers do not need to measure student performance</a:t>
            </a:r>
          </a:p>
          <a:p>
            <a:pPr lvl="1">
              <a:lnSpc>
                <a:spcPct val="90000"/>
              </a:lnSpc>
            </a:pPr>
            <a:r>
              <a:rPr lang="en-US" sz="2400" dirty="0">
                <a:solidFill>
                  <a:schemeClr val="tx2"/>
                </a:solidFill>
              </a:rPr>
              <a:t>Building self-esteem is an important goal</a:t>
            </a:r>
          </a:p>
          <a:p>
            <a:pPr lvl="1">
              <a:lnSpc>
                <a:spcPct val="90000"/>
              </a:lnSpc>
            </a:pPr>
            <a:r>
              <a:rPr lang="en-US" sz="2400" dirty="0">
                <a:solidFill>
                  <a:schemeClr val="tx2"/>
                </a:solidFill>
              </a:rPr>
              <a:t>A good teacher is creative</a:t>
            </a:r>
          </a:p>
          <a:p>
            <a:pPr lvl="1">
              <a:lnSpc>
                <a:spcPct val="90000"/>
              </a:lnSpc>
            </a:pPr>
            <a:r>
              <a:rPr lang="en-US" sz="2400" dirty="0">
                <a:solidFill>
                  <a:schemeClr val="tx2"/>
                </a:solidFill>
              </a:rPr>
              <a:t>Every child learns differently (the learning style fallacy)</a:t>
            </a:r>
          </a:p>
          <a:p>
            <a:pPr lvl="1">
              <a:lnSpc>
                <a:spcPct val="90000"/>
              </a:lnSpc>
            </a:pPr>
            <a:r>
              <a:rPr lang="en-US" sz="2400" dirty="0">
                <a:solidFill>
                  <a:schemeClr val="tx2"/>
                </a:solidFill>
              </a:rPr>
              <a:t>Drill and practice is harmful</a:t>
            </a:r>
          </a:p>
          <a:p>
            <a:pPr lvl="1">
              <a:lnSpc>
                <a:spcPct val="90000"/>
              </a:lnSpc>
            </a:pPr>
            <a:r>
              <a:rPr lang="en-US" sz="2400" dirty="0">
                <a:solidFill>
                  <a:schemeClr val="tx2"/>
                </a:solidFill>
              </a:rPr>
              <a:t>A good teacher is a patient teacher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solidFill>
                  <a:schemeClr val="tx2"/>
                </a:solidFill>
              </a:rPr>
              <a:t>Faulty notions</a:t>
            </a:r>
          </a:p>
        </p:txBody>
      </p:sp>
      <p:sp>
        <p:nvSpPr>
          <p:cNvPr id="17411" name="Rectangle 3"/>
          <p:cNvSpPr>
            <a:spLocks noGrp="1" noChangeArrowheads="1"/>
          </p:cNvSpPr>
          <p:nvPr>
            <p:ph type="body" sz="half" idx="1"/>
          </p:nvPr>
        </p:nvSpPr>
        <p:spPr>
          <a:xfrm>
            <a:off x="685800" y="1066800"/>
            <a:ext cx="8001000" cy="5410200"/>
          </a:xfrm>
        </p:spPr>
        <p:txBody>
          <a:bodyPr/>
          <a:lstStyle/>
          <a:p>
            <a:pPr indent="-53975"/>
            <a:r>
              <a:rPr lang="en-US" sz="2000" dirty="0">
                <a:solidFill>
                  <a:schemeClr val="tx2"/>
                </a:solidFill>
              </a:rPr>
              <a:t>Teachers do not need to measure student performance</a:t>
            </a:r>
          </a:p>
          <a:p>
            <a:pPr indent="-53975">
              <a:buFontTx/>
              <a:buNone/>
            </a:pPr>
            <a:endParaRPr lang="en-US" sz="2000" dirty="0">
              <a:solidFill>
                <a:schemeClr val="tx2"/>
              </a:solidFill>
            </a:endParaRPr>
          </a:p>
          <a:p>
            <a:pPr indent="-53975">
              <a:buFontTx/>
              <a:buNone/>
            </a:pPr>
            <a:r>
              <a:rPr lang="en-US" sz="2000" dirty="0">
                <a:solidFill>
                  <a:schemeClr val="tx2"/>
                </a:solidFill>
              </a:rPr>
              <a:t>“The teacher who cannot or will not pinpoint and measure the relevant behaviors of the student he or she is teaching is probably not going to be very effective…Not to define precisely and to measure these behavioral excesses and deficiencies, then is a fundamental error; it is akin to the malpractice of a nurse who decides not to measure vital signs (heart rate, respiration rate, temperature, blood pressure), perhaps arguing that he or she is too busy, that subjective estimates of vital signs are quite adequate…The teaching profession is dedicated to the task of changing behavior-changing behavior demonstrably for the better. What can one say, then, of educational practice that does not include precise definition and reliable measurement of behavioral change induced by the teacher’s methodology. </a:t>
            </a:r>
            <a:r>
              <a:rPr lang="en-US" sz="2000" b="1" i="1" dirty="0">
                <a:solidFill>
                  <a:schemeClr val="tx2"/>
                </a:solidFill>
              </a:rPr>
              <a:t>It is indefensible</a:t>
            </a:r>
            <a:r>
              <a:rPr lang="en-US" sz="2000" dirty="0">
                <a:solidFill>
                  <a:schemeClr val="tx2"/>
                </a:solidFill>
              </a:rPr>
              <a:t>.”</a:t>
            </a:r>
            <a:endParaRPr lang="en-US" sz="1400" dirty="0">
              <a:solidFill>
                <a:schemeClr val="tx2"/>
              </a:solidFill>
            </a:endParaRPr>
          </a:p>
          <a:p>
            <a:pPr indent="-53975" algn="ctr">
              <a:buFontTx/>
              <a:buNone/>
            </a:pPr>
            <a:r>
              <a:rPr lang="en-US" sz="2000" dirty="0">
                <a:solidFill>
                  <a:schemeClr val="tx2"/>
                </a:solidFill>
              </a:rPr>
              <a:t>-</a:t>
            </a:r>
            <a:r>
              <a:rPr lang="en-US" sz="1600" dirty="0">
                <a:solidFill>
                  <a:schemeClr val="tx2"/>
                </a:solidFill>
              </a:rPr>
              <a:t>James Kauffman (1997)</a:t>
            </a:r>
            <a:endParaRPr lang="en-US" sz="2000"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solidFill>
                  <a:schemeClr val="tx2"/>
                </a:solidFill>
              </a:rPr>
              <a:t>Faulty notions</a:t>
            </a:r>
          </a:p>
        </p:txBody>
      </p:sp>
      <p:sp>
        <p:nvSpPr>
          <p:cNvPr id="18435" name="Rectangle 3"/>
          <p:cNvSpPr>
            <a:spLocks noGrp="1" noChangeArrowheads="1"/>
          </p:cNvSpPr>
          <p:nvPr>
            <p:ph type="body" sz="half" idx="1"/>
          </p:nvPr>
        </p:nvSpPr>
        <p:spPr>
          <a:xfrm>
            <a:off x="685800" y="1600200"/>
            <a:ext cx="7772400" cy="4800600"/>
          </a:xfrm>
        </p:spPr>
        <p:txBody>
          <a:bodyPr/>
          <a:lstStyle/>
          <a:p>
            <a:r>
              <a:rPr lang="en-US" sz="2800" dirty="0">
                <a:solidFill>
                  <a:schemeClr val="tx2"/>
                </a:solidFill>
              </a:rPr>
              <a:t>Teaching self-esteem is an important goal</a:t>
            </a:r>
          </a:p>
          <a:p>
            <a:pPr lvl="1"/>
            <a:r>
              <a:rPr lang="en-US" sz="2400" dirty="0">
                <a:solidFill>
                  <a:schemeClr val="tx2"/>
                </a:solidFill>
              </a:rPr>
              <a:t>Nothing succeeds like success</a:t>
            </a:r>
          </a:p>
          <a:p>
            <a:pPr lvl="2"/>
            <a:r>
              <a:rPr lang="en-US" sz="2000" dirty="0">
                <a:solidFill>
                  <a:schemeClr val="tx2"/>
                </a:solidFill>
              </a:rPr>
              <a:t>Self-esteem is not amenable to reliable measurement</a:t>
            </a:r>
          </a:p>
          <a:p>
            <a:pPr lvl="2"/>
            <a:r>
              <a:rPr lang="en-US" sz="2000" dirty="0">
                <a:solidFill>
                  <a:schemeClr val="tx2"/>
                </a:solidFill>
              </a:rPr>
              <a:t>Self-esteem is a product of an accomplishment</a:t>
            </a:r>
          </a:p>
          <a:p>
            <a:pPr lvl="2"/>
            <a:r>
              <a:rPr lang="en-US" sz="2000" dirty="0">
                <a:solidFill>
                  <a:schemeClr val="tx2"/>
                </a:solidFill>
              </a:rPr>
              <a:t>Self-esteem cannot be taught</a:t>
            </a:r>
          </a:p>
          <a:p>
            <a:pPr lvl="1"/>
            <a:endParaRPr lang="en-US" sz="2400" dirty="0">
              <a:solidFill>
                <a:schemeClr val="tx2"/>
              </a:solidFill>
            </a:endParaRPr>
          </a:p>
          <a:p>
            <a:pPr lvl="1"/>
            <a:r>
              <a:rPr lang="en-US" sz="2400" dirty="0">
                <a:solidFill>
                  <a:schemeClr val="tx2"/>
                </a:solidFill>
              </a:rPr>
              <a:t>In order to be creative (effectively) one must first learn how to do what has worked in the past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solidFill>
                  <a:schemeClr val="tx2"/>
                </a:solidFill>
              </a:rPr>
              <a:t>Faulty notions</a:t>
            </a:r>
          </a:p>
        </p:txBody>
      </p:sp>
      <p:sp>
        <p:nvSpPr>
          <p:cNvPr id="20483" name="Rectangle 3"/>
          <p:cNvSpPr>
            <a:spLocks noGrp="1" noChangeArrowheads="1"/>
          </p:cNvSpPr>
          <p:nvPr>
            <p:ph type="body" idx="1"/>
          </p:nvPr>
        </p:nvSpPr>
        <p:spPr/>
        <p:txBody>
          <a:bodyPr/>
          <a:lstStyle/>
          <a:p>
            <a:pPr>
              <a:lnSpc>
                <a:spcPct val="90000"/>
              </a:lnSpc>
            </a:pPr>
            <a:r>
              <a:rPr lang="en-US" sz="2000" dirty="0">
                <a:solidFill>
                  <a:schemeClr val="tx2"/>
                </a:solidFill>
              </a:rPr>
              <a:t>Every child learns differently</a:t>
            </a:r>
          </a:p>
          <a:p>
            <a:pPr lvl="1">
              <a:lnSpc>
                <a:spcPct val="90000"/>
              </a:lnSpc>
            </a:pPr>
            <a:r>
              <a:rPr lang="en-US" sz="1800" dirty="0">
                <a:solidFill>
                  <a:schemeClr val="tx2"/>
                </a:solidFill>
              </a:rPr>
              <a:t>If this were true schools would be useless, there would be no way to teach except in didactic teaching (one on one)</a:t>
            </a:r>
          </a:p>
          <a:p>
            <a:pPr lvl="1">
              <a:lnSpc>
                <a:spcPct val="90000"/>
              </a:lnSpc>
            </a:pPr>
            <a:r>
              <a:rPr lang="en-US" sz="1800" dirty="0">
                <a:solidFill>
                  <a:schemeClr val="tx2"/>
                </a:solidFill>
              </a:rPr>
              <a:t>There is no hard scientific evidence that supports the existence of different learning styles</a:t>
            </a:r>
          </a:p>
          <a:p>
            <a:pPr lvl="2">
              <a:lnSpc>
                <a:spcPct val="90000"/>
              </a:lnSpc>
            </a:pPr>
            <a:r>
              <a:rPr lang="en-US" sz="1600" dirty="0">
                <a:solidFill>
                  <a:schemeClr val="tx2"/>
                </a:solidFill>
              </a:rPr>
              <a:t>Instead “learning styles” often become a convenient excuse for why a student did not acquire the skill that was supposed to be taught </a:t>
            </a:r>
          </a:p>
          <a:p>
            <a:pPr lvl="2">
              <a:lnSpc>
                <a:spcPct val="90000"/>
              </a:lnSpc>
            </a:pPr>
            <a:r>
              <a:rPr lang="en-US" sz="1600" dirty="0">
                <a:solidFill>
                  <a:schemeClr val="tx2"/>
                </a:solidFill>
              </a:rPr>
              <a:t>A “learning style” is only useful to the extent that it describes the environmental conditions under which optimal learning occurs-and then only to minor degree</a:t>
            </a:r>
          </a:p>
          <a:p>
            <a:pPr lvl="1">
              <a:lnSpc>
                <a:spcPct val="90000"/>
              </a:lnSpc>
            </a:pPr>
            <a:r>
              <a:rPr lang="en-US" sz="1800" dirty="0">
                <a:solidFill>
                  <a:schemeClr val="tx2"/>
                </a:solidFill>
              </a:rPr>
              <a:t>Although every child is a unique individual, there is a strong and continuing body of evidence that suggests that humans learn in relatively the same way.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solidFill>
                  <a:schemeClr val="tx2"/>
                </a:solidFill>
              </a:rPr>
              <a:t>Faulty notion</a:t>
            </a:r>
          </a:p>
        </p:txBody>
      </p:sp>
      <p:sp>
        <p:nvSpPr>
          <p:cNvPr id="21507" name="Rectangle 3"/>
          <p:cNvSpPr>
            <a:spLocks noGrp="1" noChangeArrowheads="1"/>
          </p:cNvSpPr>
          <p:nvPr>
            <p:ph type="body" idx="1"/>
          </p:nvPr>
        </p:nvSpPr>
        <p:spPr/>
        <p:txBody>
          <a:bodyPr/>
          <a:lstStyle/>
          <a:p>
            <a:r>
              <a:rPr lang="en-US" dirty="0">
                <a:solidFill>
                  <a:schemeClr val="tx2"/>
                </a:solidFill>
              </a:rPr>
              <a:t>Drill and practice is harmful</a:t>
            </a:r>
          </a:p>
          <a:p>
            <a:pPr lvl="1"/>
            <a:r>
              <a:rPr lang="en-US" dirty="0">
                <a:solidFill>
                  <a:schemeClr val="tx2"/>
                </a:solidFill>
              </a:rPr>
              <a:t>No one questions the coach or music teacher who has the student practice free-throws or scales</a:t>
            </a:r>
          </a:p>
          <a:p>
            <a:pPr lvl="1"/>
            <a:r>
              <a:rPr lang="en-US" dirty="0">
                <a:solidFill>
                  <a:schemeClr val="tx2"/>
                </a:solidFill>
              </a:rPr>
              <a:t>Drill and guided practice is one of the most effective methods for ensuring the student acquires the intended material</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solidFill>
                  <a:schemeClr val="tx2"/>
                </a:solidFill>
              </a:rPr>
              <a:t>Faulty notion</a:t>
            </a:r>
          </a:p>
        </p:txBody>
      </p:sp>
      <p:sp>
        <p:nvSpPr>
          <p:cNvPr id="22531" name="Rectangle 3"/>
          <p:cNvSpPr>
            <a:spLocks noGrp="1" noChangeArrowheads="1"/>
          </p:cNvSpPr>
          <p:nvPr>
            <p:ph type="body" idx="1"/>
          </p:nvPr>
        </p:nvSpPr>
        <p:spPr/>
        <p:txBody>
          <a:bodyPr/>
          <a:lstStyle/>
          <a:p>
            <a:pPr>
              <a:lnSpc>
                <a:spcPct val="90000"/>
              </a:lnSpc>
            </a:pPr>
            <a:r>
              <a:rPr lang="en-US" sz="2400" dirty="0">
                <a:solidFill>
                  <a:schemeClr val="tx2"/>
                </a:solidFill>
              </a:rPr>
              <a:t>A good teacher is patient</a:t>
            </a:r>
          </a:p>
          <a:p>
            <a:pPr lvl="1">
              <a:lnSpc>
                <a:spcPct val="90000"/>
              </a:lnSpc>
            </a:pPr>
            <a:r>
              <a:rPr lang="en-US" sz="2000" dirty="0">
                <a:solidFill>
                  <a:schemeClr val="tx2"/>
                </a:solidFill>
              </a:rPr>
              <a:t>Students need to learn more in less time not less in more time</a:t>
            </a:r>
          </a:p>
          <a:p>
            <a:pPr lvl="1">
              <a:lnSpc>
                <a:spcPct val="90000"/>
              </a:lnSpc>
            </a:pPr>
            <a:r>
              <a:rPr lang="en-US" sz="2000" dirty="0">
                <a:solidFill>
                  <a:schemeClr val="tx2"/>
                </a:solidFill>
              </a:rPr>
              <a:t>The idea that a teacher must be patient translates into:</a:t>
            </a:r>
          </a:p>
          <a:p>
            <a:pPr lvl="2">
              <a:lnSpc>
                <a:spcPct val="90000"/>
              </a:lnSpc>
            </a:pPr>
            <a:r>
              <a:rPr lang="en-US" sz="1800" dirty="0">
                <a:solidFill>
                  <a:schemeClr val="tx2"/>
                </a:solidFill>
              </a:rPr>
              <a:t>Low expectations</a:t>
            </a:r>
          </a:p>
          <a:p>
            <a:pPr lvl="2">
              <a:lnSpc>
                <a:spcPct val="90000"/>
              </a:lnSpc>
            </a:pPr>
            <a:r>
              <a:rPr lang="en-US" sz="1800" dirty="0">
                <a:solidFill>
                  <a:schemeClr val="tx2"/>
                </a:solidFill>
              </a:rPr>
              <a:t>Fewer opportunities to respond</a:t>
            </a:r>
          </a:p>
          <a:p>
            <a:pPr lvl="2">
              <a:lnSpc>
                <a:spcPct val="90000"/>
              </a:lnSpc>
            </a:pPr>
            <a:r>
              <a:rPr lang="en-US" sz="1800" dirty="0">
                <a:solidFill>
                  <a:schemeClr val="tx2"/>
                </a:solidFill>
              </a:rPr>
              <a:t>Low achievement</a:t>
            </a:r>
          </a:p>
          <a:p>
            <a:pPr lvl="1">
              <a:lnSpc>
                <a:spcPct val="90000"/>
              </a:lnSpc>
            </a:pPr>
            <a:r>
              <a:rPr lang="en-US" sz="2000" dirty="0">
                <a:solidFill>
                  <a:schemeClr val="tx2"/>
                </a:solidFill>
              </a:rPr>
              <a:t>A teacher should expect her procedures to work and be stubbornly committed to the belief that her students can and will learn</a:t>
            </a:r>
          </a:p>
          <a:p>
            <a:pPr lvl="1">
              <a:lnSpc>
                <a:spcPct val="90000"/>
              </a:lnSpc>
            </a:pPr>
            <a:r>
              <a:rPr lang="en-US" sz="2000" dirty="0">
                <a:solidFill>
                  <a:schemeClr val="tx2"/>
                </a:solidFill>
              </a:rPr>
              <a:t>Humans are not flowers who require water and sunlight in the right amounts to bloom.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solidFill>
                  <a:schemeClr val="tx2"/>
                </a:solidFill>
              </a:rPr>
              <a:t>Teaching and Learning</a:t>
            </a:r>
          </a:p>
        </p:txBody>
      </p:sp>
      <p:sp>
        <p:nvSpPr>
          <p:cNvPr id="23555" name="Rectangle 3"/>
          <p:cNvSpPr>
            <a:spLocks noGrp="1" noChangeArrowheads="1"/>
          </p:cNvSpPr>
          <p:nvPr>
            <p:ph type="body" sz="half" idx="1"/>
          </p:nvPr>
        </p:nvSpPr>
        <p:spPr>
          <a:xfrm>
            <a:off x="685800" y="1600200"/>
            <a:ext cx="7696200" cy="4724400"/>
          </a:xfrm>
        </p:spPr>
        <p:txBody>
          <a:bodyPr/>
          <a:lstStyle/>
          <a:p>
            <a:r>
              <a:rPr lang="en-US" sz="2800" dirty="0">
                <a:solidFill>
                  <a:schemeClr val="tx2"/>
                </a:solidFill>
              </a:rPr>
              <a:t>Five useful assumptions about teaching</a:t>
            </a:r>
          </a:p>
          <a:p>
            <a:pPr lvl="1"/>
            <a:r>
              <a:rPr lang="en-US" sz="2400" dirty="0">
                <a:solidFill>
                  <a:schemeClr val="tx2"/>
                </a:solidFill>
              </a:rPr>
              <a:t>These students have the right to an effective education</a:t>
            </a:r>
          </a:p>
          <a:p>
            <a:pPr lvl="1"/>
            <a:r>
              <a:rPr lang="en-US" sz="2400" dirty="0">
                <a:solidFill>
                  <a:schemeClr val="tx2"/>
                </a:solidFill>
              </a:rPr>
              <a:t>Programs should be based on the individual academic needs of the student</a:t>
            </a:r>
          </a:p>
          <a:p>
            <a:pPr lvl="1"/>
            <a:r>
              <a:rPr lang="en-US" sz="2400" dirty="0">
                <a:solidFill>
                  <a:schemeClr val="tx2"/>
                </a:solidFill>
              </a:rPr>
              <a:t>Programs should be goal directed</a:t>
            </a:r>
          </a:p>
          <a:p>
            <a:pPr lvl="1"/>
            <a:r>
              <a:rPr lang="en-US" sz="2400" dirty="0">
                <a:solidFill>
                  <a:schemeClr val="tx2"/>
                </a:solidFill>
              </a:rPr>
              <a:t>Programs should be data driven</a:t>
            </a:r>
          </a:p>
          <a:p>
            <a:pPr lvl="1"/>
            <a:r>
              <a:rPr lang="en-US" sz="2400" dirty="0">
                <a:solidFill>
                  <a:schemeClr val="tx2"/>
                </a:solidFill>
              </a:rPr>
              <a:t>Programs should be research proven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19063"/>
            <a:ext cx="7772400" cy="1338263"/>
          </a:xfrm>
          <a:noFill/>
          <a:ln/>
        </p:spPr>
        <p:txBody>
          <a:bodyPr lIns="90487" tIns="44450" rIns="90487" bIns="44450"/>
          <a:lstStyle/>
          <a:p>
            <a:r>
              <a:rPr lang="en-US" sz="2800" dirty="0">
                <a:solidFill>
                  <a:schemeClr val="tx2"/>
                </a:solidFill>
              </a:rPr>
              <a:t>PREFERRED PRACTICES FOR</a:t>
            </a:r>
            <a:br>
              <a:rPr lang="en-US" sz="2800" dirty="0">
                <a:solidFill>
                  <a:schemeClr val="tx2"/>
                </a:solidFill>
              </a:rPr>
            </a:br>
            <a:r>
              <a:rPr lang="en-US" sz="2800" dirty="0">
                <a:solidFill>
                  <a:schemeClr val="tx2"/>
                </a:solidFill>
              </a:rPr>
              <a:t>EVERY STUDENT</a:t>
            </a:r>
            <a:endParaRPr lang="en-US" dirty="0">
              <a:solidFill>
                <a:schemeClr val="tx2"/>
              </a:solidFill>
            </a:endParaRPr>
          </a:p>
        </p:txBody>
      </p:sp>
      <p:sp>
        <p:nvSpPr>
          <p:cNvPr id="24579" name="Rectangle 3"/>
          <p:cNvSpPr>
            <a:spLocks noGrp="1" noChangeArrowheads="1"/>
          </p:cNvSpPr>
          <p:nvPr>
            <p:ph type="body" idx="1"/>
          </p:nvPr>
        </p:nvSpPr>
        <p:spPr>
          <a:xfrm>
            <a:off x="685800" y="1981200"/>
            <a:ext cx="7772400" cy="4572000"/>
          </a:xfrm>
          <a:noFill/>
          <a:ln/>
        </p:spPr>
        <p:txBody>
          <a:bodyPr lIns="90487" tIns="44450" rIns="90487" bIns="44450"/>
          <a:lstStyle/>
          <a:p>
            <a:r>
              <a:rPr lang="en-US" sz="1800" dirty="0">
                <a:solidFill>
                  <a:schemeClr val="tx2"/>
                </a:solidFill>
              </a:rPr>
              <a:t>Students want to succeed in school.</a:t>
            </a:r>
          </a:p>
          <a:p>
            <a:pPr lvl="1"/>
            <a:r>
              <a:rPr lang="en-US" sz="1600" dirty="0">
                <a:solidFill>
                  <a:schemeClr val="tx2"/>
                </a:solidFill>
              </a:rPr>
              <a:t>Students can succeed if they are provided effective instruction.</a:t>
            </a:r>
          </a:p>
          <a:p>
            <a:r>
              <a:rPr lang="en-US" sz="1800" dirty="0">
                <a:solidFill>
                  <a:schemeClr val="tx2"/>
                </a:solidFill>
              </a:rPr>
              <a:t>One of the most effective classroom behavior management systems is a well-designed academic program.</a:t>
            </a:r>
          </a:p>
          <a:p>
            <a:pPr lvl="1"/>
            <a:r>
              <a:rPr lang="en-US" sz="1600" dirty="0">
                <a:solidFill>
                  <a:schemeClr val="tx2"/>
                </a:solidFill>
              </a:rPr>
              <a:t>Assess the student’s repertoire to help identify and prioritize important instructional objectives</a:t>
            </a:r>
          </a:p>
          <a:p>
            <a:pPr lvl="1"/>
            <a:r>
              <a:rPr lang="en-US" sz="1600" dirty="0">
                <a:solidFill>
                  <a:schemeClr val="tx2"/>
                </a:solidFill>
              </a:rPr>
              <a:t>Define and task analyze the new skill to be learned</a:t>
            </a:r>
          </a:p>
          <a:p>
            <a:pPr lvl="1"/>
            <a:r>
              <a:rPr lang="en-US" sz="1600" dirty="0">
                <a:solidFill>
                  <a:schemeClr val="tx2"/>
                </a:solidFill>
              </a:rPr>
              <a:t>Design instructional materials and activities so the student has frequent opportunities to actively practice the skill</a:t>
            </a:r>
          </a:p>
          <a:p>
            <a:pPr lvl="1"/>
            <a:r>
              <a:rPr lang="en-US" sz="1600" dirty="0">
                <a:solidFill>
                  <a:schemeClr val="tx2"/>
                </a:solidFill>
              </a:rPr>
              <a:t>Provide systematic feedback (praise and error correction)</a:t>
            </a:r>
          </a:p>
          <a:p>
            <a:pPr lvl="1"/>
            <a:r>
              <a:rPr lang="en-US" sz="1600" dirty="0">
                <a:solidFill>
                  <a:schemeClr val="tx2"/>
                </a:solidFill>
              </a:rPr>
              <a:t>Conduct direct and frequent measurement of student performance</a:t>
            </a:r>
          </a:p>
          <a:p>
            <a:pPr lvl="1"/>
            <a:endParaRPr lang="en-US" sz="16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45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45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45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457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457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200" dirty="0">
                <a:solidFill>
                  <a:schemeClr val="tx2"/>
                </a:solidFill>
              </a:rPr>
              <a:t>Teacher mindsets to be motivated for success</a:t>
            </a:r>
          </a:p>
        </p:txBody>
      </p:sp>
      <p:sp>
        <p:nvSpPr>
          <p:cNvPr id="25603" name="Rectangle 3"/>
          <p:cNvSpPr>
            <a:spLocks noGrp="1" noChangeArrowheads="1"/>
          </p:cNvSpPr>
          <p:nvPr>
            <p:ph type="body" idx="1"/>
          </p:nvPr>
        </p:nvSpPr>
        <p:spPr/>
        <p:txBody>
          <a:bodyPr/>
          <a:lstStyle/>
          <a:p>
            <a:pPr>
              <a:lnSpc>
                <a:spcPct val="90000"/>
              </a:lnSpc>
              <a:buFontTx/>
              <a:buNone/>
            </a:pPr>
            <a:r>
              <a:rPr lang="en-US" sz="2000" dirty="0">
                <a:solidFill>
                  <a:schemeClr val="tx2"/>
                </a:solidFill>
              </a:rPr>
              <a:t>View education as a profession</a:t>
            </a:r>
          </a:p>
          <a:p>
            <a:pPr lvl="1">
              <a:lnSpc>
                <a:spcPct val="90000"/>
              </a:lnSpc>
            </a:pPr>
            <a:r>
              <a:rPr lang="en-US" sz="1800" dirty="0">
                <a:solidFill>
                  <a:schemeClr val="tx2"/>
                </a:solidFill>
              </a:rPr>
              <a:t>Education is no better or worse than the quality of instruction provided by the teacher</a:t>
            </a:r>
          </a:p>
          <a:p>
            <a:pPr lvl="1">
              <a:lnSpc>
                <a:spcPct val="90000"/>
              </a:lnSpc>
            </a:pPr>
            <a:r>
              <a:rPr lang="en-US" sz="1800" dirty="0">
                <a:solidFill>
                  <a:schemeClr val="tx2"/>
                </a:solidFill>
              </a:rPr>
              <a:t>Accept responsibility for learning and ask for assistance from others when it is needed</a:t>
            </a:r>
          </a:p>
          <a:p>
            <a:pPr>
              <a:lnSpc>
                <a:spcPct val="90000"/>
              </a:lnSpc>
              <a:buFontTx/>
              <a:buNone/>
            </a:pPr>
            <a:r>
              <a:rPr lang="en-US" sz="2000" dirty="0">
                <a:solidFill>
                  <a:schemeClr val="tx2"/>
                </a:solidFill>
              </a:rPr>
              <a:t>Ask for the data and evaluate their believability</a:t>
            </a:r>
          </a:p>
          <a:p>
            <a:pPr lvl="1">
              <a:lnSpc>
                <a:spcPct val="90000"/>
              </a:lnSpc>
            </a:pPr>
            <a:r>
              <a:rPr lang="en-US" sz="1800" dirty="0">
                <a:solidFill>
                  <a:schemeClr val="tx2"/>
                </a:solidFill>
              </a:rPr>
              <a:t>Demand effectiveness from your curriculum</a:t>
            </a:r>
          </a:p>
          <a:p>
            <a:pPr lvl="1">
              <a:lnSpc>
                <a:spcPct val="90000"/>
              </a:lnSpc>
            </a:pPr>
            <a:r>
              <a:rPr lang="en-US" sz="1800" dirty="0">
                <a:solidFill>
                  <a:schemeClr val="tx2"/>
                </a:solidFill>
              </a:rPr>
              <a:t>If what you are doing is not working try something else</a:t>
            </a:r>
          </a:p>
          <a:p>
            <a:pPr>
              <a:lnSpc>
                <a:spcPct val="90000"/>
              </a:lnSpc>
              <a:buFontTx/>
              <a:buNone/>
            </a:pPr>
            <a:r>
              <a:rPr lang="en-US" sz="2000" dirty="0">
                <a:solidFill>
                  <a:schemeClr val="tx2"/>
                </a:solidFill>
              </a:rPr>
              <a:t>Use differential acceptance</a:t>
            </a:r>
            <a:endParaRPr lang="en-US" sz="2400" dirty="0">
              <a:solidFill>
                <a:schemeClr val="tx2"/>
              </a:solidFill>
            </a:endParaRPr>
          </a:p>
          <a:p>
            <a:pPr lvl="1">
              <a:lnSpc>
                <a:spcPct val="90000"/>
              </a:lnSpc>
            </a:pPr>
            <a:r>
              <a:rPr lang="en-US" sz="1800" dirty="0">
                <a:solidFill>
                  <a:schemeClr val="tx2"/>
                </a:solidFill>
              </a:rPr>
              <a:t>Witness or be the victim of acts of anger without responding similarly</a:t>
            </a:r>
            <a:endParaRPr lang="en-US" sz="2400" dirty="0">
              <a:solidFill>
                <a:schemeClr val="tx2"/>
              </a:solidFill>
            </a:endParaRPr>
          </a:p>
          <a:p>
            <a:pPr>
              <a:lnSpc>
                <a:spcPct val="90000"/>
              </a:lnSpc>
              <a:buFontTx/>
              <a:buNone/>
            </a:pPr>
            <a:r>
              <a:rPr lang="en-US" sz="2000" dirty="0">
                <a:solidFill>
                  <a:schemeClr val="tx2"/>
                </a:solidFill>
              </a:rPr>
              <a:t>Focus on alterable variables</a:t>
            </a:r>
            <a:endParaRPr lang="en-US" sz="2400" dirty="0">
              <a:solidFill>
                <a:schemeClr val="tx2"/>
              </a:solidFill>
            </a:endParaRPr>
          </a:p>
          <a:p>
            <a:pPr lvl="1">
              <a:lnSpc>
                <a:spcPct val="90000"/>
              </a:lnSpc>
            </a:pPr>
            <a:r>
              <a:rPr lang="en-US" sz="1800" dirty="0">
                <a:solidFill>
                  <a:schemeClr val="tx2"/>
                </a:solidFill>
              </a:rPr>
              <a:t>Teachers should focus effort on only those variables that make a difference in student learning and can be affected by sound teaching practice</a:t>
            </a:r>
            <a:endParaRPr lang="en-US" sz="2000" dirty="0">
              <a:solidFill>
                <a:schemeClr val="tx2"/>
              </a:solidFill>
            </a:endParaRPr>
          </a:p>
        </p:txBody>
      </p:sp>
      <p:sp>
        <p:nvSpPr>
          <p:cNvPr id="25604" name="Rectangle 4"/>
          <p:cNvSpPr>
            <a:spLocks noChangeArrowheads="1"/>
          </p:cNvSpPr>
          <p:nvPr/>
        </p:nvSpPr>
        <p:spPr bwMode="auto">
          <a:xfrm>
            <a:off x="8534400" y="6613525"/>
            <a:ext cx="417513" cy="244475"/>
          </a:xfrm>
          <a:prstGeom prst="rect">
            <a:avLst/>
          </a:prstGeom>
          <a:noFill/>
          <a:ln w="9525">
            <a:noFill/>
            <a:miter lim="800000"/>
            <a:headEnd/>
            <a:tailEnd/>
          </a:ln>
          <a:effectLst/>
        </p:spPr>
        <p:txBody>
          <a:bodyPr wrap="none">
            <a:prstTxWarp prst="textNoShape">
              <a:avLst/>
            </a:prstTxWarp>
            <a:spAutoFit/>
          </a:bodyPr>
          <a:lstStyle/>
          <a:p>
            <a:r>
              <a:rPr lang="en-US" sz="1000" dirty="0"/>
              <a:t>8-13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56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56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560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560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56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solidFill>
                  <a:schemeClr val="tx2"/>
                </a:solidFill>
              </a:rPr>
              <a:t>Some Basic Assumptions</a:t>
            </a:r>
          </a:p>
        </p:txBody>
      </p:sp>
      <p:sp>
        <p:nvSpPr>
          <p:cNvPr id="4099" name="Rectangle 3"/>
          <p:cNvSpPr>
            <a:spLocks noGrp="1" noChangeArrowheads="1"/>
          </p:cNvSpPr>
          <p:nvPr>
            <p:ph type="body" idx="1"/>
          </p:nvPr>
        </p:nvSpPr>
        <p:spPr/>
        <p:txBody>
          <a:bodyPr/>
          <a:lstStyle/>
          <a:p>
            <a:pPr>
              <a:lnSpc>
                <a:spcPct val="90000"/>
              </a:lnSpc>
            </a:pPr>
            <a:r>
              <a:rPr lang="en-US" sz="2400" dirty="0">
                <a:solidFill>
                  <a:schemeClr val="tx2"/>
                </a:solidFill>
              </a:rPr>
              <a:t>ALL children have a right to an </a:t>
            </a:r>
            <a:r>
              <a:rPr lang="en-US" sz="2400" u="sng" dirty="0">
                <a:solidFill>
                  <a:schemeClr val="tx2"/>
                </a:solidFill>
              </a:rPr>
              <a:t>effective</a:t>
            </a:r>
            <a:r>
              <a:rPr lang="en-US" sz="2400" dirty="0">
                <a:solidFill>
                  <a:schemeClr val="tx2"/>
                </a:solidFill>
              </a:rPr>
              <a:t> education</a:t>
            </a:r>
          </a:p>
          <a:p>
            <a:pPr>
              <a:lnSpc>
                <a:spcPct val="90000"/>
              </a:lnSpc>
            </a:pPr>
            <a:r>
              <a:rPr lang="en-US" sz="2400" dirty="0">
                <a:solidFill>
                  <a:schemeClr val="tx2"/>
                </a:solidFill>
              </a:rPr>
              <a:t>Every child is a unique individual </a:t>
            </a:r>
          </a:p>
          <a:p>
            <a:pPr>
              <a:lnSpc>
                <a:spcPct val="90000"/>
              </a:lnSpc>
              <a:buFontTx/>
              <a:buNone/>
            </a:pPr>
            <a:r>
              <a:rPr lang="en-US" sz="2400" dirty="0">
                <a:solidFill>
                  <a:schemeClr val="tx2"/>
                </a:solidFill>
              </a:rPr>
              <a:t>		(history, temperament).</a:t>
            </a:r>
          </a:p>
          <a:p>
            <a:pPr>
              <a:lnSpc>
                <a:spcPct val="90000"/>
              </a:lnSpc>
            </a:pPr>
            <a:r>
              <a:rPr lang="en-US" sz="2400" dirty="0">
                <a:solidFill>
                  <a:schemeClr val="tx2"/>
                </a:solidFill>
              </a:rPr>
              <a:t>No single set of interventions or remedial procedures is effective under all conditions with all children</a:t>
            </a:r>
          </a:p>
          <a:p>
            <a:pPr>
              <a:lnSpc>
                <a:spcPct val="90000"/>
              </a:lnSpc>
            </a:pPr>
            <a:endParaRPr lang="en-US" sz="2400" dirty="0">
              <a:solidFill>
                <a:schemeClr val="tx2"/>
              </a:solidFill>
            </a:endParaRPr>
          </a:p>
          <a:p>
            <a:pPr>
              <a:lnSpc>
                <a:spcPct val="90000"/>
              </a:lnSpc>
            </a:pPr>
            <a:r>
              <a:rPr lang="en-US" sz="2400" dirty="0">
                <a:solidFill>
                  <a:schemeClr val="tx2"/>
                </a:solidFill>
              </a:rPr>
              <a:t>No matter how well designed and executed classroom intervention process may be, their effectiveness will be limited unless teachers target the </a:t>
            </a:r>
            <a:r>
              <a:rPr lang="en-US" sz="2400" u="sng" dirty="0">
                <a:solidFill>
                  <a:schemeClr val="tx2"/>
                </a:solidFill>
              </a:rPr>
              <a:t>function</a:t>
            </a:r>
            <a:r>
              <a:rPr lang="en-US" sz="2400" dirty="0">
                <a:solidFill>
                  <a:schemeClr val="tx2"/>
                </a:solidFill>
              </a:rPr>
              <a:t> of the child’s behavior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solidFill>
                  <a:schemeClr val="tx2"/>
                </a:solidFill>
              </a:rPr>
              <a:t>Reinforcement</a:t>
            </a:r>
          </a:p>
        </p:txBody>
      </p:sp>
      <p:sp>
        <p:nvSpPr>
          <p:cNvPr id="26627" name="Rectangle 3"/>
          <p:cNvSpPr>
            <a:spLocks noGrp="1" noChangeArrowheads="1"/>
          </p:cNvSpPr>
          <p:nvPr>
            <p:ph type="body" idx="1"/>
          </p:nvPr>
        </p:nvSpPr>
        <p:spPr/>
        <p:txBody>
          <a:bodyPr/>
          <a:lstStyle/>
          <a:p>
            <a:pPr>
              <a:lnSpc>
                <a:spcPct val="90000"/>
              </a:lnSpc>
            </a:pPr>
            <a:r>
              <a:rPr lang="en-US" sz="2800" dirty="0">
                <a:solidFill>
                  <a:schemeClr val="tx2"/>
                </a:solidFill>
              </a:rPr>
              <a:t>Describes the functional relationship between two environmental events</a:t>
            </a:r>
          </a:p>
          <a:p>
            <a:pPr lvl="1">
              <a:lnSpc>
                <a:spcPct val="90000"/>
              </a:lnSpc>
            </a:pPr>
            <a:r>
              <a:rPr lang="en-US" sz="2400" dirty="0">
                <a:solidFill>
                  <a:schemeClr val="tx2"/>
                </a:solidFill>
              </a:rPr>
              <a:t>A behavior (an observable movement)</a:t>
            </a:r>
          </a:p>
          <a:p>
            <a:pPr lvl="1">
              <a:lnSpc>
                <a:spcPct val="90000"/>
              </a:lnSpc>
            </a:pPr>
            <a:r>
              <a:rPr lang="en-US" sz="2400" dirty="0">
                <a:solidFill>
                  <a:schemeClr val="tx2"/>
                </a:solidFill>
              </a:rPr>
              <a:t>Consequence (the result of the movement</a:t>
            </a:r>
          </a:p>
          <a:p>
            <a:pPr lvl="1">
              <a:lnSpc>
                <a:spcPct val="90000"/>
              </a:lnSpc>
              <a:buFontTx/>
              <a:buNone/>
            </a:pPr>
            <a:endParaRPr lang="en-US" sz="2400" dirty="0">
              <a:solidFill>
                <a:schemeClr val="tx2"/>
              </a:solidFill>
            </a:endParaRPr>
          </a:p>
          <a:p>
            <a:pPr>
              <a:lnSpc>
                <a:spcPct val="90000"/>
              </a:lnSpc>
            </a:pPr>
            <a:r>
              <a:rPr lang="en-US" sz="2800" dirty="0">
                <a:solidFill>
                  <a:schemeClr val="tx2"/>
                </a:solidFill>
              </a:rPr>
              <a:t>Reinforcement ALWAYS results in an increase in the likelihood of the behavior occurring again under similar circumstances</a:t>
            </a:r>
          </a:p>
          <a:p>
            <a:pPr>
              <a:lnSpc>
                <a:spcPct val="90000"/>
              </a:lnSpc>
            </a:pPr>
            <a:endParaRPr lang="en-US" sz="2800"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chemeClr val="tx2"/>
                </a:solidFill>
              </a:rPr>
              <a:t>Negative reinforcement </a:t>
            </a:r>
            <a:br>
              <a:rPr lang="en-US" b="1" dirty="0">
                <a:solidFill>
                  <a:schemeClr val="tx2"/>
                </a:solidFill>
              </a:rPr>
            </a:br>
            <a:r>
              <a:rPr lang="en-US" b="1" dirty="0">
                <a:solidFill>
                  <a:schemeClr val="tx2"/>
                </a:solidFill>
              </a:rPr>
              <a:t>(SR</a:t>
            </a:r>
            <a:r>
              <a:rPr lang="en-US" b="1" baseline="30000" dirty="0">
                <a:solidFill>
                  <a:schemeClr val="tx2"/>
                </a:solidFill>
              </a:rPr>
              <a:t>-</a:t>
            </a:r>
            <a:r>
              <a:rPr lang="en-US" b="1" dirty="0">
                <a:solidFill>
                  <a:schemeClr val="tx2"/>
                </a:solidFill>
              </a:rPr>
              <a:t>) </a:t>
            </a:r>
            <a:endParaRPr lang="en-US" dirty="0">
              <a:solidFill>
                <a:schemeClr val="tx2"/>
              </a:solidFill>
            </a:endParaRPr>
          </a:p>
        </p:txBody>
      </p:sp>
      <p:sp>
        <p:nvSpPr>
          <p:cNvPr id="27651" name="Rectangle 3"/>
          <p:cNvSpPr>
            <a:spLocks noGrp="1" noChangeArrowheads="1"/>
          </p:cNvSpPr>
          <p:nvPr>
            <p:ph type="body" idx="1"/>
          </p:nvPr>
        </p:nvSpPr>
        <p:spPr>
          <a:xfrm>
            <a:off x="304800" y="1905000"/>
            <a:ext cx="7772400" cy="4114800"/>
          </a:xfrm>
        </p:spPr>
        <p:txBody>
          <a:bodyPr/>
          <a:lstStyle/>
          <a:p>
            <a:r>
              <a:rPr lang="en-US" dirty="0">
                <a:solidFill>
                  <a:schemeClr val="tx2"/>
                </a:solidFill>
              </a:rPr>
              <a:t>The contingent removal of an aversive stimulus immediately following a response that increases the future rate and/or probability of that response occurring.</a:t>
            </a:r>
          </a:p>
          <a:p>
            <a:pPr>
              <a:buFontTx/>
              <a:buNone/>
            </a:pPr>
            <a:endParaRPr lang="en-US"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dirty="0">
                <a:solidFill>
                  <a:schemeClr val="tx2"/>
                </a:solidFill>
              </a:rPr>
              <a:t>With Negative Reinforcement</a:t>
            </a:r>
            <a:endParaRPr lang="en-US" dirty="0">
              <a:solidFill>
                <a:schemeClr val="tx2"/>
              </a:solidFill>
            </a:endParaRPr>
          </a:p>
        </p:txBody>
      </p:sp>
      <p:sp>
        <p:nvSpPr>
          <p:cNvPr id="28675" name="Rectangle 3"/>
          <p:cNvSpPr>
            <a:spLocks noGrp="1" noChangeArrowheads="1"/>
          </p:cNvSpPr>
          <p:nvPr>
            <p:ph type="body" idx="1"/>
          </p:nvPr>
        </p:nvSpPr>
        <p:spPr/>
        <p:txBody>
          <a:bodyPr/>
          <a:lstStyle/>
          <a:p>
            <a:r>
              <a:rPr lang="en-US" sz="2800" dirty="0">
                <a:solidFill>
                  <a:schemeClr val="tx2"/>
                </a:solidFill>
              </a:rPr>
              <a:t>The student is "saddled" with an aversive (or threat of it).</a:t>
            </a:r>
          </a:p>
          <a:p>
            <a:r>
              <a:rPr lang="en-US" sz="2800" dirty="0">
                <a:solidFill>
                  <a:schemeClr val="tx2"/>
                </a:solidFill>
              </a:rPr>
              <a:t>His way out is to emit the behavior.</a:t>
            </a:r>
            <a:endParaRPr lang="en-US" dirty="0">
              <a:solidFill>
                <a:schemeClr val="tx2"/>
              </a:solidFill>
            </a:endParaRPr>
          </a:p>
          <a:p>
            <a:pPr lvl="2"/>
            <a:endParaRPr lang="en-US"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dirty="0">
                <a:solidFill>
                  <a:schemeClr val="tx2"/>
                </a:solidFill>
              </a:rPr>
              <a:t>Two Types of Negative Reinforcement</a:t>
            </a:r>
            <a:endParaRPr lang="en-US" dirty="0">
              <a:solidFill>
                <a:schemeClr val="tx2"/>
              </a:solidFill>
            </a:endParaRPr>
          </a:p>
        </p:txBody>
      </p:sp>
      <p:sp>
        <p:nvSpPr>
          <p:cNvPr id="29699" name="Rectangle 3"/>
          <p:cNvSpPr>
            <a:spLocks noGrp="1" noChangeArrowheads="1"/>
          </p:cNvSpPr>
          <p:nvPr>
            <p:ph type="body" idx="1"/>
          </p:nvPr>
        </p:nvSpPr>
        <p:spPr/>
        <p:txBody>
          <a:bodyPr/>
          <a:lstStyle/>
          <a:p>
            <a:r>
              <a:rPr lang="en-US" sz="2800" b="1" dirty="0">
                <a:solidFill>
                  <a:schemeClr val="tx2"/>
                </a:solidFill>
              </a:rPr>
              <a:t>Escape</a:t>
            </a:r>
            <a:endParaRPr lang="en-US" sz="2800" dirty="0">
              <a:solidFill>
                <a:schemeClr val="tx2"/>
              </a:solidFill>
            </a:endParaRPr>
          </a:p>
          <a:p>
            <a:r>
              <a:rPr lang="en-US" sz="2800" b="1" dirty="0">
                <a:solidFill>
                  <a:schemeClr val="tx2"/>
                </a:solidFill>
              </a:rPr>
              <a:t>Avoidance</a:t>
            </a:r>
            <a:endParaRPr lang="en-US" dirty="0">
              <a:solidFill>
                <a:schemeClr val="tx2"/>
              </a:solidFill>
            </a:endParaRPr>
          </a:p>
          <a:p>
            <a:endParaRPr lang="en-US" dirty="0">
              <a:solidFill>
                <a:schemeClr val="tx2"/>
              </a:solidFill>
            </a:endParaRPr>
          </a:p>
          <a:p>
            <a:r>
              <a:rPr lang="en-US" sz="2000" dirty="0">
                <a:solidFill>
                  <a:schemeClr val="tx2"/>
                </a:solidFill>
              </a:rPr>
              <a:t>Two Types of Negative Reinforcement</a:t>
            </a:r>
            <a:endParaRPr lang="en-US" dirty="0">
              <a:solidFill>
                <a:schemeClr val="tx2"/>
              </a:solidFill>
            </a:endParaRPr>
          </a:p>
          <a:p>
            <a:pPr>
              <a:buFontTx/>
              <a:buNone/>
            </a:pPr>
            <a:r>
              <a:rPr lang="en-US" sz="2400" b="1" dirty="0">
                <a:solidFill>
                  <a:schemeClr val="tx2"/>
                </a:solidFill>
              </a:rPr>
              <a:t>Escape </a:t>
            </a:r>
            <a:r>
              <a:rPr lang="en-US" sz="2400" dirty="0">
                <a:solidFill>
                  <a:schemeClr val="tx2"/>
                </a:solidFill>
              </a:rPr>
              <a:t>terminates the existing stimulus</a:t>
            </a:r>
          </a:p>
          <a:p>
            <a:pPr>
              <a:buFontTx/>
              <a:buNone/>
            </a:pPr>
            <a:endParaRPr lang="en-US" sz="2400" dirty="0">
              <a:solidFill>
                <a:schemeClr val="tx2"/>
              </a:solidFill>
            </a:endParaRPr>
          </a:p>
          <a:p>
            <a:pPr>
              <a:buFontTx/>
              <a:buNone/>
            </a:pPr>
            <a:r>
              <a:rPr lang="en-US" sz="2400" b="1" dirty="0">
                <a:solidFill>
                  <a:schemeClr val="tx2"/>
                </a:solidFill>
              </a:rPr>
              <a:t>Avoidance </a:t>
            </a:r>
            <a:r>
              <a:rPr lang="en-US" sz="2400" dirty="0">
                <a:solidFill>
                  <a:schemeClr val="tx2"/>
                </a:solidFill>
              </a:rPr>
              <a:t>occurs when a response avoids (rather than terminates), a stimulus</a:t>
            </a:r>
            <a:endParaRPr lang="en-US" sz="2800"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6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200" dirty="0">
                <a:solidFill>
                  <a:schemeClr val="tx2"/>
                </a:solidFill>
              </a:rPr>
              <a:t>Escape</a:t>
            </a:r>
            <a:endParaRPr lang="en-US" dirty="0">
              <a:solidFill>
                <a:schemeClr val="tx2"/>
              </a:solidFill>
            </a:endParaRPr>
          </a:p>
        </p:txBody>
      </p:sp>
      <p:sp>
        <p:nvSpPr>
          <p:cNvPr id="30723" name="Rectangle 3"/>
          <p:cNvSpPr>
            <a:spLocks noGrp="1" noChangeArrowheads="1"/>
          </p:cNvSpPr>
          <p:nvPr>
            <p:ph type="body" idx="1"/>
          </p:nvPr>
        </p:nvSpPr>
        <p:spPr/>
        <p:txBody>
          <a:bodyPr/>
          <a:lstStyle/>
          <a:p>
            <a:pPr>
              <a:lnSpc>
                <a:spcPct val="90000"/>
              </a:lnSpc>
              <a:buFontTx/>
              <a:buNone/>
            </a:pPr>
            <a:r>
              <a:rPr lang="en-US" sz="2000" b="1" dirty="0">
                <a:solidFill>
                  <a:schemeClr val="tx2"/>
                </a:solidFill>
              </a:rPr>
              <a:t>Escape </a:t>
            </a:r>
            <a:r>
              <a:rPr lang="en-US" sz="2000" dirty="0">
                <a:solidFill>
                  <a:schemeClr val="tx2"/>
                </a:solidFill>
              </a:rPr>
              <a:t>terminates the existing stimulus</a:t>
            </a:r>
          </a:p>
          <a:p>
            <a:pPr>
              <a:lnSpc>
                <a:spcPct val="90000"/>
              </a:lnSpc>
              <a:buFontTx/>
              <a:buNone/>
            </a:pPr>
            <a:r>
              <a:rPr lang="en-US" sz="2000" dirty="0">
                <a:solidFill>
                  <a:schemeClr val="tx2"/>
                </a:solidFill>
              </a:rPr>
              <a:t>Examples:</a:t>
            </a:r>
          </a:p>
          <a:p>
            <a:pPr>
              <a:lnSpc>
                <a:spcPct val="90000"/>
              </a:lnSpc>
            </a:pPr>
            <a:r>
              <a:rPr lang="en-US" sz="2000" dirty="0">
                <a:solidFill>
                  <a:schemeClr val="tx2"/>
                </a:solidFill>
              </a:rPr>
              <a:t>Teacher is yelling, student follows directions to stop the yelling.</a:t>
            </a:r>
          </a:p>
          <a:p>
            <a:pPr>
              <a:lnSpc>
                <a:spcPct val="90000"/>
              </a:lnSpc>
            </a:pPr>
            <a:r>
              <a:rPr lang="en-US" sz="2000" dirty="0">
                <a:solidFill>
                  <a:schemeClr val="tx2"/>
                </a:solidFill>
              </a:rPr>
              <a:t>Child is hitting sibling to get her toy back, sibling returns the toy.</a:t>
            </a:r>
          </a:p>
          <a:p>
            <a:pPr>
              <a:lnSpc>
                <a:spcPct val="90000"/>
              </a:lnSpc>
            </a:pPr>
            <a:r>
              <a:rPr lang="en-US" sz="2000" dirty="0">
                <a:solidFill>
                  <a:schemeClr val="tx2"/>
                </a:solidFill>
              </a:rPr>
              <a:t>During math class a student is non-compliant with teacher directions and gets sent out of class.</a:t>
            </a:r>
          </a:p>
          <a:p>
            <a:pPr>
              <a:lnSpc>
                <a:spcPct val="90000"/>
              </a:lnSpc>
            </a:pPr>
            <a:r>
              <a:rPr lang="en-US" sz="2000" dirty="0">
                <a:solidFill>
                  <a:schemeClr val="tx2"/>
                </a:solidFill>
              </a:rPr>
              <a:t>A student hits another student who is teasing him.</a:t>
            </a:r>
            <a:endParaRPr lang="en-US" sz="2400" dirty="0">
              <a:solidFill>
                <a:schemeClr val="tx2"/>
              </a:solidFill>
            </a:endParaRPr>
          </a:p>
          <a:p>
            <a:pPr>
              <a:lnSpc>
                <a:spcPct val="90000"/>
              </a:lnSpc>
            </a:pPr>
            <a:r>
              <a:rPr lang="en-US" sz="2000" dirty="0">
                <a:solidFill>
                  <a:schemeClr val="tx2"/>
                </a:solidFill>
              </a:rPr>
              <a:t>A student hurries through his work making many mistakes just to get his work done</a:t>
            </a:r>
            <a:endParaRPr lang="en-US" sz="2400"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solidFill>
                  <a:schemeClr val="tx2"/>
                </a:solidFill>
              </a:rPr>
              <a:t>Avoidance</a:t>
            </a:r>
          </a:p>
        </p:txBody>
      </p:sp>
      <p:sp>
        <p:nvSpPr>
          <p:cNvPr id="31747" name="Rectangle 3"/>
          <p:cNvSpPr>
            <a:spLocks noGrp="1" noChangeArrowheads="1"/>
          </p:cNvSpPr>
          <p:nvPr>
            <p:ph type="body" idx="1"/>
          </p:nvPr>
        </p:nvSpPr>
        <p:spPr>
          <a:xfrm>
            <a:off x="838200" y="1600200"/>
            <a:ext cx="7772400" cy="4876800"/>
          </a:xfrm>
        </p:spPr>
        <p:txBody>
          <a:bodyPr/>
          <a:lstStyle/>
          <a:p>
            <a:pPr>
              <a:lnSpc>
                <a:spcPct val="90000"/>
              </a:lnSpc>
              <a:buFontTx/>
              <a:buNone/>
            </a:pPr>
            <a:r>
              <a:rPr lang="en-US" sz="2000" b="1" dirty="0">
                <a:solidFill>
                  <a:schemeClr val="tx2"/>
                </a:solidFill>
              </a:rPr>
              <a:t>Avoidance </a:t>
            </a:r>
            <a:r>
              <a:rPr lang="en-US" sz="2000" dirty="0">
                <a:solidFill>
                  <a:schemeClr val="tx2"/>
                </a:solidFill>
              </a:rPr>
              <a:t>occurs when a response avoids (rather than terminates), a stimulus</a:t>
            </a:r>
          </a:p>
          <a:p>
            <a:pPr>
              <a:lnSpc>
                <a:spcPct val="90000"/>
              </a:lnSpc>
            </a:pPr>
            <a:r>
              <a:rPr lang="en-US" sz="2000" dirty="0">
                <a:solidFill>
                  <a:schemeClr val="tx2"/>
                </a:solidFill>
              </a:rPr>
              <a:t>A threat exists that can be avoided if the student emits a behavior</a:t>
            </a:r>
          </a:p>
          <a:p>
            <a:pPr>
              <a:lnSpc>
                <a:spcPct val="90000"/>
              </a:lnSpc>
              <a:buFontTx/>
              <a:buNone/>
            </a:pPr>
            <a:r>
              <a:rPr lang="en-US" sz="2000" dirty="0">
                <a:solidFill>
                  <a:schemeClr val="tx2"/>
                </a:solidFill>
              </a:rPr>
              <a:t>Examples</a:t>
            </a:r>
          </a:p>
          <a:p>
            <a:pPr>
              <a:lnSpc>
                <a:spcPct val="90000"/>
              </a:lnSpc>
            </a:pPr>
            <a:r>
              <a:rPr lang="en-US" sz="2000" dirty="0">
                <a:solidFill>
                  <a:schemeClr val="tx2"/>
                </a:solidFill>
              </a:rPr>
              <a:t>A student follows a teacher's directions to avoid having to go to the principal.</a:t>
            </a:r>
          </a:p>
          <a:p>
            <a:pPr>
              <a:lnSpc>
                <a:spcPct val="90000"/>
              </a:lnSpc>
            </a:pPr>
            <a:r>
              <a:rPr lang="en-US" sz="2000" dirty="0">
                <a:solidFill>
                  <a:schemeClr val="tx2"/>
                </a:solidFill>
              </a:rPr>
              <a:t>A student engages in disruptive behavior with his peers to avoid the ridicule of his classmates.</a:t>
            </a:r>
          </a:p>
          <a:p>
            <a:pPr>
              <a:lnSpc>
                <a:spcPct val="90000"/>
              </a:lnSpc>
            </a:pPr>
            <a:r>
              <a:rPr lang="en-US" sz="2000" dirty="0">
                <a:solidFill>
                  <a:schemeClr val="tx2"/>
                </a:solidFill>
              </a:rPr>
              <a:t>A student sits in the front of the bus to avoid being teased by his peers</a:t>
            </a:r>
          </a:p>
          <a:p>
            <a:pPr>
              <a:lnSpc>
                <a:spcPct val="90000"/>
              </a:lnSpc>
            </a:pPr>
            <a:r>
              <a:rPr lang="en-US" sz="2000" dirty="0">
                <a:solidFill>
                  <a:schemeClr val="tx2"/>
                </a:solidFill>
              </a:rPr>
              <a:t>A student sharpens her pencil, gets a clean piece of paper, writes, erases, then re-writes her name to avoid getting started with her work</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2800" dirty="0">
                <a:solidFill>
                  <a:schemeClr val="tx2"/>
                </a:solidFill>
              </a:rPr>
              <a:t>Negative Reinforcement Review</a:t>
            </a:r>
            <a:endParaRPr lang="en-US" dirty="0">
              <a:solidFill>
                <a:schemeClr val="tx2"/>
              </a:solidFill>
            </a:endParaRPr>
          </a:p>
        </p:txBody>
      </p:sp>
      <p:sp>
        <p:nvSpPr>
          <p:cNvPr id="32771" name="Rectangle 3"/>
          <p:cNvSpPr>
            <a:spLocks noGrp="1" noChangeArrowheads="1"/>
          </p:cNvSpPr>
          <p:nvPr>
            <p:ph type="body" idx="1"/>
          </p:nvPr>
        </p:nvSpPr>
        <p:spPr/>
        <p:txBody>
          <a:bodyPr/>
          <a:lstStyle/>
          <a:p>
            <a:pPr>
              <a:buFontTx/>
              <a:buNone/>
            </a:pPr>
            <a:r>
              <a:rPr lang="en-US" sz="1800" dirty="0">
                <a:solidFill>
                  <a:schemeClr val="tx2"/>
                </a:solidFill>
              </a:rPr>
              <a:t>1.  Negative reinforcement results in a(n) _________ in the future </a:t>
            </a:r>
          </a:p>
          <a:p>
            <a:pPr>
              <a:buFontTx/>
              <a:buNone/>
            </a:pPr>
            <a:r>
              <a:rPr lang="en-US" sz="1800" dirty="0">
                <a:solidFill>
                  <a:schemeClr val="tx2"/>
                </a:solidFill>
              </a:rPr>
              <a:t>probability of a of a response. (increase or decrease?)</a:t>
            </a:r>
          </a:p>
          <a:p>
            <a:r>
              <a:rPr lang="en-US" sz="1800" dirty="0">
                <a:solidFill>
                  <a:schemeClr val="tx2"/>
                </a:solidFill>
              </a:rPr>
              <a:t>Increase</a:t>
            </a:r>
          </a:p>
          <a:p>
            <a:pPr>
              <a:buFontTx/>
              <a:buNone/>
            </a:pPr>
            <a:r>
              <a:rPr lang="en-US" sz="1800" dirty="0">
                <a:solidFill>
                  <a:schemeClr val="tx2"/>
                </a:solidFill>
              </a:rPr>
              <a:t>2.  In negative reinforcement a(n) _______ stimulus is removed/ avoided. (aversive or pleasant)</a:t>
            </a:r>
          </a:p>
          <a:p>
            <a:r>
              <a:rPr lang="en-US" sz="1800" dirty="0">
                <a:solidFill>
                  <a:schemeClr val="tx2"/>
                </a:solidFill>
              </a:rPr>
              <a:t>Aversive</a:t>
            </a:r>
          </a:p>
          <a:p>
            <a:pPr>
              <a:buFontTx/>
              <a:buNone/>
            </a:pPr>
            <a:r>
              <a:rPr lang="en-US" sz="1800" dirty="0">
                <a:solidFill>
                  <a:schemeClr val="tx2"/>
                </a:solidFill>
              </a:rPr>
              <a:t>3.  Jason, you must stay in the house and clean your room. before you can play with friends is an example of </a:t>
            </a:r>
            <a:r>
              <a:rPr lang="en-US" sz="1800" b="1" dirty="0">
                <a:solidFill>
                  <a:schemeClr val="tx2"/>
                </a:solidFill>
              </a:rPr>
              <a:t>escape</a:t>
            </a:r>
            <a:r>
              <a:rPr lang="en-US" sz="1800" dirty="0">
                <a:solidFill>
                  <a:schemeClr val="tx2"/>
                </a:solidFill>
              </a:rPr>
              <a:t> or </a:t>
            </a:r>
            <a:r>
              <a:rPr lang="en-US" sz="1800" b="1" dirty="0">
                <a:solidFill>
                  <a:schemeClr val="tx2"/>
                </a:solidFill>
              </a:rPr>
              <a:t>avoidance</a:t>
            </a:r>
          </a:p>
          <a:p>
            <a:r>
              <a:rPr lang="en-US" sz="1800" dirty="0">
                <a:solidFill>
                  <a:schemeClr val="tx2"/>
                </a:solidFill>
              </a:rPr>
              <a:t>Escape</a:t>
            </a:r>
            <a:endParaRPr lang="en-US" sz="1400" dirty="0">
              <a:solidFill>
                <a:schemeClr val="tx2"/>
              </a:solidFill>
            </a:endParaRPr>
          </a:p>
          <a:p>
            <a:endParaRPr lang="en-US" sz="1400"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7772400" cy="1143000"/>
          </a:xfrm>
        </p:spPr>
        <p:txBody>
          <a:bodyPr/>
          <a:lstStyle/>
          <a:p>
            <a:r>
              <a:rPr lang="en-US" dirty="0">
                <a:solidFill>
                  <a:schemeClr val="tx2"/>
                </a:solidFill>
              </a:rPr>
              <a:t>ASR</a:t>
            </a:r>
          </a:p>
        </p:txBody>
      </p:sp>
      <p:sp>
        <p:nvSpPr>
          <p:cNvPr id="33795" name="Rectangle 3"/>
          <p:cNvSpPr>
            <a:spLocks noGrp="1" noChangeArrowheads="1"/>
          </p:cNvSpPr>
          <p:nvPr>
            <p:ph type="body" idx="1"/>
          </p:nvPr>
        </p:nvSpPr>
        <p:spPr>
          <a:xfrm>
            <a:off x="685800" y="1447800"/>
            <a:ext cx="7772400" cy="5029200"/>
          </a:xfrm>
        </p:spPr>
        <p:txBody>
          <a:bodyPr/>
          <a:lstStyle/>
          <a:p>
            <a:pPr marL="533400" indent="-533400">
              <a:lnSpc>
                <a:spcPct val="90000"/>
              </a:lnSpc>
              <a:buFontTx/>
              <a:buNone/>
            </a:pPr>
            <a:r>
              <a:rPr lang="en-US" sz="1800" dirty="0">
                <a:solidFill>
                  <a:schemeClr val="tx2"/>
                </a:solidFill>
              </a:rPr>
              <a:t>4  __________ occurs when a student follows a direct so as not </a:t>
            </a:r>
          </a:p>
          <a:p>
            <a:pPr marL="533400" indent="-533400">
              <a:lnSpc>
                <a:spcPct val="90000"/>
              </a:lnSpc>
              <a:buFontTx/>
              <a:buNone/>
            </a:pPr>
            <a:r>
              <a:rPr lang="en-US" sz="1800" dirty="0">
                <a:solidFill>
                  <a:schemeClr val="tx2"/>
                </a:solidFill>
              </a:rPr>
              <a:t>to be scolded by teacher (avoidance or escape)</a:t>
            </a:r>
          </a:p>
          <a:p>
            <a:pPr marL="533400" indent="-533400">
              <a:lnSpc>
                <a:spcPct val="90000"/>
              </a:lnSpc>
            </a:pPr>
            <a:r>
              <a:rPr lang="en-US" sz="1800" b="1" dirty="0">
                <a:solidFill>
                  <a:schemeClr val="tx2"/>
                </a:solidFill>
              </a:rPr>
              <a:t>Avoidance</a:t>
            </a:r>
          </a:p>
          <a:p>
            <a:pPr marL="533400" indent="-533400">
              <a:lnSpc>
                <a:spcPct val="90000"/>
              </a:lnSpc>
              <a:buFontTx/>
              <a:buNone/>
            </a:pPr>
            <a:r>
              <a:rPr lang="en-US" sz="1800" dirty="0">
                <a:solidFill>
                  <a:schemeClr val="tx2"/>
                </a:solidFill>
              </a:rPr>
              <a:t>5.  If you are able to keep your desk neat for three days in a row you </a:t>
            </a:r>
          </a:p>
          <a:p>
            <a:pPr marL="533400" indent="-533400">
              <a:lnSpc>
                <a:spcPct val="90000"/>
              </a:lnSpc>
              <a:buFontTx/>
              <a:buNone/>
            </a:pPr>
            <a:r>
              <a:rPr lang="en-US" sz="1800" dirty="0">
                <a:solidFill>
                  <a:schemeClr val="tx2"/>
                </a:solidFill>
              </a:rPr>
              <a:t>will no longer have to stay in for recess.  Is this escape or avoidance?</a:t>
            </a:r>
          </a:p>
          <a:p>
            <a:pPr marL="533400" indent="-533400">
              <a:lnSpc>
                <a:spcPct val="90000"/>
              </a:lnSpc>
            </a:pPr>
            <a:r>
              <a:rPr lang="en-US" sz="1800" b="1" dirty="0">
                <a:solidFill>
                  <a:schemeClr val="tx2"/>
                </a:solidFill>
              </a:rPr>
              <a:t>Escape</a:t>
            </a:r>
          </a:p>
          <a:p>
            <a:pPr marL="533400" indent="-533400">
              <a:lnSpc>
                <a:spcPct val="90000"/>
              </a:lnSpc>
              <a:buFontTx/>
              <a:buNone/>
            </a:pPr>
            <a:r>
              <a:rPr lang="en-US" sz="1800" dirty="0">
                <a:solidFill>
                  <a:schemeClr val="tx2"/>
                </a:solidFill>
              </a:rPr>
              <a:t>6. True or False. Negative reinforcement has the same results as punishment</a:t>
            </a:r>
          </a:p>
          <a:p>
            <a:pPr marL="533400" indent="-533400">
              <a:lnSpc>
                <a:spcPct val="90000"/>
              </a:lnSpc>
            </a:pPr>
            <a:r>
              <a:rPr lang="en-US" sz="1800" b="1" dirty="0">
                <a:solidFill>
                  <a:schemeClr val="tx2"/>
                </a:solidFill>
              </a:rPr>
              <a:t>False</a:t>
            </a:r>
          </a:p>
          <a:p>
            <a:pPr marL="533400" indent="-533400">
              <a:lnSpc>
                <a:spcPct val="90000"/>
              </a:lnSpc>
              <a:buFontTx/>
              <a:buNone/>
            </a:pPr>
            <a:r>
              <a:rPr lang="en-US" sz="1800" dirty="0">
                <a:solidFill>
                  <a:schemeClr val="tx2"/>
                </a:solidFill>
              </a:rPr>
              <a:t>7.  A teacher is yelling in the classroom, and the student runs away </a:t>
            </a:r>
          </a:p>
          <a:p>
            <a:pPr marL="533400" indent="-533400">
              <a:lnSpc>
                <a:spcPct val="90000"/>
              </a:lnSpc>
              <a:buFontTx/>
              <a:buNone/>
            </a:pPr>
            <a:r>
              <a:rPr lang="en-US" sz="1800" dirty="0">
                <a:solidFill>
                  <a:schemeClr val="tx2"/>
                </a:solidFill>
              </a:rPr>
              <a:t>from school. Is this escape or avoidance?</a:t>
            </a:r>
          </a:p>
          <a:p>
            <a:pPr marL="533400" indent="-533400">
              <a:lnSpc>
                <a:spcPct val="90000"/>
              </a:lnSpc>
            </a:pPr>
            <a:r>
              <a:rPr lang="en-US" sz="1800" b="1" dirty="0">
                <a:solidFill>
                  <a:schemeClr val="tx2"/>
                </a:solidFill>
              </a:rPr>
              <a:t>Escape</a:t>
            </a:r>
          </a:p>
          <a:p>
            <a:pPr marL="533400" indent="-533400">
              <a:lnSpc>
                <a:spcPct val="90000"/>
              </a:lnSpc>
              <a:buFont typeface="Times" charset="0"/>
              <a:buAutoNum type="arabicPeriod" startAt="8"/>
            </a:pPr>
            <a:r>
              <a:rPr lang="en-US" sz="1800" dirty="0">
                <a:solidFill>
                  <a:schemeClr val="tx2"/>
                </a:solidFill>
              </a:rPr>
              <a:t>Negative reinforcement results in an increase or decrease in the future probability of a behavior occurring</a:t>
            </a:r>
          </a:p>
          <a:p>
            <a:pPr marL="533400" indent="-533400">
              <a:lnSpc>
                <a:spcPct val="90000"/>
              </a:lnSpc>
              <a:buFont typeface="Times" charset="0"/>
              <a:buChar char="•"/>
            </a:pPr>
            <a:r>
              <a:rPr lang="en-US" sz="1800" dirty="0">
                <a:solidFill>
                  <a:schemeClr val="tx2"/>
                </a:solidFill>
              </a:rPr>
              <a:t>Increase </a:t>
            </a:r>
            <a:endParaRPr lang="en-US" sz="2800"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37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37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37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37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37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37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37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379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379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2800" dirty="0">
                <a:solidFill>
                  <a:schemeClr val="tx2"/>
                </a:solidFill>
              </a:rPr>
              <a:t>Positive Reinforcement</a:t>
            </a:r>
            <a:endParaRPr lang="en-US" dirty="0">
              <a:solidFill>
                <a:schemeClr val="tx2"/>
              </a:solidFill>
            </a:endParaRPr>
          </a:p>
        </p:txBody>
      </p:sp>
      <p:sp>
        <p:nvSpPr>
          <p:cNvPr id="34819" name="Rectangle 3"/>
          <p:cNvSpPr>
            <a:spLocks noGrp="1" noChangeArrowheads="1"/>
          </p:cNvSpPr>
          <p:nvPr>
            <p:ph type="body" idx="1"/>
          </p:nvPr>
        </p:nvSpPr>
        <p:spPr/>
        <p:txBody>
          <a:bodyPr/>
          <a:lstStyle/>
          <a:p>
            <a:pPr>
              <a:buFontTx/>
              <a:buNone/>
            </a:pPr>
            <a:r>
              <a:rPr lang="en-US" sz="2000" b="1" dirty="0">
                <a:solidFill>
                  <a:schemeClr val="tx2"/>
                </a:solidFill>
              </a:rPr>
              <a:t>Positive reinforcement</a:t>
            </a:r>
            <a:r>
              <a:rPr lang="en-US" sz="2000" dirty="0">
                <a:solidFill>
                  <a:schemeClr val="tx2"/>
                </a:solidFill>
              </a:rPr>
              <a:t> (SR</a:t>
            </a:r>
            <a:r>
              <a:rPr lang="en-US" sz="2000" baseline="30000" dirty="0">
                <a:solidFill>
                  <a:schemeClr val="tx2"/>
                </a:solidFill>
              </a:rPr>
              <a:t>+</a:t>
            </a:r>
            <a:r>
              <a:rPr lang="en-US" sz="2000" dirty="0">
                <a:solidFill>
                  <a:schemeClr val="tx2"/>
                </a:solidFill>
              </a:rPr>
              <a:t>) can be defined as</a:t>
            </a:r>
          </a:p>
          <a:p>
            <a:r>
              <a:rPr lang="en-US" sz="2000" dirty="0">
                <a:solidFill>
                  <a:schemeClr val="tx2"/>
                </a:solidFill>
              </a:rPr>
              <a:t>when a behavior is immediately followed by the presentation of a stimulus and, as a result, occurs more often in the future.</a:t>
            </a:r>
          </a:p>
          <a:p>
            <a:endParaRPr lang="en-US" sz="2000" dirty="0">
              <a:solidFill>
                <a:schemeClr val="tx2"/>
              </a:solidFill>
            </a:endParaRPr>
          </a:p>
          <a:p>
            <a:pPr>
              <a:buFontTx/>
              <a:buNone/>
            </a:pPr>
            <a:r>
              <a:rPr lang="en-US" sz="2000" b="1" dirty="0">
                <a:solidFill>
                  <a:schemeClr val="tx2"/>
                </a:solidFill>
              </a:rPr>
              <a:t>Positive reinforcer </a:t>
            </a:r>
            <a:r>
              <a:rPr lang="en-US" sz="2000" dirty="0">
                <a:solidFill>
                  <a:schemeClr val="tx2"/>
                </a:solidFill>
              </a:rPr>
              <a:t>refers to </a:t>
            </a:r>
          </a:p>
          <a:p>
            <a:r>
              <a:rPr lang="en-US" sz="2000" dirty="0">
                <a:solidFill>
                  <a:schemeClr val="tx2"/>
                </a:solidFill>
              </a:rPr>
              <a:t>a stimulus that follows a response and increases the future likelihood of that response occurring</a:t>
            </a:r>
            <a:r>
              <a:rPr lang="en-US" sz="2800" dirty="0">
                <a:solidFill>
                  <a:schemeClr val="tx2"/>
                </a:solidFill>
              </a:rPr>
              <a:t>  </a:t>
            </a:r>
          </a:p>
          <a:p>
            <a:endParaRPr lang="en-US" sz="2800" dirty="0">
              <a:solidFill>
                <a:schemeClr val="tx2"/>
              </a:solidFill>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7150" y="223838"/>
            <a:ext cx="8020050" cy="1757362"/>
          </a:xfrm>
        </p:spPr>
        <p:txBody>
          <a:bodyPr/>
          <a:lstStyle/>
          <a:p>
            <a:r>
              <a:rPr lang="en-US" sz="4000" dirty="0">
                <a:solidFill>
                  <a:schemeClr val="tx2"/>
                </a:solidFill>
              </a:rPr>
              <a:t>Teaching Behaviors that indicate sensitivity to cultural and linguistic differences</a:t>
            </a:r>
            <a:endParaRPr lang="en-US" dirty="0">
              <a:solidFill>
                <a:schemeClr val="tx2"/>
              </a:solidFill>
            </a:endParaRPr>
          </a:p>
        </p:txBody>
      </p:sp>
      <p:sp>
        <p:nvSpPr>
          <p:cNvPr id="3075" name="Rectangle 3"/>
          <p:cNvSpPr>
            <a:spLocks noGrp="1" noChangeArrowheads="1"/>
          </p:cNvSpPr>
          <p:nvPr>
            <p:ph type="body" idx="1"/>
          </p:nvPr>
        </p:nvSpPr>
        <p:spPr>
          <a:xfrm>
            <a:off x="381000" y="2362200"/>
            <a:ext cx="8458200" cy="3733800"/>
          </a:xfrm>
        </p:spPr>
        <p:txBody>
          <a:bodyPr/>
          <a:lstStyle/>
          <a:p>
            <a:r>
              <a:rPr lang="en-US" dirty="0">
                <a:solidFill>
                  <a:schemeClr val="tx2"/>
                </a:solidFill>
              </a:rPr>
              <a:t>Learn key words in the child’s native language</a:t>
            </a:r>
          </a:p>
          <a:p>
            <a:r>
              <a:rPr lang="en-US" dirty="0">
                <a:solidFill>
                  <a:schemeClr val="tx2"/>
                </a:solidFill>
              </a:rPr>
              <a:t>Help the student learn basic routines in class</a:t>
            </a:r>
          </a:p>
          <a:p>
            <a:r>
              <a:rPr lang="en-US" dirty="0">
                <a:solidFill>
                  <a:schemeClr val="tx2"/>
                </a:solidFill>
              </a:rPr>
              <a:t>Use visual aids when teaching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solidFill>
                  <a:schemeClr val="tx2"/>
                </a:solidFill>
              </a:rPr>
              <a:t>Guidelines for Teaching</a:t>
            </a:r>
          </a:p>
        </p:txBody>
      </p:sp>
      <p:sp>
        <p:nvSpPr>
          <p:cNvPr id="5123" name="Rectangle 3"/>
          <p:cNvSpPr>
            <a:spLocks noGrp="1" noChangeArrowheads="1"/>
          </p:cNvSpPr>
          <p:nvPr>
            <p:ph type="body" idx="1"/>
          </p:nvPr>
        </p:nvSpPr>
        <p:spPr/>
        <p:txBody>
          <a:bodyPr/>
          <a:lstStyle/>
          <a:p>
            <a:pPr marL="0" indent="0">
              <a:buFontTx/>
              <a:buNone/>
            </a:pPr>
            <a:r>
              <a:rPr lang="en-US" dirty="0">
                <a:solidFill>
                  <a:schemeClr val="tx2"/>
                </a:solidFill>
              </a:rPr>
              <a:t>Guideline 1:  The student is always right</a:t>
            </a:r>
          </a:p>
          <a:p>
            <a:pPr marL="852488" lvl="1" indent="-284163"/>
            <a:r>
              <a:rPr lang="en-US" dirty="0">
                <a:solidFill>
                  <a:schemeClr val="tx2"/>
                </a:solidFill>
              </a:rPr>
              <a:t>That doe not mean they are always correct, but that their behavior will tell you if what you are doing is working (See law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dirty="0">
                <a:solidFill>
                  <a:schemeClr val="tx2"/>
                </a:solidFill>
              </a:rPr>
              <a:t>Becoming a Culturally Proficient Educator</a:t>
            </a:r>
            <a:endParaRPr lang="en-US" dirty="0">
              <a:solidFill>
                <a:schemeClr val="tx2"/>
              </a:solidFill>
            </a:endParaRPr>
          </a:p>
        </p:txBody>
      </p:sp>
      <p:sp>
        <p:nvSpPr>
          <p:cNvPr id="37891" name="Rectangle 3"/>
          <p:cNvSpPr>
            <a:spLocks noGrp="1" noChangeArrowheads="1"/>
          </p:cNvSpPr>
          <p:nvPr>
            <p:ph type="body" idx="1"/>
          </p:nvPr>
        </p:nvSpPr>
        <p:spPr>
          <a:xfrm>
            <a:off x="0" y="1752600"/>
            <a:ext cx="7391400" cy="5105400"/>
          </a:xfrm>
        </p:spPr>
        <p:txBody>
          <a:bodyPr/>
          <a:lstStyle/>
          <a:p>
            <a:pPr>
              <a:lnSpc>
                <a:spcPct val="90000"/>
              </a:lnSpc>
            </a:pPr>
            <a:r>
              <a:rPr lang="en-US" sz="2400" dirty="0">
                <a:solidFill>
                  <a:schemeClr val="tx2"/>
                </a:solidFill>
              </a:rPr>
              <a:t>Teacher awareness and development</a:t>
            </a:r>
          </a:p>
          <a:p>
            <a:pPr lvl="1">
              <a:lnSpc>
                <a:spcPct val="90000"/>
              </a:lnSpc>
            </a:pPr>
            <a:r>
              <a:rPr lang="en-US" sz="2000" dirty="0">
                <a:solidFill>
                  <a:schemeClr val="tx2"/>
                </a:solidFill>
              </a:rPr>
              <a:t>Cultural self-awareness is the bridge to learning about other cultures</a:t>
            </a:r>
          </a:p>
          <a:p>
            <a:pPr lvl="1">
              <a:lnSpc>
                <a:spcPct val="90000"/>
              </a:lnSpc>
            </a:pPr>
            <a:r>
              <a:rPr lang="en-US" sz="2000" dirty="0">
                <a:solidFill>
                  <a:schemeClr val="tx2"/>
                </a:solidFill>
              </a:rPr>
              <a:t>Learn to understand differences in  verbal and nonverbal communication styles</a:t>
            </a:r>
          </a:p>
          <a:p>
            <a:pPr lvl="1">
              <a:lnSpc>
                <a:spcPct val="90000"/>
              </a:lnSpc>
            </a:pPr>
            <a:r>
              <a:rPr lang="en-US" sz="2000" dirty="0">
                <a:solidFill>
                  <a:schemeClr val="tx2"/>
                </a:solidFill>
              </a:rPr>
              <a:t>Knowledge of the different significance attached to touch, interpersonal distance, silence, dress, and gestures is important</a:t>
            </a:r>
            <a:endParaRPr lang="en-US" sz="2000" u="sng" dirty="0">
              <a:solidFill>
                <a:schemeClr val="tx2"/>
              </a:solidFill>
            </a:endParaRPr>
          </a:p>
          <a:p>
            <a:pPr>
              <a:lnSpc>
                <a:spcPct val="90000"/>
              </a:lnSpc>
            </a:pPr>
            <a:r>
              <a:rPr lang="en-US" sz="2400" dirty="0">
                <a:solidFill>
                  <a:schemeClr val="tx2"/>
                </a:solidFill>
              </a:rPr>
              <a:t>Understanding multicultural terminology</a:t>
            </a:r>
          </a:p>
          <a:p>
            <a:pPr lvl="1">
              <a:lnSpc>
                <a:spcPct val="90000"/>
              </a:lnSpc>
            </a:pPr>
            <a:r>
              <a:rPr lang="en-US" sz="2000" dirty="0">
                <a:solidFill>
                  <a:schemeClr val="tx2"/>
                </a:solidFill>
              </a:rPr>
              <a:t>The term “minority” represents an attempt to categorize by race, not by culture</a:t>
            </a:r>
          </a:p>
          <a:p>
            <a:pPr lvl="1">
              <a:lnSpc>
                <a:spcPct val="90000"/>
              </a:lnSpc>
            </a:pPr>
            <a:r>
              <a:rPr lang="en-US" sz="2000" dirty="0">
                <a:solidFill>
                  <a:schemeClr val="tx2"/>
                </a:solidFill>
              </a:rPr>
              <a:t>The term culturally diverse implies no judgment of a culture’s value and does not equate cultural diversity with disability</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78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78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78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7924800" cy="1219200"/>
          </a:xfrm>
        </p:spPr>
        <p:txBody>
          <a:bodyPr/>
          <a:lstStyle/>
          <a:p>
            <a:r>
              <a:rPr lang="en-US" sz="4000" dirty="0">
                <a:solidFill>
                  <a:schemeClr val="tx2"/>
                </a:solidFill>
              </a:rPr>
              <a:t>Working with Culturally and Linguistically Diverse Families</a:t>
            </a:r>
            <a:endParaRPr lang="en-US" dirty="0">
              <a:solidFill>
                <a:schemeClr val="tx2"/>
              </a:solidFill>
            </a:endParaRPr>
          </a:p>
        </p:txBody>
      </p:sp>
      <p:sp>
        <p:nvSpPr>
          <p:cNvPr id="38915" name="Rectangle 3"/>
          <p:cNvSpPr>
            <a:spLocks noGrp="1" noChangeArrowheads="1"/>
          </p:cNvSpPr>
          <p:nvPr>
            <p:ph type="body" idx="1"/>
          </p:nvPr>
        </p:nvSpPr>
        <p:spPr>
          <a:xfrm>
            <a:off x="457200" y="1828800"/>
            <a:ext cx="7391400" cy="5029200"/>
          </a:xfrm>
        </p:spPr>
        <p:txBody>
          <a:bodyPr/>
          <a:lstStyle/>
          <a:p>
            <a:r>
              <a:rPr lang="en-US" sz="2000" dirty="0">
                <a:solidFill>
                  <a:schemeClr val="tx2"/>
                </a:solidFill>
              </a:rPr>
              <a:t>Barriers that might exist in working with families from diverse backgrounds include:</a:t>
            </a:r>
            <a:endParaRPr lang="en-US" sz="2800" dirty="0">
              <a:solidFill>
                <a:schemeClr val="tx2"/>
              </a:solidFill>
            </a:endParaRPr>
          </a:p>
          <a:p>
            <a:pPr lvl="1"/>
            <a:r>
              <a:rPr lang="en-US" sz="1800" dirty="0">
                <a:solidFill>
                  <a:schemeClr val="tx2"/>
                </a:solidFill>
              </a:rPr>
              <a:t>Parents may be English-language learners, less well educated, have low socioeconomic status, or be undocumented immigrants</a:t>
            </a:r>
            <a:endParaRPr lang="en-US" sz="1800" u="sng" dirty="0">
              <a:solidFill>
                <a:schemeClr val="tx2"/>
              </a:solidFill>
            </a:endParaRPr>
          </a:p>
          <a:p>
            <a:pPr lvl="1"/>
            <a:r>
              <a:rPr lang="en-US" sz="1800" dirty="0">
                <a:solidFill>
                  <a:schemeClr val="tx2"/>
                </a:solidFill>
              </a:rPr>
              <a:t>Families may have differing views about disability, and some may hold idiosyncratic ideologies and practices about the cause and treatment of disability</a:t>
            </a:r>
          </a:p>
          <a:p>
            <a:pPr lvl="1"/>
            <a:r>
              <a:rPr lang="en-US" sz="1800" dirty="0">
                <a:solidFill>
                  <a:schemeClr val="tx2"/>
                </a:solidFill>
              </a:rPr>
              <a:t>The educational system may be extremely intimidating to the family</a:t>
            </a:r>
            <a:endParaRPr lang="en-US" sz="2200" u="sng" dirty="0">
              <a:solidFill>
                <a:schemeClr val="tx2"/>
              </a:solidFill>
            </a:endParaRPr>
          </a:p>
          <a:p>
            <a:r>
              <a:rPr lang="en-US" sz="2000" dirty="0">
                <a:solidFill>
                  <a:schemeClr val="tx2"/>
                </a:solidFill>
              </a:rPr>
              <a:t>To overcome these barriers, teachers should have a general understanding of the cultural background of the student</a:t>
            </a:r>
            <a:endParaRPr lang="en-US" sz="2800" dirty="0">
              <a:solidFill>
                <a:schemeClr val="tx2"/>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8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7315200" cy="1143000"/>
          </a:xfrm>
        </p:spPr>
        <p:txBody>
          <a:bodyPr/>
          <a:lstStyle/>
          <a:p>
            <a:r>
              <a:rPr lang="en-US" sz="4000" dirty="0">
                <a:solidFill>
                  <a:schemeClr val="tx2"/>
                </a:solidFill>
              </a:rPr>
              <a:t>Appropriate Assessment of Culturally Diverse Students</a:t>
            </a:r>
            <a:endParaRPr lang="en-US" dirty="0">
              <a:solidFill>
                <a:schemeClr val="tx2"/>
              </a:solidFill>
            </a:endParaRPr>
          </a:p>
        </p:txBody>
      </p:sp>
      <p:sp>
        <p:nvSpPr>
          <p:cNvPr id="39939" name="Rectangle 3"/>
          <p:cNvSpPr>
            <a:spLocks noGrp="1" noChangeArrowheads="1"/>
          </p:cNvSpPr>
          <p:nvPr>
            <p:ph type="body" idx="1"/>
          </p:nvPr>
        </p:nvSpPr>
        <p:spPr>
          <a:xfrm>
            <a:off x="457200" y="1371600"/>
            <a:ext cx="7391400" cy="5029200"/>
          </a:xfrm>
        </p:spPr>
        <p:txBody>
          <a:bodyPr/>
          <a:lstStyle/>
          <a:p>
            <a:pPr>
              <a:lnSpc>
                <a:spcPct val="90000"/>
              </a:lnSpc>
            </a:pPr>
            <a:r>
              <a:rPr lang="en-US" sz="2800" dirty="0">
                <a:solidFill>
                  <a:schemeClr val="tx2"/>
                </a:solidFill>
              </a:rPr>
              <a:t>Alternative assessment supplements the results of standardized tests</a:t>
            </a:r>
          </a:p>
          <a:p>
            <a:pPr>
              <a:lnSpc>
                <a:spcPct val="90000"/>
              </a:lnSpc>
            </a:pPr>
            <a:r>
              <a:rPr lang="en-US" sz="2800" dirty="0">
                <a:solidFill>
                  <a:schemeClr val="tx2"/>
                </a:solidFill>
              </a:rPr>
              <a:t>Alternative methods of assessment</a:t>
            </a:r>
          </a:p>
          <a:p>
            <a:pPr lvl="1">
              <a:lnSpc>
                <a:spcPct val="90000"/>
              </a:lnSpc>
            </a:pPr>
            <a:r>
              <a:rPr lang="en-US" sz="2400" dirty="0">
                <a:solidFill>
                  <a:schemeClr val="tx2"/>
                </a:solidFill>
              </a:rPr>
              <a:t>Direct observations</a:t>
            </a:r>
          </a:p>
          <a:p>
            <a:pPr lvl="1">
              <a:lnSpc>
                <a:spcPct val="90000"/>
              </a:lnSpc>
            </a:pPr>
            <a:r>
              <a:rPr lang="en-US" sz="2400" dirty="0">
                <a:solidFill>
                  <a:schemeClr val="tx2"/>
                </a:solidFill>
              </a:rPr>
              <a:t>Portfolios</a:t>
            </a:r>
          </a:p>
          <a:p>
            <a:pPr lvl="1">
              <a:lnSpc>
                <a:spcPct val="90000"/>
              </a:lnSpc>
            </a:pPr>
            <a:r>
              <a:rPr lang="en-US" sz="2400" dirty="0">
                <a:solidFill>
                  <a:schemeClr val="tx2"/>
                </a:solidFill>
              </a:rPr>
              <a:t>Self-reports</a:t>
            </a:r>
          </a:p>
          <a:p>
            <a:pPr lvl="1">
              <a:lnSpc>
                <a:spcPct val="90000"/>
              </a:lnSpc>
            </a:pPr>
            <a:r>
              <a:rPr lang="en-US" sz="2400" dirty="0">
                <a:solidFill>
                  <a:schemeClr val="tx2"/>
                </a:solidFill>
              </a:rPr>
              <a:t>Inventories</a:t>
            </a:r>
          </a:p>
          <a:p>
            <a:pPr lvl="1">
              <a:lnSpc>
                <a:spcPct val="90000"/>
              </a:lnSpc>
            </a:pPr>
            <a:r>
              <a:rPr lang="en-US" sz="2400" dirty="0">
                <a:solidFill>
                  <a:schemeClr val="tx2"/>
                </a:solidFill>
              </a:rPr>
              <a:t>Interviews</a:t>
            </a:r>
            <a:endParaRPr lang="en-US" sz="2400" u="sng" dirty="0">
              <a:solidFill>
                <a:schemeClr val="tx2"/>
              </a:solidFill>
            </a:endParaRPr>
          </a:p>
          <a:p>
            <a:pPr>
              <a:lnSpc>
                <a:spcPct val="90000"/>
              </a:lnSpc>
            </a:pPr>
            <a:r>
              <a:rPr lang="en-US" sz="2800" dirty="0">
                <a:solidFill>
                  <a:schemeClr val="tx2"/>
                </a:solidFill>
              </a:rPr>
              <a:t>Alternative assessment allows for exploration of the numerous factors and confounding variables that may be responsible for the child’s difficulties</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9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99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99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99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993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9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600200" y="228600"/>
            <a:ext cx="7162800" cy="914400"/>
          </a:xfrm>
        </p:spPr>
        <p:txBody>
          <a:bodyPr/>
          <a:lstStyle/>
          <a:p>
            <a:r>
              <a:rPr lang="en-US" sz="4000" dirty="0">
                <a:solidFill>
                  <a:schemeClr val="tx2"/>
                </a:solidFill>
              </a:rPr>
              <a:t>Culturally Responsive Curriculum and Instruction</a:t>
            </a:r>
            <a:endParaRPr lang="en-US" dirty="0">
              <a:solidFill>
                <a:schemeClr val="tx2"/>
              </a:solidFill>
            </a:endParaRPr>
          </a:p>
        </p:txBody>
      </p:sp>
      <p:sp>
        <p:nvSpPr>
          <p:cNvPr id="40963" name="Rectangle 3"/>
          <p:cNvSpPr>
            <a:spLocks noGrp="1" noChangeArrowheads="1"/>
          </p:cNvSpPr>
          <p:nvPr>
            <p:ph type="body" idx="1"/>
          </p:nvPr>
        </p:nvSpPr>
        <p:spPr>
          <a:xfrm>
            <a:off x="457200" y="1676400"/>
            <a:ext cx="7391400" cy="5181600"/>
          </a:xfrm>
        </p:spPr>
        <p:txBody>
          <a:bodyPr/>
          <a:lstStyle/>
          <a:p>
            <a:pPr marL="230188" indent="-230188">
              <a:lnSpc>
                <a:spcPct val="90000"/>
              </a:lnSpc>
              <a:buFontTx/>
              <a:buNone/>
            </a:pPr>
            <a:r>
              <a:rPr lang="en-US" sz="2800" dirty="0">
                <a:solidFill>
                  <a:schemeClr val="tx2"/>
                </a:solidFill>
              </a:rPr>
              <a:t>Questions a teacher should ask about a new culture</a:t>
            </a:r>
          </a:p>
          <a:p>
            <a:pPr marL="577850" lvl="1" indent="-231775">
              <a:lnSpc>
                <a:spcPct val="90000"/>
              </a:lnSpc>
              <a:buFontTx/>
              <a:buAutoNum type="arabicPeriod"/>
            </a:pPr>
            <a:r>
              <a:rPr lang="en-US" sz="2400" dirty="0">
                <a:solidFill>
                  <a:schemeClr val="tx2"/>
                </a:solidFill>
              </a:rPr>
              <a:t>What is the group’s history?</a:t>
            </a:r>
          </a:p>
          <a:p>
            <a:pPr marL="577850" lvl="1" indent="-231775">
              <a:lnSpc>
                <a:spcPct val="90000"/>
              </a:lnSpc>
              <a:buFontTx/>
              <a:buAutoNum type="arabicPeriod"/>
            </a:pPr>
            <a:r>
              <a:rPr lang="en-US" sz="2400" dirty="0">
                <a:solidFill>
                  <a:schemeClr val="tx2"/>
                </a:solidFill>
              </a:rPr>
              <a:t>What are the important cultural values?</a:t>
            </a:r>
          </a:p>
          <a:p>
            <a:pPr marL="577850" lvl="1" indent="-231775">
              <a:lnSpc>
                <a:spcPct val="90000"/>
              </a:lnSpc>
              <a:buFontTx/>
              <a:buAutoNum type="arabicPeriod"/>
            </a:pPr>
            <a:r>
              <a:rPr lang="en-US" sz="2400" dirty="0">
                <a:solidFill>
                  <a:schemeClr val="tx2"/>
                </a:solidFill>
              </a:rPr>
              <a:t>Who are outstanding individuals who claim group membership?</a:t>
            </a:r>
          </a:p>
          <a:p>
            <a:pPr marL="577850" lvl="1" indent="-231775">
              <a:lnSpc>
                <a:spcPct val="90000"/>
              </a:lnSpc>
              <a:buFontTx/>
              <a:buAutoNum type="arabicPeriod"/>
            </a:pPr>
            <a:r>
              <a:rPr lang="en-US" sz="2400" dirty="0">
                <a:solidFill>
                  <a:schemeClr val="tx2"/>
                </a:solidFill>
              </a:rPr>
              <a:t>What are the group’s major religions and beliefs?</a:t>
            </a:r>
          </a:p>
          <a:p>
            <a:pPr marL="577850" lvl="1" indent="-231775">
              <a:lnSpc>
                <a:spcPct val="90000"/>
              </a:lnSpc>
              <a:buFontTx/>
              <a:buAutoNum type="arabicPeriod"/>
            </a:pPr>
            <a:r>
              <a:rPr lang="en-US" sz="2400" dirty="0">
                <a:solidFill>
                  <a:schemeClr val="tx2"/>
                </a:solidFill>
              </a:rPr>
              <a:t>What are the current political concerns?</a:t>
            </a:r>
          </a:p>
          <a:p>
            <a:pPr marL="577850" lvl="1" indent="-231775">
              <a:lnSpc>
                <a:spcPct val="90000"/>
              </a:lnSpc>
              <a:buFontTx/>
              <a:buAutoNum type="arabicPeriod"/>
            </a:pPr>
            <a:r>
              <a:rPr lang="en-US" sz="2400" dirty="0">
                <a:solidFill>
                  <a:schemeClr val="tx2"/>
                </a:solidFill>
              </a:rPr>
              <a:t>What are the group’s political, religious, and social celebration days?</a:t>
            </a:r>
          </a:p>
          <a:p>
            <a:pPr marL="577850" lvl="1" indent="-231775">
              <a:lnSpc>
                <a:spcPct val="90000"/>
              </a:lnSpc>
              <a:buFontTx/>
              <a:buAutoNum type="arabicPeriod"/>
            </a:pPr>
            <a:r>
              <a:rPr lang="en-US" sz="2400" dirty="0">
                <a:solidFill>
                  <a:schemeClr val="tx2"/>
                </a:solidFill>
              </a:rPr>
              <a:t>What are the educational implications of the answers to the preceding questions?</a:t>
            </a:r>
            <a:endParaRPr lang="en-US" dirty="0">
              <a:solidFill>
                <a:schemeClr val="tx2"/>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9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96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96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96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dirty="0">
              <a:solidFill>
                <a:schemeClr val="tx2"/>
              </a:solidFill>
            </a:endParaRPr>
          </a:p>
        </p:txBody>
      </p:sp>
      <p:sp>
        <p:nvSpPr>
          <p:cNvPr id="6147" name="Rectangle 3"/>
          <p:cNvSpPr>
            <a:spLocks noGrp="1" noChangeArrowheads="1"/>
          </p:cNvSpPr>
          <p:nvPr>
            <p:ph type="body" idx="1"/>
          </p:nvPr>
        </p:nvSpPr>
        <p:spPr/>
        <p:txBody>
          <a:bodyPr/>
          <a:lstStyle/>
          <a:p>
            <a:pPr marL="1422400" indent="-1422400">
              <a:lnSpc>
                <a:spcPct val="90000"/>
              </a:lnSpc>
              <a:buFontTx/>
              <a:buNone/>
            </a:pPr>
            <a:r>
              <a:rPr lang="en-US" sz="2800" dirty="0">
                <a:solidFill>
                  <a:schemeClr val="tx2"/>
                </a:solidFill>
              </a:rPr>
              <a:t>Guideline 2:   If you always do what you’ve always done you will always get what you have always gotten (performance predicts performance)</a:t>
            </a:r>
          </a:p>
          <a:p>
            <a:pPr marL="1422400" indent="-1422400">
              <a:lnSpc>
                <a:spcPct val="90000"/>
              </a:lnSpc>
              <a:buFontTx/>
              <a:buNone/>
            </a:pPr>
            <a:endParaRPr lang="en-US" sz="2800" dirty="0">
              <a:solidFill>
                <a:schemeClr val="tx2"/>
              </a:solidFill>
            </a:endParaRPr>
          </a:p>
          <a:p>
            <a:pPr marL="1822450" lvl="1">
              <a:lnSpc>
                <a:spcPct val="90000"/>
              </a:lnSpc>
            </a:pPr>
            <a:r>
              <a:rPr lang="en-US" sz="2400" dirty="0">
                <a:solidFill>
                  <a:schemeClr val="tx2"/>
                </a:solidFill>
              </a:rPr>
              <a:t>If what you are doing is not working try something else</a:t>
            </a:r>
          </a:p>
          <a:p>
            <a:pPr marL="1422400" indent="-1422400">
              <a:lnSpc>
                <a:spcPct val="90000"/>
              </a:lnSpc>
              <a:buFontTx/>
              <a:buNone/>
            </a:pPr>
            <a:endParaRPr lang="en-US" sz="2800" dirty="0">
              <a:solidFill>
                <a:schemeClr val="tx2"/>
              </a:solidFill>
            </a:endParaRPr>
          </a:p>
          <a:p>
            <a:pPr marL="1422400" indent="-1422400">
              <a:lnSpc>
                <a:spcPct val="90000"/>
              </a:lnSpc>
              <a:buFontTx/>
              <a:buNone/>
            </a:pPr>
            <a:endParaRPr lang="en-US" sz="2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dirty="0">
              <a:solidFill>
                <a:schemeClr val="tx2"/>
              </a:solidFill>
            </a:endParaRPr>
          </a:p>
        </p:txBody>
      </p:sp>
      <p:sp>
        <p:nvSpPr>
          <p:cNvPr id="7171" name="Rectangle 3"/>
          <p:cNvSpPr>
            <a:spLocks noGrp="1" noChangeArrowheads="1"/>
          </p:cNvSpPr>
          <p:nvPr>
            <p:ph type="body" idx="1"/>
          </p:nvPr>
        </p:nvSpPr>
        <p:spPr/>
        <p:txBody>
          <a:bodyPr/>
          <a:lstStyle/>
          <a:p>
            <a:pPr>
              <a:buFontTx/>
              <a:buNone/>
            </a:pPr>
            <a:r>
              <a:rPr lang="en-US" dirty="0">
                <a:solidFill>
                  <a:schemeClr val="tx2"/>
                </a:solidFill>
              </a:rPr>
              <a:t>Guideline 3: Never let them see you sweat</a:t>
            </a:r>
          </a:p>
          <a:p>
            <a:pPr marL="1250950" lvl="1" indent="0">
              <a:buFontTx/>
              <a:buNone/>
            </a:pPr>
            <a:endParaRPr lang="en-US" dirty="0">
              <a:solidFill>
                <a:schemeClr val="tx2"/>
              </a:solidFill>
            </a:endParaRPr>
          </a:p>
          <a:p>
            <a:pPr marL="1250950" lvl="1" indent="0"/>
            <a:r>
              <a:rPr lang="en-US" dirty="0">
                <a:solidFill>
                  <a:schemeClr val="tx2"/>
                </a:solidFill>
              </a:rPr>
              <a:t>“Its nothing personal, its only business”</a:t>
            </a:r>
          </a:p>
          <a:p>
            <a:pPr marL="1250950" lvl="1" indent="0">
              <a:buFontTx/>
              <a:buNone/>
            </a:pPr>
            <a:r>
              <a:rPr lang="en-US" dirty="0">
                <a:solidFill>
                  <a:schemeClr val="tx2"/>
                </a:solidFill>
              </a:rPr>
              <a:t>	--Tony Soprano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17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solidFill>
                  <a:schemeClr val="tx2"/>
                </a:solidFill>
              </a:rPr>
              <a:t>What is Behavior Management?</a:t>
            </a:r>
          </a:p>
        </p:txBody>
      </p:sp>
      <p:sp>
        <p:nvSpPr>
          <p:cNvPr id="8195" name="Rectangle 3"/>
          <p:cNvSpPr>
            <a:spLocks noGrp="1" noChangeArrowheads="1"/>
          </p:cNvSpPr>
          <p:nvPr>
            <p:ph type="body" idx="1"/>
          </p:nvPr>
        </p:nvSpPr>
        <p:spPr/>
        <p:txBody>
          <a:bodyPr/>
          <a:lstStyle/>
          <a:p>
            <a:r>
              <a:rPr lang="en-US" sz="2400" dirty="0">
                <a:solidFill>
                  <a:schemeClr val="tx2"/>
                </a:solidFill>
              </a:rPr>
              <a:t>All action (and inaction) a teacher engages in that enhances the probability that children, individually and in groups, will develop effective skills that are productive and socially acceptable</a:t>
            </a:r>
          </a:p>
          <a:p>
            <a:pPr lvl="1">
              <a:lnSpc>
                <a:spcPct val="0"/>
              </a:lnSpc>
            </a:pPr>
            <a:endParaRPr lang="en-US" sz="2000" dirty="0">
              <a:solidFill>
                <a:schemeClr val="tx2"/>
              </a:solidFill>
            </a:endParaRPr>
          </a:p>
          <a:p>
            <a:pPr lvl="1"/>
            <a:r>
              <a:rPr lang="en-US" sz="2000" dirty="0">
                <a:solidFill>
                  <a:schemeClr val="tx2"/>
                </a:solidFill>
              </a:rPr>
              <a:t>Behavior management is a complex set of skills that must be planned, implemented, and evaluated often in an ongoing effort to provide an effective education for all students</a:t>
            </a:r>
          </a:p>
          <a:p>
            <a:pPr lvl="1"/>
            <a:endParaRPr lang="en-US" sz="20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8600"/>
            <a:ext cx="8686800" cy="1295400"/>
          </a:xfrm>
        </p:spPr>
        <p:txBody>
          <a:bodyPr/>
          <a:lstStyle/>
          <a:p>
            <a:r>
              <a:rPr lang="en-US" sz="3200" dirty="0">
                <a:solidFill>
                  <a:schemeClr val="tx2"/>
                </a:solidFill>
              </a:rPr>
              <a:t>Definition of behavior management (cont.)</a:t>
            </a:r>
            <a:endParaRPr lang="en-US" dirty="0">
              <a:solidFill>
                <a:schemeClr val="tx2"/>
              </a:solidFill>
            </a:endParaRPr>
          </a:p>
        </p:txBody>
      </p:sp>
      <p:sp>
        <p:nvSpPr>
          <p:cNvPr id="9219" name="Rectangle 3"/>
          <p:cNvSpPr>
            <a:spLocks noGrp="1" noChangeArrowheads="1"/>
          </p:cNvSpPr>
          <p:nvPr>
            <p:ph type="body" idx="1"/>
          </p:nvPr>
        </p:nvSpPr>
        <p:spPr>
          <a:xfrm>
            <a:off x="228600" y="1295400"/>
            <a:ext cx="8686800" cy="4648200"/>
          </a:xfrm>
        </p:spPr>
        <p:txBody>
          <a:bodyPr/>
          <a:lstStyle/>
          <a:p>
            <a:pPr>
              <a:lnSpc>
                <a:spcPct val="90000"/>
              </a:lnSpc>
              <a:buFontTx/>
              <a:buNone/>
            </a:pPr>
            <a:r>
              <a:rPr lang="en-US" sz="2400" dirty="0">
                <a:solidFill>
                  <a:schemeClr val="tx2"/>
                </a:solidFill>
              </a:rPr>
              <a:t>When effectively implemented behavior management is:</a:t>
            </a:r>
          </a:p>
          <a:p>
            <a:pPr>
              <a:lnSpc>
                <a:spcPct val="90000"/>
              </a:lnSpc>
            </a:pPr>
            <a:r>
              <a:rPr lang="en-US" sz="2400" dirty="0">
                <a:solidFill>
                  <a:schemeClr val="tx2"/>
                </a:solidFill>
              </a:rPr>
              <a:t>comprehensive rather than piecemeal</a:t>
            </a:r>
          </a:p>
          <a:p>
            <a:pPr lvl="1">
              <a:lnSpc>
                <a:spcPct val="90000"/>
              </a:lnSpc>
            </a:pPr>
            <a:r>
              <a:rPr lang="en-US" sz="2000" dirty="0">
                <a:solidFill>
                  <a:schemeClr val="tx2"/>
                </a:solidFill>
              </a:rPr>
              <a:t>part of the overall tactics of teaching</a:t>
            </a:r>
          </a:p>
          <a:p>
            <a:pPr>
              <a:lnSpc>
                <a:spcPct val="90000"/>
              </a:lnSpc>
            </a:pPr>
            <a:r>
              <a:rPr lang="en-US" sz="2400" dirty="0">
                <a:solidFill>
                  <a:schemeClr val="tx2"/>
                </a:solidFill>
              </a:rPr>
              <a:t>proactive rather than reactive</a:t>
            </a:r>
          </a:p>
          <a:p>
            <a:pPr lvl="1">
              <a:lnSpc>
                <a:spcPct val="90000"/>
              </a:lnSpc>
            </a:pPr>
            <a:r>
              <a:rPr lang="en-US" sz="2000" dirty="0">
                <a:solidFill>
                  <a:schemeClr val="tx2"/>
                </a:solidFill>
              </a:rPr>
              <a:t>sets the occasion for student success</a:t>
            </a:r>
          </a:p>
          <a:p>
            <a:pPr>
              <a:lnSpc>
                <a:spcPct val="90000"/>
              </a:lnSpc>
            </a:pPr>
            <a:r>
              <a:rPr lang="en-US" sz="2400" dirty="0">
                <a:solidFill>
                  <a:schemeClr val="tx2"/>
                </a:solidFill>
              </a:rPr>
              <a:t>positive rather than negative</a:t>
            </a:r>
          </a:p>
          <a:p>
            <a:pPr lvl="1">
              <a:lnSpc>
                <a:spcPct val="90000"/>
              </a:lnSpc>
            </a:pPr>
            <a:r>
              <a:rPr lang="en-US" sz="2000" dirty="0">
                <a:solidFill>
                  <a:schemeClr val="tx2"/>
                </a:solidFill>
              </a:rPr>
              <a:t>is designed to teach students new skills</a:t>
            </a:r>
          </a:p>
          <a:p>
            <a:pPr>
              <a:lnSpc>
                <a:spcPct val="90000"/>
              </a:lnSpc>
            </a:pPr>
            <a:r>
              <a:rPr lang="en-US" sz="2400" dirty="0">
                <a:solidFill>
                  <a:schemeClr val="tx2"/>
                </a:solidFill>
              </a:rPr>
              <a:t>inclusive rather than exclusive </a:t>
            </a:r>
          </a:p>
          <a:p>
            <a:pPr lvl="1">
              <a:lnSpc>
                <a:spcPct val="90000"/>
              </a:lnSpc>
            </a:pPr>
            <a:r>
              <a:rPr lang="en-US" sz="2000" dirty="0">
                <a:solidFill>
                  <a:schemeClr val="tx2"/>
                </a:solidFill>
              </a:rPr>
              <a:t>includes ALL relevant people (students, parents, and other school personnel)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21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304800"/>
            <a:ext cx="8686800" cy="1447800"/>
          </a:xfrm>
        </p:spPr>
        <p:txBody>
          <a:bodyPr/>
          <a:lstStyle/>
          <a:p>
            <a:r>
              <a:rPr lang="en-US" sz="3200" dirty="0">
                <a:solidFill>
                  <a:schemeClr val="tx2"/>
                </a:solidFill>
              </a:rPr>
              <a:t>Purpose of behavior management</a:t>
            </a:r>
            <a:endParaRPr lang="en-US" dirty="0">
              <a:solidFill>
                <a:schemeClr val="tx2"/>
              </a:solidFill>
            </a:endParaRPr>
          </a:p>
        </p:txBody>
      </p:sp>
      <p:sp>
        <p:nvSpPr>
          <p:cNvPr id="12291" name="Rectangle 3"/>
          <p:cNvSpPr>
            <a:spLocks noGrp="1" noChangeArrowheads="1"/>
          </p:cNvSpPr>
          <p:nvPr>
            <p:ph type="body" idx="1"/>
          </p:nvPr>
        </p:nvSpPr>
        <p:spPr>
          <a:xfrm>
            <a:off x="228600" y="1600200"/>
            <a:ext cx="8686800" cy="4572000"/>
          </a:xfrm>
        </p:spPr>
        <p:txBody>
          <a:bodyPr/>
          <a:lstStyle/>
          <a:p>
            <a:r>
              <a:rPr lang="en-US" dirty="0">
                <a:solidFill>
                  <a:schemeClr val="tx2"/>
                </a:solidFill>
              </a:rPr>
              <a:t>To maintain a well run and cohesive classroom in which all students will learn</a:t>
            </a:r>
          </a:p>
          <a:p>
            <a:endParaRPr lang="en-US" dirty="0">
              <a:solidFill>
                <a:schemeClr val="tx2"/>
              </a:solidFill>
            </a:endParaRPr>
          </a:p>
          <a:p>
            <a:r>
              <a:rPr lang="en-US" dirty="0">
                <a:solidFill>
                  <a:schemeClr val="tx2"/>
                </a:solidFill>
              </a:rPr>
              <a:t>The ultimate goal of behavior management is to transfer control of teacher maintained contingencies to student </a:t>
            </a:r>
            <a:r>
              <a:rPr lang="en-US" u="sng" dirty="0">
                <a:solidFill>
                  <a:schemeClr val="tx2"/>
                </a:solidFill>
              </a:rPr>
              <a:t>self-discipline</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487" tIns="44450" rIns="90487" bIns="44450"/>
          <a:lstStyle/>
          <a:p>
            <a:r>
              <a:rPr lang="en-US" sz="3200" dirty="0">
                <a:solidFill>
                  <a:schemeClr val="tx2"/>
                </a:solidFill>
              </a:rPr>
              <a:t>What is Teaching?</a:t>
            </a:r>
          </a:p>
        </p:txBody>
      </p:sp>
      <p:sp>
        <p:nvSpPr>
          <p:cNvPr id="14339" name="Rectangle 3"/>
          <p:cNvSpPr>
            <a:spLocks noGrp="1" noChangeArrowheads="1"/>
          </p:cNvSpPr>
          <p:nvPr>
            <p:ph type="body" idx="1"/>
          </p:nvPr>
        </p:nvSpPr>
        <p:spPr>
          <a:xfrm>
            <a:off x="685800" y="1905000"/>
            <a:ext cx="7772400" cy="4724400"/>
          </a:xfrm>
          <a:noFill/>
          <a:ln/>
        </p:spPr>
        <p:txBody>
          <a:bodyPr lIns="90487" tIns="44450" rIns="90487" bIns="44450"/>
          <a:lstStyle/>
          <a:p>
            <a:pPr marL="0" indent="0">
              <a:buFontTx/>
              <a:buNone/>
            </a:pPr>
            <a:r>
              <a:rPr lang="en-US" sz="1800" dirty="0">
                <a:solidFill>
                  <a:schemeClr val="tx2"/>
                </a:solidFill>
              </a:rPr>
              <a:t>According to Skinner:</a:t>
            </a:r>
          </a:p>
          <a:p>
            <a:pPr marL="0" indent="0">
              <a:buFontTx/>
              <a:buNone/>
            </a:pPr>
            <a:r>
              <a:rPr lang="en-US" sz="1800" dirty="0">
                <a:solidFill>
                  <a:schemeClr val="tx2"/>
                </a:solidFill>
              </a:rPr>
              <a:t>“We are on the verge of a new educational method a new pedagogy in which the teacher will emerge as a skilled behavioral engineer. He will be able to analyze the contingencies which will arise in his classroom and design and set up improved versions. He will know  what is to be done and will have the satisfaction of knowing that he has done it.”</a:t>
            </a:r>
          </a:p>
          <a:p>
            <a:pPr marL="0" indent="0">
              <a:buFontTx/>
              <a:buNone/>
            </a:pPr>
            <a:r>
              <a:rPr lang="en-US" sz="1800" b="1" dirty="0">
                <a:solidFill>
                  <a:schemeClr val="tx2"/>
                </a:solidFill>
              </a:rPr>
              <a:t>Skinner</a:t>
            </a:r>
            <a:endParaRPr lang="en-US" sz="1800" dirty="0">
              <a:solidFill>
                <a:schemeClr val="tx2"/>
              </a:solidFill>
            </a:endParaRPr>
          </a:p>
          <a:p>
            <a:pPr marL="0" indent="0"/>
            <a:r>
              <a:rPr lang="en-US" sz="1800" dirty="0">
                <a:solidFill>
                  <a:schemeClr val="tx2"/>
                </a:solidFill>
              </a:rPr>
              <a:t>A teacher arranges contingencies under which a student acquires behavior which will be useful to him later on.</a:t>
            </a:r>
          </a:p>
          <a:p>
            <a:pPr marL="0" indent="0">
              <a:buFontTx/>
              <a:buNone/>
            </a:pPr>
            <a:r>
              <a:rPr lang="en-US" sz="1800" b="1" dirty="0">
                <a:solidFill>
                  <a:schemeClr val="tx2"/>
                </a:solidFill>
              </a:rPr>
              <a:t>White</a:t>
            </a:r>
            <a:endParaRPr lang="en-US" sz="1200" dirty="0">
              <a:solidFill>
                <a:schemeClr val="tx2"/>
              </a:solidFill>
            </a:endParaRPr>
          </a:p>
          <a:p>
            <a:pPr marL="0" indent="0"/>
            <a:r>
              <a:rPr lang="en-US" sz="1800" dirty="0">
                <a:solidFill>
                  <a:schemeClr val="tx2"/>
                </a:solidFill>
              </a:rPr>
              <a:t>Teaching is the process of building an environment so that a learner will attain preset instructional objectives.</a:t>
            </a:r>
          </a:p>
          <a:p>
            <a:pPr marL="0" indent="0">
              <a:buFontTx/>
              <a:buNone/>
            </a:pPr>
            <a:endParaRPr lang="en-US" sz="1800" u="sng"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theme1.xml><?xml version="1.0" encoding="utf-8"?>
<a:theme xmlns:a="http://schemas.openxmlformats.org/drawingml/2006/main" name="Blueglobe">
  <a:themeElements>
    <a:clrScheme name="">
      <a:dk1>
        <a:srgbClr val="992E47"/>
      </a:dk1>
      <a:lt1>
        <a:srgbClr val="FFFFFF"/>
      </a:lt1>
      <a:dk2>
        <a:srgbClr val="000000"/>
      </a:dk2>
      <a:lt2>
        <a:srgbClr val="808080"/>
      </a:lt2>
      <a:accent1>
        <a:srgbClr val="FFCC66"/>
      </a:accent1>
      <a:accent2>
        <a:srgbClr val="0000FF"/>
      </a:accent2>
      <a:accent3>
        <a:srgbClr val="FFFFFF"/>
      </a:accent3>
      <a:accent4>
        <a:srgbClr val="82263B"/>
      </a:accent4>
      <a:accent5>
        <a:srgbClr val="FFE2B8"/>
      </a:accent5>
      <a:accent6>
        <a:srgbClr val="0000E7"/>
      </a:accent6>
      <a:hlink>
        <a:srgbClr val="CC00CC"/>
      </a:hlink>
      <a:folHlink>
        <a:srgbClr val="C0C0C0"/>
      </a:folHlink>
    </a:clrScheme>
    <a:fontScheme name="Blueglo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ueglob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glob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glob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glob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glob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glob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glob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ueglobe 8">
        <a:dk1>
          <a:srgbClr val="000000"/>
        </a:dk1>
        <a:lt1>
          <a:srgbClr val="DDDDDD"/>
        </a:lt1>
        <a:dk2>
          <a:srgbClr val="000000"/>
        </a:dk2>
        <a:lt2>
          <a:srgbClr val="808080"/>
        </a:lt2>
        <a:accent1>
          <a:srgbClr val="003366"/>
        </a:accent1>
        <a:accent2>
          <a:srgbClr val="71C79C"/>
        </a:accent2>
        <a:accent3>
          <a:srgbClr val="EBEBEB"/>
        </a:accent3>
        <a:accent4>
          <a:srgbClr val="000000"/>
        </a:accent4>
        <a:accent5>
          <a:srgbClr val="AAADB8"/>
        </a:accent5>
        <a:accent6>
          <a:srgbClr val="66B48D"/>
        </a:accent6>
        <a:hlink>
          <a:srgbClr val="A4B5E0"/>
        </a:hlink>
        <a:folHlink>
          <a:srgbClr val="6D78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2001:Templates:Presentations:Designs:Blueglobe</Template>
  <TotalTime>106</TotalTime>
  <Words>2211</Words>
  <Application>Microsoft PowerPoint</Application>
  <PresentationFormat>On-screen Show (4:3)</PresentationFormat>
  <Paragraphs>223</Paragraphs>
  <Slides>33</Slides>
  <Notes>2</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Blueglobe</vt:lpstr>
      <vt:lpstr>Unit # 1--Introduction to Classroom Management and Guidelines for Teaching</vt:lpstr>
      <vt:lpstr>Some Basic Assumptions</vt:lpstr>
      <vt:lpstr>Guidelines for Teaching</vt:lpstr>
      <vt:lpstr>Slide 4</vt:lpstr>
      <vt:lpstr>Slide 5</vt:lpstr>
      <vt:lpstr>What is Behavior Management?</vt:lpstr>
      <vt:lpstr>Definition of behavior management (cont.)</vt:lpstr>
      <vt:lpstr>Purpose of behavior management</vt:lpstr>
      <vt:lpstr>What is Teaching?</vt:lpstr>
      <vt:lpstr>These definitions of teaching should remind teachers that:</vt:lpstr>
      <vt:lpstr>Teaching and Learning</vt:lpstr>
      <vt:lpstr>Faulty notions</vt:lpstr>
      <vt:lpstr>Faulty notions</vt:lpstr>
      <vt:lpstr>Faulty notions</vt:lpstr>
      <vt:lpstr>Faulty notion</vt:lpstr>
      <vt:lpstr>Faulty notion</vt:lpstr>
      <vt:lpstr>Teaching and Learning</vt:lpstr>
      <vt:lpstr>PREFERRED PRACTICES FOR EVERY STUDENT</vt:lpstr>
      <vt:lpstr>Teacher mindsets to be motivated for success</vt:lpstr>
      <vt:lpstr>Reinforcement</vt:lpstr>
      <vt:lpstr>Negative reinforcement  (SR-) </vt:lpstr>
      <vt:lpstr>With Negative Reinforcement</vt:lpstr>
      <vt:lpstr>Two Types of Negative Reinforcement</vt:lpstr>
      <vt:lpstr>Escape</vt:lpstr>
      <vt:lpstr>Avoidance</vt:lpstr>
      <vt:lpstr>Negative Reinforcement Review</vt:lpstr>
      <vt:lpstr>ASR</vt:lpstr>
      <vt:lpstr>Positive Reinforcement</vt:lpstr>
      <vt:lpstr>Teaching Behaviors that indicate sensitivity to cultural and linguistic differences</vt:lpstr>
      <vt:lpstr>Becoming a Culturally Proficient Educator</vt:lpstr>
      <vt:lpstr>Working with Culturally and Linguistically Diverse Families</vt:lpstr>
      <vt:lpstr>Appropriate Assessment of Culturally Diverse Students</vt:lpstr>
      <vt:lpstr>Culturally Responsive Curriculum and Instruction</vt:lpstr>
    </vt:vector>
  </TitlesOfParts>
  <Company>FIU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College of Education</dc:creator>
  <cp:lastModifiedBy>College of Education</cp:lastModifiedBy>
  <cp:revision>15</cp:revision>
  <cp:lastPrinted>2005-05-10T23:56:12Z</cp:lastPrinted>
  <dcterms:created xsi:type="dcterms:W3CDTF">2010-05-05T02:40:04Z</dcterms:created>
  <dcterms:modified xsi:type="dcterms:W3CDTF">2010-05-05T02:40:59Z</dcterms:modified>
</cp:coreProperties>
</file>