
<file path=[Content_Types].xml><?xml version="1.0" encoding="utf-8"?>
<Types xmlns="http://schemas.openxmlformats.org/package/2006/content-types">
  <Override PartName="/ppt/slides/slide12.xml" ContentType="application/vnd.openxmlformats-officedocument.presentationml.slide+xml"/>
  <Override PartName="/ppt/slides/slide46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5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40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sldIdLst>
    <p:sldId id="256" r:id="rId2"/>
    <p:sldId id="258" r:id="rId3"/>
    <p:sldId id="286" r:id="rId4"/>
    <p:sldId id="287" r:id="rId5"/>
    <p:sldId id="288" r:id="rId6"/>
    <p:sldId id="289" r:id="rId7"/>
    <p:sldId id="290" r:id="rId8"/>
    <p:sldId id="262" r:id="rId9"/>
    <p:sldId id="264" r:id="rId10"/>
    <p:sldId id="265" r:id="rId11"/>
    <p:sldId id="266" r:id="rId12"/>
    <p:sldId id="267" r:id="rId13"/>
    <p:sldId id="293" r:id="rId14"/>
    <p:sldId id="315" r:id="rId15"/>
    <p:sldId id="316" r:id="rId16"/>
    <p:sldId id="269" r:id="rId17"/>
    <p:sldId id="270" r:id="rId18"/>
    <p:sldId id="319" r:id="rId19"/>
    <p:sldId id="272" r:id="rId20"/>
    <p:sldId id="275" r:id="rId21"/>
    <p:sldId id="276" r:id="rId22"/>
    <p:sldId id="277" r:id="rId23"/>
    <p:sldId id="278" r:id="rId24"/>
    <p:sldId id="297" r:id="rId25"/>
    <p:sldId id="318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279" r:id="rId43"/>
    <p:sldId id="281" r:id="rId44"/>
    <p:sldId id="282" r:id="rId45"/>
    <p:sldId id="283" r:id="rId46"/>
    <p:sldId id="284" r:id="rId4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32787"/>
    <p:restoredTop sz="90929"/>
  </p:normalViewPr>
  <p:slideViewPr>
    <p:cSldViewPr>
      <p:cViewPr varScale="1">
        <p:scale>
          <a:sx n="141" d="100"/>
          <a:sy n="141" d="100"/>
        </p:scale>
        <p:origin x="-1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viewProps" Target="viewProps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presProps" Target="presProps.xml"/><Relationship Id="rId44" Type="http://schemas.openxmlformats.org/officeDocument/2006/relationships/slide" Target="slides/slide43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35" Type="http://schemas.openxmlformats.org/officeDocument/2006/relationships/slide" Target="slides/slide34.xml"/><Relationship Id="rId51" Type="http://schemas.openxmlformats.org/officeDocument/2006/relationships/theme" Target="theme/theme1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48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tableStyles" Target="tableStyles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290513" y="2546350"/>
            <a:ext cx="711200" cy="474663"/>
            <a:chOff x="720" y="336"/>
            <a:chExt cx="624" cy="432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149" name="Group 5"/>
          <p:cNvGrpSpPr>
            <a:grpSpLocks/>
          </p:cNvGrpSpPr>
          <p:nvPr/>
        </p:nvGrpSpPr>
        <p:grpSpPr bwMode="auto">
          <a:xfrm>
            <a:off x="414338" y="2968625"/>
            <a:ext cx="738187" cy="474663"/>
            <a:chOff x="912" y="2640"/>
            <a:chExt cx="672" cy="432"/>
          </a:xfrm>
        </p:grpSpPr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1248" y="2640"/>
              <a:ext cx="336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2895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28DE685-C3B7-6A42-8FBF-B742A550926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0C21F2E-4AD4-AE46-91B2-A6E1D91CA8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0CF2F1-5C8E-5544-A5DB-6906859F46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094CF1B-473B-AF49-8B04-5493B95F0F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770A4B5-620E-0746-AD1F-E97755B827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2D79176-8D19-1F4A-807C-68EADB914C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166F5B0-90BF-8143-8BC1-C31A434438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DC1F7A3-D756-2349-97D0-759B45634E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6276162-44E5-3546-87E0-FEBB9D20AE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71B866-64BE-2740-9867-4A34515730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CCBBE64-C488-2746-87F3-4C7A407C72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gray">
          <a:xfrm flipV="1">
            <a:off x="460375" y="18288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charset="0"/>
            </a:endParaRP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AF7EF2AC-2D31-0840-B2C5-9CEE20B725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2"/>
        <a:buChar char="n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2"/>
        <a:buChar char="n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457200"/>
            <a:ext cx="7848600" cy="2514600"/>
          </a:xfrm>
        </p:spPr>
        <p:txBody>
          <a:bodyPr/>
          <a:lstStyle/>
          <a:p>
            <a:r>
              <a:rPr lang="en-US"/>
              <a:t>Time Management and Teaching Transitions and their Problems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UNIT # 3</a:t>
            </a:r>
          </a:p>
          <a:p>
            <a:r>
              <a:rPr lang="en-US"/>
              <a:t>Dr. Martha Pelaez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manage instructional time-the teacher’s job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Save time by organizing materials the day before you are going to use them</a:t>
            </a:r>
          </a:p>
          <a:p>
            <a:r>
              <a:rPr lang="en-US" sz="2400"/>
              <a:t>How to manage interruptions</a:t>
            </a:r>
          </a:p>
          <a:p>
            <a:pPr lvl="1"/>
            <a:r>
              <a:rPr lang="en-US" sz="2000"/>
              <a:t>On the outside of your door post a note:</a:t>
            </a:r>
          </a:p>
          <a:p>
            <a:pPr lvl="1">
              <a:buFont typeface="Wingdings" charset="2"/>
              <a:buNone/>
            </a:pPr>
            <a:r>
              <a:rPr lang="en-US" sz="2000"/>
              <a:t>“Our time is short, we’re busy trying to stretch it. Please leave a note”</a:t>
            </a:r>
          </a:p>
          <a:p>
            <a:pPr lvl="1"/>
            <a:r>
              <a:rPr lang="en-US" sz="2000"/>
              <a:t>Have a pencil and a piece of paper for notes</a:t>
            </a:r>
          </a:p>
          <a:p>
            <a:r>
              <a:rPr lang="en-US" sz="2400"/>
              <a:t>Select extracurricular activities carefully with attention on their educational value not on their entertainment value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manage instructional time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When selecting the importance of educational activities use the “big rocks’ criteria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Think of instructional time as an empty jar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The big rocks are the most important activities</a:t>
            </a:r>
          </a:p>
          <a:p>
            <a:pPr lvl="3">
              <a:lnSpc>
                <a:spcPct val="90000"/>
              </a:lnSpc>
            </a:pPr>
            <a:r>
              <a:rPr lang="en-US" sz="1800"/>
              <a:t>State mandated activities (3 R’s), concepts that take time to learn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The small rocks are the least important activities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If you have to get the most rocks in the jar, put the big ones in first and the small ones will fill up the spaces left by the big rocks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manage instructional time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a digital timer to help you to manage time</a:t>
            </a:r>
          </a:p>
          <a:p>
            <a:r>
              <a:rPr lang="en-US"/>
              <a:t>Reward students for work productivity and accuracy</a:t>
            </a:r>
          </a:p>
          <a:p>
            <a:pPr lvl="1"/>
            <a:r>
              <a:rPr lang="en-US"/>
              <a:t>the faster they work the more time you will have to do other “more fun” things</a:t>
            </a:r>
          </a:p>
          <a:p>
            <a:r>
              <a:rPr lang="en-US"/>
              <a:t>Limit planning interruptions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instructional time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Arrange activities in logical sequence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Basic skill instruction before lunch (peak level of functioning)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Structure periods of low alertness with praise and participation (active student responding)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Grandma’s Law (Premack Principle): induce a low probability behavior by making a high probability outcome contingent upon it. (If you want your ice cream, then eat your peas first.)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Schedule an activity that students like immediately after one that they don’t like.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instructional time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Give students frequent opportunities to respond (OTR) during instruction. (e.g., guided notes, response boards)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most </a:t>
            </a:r>
            <a:r>
              <a:rPr lang="en-US" sz="2400" i="1"/>
              <a:t>efficient</a:t>
            </a:r>
            <a:r>
              <a:rPr lang="en-US" sz="2400"/>
              <a:t> way to do this is through active student responding -ASR. We’ll discuss this under managing group instruction.</a:t>
            </a:r>
          </a:p>
          <a:p>
            <a:pPr>
              <a:lnSpc>
                <a:spcPct val="90000"/>
              </a:lnSpc>
            </a:pPr>
            <a:r>
              <a:rPr lang="en-US" sz="2800"/>
              <a:t>Match materials and assignments to students’ abilities/skill level.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Individual instruction (e.g., peer tutoring)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Ability grouping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Actual Time (cont’d)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Manage disruptions that occur during planned activities</a:t>
            </a:r>
          </a:p>
          <a:p>
            <a:pPr lvl="1"/>
            <a:r>
              <a:rPr lang="en-US"/>
              <a:t>For students who disrupt class: reinforce appropriate behavior (try this first) or provide warning or loss of privileges when misbehaving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/>
              <a:t>Q:	Who is involved in managing time?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/>
              <a:t>A:	Teacher, parents, and students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/>
              <a:t>		(21, 16, 27)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/>
              <a:t>Q:	What is the teacher’s job in managing time?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/>
              <a:t>A:	Protecting in-class instructional time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800"/>
              <a:t>		(11, 13, 3)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None/>
            </a:pPr>
            <a:r>
              <a:rPr lang="en-US"/>
              <a:t>Q; 	What should every good teacher have to 	help her or him manage instructional 		time?</a:t>
            </a:r>
          </a:p>
          <a:p>
            <a:pPr>
              <a:buFont typeface="Wingdings" charset="2"/>
              <a:buNone/>
            </a:pPr>
            <a:r>
              <a:rPr lang="en-US"/>
              <a:t>A:	A digital timer</a:t>
            </a:r>
          </a:p>
          <a:p>
            <a:pPr>
              <a:buFont typeface="Wingdings" charset="2"/>
              <a:buNone/>
            </a:pPr>
            <a:r>
              <a:rPr lang="en-US"/>
              <a:t>		(29, 17, 4)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instructional time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Develop roles for others</a:t>
            </a:r>
          </a:p>
          <a:p>
            <a:pPr lvl="1"/>
            <a:r>
              <a:rPr lang="en-US"/>
              <a:t>Using people to assist you will enable you to assist others who need it</a:t>
            </a:r>
          </a:p>
          <a:p>
            <a:pPr lvl="1"/>
            <a:endParaRPr lang="en-US"/>
          </a:p>
          <a:p>
            <a:pPr lvl="1"/>
            <a:r>
              <a:rPr lang="en-US"/>
              <a:t>You are outnumbered in the classroom and need to turn a possible liability into an asset</a:t>
            </a:r>
            <a:endParaRPr lang="en-US"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 roles for others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1775" indent="-231775"/>
            <a:r>
              <a:rPr lang="en-US"/>
              <a:t>Develop a list activities for others</a:t>
            </a:r>
          </a:p>
          <a:p>
            <a:pPr marL="231775" indent="-231775"/>
            <a:r>
              <a:rPr lang="en-US" sz="2400"/>
              <a:t>In developing the list ask yourself:</a:t>
            </a:r>
          </a:p>
          <a:p>
            <a:pPr marL="630238" lvl="1" indent="-173038"/>
            <a:r>
              <a:rPr lang="en-US" sz="2000"/>
              <a:t>Which jobs are the most difficult</a:t>
            </a:r>
          </a:p>
          <a:p>
            <a:pPr marL="630238" lvl="1" indent="-173038"/>
            <a:r>
              <a:rPr lang="en-US" sz="2000"/>
              <a:t>Which jobs are the most important</a:t>
            </a:r>
          </a:p>
          <a:p>
            <a:pPr marL="630238" lvl="1" indent="-173038"/>
            <a:r>
              <a:rPr lang="en-US" sz="2000"/>
              <a:t>Which jobs require good math, reading, or spelling skills</a:t>
            </a:r>
          </a:p>
          <a:p>
            <a:pPr marL="630238" lvl="1" indent="-173038"/>
            <a:r>
              <a:rPr lang="en-US" sz="2000"/>
              <a:t>Which jobs require good organization and neatness</a:t>
            </a:r>
          </a:p>
          <a:p>
            <a:pPr marL="630238" lvl="1" indent="-173038"/>
            <a:r>
              <a:rPr lang="en-US" sz="2000"/>
              <a:t>Which jobs require good observational skills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Assumptions About Time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Time is like money</a:t>
            </a:r>
          </a:p>
          <a:p>
            <a:pPr lvl="1"/>
            <a:r>
              <a:rPr lang="en-US" sz="2000"/>
              <a:t>Once it is gone, it is gone.</a:t>
            </a:r>
          </a:p>
          <a:p>
            <a:pPr lvl="1"/>
            <a:r>
              <a:rPr lang="en-US" sz="2000"/>
              <a:t>It can be managed.</a:t>
            </a:r>
          </a:p>
          <a:p>
            <a:pPr lvl="1"/>
            <a:r>
              <a:rPr lang="en-US" sz="2000"/>
              <a:t>It is cumulative.</a:t>
            </a:r>
          </a:p>
          <a:p>
            <a:r>
              <a:rPr lang="en-US" sz="2400"/>
              <a:t>Time IS money</a:t>
            </a:r>
          </a:p>
          <a:p>
            <a:pPr lvl="1"/>
            <a:r>
              <a:rPr lang="en-US" sz="1800"/>
              <a:t>Time is the basic currency in education, like money time needs to be managed in order to have an efficient and effective classroom</a:t>
            </a:r>
            <a:r>
              <a:rPr lang="en-US" sz="2000"/>
              <a:t> </a:t>
            </a:r>
          </a:p>
          <a:p>
            <a:pPr lvl="1"/>
            <a:r>
              <a:rPr lang="en-US" sz="2000"/>
              <a:t>The most precious educational resource.</a:t>
            </a:r>
          </a:p>
          <a:p>
            <a:pPr lvl="1"/>
            <a:r>
              <a:rPr lang="en-US" sz="2000"/>
              <a:t>Converts directly into student learning.</a:t>
            </a:r>
          </a:p>
          <a:p>
            <a:pPr lvl="1"/>
            <a:r>
              <a:rPr lang="en-US" sz="2000"/>
              <a:t>The amount you have depends on your management.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Developing roles for others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1775" indent="-231775"/>
            <a:r>
              <a:rPr lang="en-US" sz="2400"/>
              <a:t>Recruit people to volunteer in your classroom</a:t>
            </a:r>
          </a:p>
          <a:p>
            <a:pPr marL="630238" lvl="1" indent="-173038"/>
            <a:r>
              <a:rPr lang="en-US" sz="2000"/>
              <a:t>Parents, volunteer groups, senior citizens, college students, retired teachers, professors</a:t>
            </a:r>
          </a:p>
          <a:p>
            <a:pPr marL="231775" indent="-231775"/>
            <a:endParaRPr lang="en-US" sz="2400"/>
          </a:p>
          <a:p>
            <a:pPr marL="231775" indent="-231775"/>
            <a:r>
              <a:rPr lang="en-US" sz="2400"/>
              <a:t>Teach classroom helpers EXACTLY WHAT, WHEN, WHERE, AND HOW TO  help you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 roles for peers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Paper passer</a:t>
            </a:r>
          </a:p>
          <a:p>
            <a:r>
              <a:rPr lang="en-US"/>
              <a:t>Attendance taker</a:t>
            </a:r>
          </a:p>
          <a:p>
            <a:r>
              <a:rPr lang="en-US"/>
              <a:t>Good behavior monitor</a:t>
            </a:r>
          </a:p>
          <a:p>
            <a:r>
              <a:rPr lang="en-US"/>
              <a:t>Group leader</a:t>
            </a:r>
          </a:p>
          <a:p>
            <a:r>
              <a:rPr lang="en-US"/>
              <a:t>Teaching assistant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 roles for school personnel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Good behavior ticket passer</a:t>
            </a:r>
          </a:p>
          <a:p>
            <a:r>
              <a:rPr lang="en-US"/>
              <a:t>Parent caller</a:t>
            </a:r>
          </a:p>
          <a:p>
            <a:r>
              <a:rPr lang="en-US"/>
              <a:t>Student praiser</a:t>
            </a:r>
          </a:p>
          <a:p>
            <a:r>
              <a:rPr lang="en-US"/>
              <a:t>Teacher of unique activities</a:t>
            </a:r>
          </a:p>
          <a:p>
            <a:r>
              <a:rPr lang="en-US"/>
              <a:t>Personal mentor in secretarial, janitorial, or other duties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Reward helpers often and well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Notes and cards from the students</a:t>
            </a:r>
          </a:p>
          <a:p>
            <a:r>
              <a:rPr lang="en-US"/>
              <a:t>Take the helpers out for lunch</a:t>
            </a:r>
          </a:p>
          <a:p>
            <a:r>
              <a:rPr lang="en-US"/>
              <a:t>Make an in class appreciation lunch</a:t>
            </a:r>
          </a:p>
          <a:p>
            <a:r>
              <a:rPr lang="en-US"/>
              <a:t>Give the helper a certificate of appreciation</a:t>
            </a:r>
          </a:p>
          <a:p>
            <a:r>
              <a:rPr lang="en-US"/>
              <a:t>Call their supervisor and tell her what a wonderful job the helper is doing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Transition time is the time it takes to change from one activity to another</a:t>
            </a:r>
          </a:p>
          <a:p>
            <a:pPr>
              <a:lnSpc>
                <a:spcPct val="90000"/>
              </a:lnSpc>
            </a:pPr>
            <a:r>
              <a:rPr lang="en-US" sz="2400"/>
              <a:t>Examples: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Changing from one subject to another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Moving seats for group activity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Changing classrooms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Coming/Going to lunch or PE</a:t>
            </a:r>
          </a:p>
          <a:p>
            <a:pPr>
              <a:lnSpc>
                <a:spcPct val="90000"/>
              </a:lnSpc>
            </a:pPr>
            <a:r>
              <a:rPr lang="en-US" sz="2400"/>
              <a:t>Because transition time tends to be less structured, students tend to be more disruptive.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Managing transition time</a:t>
            </a: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Transitioning is often the largest thief of instructional time</a:t>
            </a:r>
          </a:p>
          <a:p>
            <a:r>
              <a:rPr lang="en-US"/>
              <a:t>Teach students how to transition quickly and quietly just like you would any other subject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Makes Efficient Transitions?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Well planned and taught transition procedures</a:t>
            </a:r>
          </a:p>
          <a:p>
            <a:r>
              <a:rPr lang="en-US"/>
              <a:t>Clear expectations of student behavior during transition</a:t>
            </a:r>
          </a:p>
          <a:p>
            <a:r>
              <a:rPr lang="en-US"/>
              <a:t>Student readiness, to end a current activity and to begin a new one</a:t>
            </a:r>
          </a:p>
          <a:p>
            <a:r>
              <a:rPr lang="en-US"/>
              <a:t>Teacher readiness for the next activity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Transition Time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Prepare in advanced for each lesson/activity for the entire day</a:t>
            </a:r>
          </a:p>
          <a:p>
            <a:pPr lvl="1">
              <a:lnSpc>
                <a:spcPct val="90000"/>
              </a:lnSpc>
            </a:pPr>
            <a:r>
              <a:rPr lang="en-US"/>
              <a:t>All materials should be prepared before school and placed  where they are to be used.</a:t>
            </a:r>
          </a:p>
          <a:p>
            <a:pPr lvl="1">
              <a:lnSpc>
                <a:spcPct val="90000"/>
              </a:lnSpc>
            </a:pPr>
            <a:r>
              <a:rPr lang="en-US"/>
              <a:t>Why? Because it allows you to monitor and praise student behavior during transitions</a:t>
            </a:r>
          </a:p>
          <a:p>
            <a:pPr>
              <a:lnSpc>
                <a:spcPct val="90000"/>
              </a:lnSpc>
            </a:pPr>
            <a:r>
              <a:rPr lang="en-US"/>
              <a:t>Teach students how to handle transitions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Benefits of Teaching Transitions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Minimizes the amount of nonacademic time students spend in school</a:t>
            </a:r>
          </a:p>
          <a:p>
            <a:r>
              <a:rPr lang="en-US"/>
              <a:t>Provides teachers with more academic instruction time.</a:t>
            </a:r>
          </a:p>
          <a:p>
            <a:r>
              <a:rPr lang="en-US"/>
              <a:t>Decreases the number of behavior problems that occur during unstructured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Teaching Transitions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4 rules that should be posted: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Move quietly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Put your books away and get what you need for the next activity (you may need to be specific)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Move your chairs quietly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Keep your hands and feet to yourself</a:t>
            </a:r>
          </a:p>
          <a:p>
            <a:pPr>
              <a:lnSpc>
                <a:spcPct val="90000"/>
              </a:lnSpc>
            </a:pPr>
            <a:r>
              <a:rPr lang="en-US" sz="2400"/>
              <a:t>Define transitions</a:t>
            </a:r>
          </a:p>
          <a:p>
            <a:pPr>
              <a:lnSpc>
                <a:spcPct val="90000"/>
              </a:lnSpc>
            </a:pPr>
            <a:r>
              <a:rPr lang="en-US" sz="2400"/>
              <a:t>You and students read rules</a:t>
            </a:r>
          </a:p>
          <a:p>
            <a:pPr>
              <a:lnSpc>
                <a:spcPct val="90000"/>
              </a:lnSpc>
            </a:pPr>
            <a:r>
              <a:rPr lang="en-US" sz="2400"/>
              <a:t>Model the rules</a:t>
            </a:r>
          </a:p>
          <a:p>
            <a:pPr>
              <a:lnSpc>
                <a:spcPct val="90000"/>
              </a:lnSpc>
            </a:pPr>
            <a:r>
              <a:rPr lang="en-US" sz="2400"/>
              <a:t>Have students practice with feedback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Have them go back and do it again, if they didn’t get it the first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Elements of Instructional Time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Allocated time: time allocated for school over all, including nonacademic activities.</a:t>
            </a:r>
          </a:p>
          <a:p>
            <a:r>
              <a:rPr lang="en-US"/>
              <a:t>Actual time: time spent on academic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Tips for Transitions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Have a clear signal for transitions</a:t>
            </a:r>
          </a:p>
          <a:p>
            <a:pPr>
              <a:lnSpc>
                <a:spcPct val="90000"/>
              </a:lnSpc>
            </a:pPr>
            <a:r>
              <a:rPr lang="en-US"/>
              <a:t>Use a timer and tell students how long their transitions take</a:t>
            </a:r>
          </a:p>
          <a:p>
            <a:pPr>
              <a:lnSpc>
                <a:spcPct val="90000"/>
              </a:lnSpc>
            </a:pPr>
            <a:r>
              <a:rPr lang="en-US"/>
              <a:t>Use praise more often than you do during work times</a:t>
            </a:r>
          </a:p>
          <a:p>
            <a:pPr>
              <a:lnSpc>
                <a:spcPct val="90000"/>
              </a:lnSpc>
            </a:pPr>
            <a:r>
              <a:rPr lang="en-US"/>
              <a:t>From time to time, review the rules</a:t>
            </a:r>
          </a:p>
          <a:p>
            <a:pPr>
              <a:lnSpc>
                <a:spcPct val="90000"/>
              </a:lnSpc>
            </a:pPr>
            <a:r>
              <a:rPr lang="en-US"/>
              <a:t>Provide time warnings (i.e., You have 1 minute left.)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Problems with Transitions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Students talk loudly at beginning of period.</a:t>
            </a:r>
          </a:p>
          <a:p>
            <a:pPr lvl="1"/>
            <a:r>
              <a:rPr lang="en-US" sz="2000"/>
              <a:t>Establish a routine with clear expectations and have activity ready to begin at once.</a:t>
            </a:r>
          </a:p>
          <a:p>
            <a:r>
              <a:rPr lang="en-US" sz="2400"/>
              <a:t>Teacher delays activities to look for materials, finish attendance, pass papers, etc.</a:t>
            </a:r>
          </a:p>
          <a:p>
            <a:pPr lvl="1"/>
            <a:r>
              <a:rPr lang="en-US" sz="2000"/>
              <a:t>Have materials organized ahead of time and avoid doing anything that interferes with your monitoring during transitions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Problems with Transitions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Students socialize too much during transitions, especially after assignment is given but before they begin working on it. Students don’t start the activity for several minutes.</a:t>
            </a:r>
          </a:p>
          <a:p>
            <a:pPr lvl="1">
              <a:lnSpc>
                <a:spcPct val="90000"/>
              </a:lnSpc>
            </a:pPr>
            <a:r>
              <a:rPr lang="en-US"/>
              <a:t>Post the assignment. For whole group, work on first few items together. For small group, assign task-focuser for each group. Monitor all 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Problems with Transitions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Teacher attempts to transition students, but students keep working on previous activity and delay the start of the next activity or results in confusion.</a:t>
            </a:r>
          </a:p>
          <a:p>
            <a:pPr lvl="1">
              <a:lnSpc>
                <a:spcPct val="90000"/>
              </a:lnSpc>
            </a:pPr>
            <a:r>
              <a:rPr lang="en-US"/>
              <a:t>Give a few minutes warning before the end of an activity. Actively monitor transitions. Do not start the next activity until students are ready.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Problems with Transitions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As teacher gives directions, students don’t pay attention.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Don’t give instructions DURING the transition. Give whole class instruction before the transition. Wait to explain activity until students are ready and listening.</a:t>
            </a:r>
          </a:p>
          <a:p>
            <a:pPr>
              <a:lnSpc>
                <a:spcPct val="90000"/>
              </a:lnSpc>
            </a:pPr>
            <a:r>
              <a:rPr lang="en-US" sz="2800"/>
              <a:t>One or two slowpokes delay the rest of the class.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Don’t hold up the class. Find out why they are having trouble and give feedback and supervision.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Typical Problems with Transitions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Students leave their seats, come ask the teacher questions, request hall pass, sharpen pencils, etc. during transitions.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Review transition rules. Provide specified times to talk to teacher and procedures for pencil sharpener, etc.</a:t>
            </a:r>
          </a:p>
          <a:p>
            <a:pPr>
              <a:lnSpc>
                <a:spcPct val="90000"/>
              </a:lnSpc>
            </a:pPr>
            <a:r>
              <a:rPr lang="en-US" sz="2400"/>
              <a:t>Five or more minutes before the period ends, students quit working, put up books, and begin to socialize. Often desks are left out of order and paper on the floor.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Establish end-of-period routine so students will work until you give signal to “pack up”. Include cleaning their area. You dismiss the students, not the bell.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ASR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________ _______is the time it takes to change from one activity to another</a:t>
            </a:r>
          </a:p>
          <a:p>
            <a:pPr>
              <a:lnSpc>
                <a:spcPct val="90000"/>
              </a:lnSpc>
            </a:pPr>
            <a:r>
              <a:rPr lang="en-US" sz="2800"/>
              <a:t>Transition time</a:t>
            </a:r>
          </a:p>
          <a:p>
            <a:pPr>
              <a:lnSpc>
                <a:spcPct val="90000"/>
              </a:lnSpc>
            </a:pPr>
            <a:r>
              <a:rPr lang="en-US" sz="2800"/>
              <a:t>What do we call time actually spent on academic activities?</a:t>
            </a:r>
          </a:p>
          <a:p>
            <a:pPr>
              <a:lnSpc>
                <a:spcPct val="90000"/>
              </a:lnSpc>
            </a:pPr>
            <a:r>
              <a:rPr lang="en-US" sz="2800"/>
              <a:t>Actual time </a:t>
            </a:r>
          </a:p>
          <a:p>
            <a:pPr>
              <a:lnSpc>
                <a:spcPct val="90000"/>
              </a:lnSpc>
            </a:pPr>
            <a:r>
              <a:rPr lang="en-US" sz="2800"/>
              <a:t>True or false. There is no correlation between time used in school and student learning.</a:t>
            </a:r>
          </a:p>
          <a:p>
            <a:pPr>
              <a:lnSpc>
                <a:spcPct val="90000"/>
              </a:lnSpc>
            </a:pPr>
            <a:r>
              <a:rPr lang="en-US" sz="2800"/>
              <a:t>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ASR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What item can you use to help manage start and stop times of activities?</a:t>
            </a:r>
          </a:p>
          <a:p>
            <a:pPr>
              <a:lnSpc>
                <a:spcPct val="90000"/>
              </a:lnSpc>
            </a:pPr>
            <a:r>
              <a:rPr lang="en-US" sz="2400"/>
              <a:t>Timer</a:t>
            </a:r>
          </a:p>
          <a:p>
            <a:pPr>
              <a:lnSpc>
                <a:spcPct val="90000"/>
              </a:lnSpc>
            </a:pPr>
            <a:r>
              <a:rPr lang="en-US" sz="2400"/>
              <a:t>What do we call time allocated for school over all, including nonacademic activities?</a:t>
            </a:r>
          </a:p>
          <a:p>
            <a:pPr>
              <a:lnSpc>
                <a:spcPct val="90000"/>
              </a:lnSpc>
            </a:pPr>
            <a:r>
              <a:rPr lang="en-US" sz="2400"/>
              <a:t>Allocated time</a:t>
            </a:r>
          </a:p>
          <a:p>
            <a:pPr>
              <a:lnSpc>
                <a:spcPct val="90000"/>
              </a:lnSpc>
            </a:pPr>
            <a:r>
              <a:rPr lang="en-US" sz="2400"/>
              <a:t>True or false. “The student is always right” means the student’s behavior will always indicate what instruction is effective for him or her.</a:t>
            </a:r>
          </a:p>
          <a:p>
            <a:pPr>
              <a:lnSpc>
                <a:spcPct val="90000"/>
              </a:lnSpc>
            </a:pPr>
            <a:r>
              <a:rPr lang="en-US" sz="2400"/>
              <a:t>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ASR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List one of the four student rules for transitions.</a:t>
            </a:r>
          </a:p>
          <a:p>
            <a:r>
              <a:rPr lang="en-US" sz="2800"/>
              <a:t>     Move quietly</a:t>
            </a:r>
          </a:p>
          <a:p>
            <a:pPr lvl="1"/>
            <a:r>
              <a:rPr lang="en-US" sz="2400"/>
              <a:t>Put your books away and get what you need for the next activity (you may need to be specific)</a:t>
            </a:r>
          </a:p>
          <a:p>
            <a:pPr lvl="1"/>
            <a:r>
              <a:rPr lang="en-US" sz="2400"/>
              <a:t>Move your chairs quietly</a:t>
            </a:r>
          </a:p>
          <a:p>
            <a:pPr lvl="1"/>
            <a:r>
              <a:rPr lang="en-US" sz="2400"/>
              <a:t>Keep your hands and feet to yourself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ASR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/>
              <a:t>List one of the benefits of using the time management guidelines?</a:t>
            </a:r>
          </a:p>
          <a:p>
            <a:pPr lvl="1">
              <a:lnSpc>
                <a:spcPct val="90000"/>
              </a:lnSpc>
            </a:pPr>
            <a:r>
              <a:rPr lang="en-US"/>
              <a:t>   Your classroom is more efficient and  orderly.</a:t>
            </a:r>
          </a:p>
          <a:p>
            <a:pPr lvl="2">
              <a:lnSpc>
                <a:spcPct val="90000"/>
              </a:lnSpc>
            </a:pPr>
            <a:r>
              <a:rPr lang="en-US"/>
              <a:t>Your students pay better attention (more on-task)</a:t>
            </a:r>
          </a:p>
          <a:p>
            <a:pPr lvl="2">
              <a:lnSpc>
                <a:spcPct val="90000"/>
              </a:lnSpc>
            </a:pPr>
            <a:r>
              <a:rPr lang="en-US"/>
              <a:t>Your students are less disruptive (less off-task)</a:t>
            </a:r>
          </a:p>
          <a:p>
            <a:pPr lvl="2">
              <a:lnSpc>
                <a:spcPct val="90000"/>
              </a:lnSpc>
            </a:pPr>
            <a:r>
              <a:rPr lang="en-US"/>
              <a:t>Your students achieve more </a:t>
            </a:r>
          </a:p>
          <a:p>
            <a:pPr lvl="2">
              <a:lnSpc>
                <a:spcPct val="90000"/>
              </a:lnSpc>
            </a:pPr>
            <a:r>
              <a:rPr lang="en-US"/>
              <a:t>You’ll feel like you are in control and be a more effective teacher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 Levels of Allocated Time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School time: amount of time students are in school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Factors: length of day, student absences</a:t>
            </a:r>
          </a:p>
          <a:p>
            <a:pPr>
              <a:lnSpc>
                <a:spcPct val="90000"/>
              </a:lnSpc>
            </a:pPr>
            <a:r>
              <a:rPr lang="en-US" sz="2400"/>
              <a:t>Class time: amount of time students are in your classroom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Factors: Lunch, recess</a:t>
            </a:r>
          </a:p>
          <a:p>
            <a:pPr>
              <a:lnSpc>
                <a:spcPct val="90000"/>
              </a:lnSpc>
            </a:pPr>
            <a:r>
              <a:rPr lang="en-US" sz="2400"/>
              <a:t>Instructional time: amount of time in which students are engaged in instructional activities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Factors: organizational activities, interruptions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ASR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One way to manage actual time, is to manage students’ on-task behavior. How do you do this?</a:t>
            </a:r>
          </a:p>
          <a:p>
            <a:pPr>
              <a:lnSpc>
                <a:spcPct val="90000"/>
              </a:lnSpc>
            </a:pPr>
            <a:r>
              <a:rPr lang="en-US" sz="2400"/>
              <a:t>By using reinforcement (e.g., praise, token economy, point system)</a:t>
            </a:r>
          </a:p>
          <a:p>
            <a:pPr>
              <a:lnSpc>
                <a:spcPct val="90000"/>
              </a:lnSpc>
            </a:pPr>
            <a:r>
              <a:rPr lang="en-US" sz="2400"/>
              <a:t>Another way to manage actual time is to provide students with plenty of  _____ ____ _____.</a:t>
            </a:r>
          </a:p>
          <a:p>
            <a:pPr>
              <a:lnSpc>
                <a:spcPct val="90000"/>
              </a:lnSpc>
            </a:pPr>
            <a:r>
              <a:rPr lang="en-US" sz="2400"/>
              <a:t>Opportunities to respond (OTR)</a:t>
            </a:r>
          </a:p>
          <a:p>
            <a:pPr>
              <a:lnSpc>
                <a:spcPct val="90000"/>
              </a:lnSpc>
            </a:pPr>
            <a:r>
              <a:rPr lang="en-US" sz="2400"/>
              <a:t>Give an example of Grandma’s Law or Premack Principle.</a:t>
            </a:r>
          </a:p>
          <a:p>
            <a:pPr>
              <a:lnSpc>
                <a:spcPct val="90000"/>
              </a:lnSpc>
            </a:pPr>
            <a:r>
              <a:rPr lang="en-US" sz="2400"/>
              <a:t>If you want your icecream, then you have to eat your peas first.  Or, give students a task they like immediately after a task they don’t like.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ASR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List one of the six ways to manage ACTUAL time.</a:t>
            </a:r>
          </a:p>
          <a:p>
            <a:pPr>
              <a:lnSpc>
                <a:spcPct val="90000"/>
              </a:lnSpc>
            </a:pPr>
            <a:r>
              <a:rPr lang="en-US" sz="2400"/>
              <a:t>   Manage start and stop times of all planned activities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Manage transition times carefully. (See transition section)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Manage students’ on-task behavior by using reinforcement.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Give students frequent opportunities to respond (OTR) during instruction.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Match materials and assignments to students’ abilities/skill level.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manage disruptions that occur during planned activities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List one problem characteristic of many classrooms</a:t>
            </a:r>
          </a:p>
          <a:p>
            <a:endParaRPr lang="en-US"/>
          </a:p>
          <a:p>
            <a:pPr lvl="1"/>
            <a:r>
              <a:rPr lang="en-US"/>
              <a:t>Too much waste of time</a:t>
            </a:r>
          </a:p>
          <a:p>
            <a:pPr lvl="1"/>
            <a:r>
              <a:rPr lang="en-US"/>
              <a:t>Emphasis on non-academics</a:t>
            </a:r>
          </a:p>
          <a:p>
            <a:pPr lvl="1"/>
            <a:r>
              <a:rPr lang="en-US"/>
              <a:t>Ineffective curriculum and instruction</a:t>
            </a:r>
          </a:p>
          <a:p>
            <a:pPr lvl="1"/>
            <a:r>
              <a:rPr lang="en-US"/>
              <a:t>Insufficient measurement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Name one person or group of people to recruit to work in your classroom</a:t>
            </a:r>
          </a:p>
          <a:p>
            <a:r>
              <a:rPr lang="en-US"/>
              <a:t>Parents</a:t>
            </a:r>
          </a:p>
          <a:p>
            <a:r>
              <a:rPr lang="en-US"/>
              <a:t>Community service organizations</a:t>
            </a:r>
          </a:p>
          <a:p>
            <a:r>
              <a:rPr lang="en-US"/>
              <a:t>Senior citizens</a:t>
            </a:r>
          </a:p>
          <a:p>
            <a:r>
              <a:rPr lang="en-US"/>
              <a:t>Retired teachers</a:t>
            </a:r>
          </a:p>
          <a:p>
            <a:r>
              <a:rPr lang="en-US"/>
              <a:t>College students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Name one job for peers</a:t>
            </a:r>
          </a:p>
          <a:p>
            <a:r>
              <a:rPr lang="en-US"/>
              <a:t>Paper passer</a:t>
            </a:r>
          </a:p>
          <a:p>
            <a:r>
              <a:rPr lang="en-US"/>
              <a:t>Attendance taker</a:t>
            </a:r>
          </a:p>
          <a:p>
            <a:r>
              <a:rPr lang="en-US"/>
              <a:t>Good behavior monitor</a:t>
            </a:r>
          </a:p>
          <a:p>
            <a:r>
              <a:rPr lang="en-US"/>
              <a:t>Group leader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Name one job for others</a:t>
            </a:r>
          </a:p>
          <a:p>
            <a:r>
              <a:rPr lang="en-US"/>
              <a:t>Good behavior ticket passer</a:t>
            </a:r>
          </a:p>
          <a:p>
            <a:r>
              <a:rPr lang="en-US"/>
              <a:t>Parent caller</a:t>
            </a:r>
          </a:p>
          <a:p>
            <a:r>
              <a:rPr lang="en-US"/>
              <a:t>Student praiser</a:t>
            </a:r>
          </a:p>
          <a:p>
            <a:r>
              <a:rPr lang="en-US"/>
              <a:t>Teacher of unique activities</a:t>
            </a:r>
          </a:p>
          <a:p>
            <a:r>
              <a:rPr lang="en-US"/>
              <a:t>Personal mentor in secretarial, janitorial, or other duties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1775" indent="-231775"/>
            <a:r>
              <a:rPr lang="en-US" sz="2400"/>
              <a:t>When should you reward classroom helpers</a:t>
            </a:r>
          </a:p>
          <a:p>
            <a:pPr marL="231775" indent="-231775"/>
            <a:endParaRPr lang="en-US" sz="2400"/>
          </a:p>
          <a:p>
            <a:pPr marL="231775" indent="-231775"/>
            <a:r>
              <a:rPr lang="en-US" sz="2400"/>
              <a:t>Often and well</a:t>
            </a:r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Actual Time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The way in which instructional time is actually used regardless of plans or intentions.</a:t>
            </a:r>
          </a:p>
          <a:p>
            <a:r>
              <a:rPr lang="en-US" sz="2400"/>
              <a:t>Variables affecting actual time:</a:t>
            </a:r>
          </a:p>
          <a:p>
            <a:pPr lvl="1"/>
            <a:r>
              <a:rPr lang="en-US" sz="2000"/>
              <a:t>Start and stop times</a:t>
            </a:r>
          </a:p>
          <a:p>
            <a:pPr lvl="1"/>
            <a:r>
              <a:rPr lang="en-US" sz="2000"/>
              <a:t>Transition times</a:t>
            </a:r>
          </a:p>
          <a:p>
            <a:pPr lvl="1"/>
            <a:r>
              <a:rPr lang="en-US" sz="2000"/>
              <a:t>Time on-task</a:t>
            </a:r>
          </a:p>
          <a:p>
            <a:pPr lvl="1"/>
            <a:r>
              <a:rPr lang="en-US" sz="2000"/>
              <a:t>Opportunities to respond (OTR)</a:t>
            </a:r>
          </a:p>
          <a:p>
            <a:pPr lvl="1"/>
            <a:r>
              <a:rPr lang="en-US" sz="2000"/>
              <a:t>Matching student ability</a:t>
            </a:r>
          </a:p>
          <a:p>
            <a:pPr lvl="1"/>
            <a:r>
              <a:rPr lang="en-US" sz="2000"/>
              <a:t>Interruptions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what?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i="1"/>
              <a:t>You must make the most of every minute and squeeze as many minutes as possible out of the day</a:t>
            </a:r>
            <a:r>
              <a:rPr lang="en-US" sz="2400"/>
              <a:t>, because…</a:t>
            </a:r>
          </a:p>
          <a:p>
            <a:r>
              <a:rPr lang="en-US" sz="2400"/>
              <a:t>There is a very strong correlation between time used in school and student learning.</a:t>
            </a:r>
          </a:p>
          <a:p>
            <a:r>
              <a:rPr lang="en-US" sz="2400"/>
              <a:t>You, teachers, are primarily responsible for managing instructional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In It For Me?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The benefits of following these time management guidelines are:</a:t>
            </a:r>
          </a:p>
          <a:p>
            <a:pPr lvl="1"/>
            <a:r>
              <a:rPr lang="en-US" sz="2000"/>
              <a:t>Your classroom is more efficient and orderly.</a:t>
            </a:r>
          </a:p>
          <a:p>
            <a:pPr lvl="1"/>
            <a:r>
              <a:rPr lang="en-US" sz="2000"/>
              <a:t>Your students pay better attention (more on-task)</a:t>
            </a:r>
          </a:p>
          <a:p>
            <a:pPr lvl="1"/>
            <a:r>
              <a:rPr lang="en-US" sz="2000"/>
              <a:t>Your students are less disruptive (less off-task)</a:t>
            </a:r>
          </a:p>
          <a:p>
            <a:pPr lvl="1"/>
            <a:r>
              <a:rPr lang="en-US" sz="2000"/>
              <a:t>Your students achieve more </a:t>
            </a:r>
          </a:p>
          <a:p>
            <a:pPr lvl="1"/>
            <a:r>
              <a:rPr lang="en-US" sz="2000"/>
              <a:t>You’ll feel like you are in control and be a more effective teacher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manage instructional time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Who is involved in time management</a:t>
            </a:r>
            <a:endParaRPr lang="en-US" sz="2000"/>
          </a:p>
          <a:p>
            <a:pPr lvl="1">
              <a:lnSpc>
                <a:spcPct val="90000"/>
              </a:lnSpc>
            </a:pPr>
            <a:r>
              <a:rPr lang="en-US" sz="1800"/>
              <a:t>The teacher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 students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The parents</a:t>
            </a:r>
          </a:p>
          <a:p>
            <a:pPr>
              <a:lnSpc>
                <a:spcPct val="90000"/>
              </a:lnSpc>
            </a:pPr>
            <a:r>
              <a:rPr lang="en-US" sz="2400"/>
              <a:t>The students’ job</a:t>
            </a:r>
            <a:endParaRPr lang="en-US" sz="2800"/>
          </a:p>
          <a:p>
            <a:pPr lvl="1">
              <a:lnSpc>
                <a:spcPct val="90000"/>
              </a:lnSpc>
            </a:pPr>
            <a:r>
              <a:rPr lang="en-US" sz="2400"/>
              <a:t>Maintaining a high level of academic productivity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Coming to class with a pencil, paper, and book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Coming to class on time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In seat and working when the bell rings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Coming to class with homework completed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Transitioning quickly and quietly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Following classroom rules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manage instructional time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parents job</a:t>
            </a:r>
          </a:p>
          <a:p>
            <a:pPr lvl="1"/>
            <a:r>
              <a:rPr lang="en-US"/>
              <a:t>Knowing the expectations of the teacher and school</a:t>
            </a:r>
          </a:p>
          <a:p>
            <a:pPr lvl="2"/>
            <a:r>
              <a:rPr lang="en-US"/>
              <a:t>Making sure the student has homework finished</a:t>
            </a:r>
          </a:p>
          <a:p>
            <a:pPr lvl="2"/>
            <a:r>
              <a:rPr lang="en-US"/>
              <a:t>Sending the student to school</a:t>
            </a:r>
          </a:p>
          <a:p>
            <a:pPr lvl="2"/>
            <a:r>
              <a:rPr lang="en-US"/>
              <a:t>Making sure student is at school</a:t>
            </a:r>
          </a:p>
          <a:p>
            <a:pPr lvl="2"/>
            <a:r>
              <a:rPr lang="en-US"/>
              <a:t>Maintaining regular contact with the teacher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2001:Templates:Presentations:Designs:Blends</Template>
  <TotalTime>83</TotalTime>
  <Words>2350</Words>
  <Application>Microsoft PowerPoint</Application>
  <PresentationFormat>On-screen Show (4:3)</PresentationFormat>
  <Paragraphs>275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Times</vt:lpstr>
      <vt:lpstr>Arial</vt:lpstr>
      <vt:lpstr>Wingdings</vt:lpstr>
      <vt:lpstr>Blends</vt:lpstr>
      <vt:lpstr>Time Management and Teaching Transitions and their Problems</vt:lpstr>
      <vt:lpstr>Basic Assumptions About Time</vt:lpstr>
      <vt:lpstr>Two Elements of Instructional Time</vt:lpstr>
      <vt:lpstr>3 Levels of Allocated Time</vt:lpstr>
      <vt:lpstr>Actual Time</vt:lpstr>
      <vt:lpstr>So what?</vt:lpstr>
      <vt:lpstr>What’s In It For Me?</vt:lpstr>
      <vt:lpstr>How to manage instructional time</vt:lpstr>
      <vt:lpstr>How to manage instructional time</vt:lpstr>
      <vt:lpstr>How to manage instructional time-the teacher’s job</vt:lpstr>
      <vt:lpstr>How to manage instructional time</vt:lpstr>
      <vt:lpstr>How to manage instructional time</vt:lpstr>
      <vt:lpstr>Managing instructional time</vt:lpstr>
      <vt:lpstr>Managing instructional time</vt:lpstr>
      <vt:lpstr>Managing Actual Time (cont’d)</vt:lpstr>
      <vt:lpstr>ASR</vt:lpstr>
      <vt:lpstr>Slide 17</vt:lpstr>
      <vt:lpstr>Managing instructional time</vt:lpstr>
      <vt:lpstr>Develop roles for others</vt:lpstr>
      <vt:lpstr>Developing roles for others</vt:lpstr>
      <vt:lpstr>Develop roles for peers</vt:lpstr>
      <vt:lpstr>Develop roles for school personnel</vt:lpstr>
      <vt:lpstr>Reward helpers often and well</vt:lpstr>
      <vt:lpstr>Transitions</vt:lpstr>
      <vt:lpstr>Managing transition time</vt:lpstr>
      <vt:lpstr>What Makes Efficient Transitions?</vt:lpstr>
      <vt:lpstr>Managing Transition Time</vt:lpstr>
      <vt:lpstr>Benefits of Teaching Transitions</vt:lpstr>
      <vt:lpstr>Teaching Transitions</vt:lpstr>
      <vt:lpstr>Other Tips for Transitions</vt:lpstr>
      <vt:lpstr>Typical Problems with Transitions</vt:lpstr>
      <vt:lpstr>Typical Problems with Transitions</vt:lpstr>
      <vt:lpstr>Typical Problems with Transitions</vt:lpstr>
      <vt:lpstr>Typical Problems with Transitions</vt:lpstr>
      <vt:lpstr>Typical Problems with Transitions</vt:lpstr>
      <vt:lpstr>ASR</vt:lpstr>
      <vt:lpstr>ASR</vt:lpstr>
      <vt:lpstr>ASR</vt:lpstr>
      <vt:lpstr>ASR</vt:lpstr>
      <vt:lpstr>ASR</vt:lpstr>
      <vt:lpstr>ASR</vt:lpstr>
      <vt:lpstr>ASR</vt:lpstr>
      <vt:lpstr>Slide 43</vt:lpstr>
      <vt:lpstr>Slide 44</vt:lpstr>
      <vt:lpstr>Slide 45</vt:lpstr>
      <vt:lpstr>Slide 46</vt:lpstr>
    </vt:vector>
  </TitlesOfParts>
  <Company>FIU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F. Bicard</dc:creator>
  <cp:lastModifiedBy>College of Education</cp:lastModifiedBy>
  <cp:revision>8</cp:revision>
  <cp:lastPrinted>2005-05-10T23:57:19Z</cp:lastPrinted>
  <dcterms:created xsi:type="dcterms:W3CDTF">2010-05-03T05:30:47Z</dcterms:created>
  <dcterms:modified xsi:type="dcterms:W3CDTF">2010-05-03T05:31:13Z</dcterms:modified>
</cp:coreProperties>
</file>