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80" r:id="rId3"/>
    <p:sldId id="281" r:id="rId4"/>
    <p:sldId id="282" r:id="rId5"/>
    <p:sldId id="286" r:id="rId6"/>
    <p:sldId id="283" r:id="rId7"/>
    <p:sldId id="284" r:id="rId8"/>
    <p:sldId id="287" r:id="rId9"/>
    <p:sldId id="285" r:id="rId10"/>
    <p:sldId id="257" r:id="rId11"/>
    <p:sldId id="258" r:id="rId12"/>
    <p:sldId id="259" r:id="rId13"/>
    <p:sldId id="260" r:id="rId14"/>
    <p:sldId id="267" r:id="rId15"/>
    <p:sldId id="268" r:id="rId16"/>
    <p:sldId id="269" r:id="rId17"/>
    <p:sldId id="270" r:id="rId18"/>
    <p:sldId id="289" r:id="rId19"/>
    <p:sldId id="261" r:id="rId20"/>
    <p:sldId id="262" r:id="rId21"/>
    <p:sldId id="273" r:id="rId22"/>
    <p:sldId id="274" r:id="rId23"/>
    <p:sldId id="275" r:id="rId24"/>
    <p:sldId id="276" r:id="rId25"/>
    <p:sldId id="277" r:id="rId26"/>
    <p:sldId id="288" r:id="rId2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3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618" autoAdjust="0"/>
    <p:restoredTop sz="64014" autoAdjust="0"/>
  </p:normalViewPr>
  <p:slideViewPr>
    <p:cSldViewPr>
      <p:cViewPr varScale="1">
        <p:scale>
          <a:sx n="79" d="100"/>
          <a:sy n="79" d="100"/>
        </p:scale>
        <p:origin x="2376" y="200"/>
      </p:cViewPr>
      <p:guideLst>
        <p:guide orient="horz" pos="2160"/>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1698" y="-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20483" name="Rectangle 3"/>
          <p:cNvSpPr>
            <a:spLocks noGrp="1" noChangeArrowheads="1"/>
          </p:cNvSpPr>
          <p:nvPr>
            <p:ph type="dt" sz="quarter"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r>
              <a:rPr lang="en-US"/>
              <a:t>6/15/2009</a:t>
            </a:r>
          </a:p>
        </p:txBody>
      </p:sp>
      <p:sp>
        <p:nvSpPr>
          <p:cNvPr id="20484" name="Rectangle 4"/>
          <p:cNvSpPr>
            <a:spLocks noGrp="1" noChangeArrowheads="1"/>
          </p:cNvSpPr>
          <p:nvPr>
            <p:ph type="ftr" sz="quarter" idx="2"/>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r>
              <a:rPr lang="en-US"/>
              <a:t>Chapter 7 Cognitive Development</a:t>
            </a:r>
          </a:p>
        </p:txBody>
      </p:sp>
      <p:sp>
        <p:nvSpPr>
          <p:cNvPr id="20485" name="Rectangle 5"/>
          <p:cNvSpPr>
            <a:spLocks noGrp="1" noChangeArrowheads="1"/>
          </p:cNvSpPr>
          <p:nvPr>
            <p:ph type="sldNum" sz="quarter" idx="3"/>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ADD89FFE-D76F-4709-8FFA-86FFA577302C}" type="slidenum">
              <a:rPr lang="en-US"/>
              <a:pPr/>
              <a:t>‹#›</a:t>
            </a:fld>
            <a:endParaRPr 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2051" name="Rectangle 3"/>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14400" y="4343400"/>
            <a:ext cx="5029200" cy="41148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3" name="Rectangle 5"/>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r>
              <a:rPr lang="en-US"/>
              <a:t>6/15/2009</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1DD02959-C17D-4718-AC52-C7D14801EF06}" type="slidenum">
              <a:rPr lang="en-US"/>
              <a:pPr/>
              <a:t>‹#›</a:t>
            </a:fld>
            <a:endParaRPr 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D32305-44A6-4787-A8BF-08F02494B87F}" type="slidenum">
              <a:rPr lang="en-US"/>
              <a:pPr/>
              <a:t>1</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dirty="0"/>
          </a:p>
        </p:txBody>
      </p:sp>
      <p:sp>
        <p:nvSpPr>
          <p:cNvPr id="8" name="Date Placeholder 7"/>
          <p:cNvSpPr>
            <a:spLocks noGrp="1"/>
          </p:cNvSpPr>
          <p:nvPr>
            <p:ph type="dt" idx="10"/>
          </p:nvPr>
        </p:nvSpPr>
        <p:spPr/>
        <p:txBody>
          <a:bodyPr/>
          <a:lstStyle/>
          <a:p>
            <a:r>
              <a:rPr lang="en-US"/>
              <a:t>6/15/2009</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490297-2742-4899-91BF-B6702F9741C9}" type="slidenum">
              <a:rPr lang="en-US"/>
              <a:pPr/>
              <a:t>10</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US" dirty="0"/>
              <a:t>Believed that the </a:t>
            </a:r>
            <a:r>
              <a:rPr lang="en-US" b="1" dirty="0"/>
              <a:t>structure</a:t>
            </a:r>
            <a:r>
              <a:rPr lang="en-US" dirty="0"/>
              <a:t> of knowledge, or mental</a:t>
            </a:r>
            <a:r>
              <a:rPr lang="en-US" baseline="0" dirty="0"/>
              <a:t> structures developed over an individual’s life span</a:t>
            </a:r>
          </a:p>
          <a:p>
            <a:endParaRPr lang="en-US" baseline="0" dirty="0"/>
          </a:p>
          <a:p>
            <a:r>
              <a:rPr lang="en-US" baseline="0" dirty="0"/>
              <a:t>Called these mental structures </a:t>
            </a:r>
            <a:r>
              <a:rPr lang="en-US" b="1" baseline="0" dirty="0"/>
              <a:t>schemes:</a:t>
            </a:r>
          </a:p>
          <a:p>
            <a:r>
              <a:rPr lang="en-US" b="0" baseline="0" dirty="0"/>
              <a:t>Mental representations of the world.  Actions, images, or symbols used to interpret interactions with the environment</a:t>
            </a:r>
          </a:p>
          <a:p>
            <a:endParaRPr lang="en-US" b="0" baseline="0" dirty="0"/>
          </a:p>
          <a:p>
            <a:r>
              <a:rPr lang="en-US" b="0" baseline="0" dirty="0"/>
              <a:t>Child forms </a:t>
            </a:r>
            <a:r>
              <a:rPr lang="en-US" b="0" baseline="0" dirty="0" err="1"/>
              <a:t>minature</a:t>
            </a:r>
            <a:r>
              <a:rPr lang="en-US" b="0" baseline="0" dirty="0"/>
              <a:t> models of the world; these are the child’s knowledge of the world.  </a:t>
            </a:r>
          </a:p>
          <a:p>
            <a:endParaRPr lang="en-US" b="0" baseline="0" dirty="0"/>
          </a:p>
          <a:p>
            <a:r>
              <a:rPr lang="en-US" b="0" baseline="0" dirty="0"/>
              <a:t>Types of schemes are different in children than in adults.  </a:t>
            </a:r>
          </a:p>
          <a:p>
            <a:endParaRPr lang="en-US" b="0" baseline="0" dirty="0"/>
          </a:p>
          <a:p>
            <a:r>
              <a:rPr lang="en-US" b="0" baseline="0" dirty="0"/>
              <a:t>Based his stages of cognitive development on behavior patterns that resulted from the emergence of increasingly more complex and more highly organized schemes.</a:t>
            </a:r>
          </a:p>
        </p:txBody>
      </p:sp>
      <p:sp>
        <p:nvSpPr>
          <p:cNvPr id="8" name="Date Placeholder 7"/>
          <p:cNvSpPr>
            <a:spLocks noGrp="1"/>
          </p:cNvSpPr>
          <p:nvPr>
            <p:ph type="dt" idx="10"/>
          </p:nvPr>
        </p:nvSpPr>
        <p:spPr/>
        <p:txBody>
          <a:bodyPr/>
          <a:lstStyle/>
          <a:p>
            <a:r>
              <a:rPr lang="en-US"/>
              <a:t>6/15/2009</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41C8A2-F14D-49A0-B298-CC019378354F}" type="slidenum">
              <a:rPr lang="en-US"/>
              <a:pPr/>
              <a:t>11</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b="1" dirty="0"/>
              <a:t>Scheme:</a:t>
            </a:r>
            <a:r>
              <a:rPr lang="en-US" dirty="0"/>
              <a:t> mental representation or model of the world; these are what change to produce development</a:t>
            </a:r>
          </a:p>
          <a:p>
            <a:r>
              <a:rPr lang="en-US" b="1" dirty="0"/>
              <a:t>Behavioral Schemes:</a:t>
            </a:r>
            <a:r>
              <a:rPr lang="en-US" dirty="0"/>
              <a:t> child’s first mental representation of stimulus-response reflexive reactions</a:t>
            </a:r>
          </a:p>
          <a:p>
            <a:r>
              <a:rPr lang="en-US" b="1" dirty="0"/>
              <a:t>Circular Reactions: </a:t>
            </a:r>
            <a:r>
              <a:rPr lang="en-US" dirty="0"/>
              <a:t>the repeated patterns of behavior of the </a:t>
            </a:r>
            <a:r>
              <a:rPr lang="en-US" dirty="0" err="1"/>
              <a:t>sensorimotor</a:t>
            </a:r>
            <a:r>
              <a:rPr lang="en-US" dirty="0"/>
              <a:t> stage; extends</a:t>
            </a:r>
            <a:r>
              <a:rPr lang="en-US" baseline="0" dirty="0"/>
              <a:t> into more complex and more highly organized behavior schemes.</a:t>
            </a:r>
            <a:endParaRPr lang="en-US" dirty="0"/>
          </a:p>
          <a:p>
            <a:r>
              <a:rPr lang="en-US" b="1" dirty="0"/>
              <a:t>Enactive Representation:</a:t>
            </a:r>
            <a:r>
              <a:rPr lang="en-US" dirty="0"/>
              <a:t> a mental model of the world in the form of an action; (e.g., think of what you would do if someone asked, “What’s a Slinky?” you would probably hold your hands palm up and alternate</a:t>
            </a:r>
            <a:r>
              <a:rPr lang="en-US" baseline="0" dirty="0"/>
              <a:t> moving them up and down; that is a behavioral scheme for slinky.</a:t>
            </a:r>
            <a:endParaRPr lang="en-US" dirty="0"/>
          </a:p>
          <a:p>
            <a:r>
              <a:rPr lang="en-US" b="1" dirty="0"/>
              <a:t>Iconic Representation: </a:t>
            </a:r>
            <a:r>
              <a:rPr lang="en-US" dirty="0"/>
              <a:t>mental representation of the world in the form of an image;</a:t>
            </a:r>
            <a:r>
              <a:rPr lang="en-US" baseline="0" dirty="0"/>
              <a:t> an image of a horse has a physical correspondence to what it is representing (e.g., the actual horse)</a:t>
            </a:r>
            <a:endParaRPr lang="en-US" dirty="0"/>
          </a:p>
          <a:p>
            <a:r>
              <a:rPr lang="en-US" b="1" dirty="0"/>
              <a:t>Language: </a:t>
            </a:r>
            <a:r>
              <a:rPr lang="en-US" dirty="0"/>
              <a:t>formal or informal system of symbols forming the structure of verbal behaviors</a:t>
            </a:r>
          </a:p>
          <a:p>
            <a:r>
              <a:rPr lang="en-US" b="1" dirty="0"/>
              <a:t>Symbolic representation: </a:t>
            </a:r>
            <a:r>
              <a:rPr lang="en-US" dirty="0"/>
              <a:t>mental models of the world in the form of symbols or language; (the word “horse” does</a:t>
            </a:r>
            <a:r>
              <a:rPr lang="en-US" baseline="0" dirty="0"/>
              <a:t> not look like or feel like an actual horse; in Piaget’s view, symbolic schemes enable increased ability to represent the world, resulting in increased knowledge;  Asking you to close your eyes an think of a horse would evoke an iconic representation of it (an image); asking you what the object is called would evoke a symbolic representation - - “horse”</a:t>
            </a:r>
            <a:endParaRPr lang="en-US" dirty="0"/>
          </a:p>
          <a:p>
            <a:r>
              <a:rPr lang="en-US" b="1" dirty="0"/>
              <a:t>Symbolic Schemes:</a:t>
            </a:r>
            <a:r>
              <a:rPr lang="en-US" dirty="0"/>
              <a:t> words or other mental stimuli that are arbitrarily related to the things they represent</a:t>
            </a:r>
          </a:p>
          <a:p>
            <a:r>
              <a:rPr lang="en-US" b="1" dirty="0"/>
              <a:t>Operational Scheme: </a:t>
            </a:r>
            <a:r>
              <a:rPr lang="en-US" dirty="0"/>
              <a:t>a set of mental task that follow certain logical rules (i.e., addition, subtraction, negation, reversibility, transformation)</a:t>
            </a:r>
          </a:p>
          <a:p>
            <a:endParaRPr lang="en-US" dirty="0"/>
          </a:p>
          <a:p>
            <a:r>
              <a:rPr lang="en-US" dirty="0"/>
              <a:t>Piaget</a:t>
            </a:r>
            <a:r>
              <a:rPr lang="en-US" baseline="0" dirty="0"/>
              <a:t> believed that as your schemes become more organized and differentiated, so does your knowledge of the world.</a:t>
            </a:r>
            <a:endParaRPr lang="en-US" dirty="0"/>
          </a:p>
        </p:txBody>
      </p:sp>
      <p:sp>
        <p:nvSpPr>
          <p:cNvPr id="8" name="Date Placeholder 7"/>
          <p:cNvSpPr>
            <a:spLocks noGrp="1"/>
          </p:cNvSpPr>
          <p:nvPr>
            <p:ph type="dt" idx="10"/>
          </p:nvPr>
        </p:nvSpPr>
        <p:spPr/>
        <p:txBody>
          <a:bodyPr/>
          <a:lstStyle/>
          <a:p>
            <a:r>
              <a:rPr lang="en-US"/>
              <a:t>6/15/2009</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3F6DFD-322A-4961-B41E-88BB82CA90B7}" type="slidenum">
              <a:rPr lang="en-US"/>
              <a:pPr/>
              <a:t>12</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r>
              <a:rPr lang="en-US" dirty="0"/>
              <a:t>Biologists: saw physical structures changed by adapting the physical environment</a:t>
            </a:r>
          </a:p>
          <a:p>
            <a:r>
              <a:rPr lang="en-US" dirty="0"/>
              <a:t>Piaget: saw mental structures changing through adaptation to the intellectual environment</a:t>
            </a:r>
          </a:p>
          <a:p>
            <a:endParaRPr lang="en-US" dirty="0"/>
          </a:p>
          <a:p>
            <a:r>
              <a:rPr lang="en-US" dirty="0"/>
              <a:t>These are the processes to produce change</a:t>
            </a:r>
          </a:p>
          <a:p>
            <a:endParaRPr lang="en-US" dirty="0"/>
          </a:p>
          <a:p>
            <a:r>
              <a:rPr lang="en-US" b="1" dirty="0">
                <a:cs typeface="Times New Roman" pitchFamily="18" charset="0"/>
              </a:rPr>
              <a:t>Adaptation:</a:t>
            </a:r>
            <a:r>
              <a:rPr lang="en-US" dirty="0">
                <a:cs typeface="Times New Roman" pitchFamily="18" charset="0"/>
              </a:rPr>
              <a:t> change in mental structures occurring through the processes of assimilation and accommodation</a:t>
            </a:r>
            <a:r>
              <a:rPr lang="en-US" dirty="0"/>
              <a:t> </a:t>
            </a:r>
          </a:p>
          <a:p>
            <a:r>
              <a:rPr lang="en-US" b="1" dirty="0">
                <a:cs typeface="Times New Roman" pitchFamily="18" charset="0"/>
              </a:rPr>
              <a:t>Assimilation: </a:t>
            </a:r>
            <a:r>
              <a:rPr lang="en-US" dirty="0">
                <a:cs typeface="Times New Roman" pitchFamily="18" charset="0"/>
              </a:rPr>
              <a:t>the process of distorting or ignoring discrepancies between an actual stimulus and the existing mental schemes so that the stimulus can be absorbed into the schemes.  Modification of incoming information so that it will fit existing mental structures</a:t>
            </a:r>
            <a:r>
              <a:rPr lang="en-US" dirty="0"/>
              <a:t> </a:t>
            </a:r>
          </a:p>
          <a:p>
            <a:r>
              <a:rPr lang="en-US" b="1" dirty="0">
                <a:cs typeface="Times New Roman" pitchFamily="18" charset="0"/>
              </a:rPr>
              <a:t>Accommodation:</a:t>
            </a:r>
            <a:r>
              <a:rPr lang="en-US" dirty="0">
                <a:cs typeface="Times New Roman" pitchFamily="18" charset="0"/>
              </a:rPr>
              <a:t> the modification of existing mental structures in accordance with newly assimilated information</a:t>
            </a:r>
            <a:r>
              <a:rPr lang="en-US" dirty="0"/>
              <a:t> </a:t>
            </a:r>
          </a:p>
          <a:p>
            <a:endParaRPr lang="en-US" dirty="0">
              <a:latin typeface="Courier New" pitchFamily="49" charset="0"/>
              <a:cs typeface="Courier New" pitchFamily="49" charset="0"/>
            </a:endParaRPr>
          </a:p>
          <a:p>
            <a:r>
              <a:rPr lang="en-US" b="1" dirty="0">
                <a:cs typeface="Times New Roman" pitchFamily="18" charset="0"/>
              </a:rPr>
              <a:t>Equilibrium:</a:t>
            </a:r>
            <a:r>
              <a:rPr lang="en-US" dirty="0">
                <a:cs typeface="Times New Roman" pitchFamily="18" charset="0"/>
              </a:rPr>
              <a:t> temporary mental state occurring when there is a match between what the child knows and the environment </a:t>
            </a:r>
          </a:p>
          <a:p>
            <a:r>
              <a:rPr lang="en-US" b="1" u="sng" dirty="0">
                <a:cs typeface="Times New Roman" pitchFamily="18" charset="0"/>
              </a:rPr>
              <a:t>Disequilibrium:</a:t>
            </a:r>
            <a:r>
              <a:rPr lang="en-US" u="sng" dirty="0">
                <a:cs typeface="Times New Roman" pitchFamily="18" charset="0"/>
              </a:rPr>
              <a:t> frequent mental state in which there is a discrepancy between what the child knows and the environment;</a:t>
            </a:r>
            <a:r>
              <a:rPr lang="en-US" u="sng" baseline="0" dirty="0">
                <a:cs typeface="Times New Roman" pitchFamily="18" charset="0"/>
              </a:rPr>
              <a:t> the “normal state”</a:t>
            </a:r>
            <a:endParaRPr lang="en-US" u="sng" dirty="0">
              <a:cs typeface="Times New Roman" pitchFamily="18" charset="0"/>
            </a:endParaRPr>
          </a:p>
          <a:p>
            <a:r>
              <a:rPr lang="en-US" b="1" dirty="0">
                <a:cs typeface="Times New Roman" pitchFamily="18" charset="0"/>
              </a:rPr>
              <a:t>Optimal Discrepancy</a:t>
            </a:r>
            <a:r>
              <a:rPr lang="en-US" dirty="0">
                <a:cs typeface="Times New Roman" pitchFamily="18" charset="0"/>
              </a:rPr>
              <a:t>: there is disequilibrium to produce change, but this disparity cannot be so great that the child cannot assimilate the information</a:t>
            </a:r>
            <a:r>
              <a:rPr lang="en-US" dirty="0"/>
              <a:t> (e.g.,</a:t>
            </a:r>
            <a:r>
              <a:rPr lang="en-US" baseline="0" dirty="0"/>
              <a:t> teaching a child about nuclear physics)</a:t>
            </a:r>
            <a:endParaRPr lang="en-US" dirty="0"/>
          </a:p>
          <a:p>
            <a:endParaRPr lang="en-US" dirty="0"/>
          </a:p>
        </p:txBody>
      </p:sp>
      <p:sp>
        <p:nvSpPr>
          <p:cNvPr id="8" name="Date Placeholder 7"/>
          <p:cNvSpPr>
            <a:spLocks noGrp="1"/>
          </p:cNvSpPr>
          <p:nvPr>
            <p:ph type="dt" idx="10"/>
          </p:nvPr>
        </p:nvSpPr>
        <p:spPr/>
        <p:txBody>
          <a:bodyPr/>
          <a:lstStyle/>
          <a:p>
            <a:r>
              <a:rPr lang="en-US"/>
              <a:t>6/15/2009</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D007BC-2AA4-4F89-95BE-B7A7D606E938}" type="slidenum">
              <a:rPr lang="en-US"/>
              <a:pPr/>
              <a:t>13</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n-US" dirty="0"/>
              <a:t>Saw</a:t>
            </a:r>
            <a:r>
              <a:rPr lang="en-US" baseline="0" dirty="0"/>
              <a:t> development occurring in four quantitatively different stages; it is necessary to complete each stage before the child  could progress to the next.  They are determined by the type of schemes a child possesses.</a:t>
            </a:r>
            <a:endParaRPr lang="en-US" dirty="0"/>
          </a:p>
        </p:txBody>
      </p:sp>
      <p:sp>
        <p:nvSpPr>
          <p:cNvPr id="8" name="Date Placeholder 7"/>
          <p:cNvSpPr>
            <a:spLocks noGrp="1"/>
          </p:cNvSpPr>
          <p:nvPr>
            <p:ph type="dt" idx="10"/>
          </p:nvPr>
        </p:nvSpPr>
        <p:spPr/>
        <p:txBody>
          <a:bodyPr/>
          <a:lstStyle/>
          <a:p>
            <a:r>
              <a:rPr lang="en-US"/>
              <a:t>6/15/2009</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A39680-2DF9-4D80-A811-46E9525A4898}" type="slidenum">
              <a:rPr lang="en-US"/>
              <a:pPr/>
              <a:t>14</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b="1" dirty="0">
                <a:cs typeface="Times New Roman" pitchFamily="18" charset="0"/>
              </a:rPr>
              <a:t>Reflexes</a:t>
            </a:r>
            <a:r>
              <a:rPr lang="en-US" dirty="0">
                <a:cs typeface="Times New Roman" pitchFamily="18" charset="0"/>
              </a:rPr>
              <a:t> (Birth to 1 Month): these are innate reflexes</a:t>
            </a:r>
            <a:r>
              <a:rPr lang="en-US" dirty="0"/>
              <a:t> </a:t>
            </a:r>
          </a:p>
          <a:p>
            <a:r>
              <a:rPr lang="en-US" b="1" dirty="0">
                <a:cs typeface="Times New Roman" pitchFamily="18" charset="0"/>
              </a:rPr>
              <a:t>Primary circular reactions </a:t>
            </a:r>
            <a:r>
              <a:rPr lang="en-US" dirty="0">
                <a:cs typeface="Times New Roman" pitchFamily="18" charset="0"/>
              </a:rPr>
              <a:t>(1-4 Months): these are reflexes that are repeated over and over because of the bodily sensations they produce</a:t>
            </a:r>
            <a:r>
              <a:rPr lang="en-US" dirty="0"/>
              <a:t> (e.g., </a:t>
            </a:r>
            <a:r>
              <a:rPr lang="en-US" baseline="0" dirty="0"/>
              <a:t>thumb sucking); automatic reinforcement</a:t>
            </a:r>
            <a:endParaRPr lang="en-US" dirty="0"/>
          </a:p>
          <a:p>
            <a:r>
              <a:rPr lang="en-US" b="1" dirty="0">
                <a:cs typeface="Times New Roman" pitchFamily="18" charset="0"/>
              </a:rPr>
              <a:t>Secondary circular reactions </a:t>
            </a:r>
            <a:r>
              <a:rPr lang="en-US" dirty="0">
                <a:cs typeface="Times New Roman" pitchFamily="18" charset="0"/>
              </a:rPr>
              <a:t>(4-7 Months): repetitive behaviors that produce consequences from the external environment</a:t>
            </a:r>
            <a:r>
              <a:rPr lang="en-US" dirty="0"/>
              <a:t> (e.g.,</a:t>
            </a:r>
            <a:r>
              <a:rPr lang="en-US" baseline="0" dirty="0"/>
              <a:t> shakes rattle and hears noise)</a:t>
            </a:r>
            <a:endParaRPr lang="en-US" dirty="0"/>
          </a:p>
          <a:p>
            <a:r>
              <a:rPr lang="en-US" b="1" dirty="0">
                <a:cs typeface="Times New Roman" pitchFamily="18" charset="0"/>
              </a:rPr>
              <a:t>Coordination of secondary schemes </a:t>
            </a:r>
            <a:r>
              <a:rPr lang="en-US" dirty="0">
                <a:cs typeface="Times New Roman" pitchFamily="18" charset="0"/>
              </a:rPr>
              <a:t>(8-12 Months): Consequences of the behavior are more organized and behaviors seem to occur to produce a specific consequence (e.g., grasping, lifting</a:t>
            </a:r>
            <a:r>
              <a:rPr lang="en-US" baseline="0" dirty="0">
                <a:cs typeface="Times New Roman" pitchFamily="18" charset="0"/>
              </a:rPr>
              <a:t> to get a toy)</a:t>
            </a:r>
            <a:endParaRPr lang="en-US" dirty="0">
              <a:cs typeface="Times New Roman" pitchFamily="18" charset="0"/>
            </a:endParaRPr>
          </a:p>
          <a:p>
            <a:r>
              <a:rPr lang="en-US" b="1" dirty="0">
                <a:cs typeface="Times New Roman" pitchFamily="18" charset="0"/>
              </a:rPr>
              <a:t>Tertiary circular reactions </a:t>
            </a:r>
            <a:r>
              <a:rPr lang="en-US" dirty="0">
                <a:cs typeface="Times New Roman" pitchFamily="18" charset="0"/>
              </a:rPr>
              <a:t>(12-18 Months): The child accidentally produces a consequence and then varies the response to determine what behaviors produce the consequence. </a:t>
            </a:r>
            <a:endParaRPr lang="en-US" u="sng" dirty="0">
              <a:cs typeface="Times New Roman" pitchFamily="18" charset="0"/>
            </a:endParaRPr>
          </a:p>
          <a:p>
            <a:r>
              <a:rPr lang="en-US" b="1" dirty="0">
                <a:cs typeface="Times New Roman" pitchFamily="18" charset="0"/>
              </a:rPr>
              <a:t>Symbolic problem solving </a:t>
            </a:r>
            <a:r>
              <a:rPr lang="en-US" dirty="0">
                <a:cs typeface="Times New Roman" pitchFamily="18" charset="0"/>
              </a:rPr>
              <a:t>(18-24 Months): The child can anticipate the whereabouts of objects placed out of his or her hands. The</a:t>
            </a:r>
            <a:r>
              <a:rPr lang="en-US" baseline="0" dirty="0">
                <a:cs typeface="Times New Roman" pitchFamily="18" charset="0"/>
              </a:rPr>
              <a:t> child may invent new ways to get the objects by thinking rather than just grabbing for them.</a:t>
            </a:r>
            <a:endParaRPr lang="en-US" u="sng" dirty="0">
              <a:cs typeface="Times New Roman" pitchFamily="18" charset="0"/>
            </a:endParaRPr>
          </a:p>
          <a:p>
            <a:endParaRPr lang="en-US" dirty="0"/>
          </a:p>
        </p:txBody>
      </p:sp>
      <p:sp>
        <p:nvSpPr>
          <p:cNvPr id="8" name="Date Placeholder 7"/>
          <p:cNvSpPr>
            <a:spLocks noGrp="1"/>
          </p:cNvSpPr>
          <p:nvPr>
            <p:ph type="dt" idx="10"/>
          </p:nvPr>
        </p:nvSpPr>
        <p:spPr/>
        <p:txBody>
          <a:bodyPr/>
          <a:lstStyle/>
          <a:p>
            <a:r>
              <a:rPr lang="en-US"/>
              <a:t>6/15/2009</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E3D2E5-B85B-4042-AB0F-94883EFA62D5}" type="slidenum">
              <a:rPr lang="en-US"/>
              <a:pPr/>
              <a:t>15</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b="1" dirty="0" err="1">
                <a:cs typeface="Times New Roman" pitchFamily="18" charset="0"/>
              </a:rPr>
              <a:t>Preconceptual</a:t>
            </a:r>
            <a:r>
              <a:rPr lang="en-US" b="1" dirty="0">
                <a:cs typeface="Times New Roman" pitchFamily="18" charset="0"/>
              </a:rPr>
              <a:t> Period: </a:t>
            </a:r>
            <a:r>
              <a:rPr lang="en-US" dirty="0">
                <a:cs typeface="Times New Roman" pitchFamily="18" charset="0"/>
              </a:rPr>
              <a:t>this period is marked by </a:t>
            </a:r>
            <a:r>
              <a:rPr lang="en-US" dirty="0" err="1">
                <a:cs typeface="Times New Roman" pitchFamily="18" charset="0"/>
              </a:rPr>
              <a:t>transductive</a:t>
            </a:r>
            <a:r>
              <a:rPr lang="en-US" dirty="0">
                <a:cs typeface="Times New Roman" pitchFamily="18" charset="0"/>
              </a:rPr>
              <a:t> reasoning, animism, egocentrism, and poor understanding of cause-and-effect relationships</a:t>
            </a:r>
            <a:endParaRPr lang="en-US" u="sng" dirty="0">
              <a:cs typeface="Times New Roman" pitchFamily="18" charset="0"/>
            </a:endParaRPr>
          </a:p>
          <a:p>
            <a:r>
              <a:rPr lang="en-US" dirty="0">
                <a:cs typeface="Times New Roman" pitchFamily="18" charset="0"/>
              </a:rPr>
              <a:t>	</a:t>
            </a:r>
            <a:r>
              <a:rPr lang="en-US" b="1" dirty="0" err="1">
                <a:cs typeface="Times New Roman" pitchFamily="18" charset="0"/>
              </a:rPr>
              <a:t>Transductive</a:t>
            </a:r>
            <a:r>
              <a:rPr lang="en-US" b="1" dirty="0">
                <a:cs typeface="Times New Roman" pitchFamily="18" charset="0"/>
              </a:rPr>
              <a:t> reasoning: </a:t>
            </a:r>
            <a:r>
              <a:rPr lang="en-US" dirty="0">
                <a:cs typeface="Times New Roman" pitchFamily="18" charset="0"/>
              </a:rPr>
              <a:t>thinking from specific to specific, unable to make generalizations</a:t>
            </a:r>
            <a:endParaRPr lang="en-US" u="sng" dirty="0">
              <a:cs typeface="Times New Roman" pitchFamily="18" charset="0"/>
            </a:endParaRPr>
          </a:p>
          <a:p>
            <a:r>
              <a:rPr lang="en-US" dirty="0">
                <a:latin typeface="Wingdings" pitchFamily="2" charset="2"/>
                <a:cs typeface="Times New Roman" pitchFamily="18" charset="0"/>
              </a:rPr>
              <a:t>	</a:t>
            </a:r>
            <a:r>
              <a:rPr lang="en-US" b="1" dirty="0">
                <a:cs typeface="Times New Roman" pitchFamily="18" charset="0"/>
              </a:rPr>
              <a:t>Animism: </a:t>
            </a:r>
            <a:r>
              <a:rPr lang="en-US" dirty="0">
                <a:cs typeface="Times New Roman" pitchFamily="18" charset="0"/>
              </a:rPr>
              <a:t>giving human characteristics to inanimate objects</a:t>
            </a:r>
            <a:endParaRPr lang="en-US" u="sng" dirty="0">
              <a:cs typeface="Times New Roman" pitchFamily="18" charset="0"/>
            </a:endParaRPr>
          </a:p>
          <a:p>
            <a:r>
              <a:rPr lang="en-US" dirty="0">
                <a:cs typeface="Times New Roman" pitchFamily="18" charset="0"/>
              </a:rPr>
              <a:t>	</a:t>
            </a:r>
            <a:r>
              <a:rPr lang="en-US" b="1" dirty="0">
                <a:cs typeface="Times New Roman" pitchFamily="18" charset="0"/>
              </a:rPr>
              <a:t>Egocentrism: </a:t>
            </a:r>
            <a:r>
              <a:rPr lang="en-US" dirty="0">
                <a:cs typeface="Times New Roman" pitchFamily="18" charset="0"/>
              </a:rPr>
              <a:t>seeing things from one’s own point of view </a:t>
            </a:r>
          </a:p>
          <a:p>
            <a:endParaRPr lang="en-US" dirty="0">
              <a:cs typeface="Times New Roman" pitchFamily="18" charset="0"/>
            </a:endParaRPr>
          </a:p>
          <a:p>
            <a:r>
              <a:rPr lang="en-US" b="1" dirty="0">
                <a:cs typeface="Times New Roman" pitchFamily="18" charset="0"/>
              </a:rPr>
              <a:t>Intuitive Period: </a:t>
            </a:r>
            <a:r>
              <a:rPr lang="en-US" dirty="0">
                <a:cs typeface="Times New Roman" pitchFamily="18" charset="0"/>
              </a:rPr>
              <a:t>Since the child is still egocentric at this point, the child guesses rather than uses true logical operations to explain events. Thoughts</a:t>
            </a:r>
            <a:r>
              <a:rPr lang="en-US" baseline="0" dirty="0">
                <a:cs typeface="Times New Roman" pitchFamily="18" charset="0"/>
              </a:rPr>
              <a:t> show a simple form of reasoning </a:t>
            </a:r>
            <a:r>
              <a:rPr lang="en-US" dirty="0">
                <a:cs typeface="Times New Roman" pitchFamily="18" charset="0"/>
              </a:rPr>
              <a:t>(e.g., would guess that a tall glass has more than an short glass)</a:t>
            </a:r>
            <a:endParaRPr lang="en-US" u="sng" dirty="0">
              <a:cs typeface="Times New Roman" pitchFamily="18" charset="0"/>
            </a:endParaRPr>
          </a:p>
          <a:p>
            <a:endParaRPr lang="en-US" dirty="0"/>
          </a:p>
        </p:txBody>
      </p:sp>
      <p:sp>
        <p:nvSpPr>
          <p:cNvPr id="8" name="Date Placeholder 7"/>
          <p:cNvSpPr>
            <a:spLocks noGrp="1"/>
          </p:cNvSpPr>
          <p:nvPr>
            <p:ph type="dt" idx="10"/>
          </p:nvPr>
        </p:nvSpPr>
        <p:spPr/>
        <p:txBody>
          <a:bodyPr/>
          <a:lstStyle/>
          <a:p>
            <a:r>
              <a:rPr lang="en-US"/>
              <a:t>6/15/2009</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25D4A1-6EB1-4DF6-8E60-13C511424CDA}" type="slidenum">
              <a:rPr lang="en-US"/>
              <a:pPr/>
              <a:t>16</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b="1" dirty="0">
                <a:cs typeface="Times New Roman" pitchFamily="18" charset="0"/>
              </a:rPr>
              <a:t>Operational Schemes </a:t>
            </a:r>
            <a:r>
              <a:rPr lang="en-US" dirty="0">
                <a:cs typeface="Times New Roman" pitchFamily="18" charset="0"/>
              </a:rPr>
              <a:t>are present in this stage.  The child is able to use such operations as conservation and inductive reasoning </a:t>
            </a:r>
            <a:endParaRPr lang="en-US" u="sng" dirty="0">
              <a:cs typeface="Times New Roman" pitchFamily="18" charset="0"/>
            </a:endParaRPr>
          </a:p>
          <a:p>
            <a:r>
              <a:rPr lang="en-US" b="1" dirty="0">
                <a:cs typeface="Times New Roman" pitchFamily="18" charset="0"/>
              </a:rPr>
              <a:t>Conservation:</a:t>
            </a:r>
            <a:r>
              <a:rPr lang="en-US" dirty="0">
                <a:cs typeface="Times New Roman" pitchFamily="18" charset="0"/>
              </a:rPr>
              <a:t> this is the ability to recognize that the quantity, mass, or volume of an object does not change when the form of the object has been altered</a:t>
            </a:r>
            <a:endParaRPr lang="en-US" u="sng" dirty="0">
              <a:cs typeface="Times New Roman" pitchFamily="18" charset="0"/>
            </a:endParaRPr>
          </a:p>
          <a:p>
            <a:r>
              <a:rPr lang="en-US" b="1" dirty="0">
                <a:cs typeface="Times New Roman" pitchFamily="18" charset="0"/>
              </a:rPr>
              <a:t>Inductive Reasoning: </a:t>
            </a:r>
            <a:r>
              <a:rPr lang="en-US" dirty="0">
                <a:cs typeface="Times New Roman" pitchFamily="18" charset="0"/>
              </a:rPr>
              <a:t>going from specific facts to the general</a:t>
            </a:r>
            <a:r>
              <a:rPr lang="en-US" dirty="0"/>
              <a:t> principles</a:t>
            </a:r>
          </a:p>
        </p:txBody>
      </p:sp>
      <p:sp>
        <p:nvSpPr>
          <p:cNvPr id="8" name="Date Placeholder 7"/>
          <p:cNvSpPr>
            <a:spLocks noGrp="1"/>
          </p:cNvSpPr>
          <p:nvPr>
            <p:ph type="dt" idx="10"/>
          </p:nvPr>
        </p:nvSpPr>
        <p:spPr/>
        <p:txBody>
          <a:bodyPr/>
          <a:lstStyle/>
          <a:p>
            <a:r>
              <a:rPr lang="en-US"/>
              <a:t>6/15/2009</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E8CE1A-7FE2-46F4-8102-013D79B4FF29}" type="slidenum">
              <a:rPr lang="en-US"/>
              <a:pPr/>
              <a:t>17</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n-US" dirty="0">
                <a:cs typeface="Times New Roman" pitchFamily="18" charset="0"/>
              </a:rPr>
              <a:t>The main difference between the </a:t>
            </a:r>
            <a:r>
              <a:rPr lang="en-US" b="1" dirty="0">
                <a:cs typeface="Times New Roman" pitchFamily="18" charset="0"/>
              </a:rPr>
              <a:t>concrete stage </a:t>
            </a:r>
            <a:r>
              <a:rPr lang="en-US" dirty="0">
                <a:cs typeface="Times New Roman" pitchFamily="18" charset="0"/>
              </a:rPr>
              <a:t>and the </a:t>
            </a:r>
            <a:r>
              <a:rPr lang="en-US" b="1" dirty="0">
                <a:cs typeface="Times New Roman" pitchFamily="18" charset="0"/>
              </a:rPr>
              <a:t>formal operations stage </a:t>
            </a:r>
            <a:r>
              <a:rPr lang="en-US" dirty="0">
                <a:cs typeface="Times New Roman" pitchFamily="18" charset="0"/>
              </a:rPr>
              <a:t>is that in the concrete stage the child can apply logical operations only to real objects or events, in the formal operations stage, the child can apply them to abstract or theoretical ideas; Able to follow</a:t>
            </a:r>
            <a:r>
              <a:rPr lang="en-US" baseline="0" dirty="0">
                <a:cs typeface="Times New Roman" pitchFamily="18" charset="0"/>
              </a:rPr>
              <a:t> the form of the argument without being tied to its content</a:t>
            </a:r>
            <a:endParaRPr lang="en-US" dirty="0">
              <a:cs typeface="Times New Roman" pitchFamily="18" charset="0"/>
            </a:endParaRPr>
          </a:p>
          <a:p>
            <a:endParaRPr lang="en-US" u="sng" dirty="0">
              <a:cs typeface="Times New Roman" pitchFamily="18" charset="0"/>
            </a:endParaRPr>
          </a:p>
          <a:p>
            <a:r>
              <a:rPr lang="en-US" u="sng" dirty="0">
                <a:cs typeface="Times New Roman" pitchFamily="18" charset="0"/>
              </a:rPr>
              <a:t>At this</a:t>
            </a:r>
            <a:r>
              <a:rPr lang="en-US" u="sng" baseline="0" dirty="0">
                <a:cs typeface="Times New Roman" pitchFamily="18" charset="0"/>
              </a:rPr>
              <a:t> stage, thinking is most flexible</a:t>
            </a:r>
          </a:p>
          <a:p>
            <a:endParaRPr lang="en-US" u="sng" baseline="0" dirty="0">
              <a:cs typeface="Times New Roman" pitchFamily="18" charset="0"/>
            </a:endParaRPr>
          </a:p>
          <a:p>
            <a:endParaRPr lang="en-US" u="none" dirty="0">
              <a:cs typeface="Times New Roman" pitchFamily="18" charset="0"/>
            </a:endParaRPr>
          </a:p>
          <a:p>
            <a:endParaRPr lang="en-US" dirty="0"/>
          </a:p>
        </p:txBody>
      </p:sp>
      <p:sp>
        <p:nvSpPr>
          <p:cNvPr id="8" name="Date Placeholder 7"/>
          <p:cNvSpPr>
            <a:spLocks noGrp="1"/>
          </p:cNvSpPr>
          <p:nvPr>
            <p:ph type="dt" idx="10"/>
          </p:nvPr>
        </p:nvSpPr>
        <p:spPr/>
        <p:txBody>
          <a:bodyPr/>
          <a:lstStyle/>
          <a:p>
            <a:r>
              <a:rPr lang="en-US"/>
              <a:t>6/15/2009</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a:t>Schemes have been presented as if they are real things - - they are not; they do not have a physical</a:t>
            </a:r>
            <a:r>
              <a:rPr lang="en-US" baseline="0" dirty="0"/>
              <a:t> existence</a:t>
            </a:r>
          </a:p>
          <a:p>
            <a:pPr marL="685800" lvl="1" indent="-228600">
              <a:buAutoNum type="arabicPeriod"/>
            </a:pPr>
            <a:r>
              <a:rPr lang="en-US" baseline="0" dirty="0"/>
              <a:t>Piaget inferred schemes from the behaviors children gave in responses to their environments</a:t>
            </a:r>
          </a:p>
          <a:p>
            <a:pPr marL="685800" lvl="1" indent="-228600">
              <a:buAutoNum type="arabicPeriod"/>
            </a:pPr>
            <a:r>
              <a:rPr lang="en-US" baseline="0" dirty="0"/>
              <a:t>No one has ever seen a scheme</a:t>
            </a:r>
          </a:p>
          <a:p>
            <a:pPr marL="685800" lvl="1" indent="-228600">
              <a:buAutoNum type="arabicPeriod"/>
            </a:pPr>
            <a:r>
              <a:rPr lang="en-US" baseline="0" dirty="0"/>
              <a:t>Schemes are really descriptions of behavior and of categories of behavior, not explanations</a:t>
            </a:r>
          </a:p>
          <a:p>
            <a:endParaRPr lang="en-US" baseline="0" dirty="0"/>
          </a:p>
          <a:p>
            <a:endParaRPr lang="en-US" dirty="0"/>
          </a:p>
        </p:txBody>
      </p:sp>
      <p:sp>
        <p:nvSpPr>
          <p:cNvPr id="4" name="Date Placeholder 3"/>
          <p:cNvSpPr>
            <a:spLocks noGrp="1"/>
          </p:cNvSpPr>
          <p:nvPr>
            <p:ph type="dt" idx="10"/>
          </p:nvPr>
        </p:nvSpPr>
        <p:spPr/>
        <p:txBody>
          <a:bodyPr/>
          <a:lstStyle/>
          <a:p>
            <a:r>
              <a:rPr lang="en-US"/>
              <a:t>6/15/2009</a:t>
            </a:r>
          </a:p>
        </p:txBody>
      </p:sp>
      <p:sp>
        <p:nvSpPr>
          <p:cNvPr id="5" name="Slide Number Placeholder 4"/>
          <p:cNvSpPr>
            <a:spLocks noGrp="1"/>
          </p:cNvSpPr>
          <p:nvPr>
            <p:ph type="sldNum" sz="quarter" idx="11"/>
          </p:nvPr>
        </p:nvSpPr>
        <p:spPr/>
        <p:txBody>
          <a:bodyPr/>
          <a:lstStyle/>
          <a:p>
            <a:fld id="{1DD02959-C17D-4718-AC52-C7D14801EF06}"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1DD321-0B3E-492F-98B5-67D9A671ADA8}" type="slidenum">
              <a:rPr lang="en-US"/>
              <a:pPr/>
              <a:t>19</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dirty="0">
                <a:cs typeface="Times New Roman" pitchFamily="18" charset="0"/>
              </a:rPr>
              <a:t>Piaget’s theory is largely a structural theory.  His theory remains very</a:t>
            </a:r>
            <a:r>
              <a:rPr lang="en-US" baseline="0" dirty="0">
                <a:cs typeface="Times New Roman" pitchFamily="18" charset="0"/>
              </a:rPr>
              <a:t> weak on explaining how cognitive development occurs.</a:t>
            </a:r>
          </a:p>
          <a:p>
            <a:endParaRPr lang="en-US" baseline="0" dirty="0">
              <a:cs typeface="Times New Roman" pitchFamily="18" charset="0"/>
            </a:endParaRPr>
          </a:p>
          <a:p>
            <a:r>
              <a:rPr lang="en-US" baseline="0" dirty="0" err="1">
                <a:cs typeface="Times New Roman" pitchFamily="18" charset="0"/>
              </a:rPr>
              <a:t>Vygotsky</a:t>
            </a:r>
            <a:r>
              <a:rPr lang="en-US" baseline="0" dirty="0">
                <a:cs typeface="Times New Roman" pitchFamily="18" charset="0"/>
              </a:rPr>
              <a:t>  came along after Piaget. </a:t>
            </a:r>
            <a:endParaRPr lang="en-US" dirty="0">
              <a:cs typeface="Times New Roman" pitchFamily="18" charset="0"/>
            </a:endParaRPr>
          </a:p>
          <a:p>
            <a:endParaRPr lang="en-US" dirty="0">
              <a:cs typeface="Times New Roman" pitchFamily="18" charset="0"/>
            </a:endParaRPr>
          </a:p>
          <a:p>
            <a:r>
              <a:rPr lang="en-US" dirty="0">
                <a:cs typeface="Times New Roman" pitchFamily="18" charset="0"/>
              </a:rPr>
              <a:t>Although </a:t>
            </a:r>
            <a:r>
              <a:rPr lang="en-US" dirty="0" err="1">
                <a:cs typeface="Times New Roman" pitchFamily="18" charset="0"/>
              </a:rPr>
              <a:t>Vygotsky’s</a:t>
            </a:r>
            <a:r>
              <a:rPr lang="en-US" dirty="0">
                <a:cs typeface="Times New Roman" pitchFamily="18" charset="0"/>
              </a:rPr>
              <a:t> work was known in the West during the 1930s, it was not until the 1970s that its application to Piaget’s constructivism was appreciated.  His theory has been called social constructivism because it puts much more emphasis on the role of the social environment in facilitating cognitive development</a:t>
            </a:r>
            <a:r>
              <a:rPr lang="en-US" dirty="0"/>
              <a:t> </a:t>
            </a:r>
          </a:p>
          <a:p>
            <a:endParaRPr lang="en-US" b="1" dirty="0"/>
          </a:p>
          <a:p>
            <a:r>
              <a:rPr lang="en-US" b="1" dirty="0"/>
              <a:t>Here are three concepts of his theory:</a:t>
            </a:r>
          </a:p>
          <a:p>
            <a:endParaRPr lang="en-US" b="1" dirty="0"/>
          </a:p>
          <a:p>
            <a:r>
              <a:rPr lang="en-US" b="1" dirty="0"/>
              <a:t>ZPD: </a:t>
            </a:r>
            <a:r>
              <a:rPr lang="en-US" b="0" dirty="0"/>
              <a:t>looking at the discrepancy</a:t>
            </a:r>
            <a:r>
              <a:rPr lang="en-US" b="0" baseline="0" dirty="0"/>
              <a:t> between the two</a:t>
            </a:r>
            <a:endParaRPr lang="en-US" b="1" dirty="0"/>
          </a:p>
          <a:p>
            <a:r>
              <a:rPr lang="en-US" b="1" dirty="0"/>
              <a:t>Scaffolding:  </a:t>
            </a:r>
            <a:r>
              <a:rPr lang="en-US" b="0" dirty="0"/>
              <a:t>very similar to shaping</a:t>
            </a:r>
            <a:endParaRPr lang="en-US" b="1" dirty="0"/>
          </a:p>
          <a:p>
            <a:r>
              <a:rPr lang="en-US" b="1" dirty="0"/>
              <a:t>Cultural Tools:  </a:t>
            </a:r>
            <a:r>
              <a:rPr lang="en-US" b="0" dirty="0"/>
              <a:t>computers, newspapers, alphabet, number system, LANGUAGE</a:t>
            </a:r>
            <a:r>
              <a:rPr lang="en-US" b="0" baseline="0" dirty="0"/>
              <a:t> (most significant)</a:t>
            </a:r>
          </a:p>
          <a:p>
            <a:endParaRPr lang="en-US" b="0" baseline="0" dirty="0"/>
          </a:p>
          <a:p>
            <a:r>
              <a:rPr lang="en-US" b="0" baseline="0" dirty="0"/>
              <a:t>His approach places more emphasis on learning through social interaction and not simply through the child’s solo actions</a:t>
            </a:r>
            <a:endParaRPr lang="en-US" b="1" dirty="0"/>
          </a:p>
        </p:txBody>
      </p:sp>
      <p:sp>
        <p:nvSpPr>
          <p:cNvPr id="8" name="Date Placeholder 7"/>
          <p:cNvSpPr>
            <a:spLocks noGrp="1"/>
          </p:cNvSpPr>
          <p:nvPr>
            <p:ph type="dt" idx="10"/>
          </p:nvPr>
        </p:nvSpPr>
        <p:spPr/>
        <p:txBody>
          <a:bodyPr/>
          <a:lstStyle/>
          <a:p>
            <a:r>
              <a:rPr lang="en-US"/>
              <a:t>6/15/2009</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These are questions undertaken</a:t>
            </a:r>
            <a:r>
              <a:rPr lang="en-US" baseline="0" dirty="0"/>
              <a:t> in this chapter</a:t>
            </a:r>
            <a:endParaRPr lang="en-US" dirty="0"/>
          </a:p>
        </p:txBody>
      </p:sp>
      <p:sp>
        <p:nvSpPr>
          <p:cNvPr id="4" name="Slide Number Placeholder 3"/>
          <p:cNvSpPr>
            <a:spLocks noGrp="1"/>
          </p:cNvSpPr>
          <p:nvPr>
            <p:ph type="sldNum" sz="quarter" idx="10"/>
          </p:nvPr>
        </p:nvSpPr>
        <p:spPr/>
        <p:txBody>
          <a:bodyPr/>
          <a:lstStyle/>
          <a:p>
            <a:fld id="{1DD02959-C17D-4718-AC52-C7D14801EF06}" type="slidenum">
              <a:rPr lang="en-US" smtClean="0"/>
              <a:pPr/>
              <a:t>2</a:t>
            </a:fld>
            <a:endParaRPr lang="en-US"/>
          </a:p>
        </p:txBody>
      </p:sp>
      <p:sp>
        <p:nvSpPr>
          <p:cNvPr id="5" name="Date Placeholder 4"/>
          <p:cNvSpPr>
            <a:spLocks noGrp="1"/>
          </p:cNvSpPr>
          <p:nvPr>
            <p:ph type="dt" idx="11"/>
          </p:nvPr>
        </p:nvSpPr>
        <p:spPr/>
        <p:txBody>
          <a:bodyPr/>
          <a:lstStyle/>
          <a:p>
            <a:r>
              <a:rPr lang="en-US"/>
              <a:t>6/15/2009</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A6F35F-D317-4724-84C0-82D69CEFB7EB}" type="slidenum">
              <a:rPr lang="en-US"/>
              <a:pPr/>
              <a:t>20</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dirty="0"/>
              <a:t>Behavioral psychologists</a:t>
            </a:r>
            <a:r>
              <a:rPr lang="en-US" baseline="0" dirty="0"/>
              <a:t> are often accused of being unable or unwilling or uninterested in analyzing cognition</a:t>
            </a:r>
          </a:p>
          <a:p>
            <a:endParaRPr lang="en-US" baseline="0" dirty="0"/>
          </a:p>
          <a:p>
            <a:r>
              <a:rPr lang="en-US" baseline="0" dirty="0"/>
              <a:t>Cognitive behavior:  knowing &amp; thinking</a:t>
            </a:r>
          </a:p>
          <a:p>
            <a:r>
              <a:rPr lang="en-US" baseline="0" dirty="0"/>
              <a:t>These develop from interactions with the social environment</a:t>
            </a:r>
          </a:p>
          <a:p>
            <a:r>
              <a:rPr lang="en-US" baseline="0" dirty="0"/>
              <a:t>What develops is behavior (not hypothetical constructs)</a:t>
            </a:r>
          </a:p>
          <a:p>
            <a:endParaRPr lang="en-US" baseline="0" dirty="0"/>
          </a:p>
          <a:p>
            <a:r>
              <a:rPr lang="en-US" baseline="0" dirty="0"/>
              <a:t>Cognitive behaviors often occur privately, with only the discriminative stimuli that cue them and the overt responses related to them being public; they are mainly private events</a:t>
            </a:r>
          </a:p>
        </p:txBody>
      </p:sp>
      <p:sp>
        <p:nvSpPr>
          <p:cNvPr id="8" name="Date Placeholder 7"/>
          <p:cNvSpPr>
            <a:spLocks noGrp="1"/>
          </p:cNvSpPr>
          <p:nvPr>
            <p:ph type="dt" idx="10"/>
          </p:nvPr>
        </p:nvSpPr>
        <p:spPr/>
        <p:txBody>
          <a:bodyPr/>
          <a:lstStyle/>
          <a:p>
            <a:r>
              <a:rPr lang="en-US"/>
              <a:t>6/15/2009</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A5E52D-9B3B-4D4E-873F-D958B40EC5D7}" type="slidenum">
              <a:rPr lang="en-US"/>
              <a:pPr/>
              <a:t>21</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b="1" dirty="0">
                <a:cs typeface="Times New Roman" pitchFamily="18" charset="0"/>
              </a:rPr>
              <a:t>Simple discriminative behavior </a:t>
            </a:r>
            <a:r>
              <a:rPr lang="en-US" dirty="0">
                <a:cs typeface="Times New Roman" pitchFamily="18" charset="0"/>
              </a:rPr>
              <a:t>Ex: taking orange juice when offered a choice between orange juice and tomato juice</a:t>
            </a:r>
            <a:endParaRPr lang="en-US" u="sng" dirty="0">
              <a:cs typeface="Times New Roman" pitchFamily="18" charset="0"/>
            </a:endParaRPr>
          </a:p>
          <a:p>
            <a:r>
              <a:rPr lang="en-US" b="1" dirty="0">
                <a:cs typeface="Times New Roman" pitchFamily="18" charset="0"/>
              </a:rPr>
              <a:t>Conceptual or abstract behavior: </a:t>
            </a:r>
            <a:r>
              <a:rPr lang="en-US" dirty="0">
                <a:cs typeface="Times New Roman" pitchFamily="18" charset="0"/>
              </a:rPr>
              <a:t>Ex: collecting only round stone along the seashore and ignoring their size and color</a:t>
            </a:r>
            <a:endParaRPr lang="en-US" u="sng" dirty="0">
              <a:cs typeface="Times New Roman" pitchFamily="18" charset="0"/>
            </a:endParaRPr>
          </a:p>
          <a:p>
            <a:r>
              <a:rPr lang="en-US" b="1" dirty="0">
                <a:cs typeface="Times New Roman" pitchFamily="18" charset="0"/>
              </a:rPr>
              <a:t>Describing past events </a:t>
            </a:r>
            <a:r>
              <a:rPr lang="en-US" dirty="0">
                <a:cs typeface="Times New Roman" pitchFamily="18" charset="0"/>
              </a:rPr>
              <a:t>	Ex: one’s birthday party</a:t>
            </a:r>
            <a:endParaRPr lang="en-US" u="sng" dirty="0">
              <a:cs typeface="Times New Roman" pitchFamily="18" charset="0"/>
            </a:endParaRPr>
          </a:p>
          <a:p>
            <a:r>
              <a:rPr lang="en-US" b="1" dirty="0">
                <a:cs typeface="Times New Roman" pitchFamily="18" charset="0"/>
              </a:rPr>
              <a:t>Describing how things work  E</a:t>
            </a:r>
            <a:r>
              <a:rPr lang="en-US" dirty="0">
                <a:cs typeface="Times New Roman" pitchFamily="18" charset="0"/>
              </a:rPr>
              <a:t>x: how to wind up a toy so that it will propel itself</a:t>
            </a:r>
            <a:r>
              <a:rPr lang="en-US" dirty="0"/>
              <a:t> </a:t>
            </a:r>
          </a:p>
          <a:p>
            <a:endParaRPr lang="en-US" dirty="0"/>
          </a:p>
          <a:p>
            <a:r>
              <a:rPr lang="en-US" b="1" dirty="0">
                <a:cs typeface="Times New Roman" pitchFamily="18" charset="0"/>
              </a:rPr>
              <a:t>Operant sequence behavior occurring in a certain order (i.e., a chain) </a:t>
            </a:r>
            <a:r>
              <a:rPr lang="en-US" dirty="0">
                <a:cs typeface="Times New Roman" pitchFamily="18" charset="0"/>
              </a:rPr>
              <a:t>Ex: solving a problem; getting</a:t>
            </a:r>
            <a:r>
              <a:rPr lang="en-US" baseline="0" dirty="0">
                <a:cs typeface="Times New Roman" pitchFamily="18" charset="0"/>
              </a:rPr>
              <a:t> cash out of an ATM</a:t>
            </a:r>
            <a:endParaRPr lang="en-US" u="sng" dirty="0">
              <a:cs typeface="Times New Roman" pitchFamily="18" charset="0"/>
            </a:endParaRPr>
          </a:p>
          <a:p>
            <a:r>
              <a:rPr lang="en-US" b="1" dirty="0">
                <a:cs typeface="Times New Roman" pitchFamily="18" charset="0"/>
              </a:rPr>
              <a:t>Operant characteristic response topography (i.e.,</a:t>
            </a:r>
            <a:r>
              <a:rPr lang="en-US" b="1" baseline="0" dirty="0">
                <a:cs typeface="Times New Roman" pitchFamily="18" charset="0"/>
              </a:rPr>
              <a:t> form)</a:t>
            </a:r>
            <a:r>
              <a:rPr lang="en-US" b="1" dirty="0">
                <a:cs typeface="Times New Roman" pitchFamily="18" charset="0"/>
              </a:rPr>
              <a:t>  </a:t>
            </a:r>
            <a:r>
              <a:rPr lang="en-US" dirty="0">
                <a:cs typeface="Times New Roman" pitchFamily="18" charset="0"/>
              </a:rPr>
              <a:t>Ex: riding a tricycle, these abilities are cued by certain classes of discriminative stimuli</a:t>
            </a:r>
          </a:p>
          <a:p>
            <a:endParaRPr lang="en-US" dirty="0">
              <a:cs typeface="Times New Roman" pitchFamily="18" charset="0"/>
            </a:endParaRPr>
          </a:p>
          <a:p>
            <a:r>
              <a:rPr lang="en-US" dirty="0">
                <a:cs typeface="Times New Roman" pitchFamily="18" charset="0"/>
              </a:rPr>
              <a:t>Behavior analysts see cognition as behavior in relation to environmental events; it is not a thing,</a:t>
            </a:r>
            <a:r>
              <a:rPr lang="en-US" baseline="0" dirty="0">
                <a:cs typeface="Times New Roman" pitchFamily="18" charset="0"/>
              </a:rPr>
              <a:t> it is not a scheme.</a:t>
            </a:r>
            <a:r>
              <a:rPr lang="en-US" dirty="0"/>
              <a:t> Cognition,</a:t>
            </a:r>
            <a:r>
              <a:rPr lang="en-US" baseline="0" dirty="0"/>
              <a:t> as all other behavior, is affected by the contingencies in which it occurs.</a:t>
            </a:r>
            <a:endParaRPr lang="en-US" dirty="0"/>
          </a:p>
        </p:txBody>
      </p:sp>
      <p:sp>
        <p:nvSpPr>
          <p:cNvPr id="8" name="Date Placeholder 7"/>
          <p:cNvSpPr>
            <a:spLocks noGrp="1"/>
          </p:cNvSpPr>
          <p:nvPr>
            <p:ph type="dt" idx="10"/>
          </p:nvPr>
        </p:nvSpPr>
        <p:spPr/>
        <p:txBody>
          <a:bodyPr/>
          <a:lstStyle/>
          <a:p>
            <a:r>
              <a:rPr lang="en-US"/>
              <a:t>6/15/2009</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8A81F2-A8AE-46EB-B3CF-2D2958308971}" type="slidenum">
              <a:rPr lang="en-US"/>
              <a:pPr/>
              <a:t>22</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r>
              <a:rPr lang="en-US" b="1" dirty="0">
                <a:cs typeface="Times New Roman" pitchFamily="18" charset="0"/>
              </a:rPr>
              <a:t>What reinforces cognitive behavior? (Table 7.1 in book)</a:t>
            </a:r>
          </a:p>
          <a:p>
            <a:endParaRPr lang="en-US" b="1" dirty="0">
              <a:cs typeface="Times New Roman" pitchFamily="18" charset="0"/>
            </a:endParaRPr>
          </a:p>
          <a:p>
            <a:r>
              <a:rPr lang="en-US" b="1" dirty="0">
                <a:cs typeface="Times New Roman" pitchFamily="18" charset="0"/>
              </a:rPr>
              <a:t>Natural reinforcers: </a:t>
            </a:r>
          </a:p>
          <a:p>
            <a:r>
              <a:rPr lang="en-US" dirty="0">
                <a:cs typeface="Times New Roman" pitchFamily="18" charset="0"/>
              </a:rPr>
              <a:t>	Ex: sound made from a beating drum</a:t>
            </a:r>
            <a:endParaRPr lang="en-US" u="sng" dirty="0">
              <a:cs typeface="Times New Roman" pitchFamily="18" charset="0"/>
            </a:endParaRPr>
          </a:p>
          <a:p>
            <a:r>
              <a:rPr lang="en-US" dirty="0">
                <a:cs typeface="Times New Roman" pitchFamily="18" charset="0"/>
              </a:rPr>
              <a:t>	Much cognitive behavior is strengthened by natural </a:t>
            </a:r>
            <a:r>
              <a:rPr lang="en-US" dirty="0" err="1">
                <a:cs typeface="Times New Roman" pitchFamily="18" charset="0"/>
              </a:rPr>
              <a:t>reinforcers</a:t>
            </a:r>
            <a:r>
              <a:rPr lang="en-US" dirty="0">
                <a:cs typeface="Times New Roman" pitchFamily="18" charset="0"/>
              </a:rPr>
              <a:t> (thinking is strengthened by the answers it produces)</a:t>
            </a:r>
          </a:p>
          <a:p>
            <a:endParaRPr lang="en-US" u="sng" dirty="0">
              <a:cs typeface="Times New Roman" pitchFamily="18" charset="0"/>
            </a:endParaRPr>
          </a:p>
          <a:p>
            <a:r>
              <a:rPr lang="en-US" b="1" u="none" dirty="0">
                <a:cs typeface="Times New Roman" pitchFamily="18" charset="0"/>
              </a:rPr>
              <a:t>Extrinsic </a:t>
            </a:r>
            <a:r>
              <a:rPr lang="en-US" b="1" u="none" dirty="0" err="1">
                <a:cs typeface="Times New Roman" pitchFamily="18" charset="0"/>
              </a:rPr>
              <a:t>reinforcers</a:t>
            </a:r>
            <a:r>
              <a:rPr lang="en-US" b="1" u="none" dirty="0">
                <a:cs typeface="Times New Roman" pitchFamily="18" charset="0"/>
              </a:rPr>
              <a:t>:</a:t>
            </a:r>
          </a:p>
          <a:p>
            <a:r>
              <a:rPr lang="en-US" u="none" dirty="0">
                <a:cs typeface="Times New Roman" pitchFamily="18" charset="0"/>
              </a:rPr>
              <a:t>Sometimes we extrinsically</a:t>
            </a:r>
            <a:r>
              <a:rPr lang="en-US" u="none" baseline="0" dirty="0">
                <a:cs typeface="Times New Roman" pitchFamily="18" charset="0"/>
              </a:rPr>
              <a:t> reinforce ourselves when we exhibit self control by saying “good job”, or treat ourselves to a new pair of jeans for studying hard all week.</a:t>
            </a:r>
            <a:endParaRPr lang="en-US" u="none" dirty="0">
              <a:cs typeface="Times New Roman" pitchFamily="18" charset="0"/>
            </a:endParaRPr>
          </a:p>
          <a:p>
            <a:endParaRPr lang="en-US" dirty="0"/>
          </a:p>
        </p:txBody>
      </p:sp>
      <p:sp>
        <p:nvSpPr>
          <p:cNvPr id="8" name="Date Placeholder 7"/>
          <p:cNvSpPr>
            <a:spLocks noGrp="1"/>
          </p:cNvSpPr>
          <p:nvPr>
            <p:ph type="dt" idx="10"/>
          </p:nvPr>
        </p:nvSpPr>
        <p:spPr/>
        <p:txBody>
          <a:bodyPr/>
          <a:lstStyle/>
          <a:p>
            <a:r>
              <a:rPr lang="en-US"/>
              <a:t>6/15/2009</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A81C4F-88C9-48BF-9BC3-49BA19391141}" type="slidenum">
              <a:rPr lang="en-US"/>
              <a:pPr/>
              <a:t>23</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en-US" dirty="0"/>
              <a:t>Problem solving:  emitting behaviors that change the situation in such a way that the behaviors that produce reinforcement will occur</a:t>
            </a:r>
          </a:p>
          <a:p>
            <a:endParaRPr lang="en-US" dirty="0"/>
          </a:p>
          <a:p>
            <a:r>
              <a:rPr lang="en-US" dirty="0"/>
              <a:t>Child hits</a:t>
            </a:r>
            <a:r>
              <a:rPr lang="en-US" baseline="0" dirty="0"/>
              <a:t> ball with baseball bat:  “good job”? , crack of the ball, feel of the ball hitting the bat, flight of the ball.  What if the child </a:t>
            </a:r>
            <a:r>
              <a:rPr lang="en-US" baseline="0" dirty="0" err="1"/>
              <a:t>cannnot</a:t>
            </a:r>
            <a:r>
              <a:rPr lang="en-US" baseline="0" dirty="0"/>
              <a:t> hit the ball, how can we problem solve so that the child contacts these natural reinforcers? (put ball on a tee)</a:t>
            </a:r>
            <a:endParaRPr lang="en-US" dirty="0">
              <a:cs typeface="Times New Roman" pitchFamily="18" charset="0"/>
            </a:endParaRPr>
          </a:p>
          <a:p>
            <a:endParaRPr lang="en-US" b="0" dirty="0">
              <a:cs typeface="Times New Roman" pitchFamily="18" charset="0"/>
            </a:endParaRPr>
          </a:p>
          <a:p>
            <a:r>
              <a:rPr lang="en-US" b="0" dirty="0">
                <a:cs typeface="Times New Roman" pitchFamily="18" charset="0"/>
              </a:rPr>
              <a:t>Problem solving involves </a:t>
            </a:r>
            <a:r>
              <a:rPr lang="en-US" b="1" dirty="0" err="1">
                <a:cs typeface="Times New Roman" pitchFamily="18" charset="0"/>
              </a:rPr>
              <a:t>Precurrent</a:t>
            </a:r>
            <a:r>
              <a:rPr lang="en-US" b="1" dirty="0">
                <a:cs typeface="Times New Roman" pitchFamily="18" charset="0"/>
              </a:rPr>
              <a:t> behaviors: </a:t>
            </a:r>
            <a:r>
              <a:rPr lang="en-US" dirty="0">
                <a:cs typeface="Times New Roman" pitchFamily="18" charset="0"/>
              </a:rPr>
              <a:t>the early part of a chain of behaviors produces the stimuli that produces the solution.</a:t>
            </a:r>
            <a:endParaRPr lang="en-US" u="sng" dirty="0">
              <a:cs typeface="Times New Roman" pitchFamily="18" charset="0"/>
            </a:endParaRPr>
          </a:p>
          <a:p>
            <a:r>
              <a:rPr lang="en-US" dirty="0">
                <a:cs typeface="Times New Roman" pitchFamily="18" charset="0"/>
              </a:rPr>
              <a:t>Ex: looking in the dictionary</a:t>
            </a:r>
            <a:r>
              <a:rPr lang="en-US" dirty="0"/>
              <a:t> </a:t>
            </a:r>
          </a:p>
        </p:txBody>
      </p:sp>
      <p:sp>
        <p:nvSpPr>
          <p:cNvPr id="8" name="Date Placeholder 7"/>
          <p:cNvSpPr>
            <a:spLocks noGrp="1"/>
          </p:cNvSpPr>
          <p:nvPr>
            <p:ph type="dt" idx="10"/>
          </p:nvPr>
        </p:nvSpPr>
        <p:spPr/>
        <p:txBody>
          <a:bodyPr/>
          <a:lstStyle/>
          <a:p>
            <a:r>
              <a:rPr lang="en-US"/>
              <a:t>6/15/2009</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56063C-C9D2-4A4C-BBD1-D90ACE1B994C}" type="slidenum">
              <a:rPr lang="en-US"/>
              <a:pPr/>
              <a:t>24</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r>
              <a:rPr lang="en-US" b="1" dirty="0">
                <a:cs typeface="Times New Roman" pitchFamily="18" charset="0"/>
              </a:rPr>
              <a:t>Exploratory Behavior: </a:t>
            </a:r>
            <a:r>
              <a:rPr lang="en-US" dirty="0">
                <a:cs typeface="Times New Roman" pitchFamily="18" charset="0"/>
              </a:rPr>
              <a:t>a sequence of operant interactions that is strengthened and maintained by contingent ecological stimuli under specifiable setting factors</a:t>
            </a:r>
            <a:endParaRPr lang="en-US" u="sng" dirty="0">
              <a:cs typeface="Times New Roman" pitchFamily="18" charset="0"/>
            </a:endParaRPr>
          </a:p>
          <a:p>
            <a:r>
              <a:rPr lang="en-US" b="1" dirty="0">
                <a:cs typeface="Times New Roman" pitchFamily="18" charset="0"/>
              </a:rPr>
              <a:t>Ecological stimulus: </a:t>
            </a:r>
            <a:r>
              <a:rPr lang="en-US" dirty="0">
                <a:cs typeface="Times New Roman" pitchFamily="18" charset="0"/>
              </a:rPr>
              <a:t>intrinsic reinforcers of exploratory behavior involving the physical properties of various objects, social stimuli, or biological stimuli (colors, smells,</a:t>
            </a:r>
            <a:r>
              <a:rPr lang="en-US" baseline="0" dirty="0">
                <a:cs typeface="Times New Roman" pitchFamily="18" charset="0"/>
              </a:rPr>
              <a:t> sound, shapes)</a:t>
            </a:r>
            <a:endParaRPr lang="en-US" u="sng" dirty="0">
              <a:cs typeface="Times New Roman" pitchFamily="18" charset="0"/>
            </a:endParaRPr>
          </a:p>
          <a:p>
            <a:r>
              <a:rPr lang="en-US" b="1" dirty="0">
                <a:cs typeface="Times New Roman" pitchFamily="18" charset="0"/>
              </a:rPr>
              <a:t>Affordance (similar</a:t>
            </a:r>
            <a:r>
              <a:rPr lang="en-US" b="1" baseline="0" dirty="0">
                <a:cs typeface="Times New Roman" pitchFamily="18" charset="0"/>
              </a:rPr>
              <a:t> to the ecological reinforcer idea)</a:t>
            </a:r>
            <a:r>
              <a:rPr lang="en-US" b="1" dirty="0">
                <a:cs typeface="Times New Roman" pitchFamily="18" charset="0"/>
              </a:rPr>
              <a:t>: </a:t>
            </a:r>
            <a:r>
              <a:rPr lang="en-US" dirty="0">
                <a:cs typeface="Times New Roman" pitchFamily="18" charset="0"/>
              </a:rPr>
              <a:t>the various features of an environment that allow perception to develop (Gibson) and reinforce unique responses to them</a:t>
            </a:r>
            <a:endParaRPr lang="en-US" u="sng" dirty="0">
              <a:cs typeface="Times New Roman" pitchFamily="18" charset="0"/>
            </a:endParaRPr>
          </a:p>
          <a:p>
            <a:r>
              <a:rPr lang="en-US" b="1" dirty="0">
                <a:cs typeface="Times New Roman" pitchFamily="18" charset="0"/>
              </a:rPr>
              <a:t>Reinforcement trap:</a:t>
            </a:r>
            <a:r>
              <a:rPr lang="en-US" b="0" baseline="0" dirty="0">
                <a:cs typeface="Times New Roman" pitchFamily="18" charset="0"/>
              </a:rPr>
              <a:t> the process of emitting an exploratory behavior, the natural reinforcement it produces may increase the likelihood that the same response will occur again. (child and rattle)</a:t>
            </a:r>
            <a:endParaRPr lang="en-US" dirty="0"/>
          </a:p>
        </p:txBody>
      </p:sp>
      <p:sp>
        <p:nvSpPr>
          <p:cNvPr id="8" name="Date Placeholder 7"/>
          <p:cNvSpPr>
            <a:spLocks noGrp="1"/>
          </p:cNvSpPr>
          <p:nvPr>
            <p:ph type="dt" idx="10"/>
          </p:nvPr>
        </p:nvSpPr>
        <p:spPr/>
        <p:txBody>
          <a:bodyPr/>
          <a:lstStyle/>
          <a:p>
            <a:r>
              <a:rPr lang="en-US"/>
              <a:t>6/15/2009</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3D1C9D-A1AA-4353-8DAF-ECEE9F68E09E}" type="slidenum">
              <a:rPr lang="en-US"/>
              <a:pPr/>
              <a:t>25</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r>
              <a:rPr lang="en-US" dirty="0">
                <a:cs typeface="Times New Roman" pitchFamily="18" charset="0"/>
              </a:rPr>
              <a:t>Creative behavior involves the unique combination of behaviors</a:t>
            </a:r>
          </a:p>
          <a:p>
            <a:endParaRPr lang="en-US" u="sng" dirty="0">
              <a:cs typeface="Times New Roman" pitchFamily="18" charset="0"/>
            </a:endParaRPr>
          </a:p>
          <a:p>
            <a:r>
              <a:rPr lang="en-US" u="none" dirty="0">
                <a:cs typeface="Times New Roman" pitchFamily="18" charset="0"/>
              </a:rPr>
              <a:t>Novelty</a:t>
            </a:r>
            <a:r>
              <a:rPr lang="en-US" u="none" baseline="0" dirty="0">
                <a:cs typeface="Times New Roman" pitchFamily="18" charset="0"/>
              </a:rPr>
              <a:t> of the response (instead of a high five, give pounds)</a:t>
            </a:r>
          </a:p>
          <a:p>
            <a:r>
              <a:rPr lang="en-US" u="none" baseline="0" dirty="0">
                <a:cs typeface="Times New Roman" pitchFamily="18" charset="0"/>
              </a:rPr>
              <a:t>Novelty of the product (new painting style)</a:t>
            </a:r>
          </a:p>
          <a:p>
            <a:r>
              <a:rPr lang="en-US" u="none" baseline="0" dirty="0">
                <a:cs typeface="Times New Roman" pitchFamily="18" charset="0"/>
              </a:rPr>
              <a:t>Diversity of responses (how many ways can you make a house out of cards)</a:t>
            </a:r>
          </a:p>
          <a:p>
            <a:r>
              <a:rPr lang="en-US" u="none" baseline="0" dirty="0">
                <a:cs typeface="Times New Roman" pitchFamily="18" charset="0"/>
              </a:rPr>
              <a:t>Quality of the response or product (how others perceive it; usefulness to society)</a:t>
            </a:r>
          </a:p>
          <a:p>
            <a:endParaRPr lang="en-US" u="none" baseline="0" dirty="0">
              <a:cs typeface="Times New Roman" pitchFamily="18" charset="0"/>
            </a:endParaRPr>
          </a:p>
          <a:p>
            <a:r>
              <a:rPr lang="en-US" u="none" baseline="0" dirty="0">
                <a:cs typeface="Times New Roman" pitchFamily="18" charset="0"/>
              </a:rPr>
              <a:t>Need a large repertoire of behaviors in order for creativity to occur, but there are people with a large repertoire of behaviors that are not creative</a:t>
            </a:r>
          </a:p>
          <a:p>
            <a:endParaRPr lang="en-US" u="none" baseline="0" dirty="0">
              <a:cs typeface="Times New Roman" pitchFamily="18" charset="0"/>
            </a:endParaRPr>
          </a:p>
          <a:p>
            <a:r>
              <a:rPr lang="en-US" u="none" baseline="0" dirty="0">
                <a:cs typeface="Times New Roman" pitchFamily="18" charset="0"/>
              </a:rPr>
              <a:t>Creativity is learned!!!!!</a:t>
            </a:r>
          </a:p>
          <a:p>
            <a:endParaRPr lang="en-US" u="none" dirty="0">
              <a:cs typeface="Times New Roman" pitchFamily="18" charset="0"/>
            </a:endParaRPr>
          </a:p>
          <a:p>
            <a:endParaRPr lang="en-US" dirty="0"/>
          </a:p>
        </p:txBody>
      </p:sp>
      <p:sp>
        <p:nvSpPr>
          <p:cNvPr id="8" name="Date Placeholder 7"/>
          <p:cNvSpPr>
            <a:spLocks noGrp="1"/>
          </p:cNvSpPr>
          <p:nvPr>
            <p:ph type="dt" idx="10"/>
          </p:nvPr>
        </p:nvSpPr>
        <p:spPr/>
        <p:txBody>
          <a:bodyPr/>
          <a:lstStyle/>
          <a:p>
            <a:r>
              <a:rPr lang="en-US"/>
              <a:t>6/15/2009</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startAt="3"/>
            </a:pPr>
            <a:r>
              <a:rPr lang="en-US" dirty="0"/>
              <a:t>schemes; adaptation</a:t>
            </a:r>
            <a:r>
              <a:rPr lang="en-US" baseline="0" dirty="0"/>
              <a:t> through assimilation and accommodation (p.223)</a:t>
            </a:r>
          </a:p>
          <a:p>
            <a:pPr marL="228600" indent="-228600">
              <a:buAutoNum type="arabicPeriod" startAt="3"/>
            </a:pPr>
            <a:r>
              <a:rPr lang="en-US" baseline="0" dirty="0"/>
              <a:t>It is a behavior; the act or process of knowing.  Cognition = cognitive behavior.  Includes private behaviors, but not all cognitive behaviors are private events.  Include many overt behaviors </a:t>
            </a:r>
            <a:r>
              <a:rPr lang="en-US" b="1" baseline="0" dirty="0"/>
              <a:t>related to the external environment</a:t>
            </a:r>
            <a:r>
              <a:rPr lang="en-US" baseline="0" dirty="0"/>
              <a:t>.  They are things people do.</a:t>
            </a:r>
          </a:p>
          <a:p>
            <a:pPr marL="228600" indent="-228600">
              <a:buAutoNum type="arabicPeriod" startAt="3"/>
            </a:pPr>
            <a:endParaRPr lang="en-US" baseline="0" dirty="0"/>
          </a:p>
          <a:p>
            <a:pPr marL="228600" indent="-228600">
              <a:buNone/>
            </a:pPr>
            <a:r>
              <a:rPr lang="en-US" baseline="0" dirty="0"/>
              <a:t>	includes knowledge, ability, problem solving, creativity</a:t>
            </a:r>
          </a:p>
          <a:p>
            <a:pPr marL="228600" indent="-228600">
              <a:buNone/>
            </a:pPr>
            <a:endParaRPr lang="en-US" baseline="0" dirty="0"/>
          </a:p>
          <a:p>
            <a:pPr marL="228600" indent="-228600">
              <a:buNone/>
            </a:pPr>
            <a:r>
              <a:rPr lang="en-US" baseline="0" dirty="0"/>
              <a:t>	Earlier theories focused on the structures that </a:t>
            </a:r>
            <a:r>
              <a:rPr lang="en-US" baseline="0"/>
              <a:t>construct cognition</a:t>
            </a:r>
            <a:endParaRPr lang="en-US" dirty="0"/>
          </a:p>
        </p:txBody>
      </p:sp>
      <p:sp>
        <p:nvSpPr>
          <p:cNvPr id="4" name="Date Placeholder 3"/>
          <p:cNvSpPr>
            <a:spLocks noGrp="1"/>
          </p:cNvSpPr>
          <p:nvPr>
            <p:ph type="dt" idx="10"/>
          </p:nvPr>
        </p:nvSpPr>
        <p:spPr/>
        <p:txBody>
          <a:bodyPr/>
          <a:lstStyle/>
          <a:p>
            <a:r>
              <a:rPr lang="en-US"/>
              <a:t>6/15/2009</a:t>
            </a:r>
          </a:p>
        </p:txBody>
      </p:sp>
      <p:sp>
        <p:nvSpPr>
          <p:cNvPr id="5" name="Slide Number Placeholder 4"/>
          <p:cNvSpPr>
            <a:spLocks noGrp="1"/>
          </p:cNvSpPr>
          <p:nvPr>
            <p:ph type="sldNum" sz="quarter" idx="11"/>
          </p:nvPr>
        </p:nvSpPr>
        <p:spPr/>
        <p:txBody>
          <a:bodyPr/>
          <a:lstStyle/>
          <a:p>
            <a:fld id="{1DD02959-C17D-4718-AC52-C7D14801EF06}"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3.  The</a:t>
            </a:r>
            <a:r>
              <a:rPr lang="en-US" baseline="0" dirty="0"/>
              <a:t> location!  Cognitive behavior thoughts are private events occurring inside the skin (covert).  </a:t>
            </a:r>
          </a:p>
          <a:p>
            <a:r>
              <a:rPr lang="en-US" baseline="0" dirty="0"/>
              <a:t>--- but not all cognitive behavior thoughts!</a:t>
            </a:r>
          </a:p>
          <a:p>
            <a:endParaRPr lang="en-US" baseline="0" dirty="0"/>
          </a:p>
          <a:p>
            <a:r>
              <a:rPr lang="en-US" baseline="0" dirty="0"/>
              <a:t> </a:t>
            </a:r>
            <a:endParaRPr lang="en-US" dirty="0"/>
          </a:p>
        </p:txBody>
      </p:sp>
      <p:sp>
        <p:nvSpPr>
          <p:cNvPr id="4" name="Slide Number Placeholder 3"/>
          <p:cNvSpPr>
            <a:spLocks noGrp="1"/>
          </p:cNvSpPr>
          <p:nvPr>
            <p:ph type="sldNum" sz="quarter" idx="10"/>
          </p:nvPr>
        </p:nvSpPr>
        <p:spPr/>
        <p:txBody>
          <a:bodyPr/>
          <a:lstStyle/>
          <a:p>
            <a:fld id="{1DD02959-C17D-4718-AC52-C7D14801EF06}" type="slidenum">
              <a:rPr lang="en-US" smtClean="0"/>
              <a:pPr/>
              <a:t>3</a:t>
            </a:fld>
            <a:endParaRPr lang="en-US"/>
          </a:p>
        </p:txBody>
      </p:sp>
      <p:sp>
        <p:nvSpPr>
          <p:cNvPr id="5" name="Date Placeholder 4"/>
          <p:cNvSpPr>
            <a:spLocks noGrp="1"/>
          </p:cNvSpPr>
          <p:nvPr>
            <p:ph type="dt" idx="11"/>
          </p:nvPr>
        </p:nvSpPr>
        <p:spPr/>
        <p:txBody>
          <a:bodyPr/>
          <a:lstStyle/>
          <a:p>
            <a:r>
              <a:rPr lang="en-US"/>
              <a:t>6/15/2009</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a:t>
            </a:r>
            <a:r>
              <a:rPr lang="en-US" baseline="0" dirty="0"/>
              <a:t> location!  This is what makes thinking different from other operant behaviors.  Cognitive behavior thoughts are private events occurring inside the skin (covert).  </a:t>
            </a:r>
          </a:p>
          <a:p>
            <a:r>
              <a:rPr lang="en-US" baseline="0" dirty="0"/>
              <a:t>--- but not all cognitive behavior thoughts!</a:t>
            </a:r>
          </a:p>
          <a:p>
            <a:endParaRPr lang="en-US" baseline="0" dirty="0"/>
          </a:p>
          <a:p>
            <a:r>
              <a:rPr lang="en-US" baseline="0" dirty="0"/>
              <a:t>Many cognitive behaviors include overt behaviors related to the external environment</a:t>
            </a:r>
          </a:p>
          <a:p>
            <a:endParaRPr lang="en-US" baseline="0" dirty="0"/>
          </a:p>
          <a:p>
            <a:r>
              <a:rPr lang="en-US" baseline="0" dirty="0"/>
              <a:t>Anything a person does (thinking, feeling, talking, daydreaming, throwing, catching, etc.) is in relation to the environment</a:t>
            </a:r>
          </a:p>
          <a:p>
            <a:endParaRPr lang="en-US" baseline="0" dirty="0"/>
          </a:p>
          <a:p>
            <a:endParaRPr lang="en-US" baseline="0" dirty="0"/>
          </a:p>
          <a:p>
            <a:endParaRPr lang="en-US" baseline="0" dirty="0"/>
          </a:p>
          <a:p>
            <a:r>
              <a:rPr lang="en-US" baseline="0" dirty="0"/>
              <a:t> </a:t>
            </a:r>
            <a:endParaRPr lang="en-US" dirty="0"/>
          </a:p>
          <a:p>
            <a:endParaRPr lang="en-US" dirty="0"/>
          </a:p>
        </p:txBody>
      </p:sp>
      <p:sp>
        <p:nvSpPr>
          <p:cNvPr id="4" name="Slide Number Placeholder 3"/>
          <p:cNvSpPr>
            <a:spLocks noGrp="1"/>
          </p:cNvSpPr>
          <p:nvPr>
            <p:ph type="sldNum" sz="quarter" idx="10"/>
          </p:nvPr>
        </p:nvSpPr>
        <p:spPr/>
        <p:txBody>
          <a:bodyPr/>
          <a:lstStyle/>
          <a:p>
            <a:fld id="{1DD02959-C17D-4718-AC52-C7D14801EF06}" type="slidenum">
              <a:rPr lang="en-US" smtClean="0"/>
              <a:pPr/>
              <a:t>4</a:t>
            </a:fld>
            <a:endParaRPr lang="en-US"/>
          </a:p>
        </p:txBody>
      </p:sp>
      <p:sp>
        <p:nvSpPr>
          <p:cNvPr id="5" name="Date Placeholder 4"/>
          <p:cNvSpPr>
            <a:spLocks noGrp="1"/>
          </p:cNvSpPr>
          <p:nvPr>
            <p:ph type="dt" idx="11"/>
          </p:nvPr>
        </p:nvSpPr>
        <p:spPr/>
        <p:txBody>
          <a:bodyPr/>
          <a:lstStyle/>
          <a:p>
            <a:r>
              <a:rPr lang="en-US"/>
              <a:t>6/15/2009</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See</a:t>
            </a:r>
            <a:r>
              <a:rPr lang="en-US" baseline="0" dirty="0"/>
              <a:t> someone thinking:</a:t>
            </a:r>
          </a:p>
          <a:p>
            <a:r>
              <a:rPr lang="en-US" baseline="0" dirty="0"/>
              <a:t>Hesitation</a:t>
            </a:r>
          </a:p>
          <a:p>
            <a:endParaRPr lang="en-US" baseline="0" dirty="0"/>
          </a:p>
          <a:p>
            <a:r>
              <a:rPr lang="en-US" dirty="0"/>
              <a:t>Birth</a:t>
            </a:r>
            <a:r>
              <a:rPr lang="en-US" baseline="0" dirty="0"/>
              <a:t> to 24 months</a:t>
            </a:r>
          </a:p>
          <a:p>
            <a:r>
              <a:rPr lang="en-US" baseline="0" dirty="0"/>
              <a:t>2-7 years</a:t>
            </a:r>
          </a:p>
          <a:p>
            <a:r>
              <a:rPr lang="en-US" baseline="0" dirty="0"/>
              <a:t>7-11 years</a:t>
            </a:r>
          </a:p>
          <a:p>
            <a:r>
              <a:rPr lang="en-US" baseline="0" dirty="0"/>
              <a:t>12 years +</a:t>
            </a:r>
            <a:endParaRPr lang="en-US" dirty="0"/>
          </a:p>
          <a:p>
            <a:endParaRPr lang="en-US" dirty="0"/>
          </a:p>
        </p:txBody>
      </p:sp>
      <p:sp>
        <p:nvSpPr>
          <p:cNvPr id="4" name="Slide Number Placeholder 3"/>
          <p:cNvSpPr>
            <a:spLocks noGrp="1"/>
          </p:cNvSpPr>
          <p:nvPr>
            <p:ph type="sldNum" sz="quarter" idx="10"/>
          </p:nvPr>
        </p:nvSpPr>
        <p:spPr/>
        <p:txBody>
          <a:bodyPr/>
          <a:lstStyle/>
          <a:p>
            <a:fld id="{1DD02959-C17D-4718-AC52-C7D14801EF06}" type="slidenum">
              <a:rPr lang="en-US" smtClean="0"/>
              <a:pPr/>
              <a:t>5</a:t>
            </a:fld>
            <a:endParaRPr lang="en-US"/>
          </a:p>
        </p:txBody>
      </p:sp>
      <p:sp>
        <p:nvSpPr>
          <p:cNvPr id="5" name="Date Placeholder 4"/>
          <p:cNvSpPr>
            <a:spLocks noGrp="1"/>
          </p:cNvSpPr>
          <p:nvPr>
            <p:ph type="dt" idx="11"/>
          </p:nvPr>
        </p:nvSpPr>
        <p:spPr/>
        <p:txBody>
          <a:bodyPr/>
          <a:lstStyle/>
          <a:p>
            <a:r>
              <a:rPr lang="en-US"/>
              <a:t>6/15/2009</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is from the behavioral systems theory viewpoint</a:t>
            </a:r>
          </a:p>
        </p:txBody>
      </p:sp>
      <p:sp>
        <p:nvSpPr>
          <p:cNvPr id="4" name="Slide Number Placeholder 3"/>
          <p:cNvSpPr>
            <a:spLocks noGrp="1"/>
          </p:cNvSpPr>
          <p:nvPr>
            <p:ph type="sldNum" sz="quarter" idx="10"/>
          </p:nvPr>
        </p:nvSpPr>
        <p:spPr/>
        <p:txBody>
          <a:bodyPr/>
          <a:lstStyle/>
          <a:p>
            <a:fld id="{1DD02959-C17D-4718-AC52-C7D14801EF06}" type="slidenum">
              <a:rPr lang="en-US" smtClean="0"/>
              <a:pPr/>
              <a:t>6</a:t>
            </a:fld>
            <a:endParaRPr lang="en-US"/>
          </a:p>
        </p:txBody>
      </p:sp>
      <p:sp>
        <p:nvSpPr>
          <p:cNvPr id="5" name="Date Placeholder 4"/>
          <p:cNvSpPr>
            <a:spLocks noGrp="1"/>
          </p:cNvSpPr>
          <p:nvPr>
            <p:ph type="dt" idx="11"/>
          </p:nvPr>
        </p:nvSpPr>
        <p:spPr/>
        <p:txBody>
          <a:bodyPr/>
          <a:lstStyle/>
          <a:p>
            <a:r>
              <a:rPr lang="en-US"/>
              <a:t>6/15/2009</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While we will be taking a behavioral systems theory viewpoint of cognitive development,</a:t>
            </a:r>
            <a:r>
              <a:rPr lang="en-US" baseline="0" dirty="0"/>
              <a:t> it is important to look at historically how cognitive development has been conceptualized</a:t>
            </a:r>
            <a:endParaRPr lang="en-US" dirty="0"/>
          </a:p>
        </p:txBody>
      </p:sp>
      <p:sp>
        <p:nvSpPr>
          <p:cNvPr id="4" name="Slide Number Placeholder 3"/>
          <p:cNvSpPr>
            <a:spLocks noGrp="1"/>
          </p:cNvSpPr>
          <p:nvPr>
            <p:ph type="sldNum" sz="quarter" idx="10"/>
          </p:nvPr>
        </p:nvSpPr>
        <p:spPr/>
        <p:txBody>
          <a:bodyPr/>
          <a:lstStyle/>
          <a:p>
            <a:fld id="{1DD02959-C17D-4718-AC52-C7D14801EF06}" type="slidenum">
              <a:rPr lang="en-US" smtClean="0"/>
              <a:pPr/>
              <a:t>7</a:t>
            </a:fld>
            <a:endParaRPr lang="en-US"/>
          </a:p>
        </p:txBody>
      </p:sp>
      <p:sp>
        <p:nvSpPr>
          <p:cNvPr id="5" name="Date Placeholder 4"/>
          <p:cNvSpPr>
            <a:spLocks noGrp="1"/>
          </p:cNvSpPr>
          <p:nvPr>
            <p:ph type="dt" idx="11"/>
          </p:nvPr>
        </p:nvSpPr>
        <p:spPr/>
        <p:txBody>
          <a:bodyPr/>
          <a:lstStyle/>
          <a:p>
            <a:r>
              <a:rPr lang="en-US"/>
              <a:t>6/15/2009</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Examples:</a:t>
            </a:r>
          </a:p>
          <a:p>
            <a:r>
              <a:rPr lang="en-US" dirty="0"/>
              <a:t>Repeating</a:t>
            </a:r>
            <a:r>
              <a:rPr lang="en-US" baseline="0" dirty="0"/>
              <a:t> what is said</a:t>
            </a:r>
          </a:p>
          <a:p>
            <a:r>
              <a:rPr lang="en-US" baseline="0" dirty="0"/>
              <a:t>Putting it in “your own words”</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Doing the task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Being able to explain an event (why those ingredients are needed; to make a cake!; Get me: eggs, butter, flour, oil, sugar, baking soda, milk, salt, and vanilla extract)</a:t>
            </a:r>
          </a:p>
          <a:p>
            <a:endParaRPr lang="en-US" dirty="0"/>
          </a:p>
          <a:p>
            <a:endParaRPr lang="en-US" dirty="0"/>
          </a:p>
          <a:p>
            <a:r>
              <a:rPr lang="en-US" dirty="0"/>
              <a:t>Birth</a:t>
            </a:r>
            <a:r>
              <a:rPr lang="en-US" baseline="0" dirty="0"/>
              <a:t> to 24 months</a:t>
            </a:r>
          </a:p>
          <a:p>
            <a:r>
              <a:rPr lang="en-US" baseline="0" dirty="0"/>
              <a:t>2-7 years</a:t>
            </a:r>
          </a:p>
          <a:p>
            <a:r>
              <a:rPr lang="en-US" baseline="0" dirty="0"/>
              <a:t>7-11 years</a:t>
            </a:r>
          </a:p>
          <a:p>
            <a:r>
              <a:rPr lang="en-US" baseline="0" dirty="0"/>
              <a:t>12 years +</a:t>
            </a:r>
            <a:endParaRPr lang="en-US" dirty="0"/>
          </a:p>
          <a:p>
            <a:endParaRPr lang="en-US" dirty="0"/>
          </a:p>
        </p:txBody>
      </p:sp>
      <p:sp>
        <p:nvSpPr>
          <p:cNvPr id="4" name="Slide Number Placeholder 3"/>
          <p:cNvSpPr>
            <a:spLocks noGrp="1"/>
          </p:cNvSpPr>
          <p:nvPr>
            <p:ph type="sldNum" sz="quarter" idx="10"/>
          </p:nvPr>
        </p:nvSpPr>
        <p:spPr/>
        <p:txBody>
          <a:bodyPr/>
          <a:lstStyle/>
          <a:p>
            <a:fld id="{1DD02959-C17D-4718-AC52-C7D14801EF06}" type="slidenum">
              <a:rPr lang="en-US" smtClean="0"/>
              <a:pPr/>
              <a:t>8</a:t>
            </a:fld>
            <a:endParaRPr lang="en-US"/>
          </a:p>
        </p:txBody>
      </p:sp>
      <p:sp>
        <p:nvSpPr>
          <p:cNvPr id="5" name="Date Placeholder 4"/>
          <p:cNvSpPr>
            <a:spLocks noGrp="1"/>
          </p:cNvSpPr>
          <p:nvPr>
            <p:ph type="dt" idx="11"/>
          </p:nvPr>
        </p:nvSpPr>
        <p:spPr/>
        <p:txBody>
          <a:bodyPr/>
          <a:lstStyle/>
          <a:p>
            <a:r>
              <a:rPr lang="en-US"/>
              <a:t>6/15/2009</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Clinical method:  small number of individuals</a:t>
            </a:r>
            <a:r>
              <a:rPr lang="en-US" baseline="0" dirty="0"/>
              <a:t> are examined extensively</a:t>
            </a:r>
          </a:p>
          <a:p>
            <a:endParaRPr lang="en-US" baseline="0" dirty="0"/>
          </a:p>
          <a:p>
            <a:r>
              <a:rPr lang="en-US" baseline="0" dirty="0"/>
              <a:t>Different than the popular method of the time, using large, randomized groups of subjects</a:t>
            </a:r>
            <a:endParaRPr lang="en-US" dirty="0"/>
          </a:p>
        </p:txBody>
      </p:sp>
      <p:sp>
        <p:nvSpPr>
          <p:cNvPr id="4" name="Slide Number Placeholder 3"/>
          <p:cNvSpPr>
            <a:spLocks noGrp="1"/>
          </p:cNvSpPr>
          <p:nvPr>
            <p:ph type="sldNum" sz="quarter" idx="10"/>
          </p:nvPr>
        </p:nvSpPr>
        <p:spPr/>
        <p:txBody>
          <a:bodyPr/>
          <a:lstStyle/>
          <a:p>
            <a:fld id="{1DD02959-C17D-4718-AC52-C7D14801EF06}" type="slidenum">
              <a:rPr lang="en-US" smtClean="0"/>
              <a:pPr/>
              <a:t>9</a:t>
            </a:fld>
            <a:endParaRPr lang="en-US"/>
          </a:p>
        </p:txBody>
      </p:sp>
      <p:sp>
        <p:nvSpPr>
          <p:cNvPr id="5" name="Date Placeholder 4"/>
          <p:cNvSpPr>
            <a:spLocks noGrp="1"/>
          </p:cNvSpPr>
          <p:nvPr>
            <p:ph type="dt" idx="11"/>
          </p:nvPr>
        </p:nvSpPr>
        <p:spPr/>
        <p:txBody>
          <a:bodyPr/>
          <a:lstStyle/>
          <a:p>
            <a:r>
              <a:rPr lang="en-US"/>
              <a:t>6/15/2009</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w="9525">
            <a:noFill/>
            <a:miter lim="800000"/>
            <a:headEnd/>
            <a:tailEnd/>
          </a:ln>
          <a:effectLst/>
        </p:spPr>
        <p:txBody>
          <a:bodyPr/>
          <a:lstStyle/>
          <a:p>
            <a:endParaRPr kumimoji="1" lang="en-US"/>
          </a:p>
        </p:txBody>
      </p:sp>
      <p:sp>
        <p:nvSpPr>
          <p:cNvPr id="3075" name="Rectangle 3"/>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endParaRPr kumimoji="1" lang="en-US"/>
          </a:p>
        </p:txBody>
      </p:sp>
      <p:sp>
        <p:nvSpPr>
          <p:cNvPr id="3076" name="Rectangle 4"/>
          <p:cNvSpPr>
            <a:spLocks noGrp="1" noChangeArrowheads="1"/>
          </p:cNvSpPr>
          <p:nvPr>
            <p:ph type="ctrTitle" sz="quarter"/>
          </p:nvPr>
        </p:nvSpPr>
        <p:spPr>
          <a:xfrm>
            <a:off x="685800" y="2286000"/>
            <a:ext cx="7772400" cy="1143000"/>
          </a:xfrm>
        </p:spPr>
        <p:txBody>
          <a:bodyPr/>
          <a:lstStyle>
            <a:lvl1pPr>
              <a:defRPr/>
            </a:lvl1pPr>
          </a:lstStyle>
          <a:p>
            <a:r>
              <a:rPr lang="en-US"/>
              <a:t>Click to edit Master title style</a:t>
            </a:r>
          </a:p>
        </p:txBody>
      </p:sp>
      <p:sp>
        <p:nvSpPr>
          <p:cNvPr id="3077" name="Rectangle 5"/>
          <p:cNvSpPr>
            <a:spLocks noGrp="1" noChangeArrowheads="1"/>
          </p:cNvSpPr>
          <p:nvPr>
            <p:ph type="subTitle" sz="quarter" idx="1"/>
          </p:nvPr>
        </p:nvSpPr>
        <p:spPr>
          <a:xfrm>
            <a:off x="2057400" y="4114800"/>
            <a:ext cx="6400800" cy="1752600"/>
          </a:xfrm>
        </p:spPr>
        <p:txBody>
          <a:bodyPr/>
          <a:lstStyle>
            <a:lvl1pPr marL="0" indent="0" algn="ctr">
              <a:buFont typeface="Wingdings" pitchFamily="2" charset="2"/>
              <a:buNone/>
              <a:defRPr b="0">
                <a:latin typeface="Times New Roman" pitchFamily="18" charset="0"/>
              </a:defRPr>
            </a:lvl1pPr>
          </a:lstStyle>
          <a:p>
            <a:r>
              <a:rPr lang="en-US"/>
              <a:t>Click to edit Master subtitle style</a:t>
            </a:r>
          </a:p>
        </p:txBody>
      </p:sp>
      <p:sp>
        <p:nvSpPr>
          <p:cNvPr id="3078" name="Rectangle 6"/>
          <p:cNvSpPr>
            <a:spLocks noGrp="1" noChangeArrowheads="1"/>
          </p:cNvSpPr>
          <p:nvPr>
            <p:ph type="dt" sz="quarter" idx="2"/>
          </p:nvPr>
        </p:nvSpPr>
        <p:spPr/>
        <p:txBody>
          <a:bodyPr/>
          <a:lstStyle>
            <a:lvl1pPr>
              <a:defRPr/>
            </a:lvl1pPr>
          </a:lstStyle>
          <a:p>
            <a:endParaRPr lang="en-US"/>
          </a:p>
        </p:txBody>
      </p:sp>
      <p:sp>
        <p:nvSpPr>
          <p:cNvPr id="3079" name="Rectangle 7"/>
          <p:cNvSpPr>
            <a:spLocks noGrp="1" noChangeArrowheads="1"/>
          </p:cNvSpPr>
          <p:nvPr>
            <p:ph type="ftr" sz="quarter" idx="3"/>
          </p:nvPr>
        </p:nvSpPr>
        <p:spPr/>
        <p:txBody>
          <a:bodyPr/>
          <a:lstStyle>
            <a:lvl1pPr>
              <a:defRPr/>
            </a:lvl1pPr>
          </a:lstStyle>
          <a:p>
            <a:endParaRPr lang="en-US"/>
          </a:p>
        </p:txBody>
      </p:sp>
      <p:sp>
        <p:nvSpPr>
          <p:cNvPr id="3080" name="Rectangle 8"/>
          <p:cNvSpPr>
            <a:spLocks noGrp="1" noChangeArrowheads="1"/>
          </p:cNvSpPr>
          <p:nvPr>
            <p:ph type="sldNum" sz="quarter" idx="4"/>
          </p:nvPr>
        </p:nvSpPr>
        <p:spPr/>
        <p:txBody>
          <a:bodyPr/>
          <a:lstStyle>
            <a:lvl1pPr>
              <a:defRPr/>
            </a:lvl1pPr>
          </a:lstStyle>
          <a:p>
            <a:fld id="{D04AFBFC-A69E-4BC9-80B2-E294BD1046E4}" type="slidenum">
              <a:rPr lang="en-US"/>
              <a:pPr/>
              <a:t>‹#›</a:t>
            </a:fld>
            <a:endParaRPr lang="en-US"/>
          </a:p>
        </p:txBody>
      </p:sp>
      <p:sp>
        <p:nvSpPr>
          <p:cNvPr id="3081" name="Rectangle 9"/>
          <p:cNvSpPr>
            <a:spLocks noChangeArrowheads="1"/>
          </p:cNvSpPr>
          <p:nvPr/>
        </p:nvSpPr>
        <p:spPr bwMode="auto">
          <a:xfrm>
            <a:off x="0" y="3505200"/>
            <a:ext cx="4724400" cy="152400"/>
          </a:xfrm>
          <a:prstGeom prst="rect">
            <a:avLst/>
          </a:prstGeom>
          <a:solidFill>
            <a:schemeClr val="accent1">
              <a:alpha val="50000"/>
            </a:schemeClr>
          </a:solidFill>
          <a:ln w="9525">
            <a:noFill/>
            <a:miter lim="800000"/>
            <a:headEnd/>
            <a:tailEnd/>
          </a:ln>
          <a:effectLst/>
        </p:spPr>
        <p:txBody>
          <a:bodyPr/>
          <a:lstStyle/>
          <a:p>
            <a:endParaRPr kumimoji="1"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F1007D-3270-47BD-ABB9-E6E37261572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E2044D-84D4-4251-807A-333A10227D5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1722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1722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172200"/>
            <a:ext cx="1905000" cy="457200"/>
          </a:xfrm>
        </p:spPr>
        <p:txBody>
          <a:bodyPr/>
          <a:lstStyle>
            <a:lvl1pPr>
              <a:defRPr/>
            </a:lvl1pPr>
          </a:lstStyle>
          <a:p>
            <a:fld id="{C1EDBBE2-197F-4F5A-89FE-BB22EDCFF2BA}"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1722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1722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172200"/>
            <a:ext cx="1905000" cy="457200"/>
          </a:xfrm>
        </p:spPr>
        <p:txBody>
          <a:bodyPr/>
          <a:lstStyle>
            <a:lvl1pPr>
              <a:defRPr/>
            </a:lvl1pPr>
          </a:lstStyle>
          <a:p>
            <a:fld id="{E7C139AB-A139-46AF-88A6-2D32E8BEF70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5A919D-CB20-4349-AC79-1B39B8F31A6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262FBF0-69F5-4E5F-8343-5FC6FF012E2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4BF48C0-956B-42B3-962A-81975A090C7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E9A85D5-5CFA-4E6B-9C8A-A94C104821A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7B45235-E861-41F4-9C15-2FA7F453277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105790D-CCDB-4A21-93CD-AE248CE9414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5F50FDF-7E63-4B2F-B42C-08BB483085D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124477A-67F9-409B-91CE-25B695BA762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81000" y="0"/>
            <a:ext cx="1447800" cy="6856413"/>
          </a:xfrm>
          <a:prstGeom prst="rect">
            <a:avLst/>
          </a:prstGeom>
          <a:gradFill rotWithShape="0">
            <a:gsLst>
              <a:gs pos="0">
                <a:schemeClr val="bg1">
                  <a:alpha val="50000"/>
                </a:schemeClr>
              </a:gs>
              <a:gs pos="100000">
                <a:schemeClr val="bg1">
                  <a:gamma/>
                  <a:shade val="61961"/>
                  <a:invGamma/>
                </a:schemeClr>
              </a:gs>
            </a:gsLst>
            <a:lin ang="5400000" scaled="1"/>
          </a:gradFill>
          <a:ln w="9525">
            <a:noFill/>
            <a:miter lim="800000"/>
            <a:headEnd/>
            <a:tailEnd/>
          </a:ln>
          <a:effectLst/>
        </p:spPr>
        <p:txBody>
          <a:bodyPr/>
          <a:lstStyle/>
          <a:p>
            <a:endParaRPr kumimoji="1" lang="en-US"/>
          </a:p>
        </p:txBody>
      </p:sp>
      <p:sp>
        <p:nvSpPr>
          <p:cNvPr id="1027" name="Rectangle 3"/>
          <p:cNvSpPr>
            <a:spLocks noChangeArrowheads="1"/>
          </p:cNvSpPr>
          <p:nvPr/>
        </p:nvSpPr>
        <p:spPr bwMode="auto">
          <a:xfrm>
            <a:off x="152400" y="1752600"/>
            <a:ext cx="4724400" cy="152400"/>
          </a:xfrm>
          <a:prstGeom prst="rect">
            <a:avLst/>
          </a:prstGeom>
          <a:solidFill>
            <a:schemeClr val="accent1">
              <a:alpha val="50000"/>
            </a:schemeClr>
          </a:solidFill>
          <a:ln w="9525">
            <a:noFill/>
            <a:miter lim="800000"/>
            <a:headEnd/>
            <a:tailEnd/>
          </a:ln>
          <a:effectLst/>
        </p:spPr>
        <p:txBody>
          <a:bodyPr/>
          <a:lstStyle/>
          <a:p>
            <a:endParaRPr kumimoji="1" lang="en-US"/>
          </a:p>
        </p:txBody>
      </p:sp>
      <p:sp>
        <p:nvSpPr>
          <p:cNvPr id="1028" name="Rectangle 4"/>
          <p:cNvSpPr>
            <a:spLocks noChangeArrowheads="1"/>
          </p:cNvSpPr>
          <p:nvPr/>
        </p:nvSpPr>
        <p:spPr bwMode="auto">
          <a:xfrm>
            <a:off x="609600" y="6248400"/>
            <a:ext cx="3505200" cy="381000"/>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0" scaled="1"/>
          </a:gradFill>
          <a:ln w="9525">
            <a:noFill/>
            <a:miter lim="800000"/>
            <a:headEnd/>
            <a:tailEnd/>
          </a:ln>
          <a:effectLst/>
        </p:spPr>
        <p:txBody>
          <a:bodyPr/>
          <a:lstStyle/>
          <a:p>
            <a:r>
              <a:rPr kumimoji="1" lang="en-US" sz="2000"/>
              <a:t>Novak &amp; Pelaez</a:t>
            </a:r>
          </a:p>
        </p:txBody>
      </p:sp>
      <p:sp>
        <p:nvSpPr>
          <p:cNvPr id="1029" name="Rectangle 5"/>
          <p:cNvSpPr>
            <a:spLocks noChangeArrowheads="1"/>
          </p:cNvSpPr>
          <p:nvPr/>
        </p:nvSpPr>
        <p:spPr bwMode="auto">
          <a:xfrm>
            <a:off x="762000" y="762000"/>
            <a:ext cx="83804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endParaRPr kumimoji="1" lang="en-US"/>
          </a:p>
        </p:txBody>
      </p:sp>
      <p:sp>
        <p:nvSpPr>
          <p:cNvPr id="1030" name="Rectangle 6"/>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31" name="Rectangle 7"/>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2" name="Rectangle 8"/>
          <p:cNvSpPr>
            <a:spLocks noGrp="1" noChangeArrowheads="1"/>
          </p:cNvSpPr>
          <p:nvPr>
            <p:ph type="dt" sz="half" idx="2"/>
          </p:nvPr>
        </p:nvSpPr>
        <p:spPr bwMode="auto">
          <a:xfrm>
            <a:off x="685800" y="61722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endParaRPr lang="en-US"/>
          </a:p>
        </p:txBody>
      </p:sp>
      <p:sp>
        <p:nvSpPr>
          <p:cNvPr id="1033" name="Rectangle 9"/>
          <p:cNvSpPr>
            <a:spLocks noGrp="1" noChangeArrowheads="1"/>
          </p:cNvSpPr>
          <p:nvPr>
            <p:ph type="ftr" sz="quarter" idx="3"/>
          </p:nvPr>
        </p:nvSpPr>
        <p:spPr bwMode="auto">
          <a:xfrm>
            <a:off x="3124200" y="61722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endParaRPr lang="en-US"/>
          </a:p>
        </p:txBody>
      </p:sp>
      <p:sp>
        <p:nvSpPr>
          <p:cNvPr id="1034" name="Rectangle 10"/>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0D1DC817-578F-4FE5-BB5B-45B759F00369}"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fontAlgn="base">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fontAlgn="base">
        <a:spcBef>
          <a:spcPct val="20000"/>
        </a:spcBef>
        <a:spcAft>
          <a:spcPct val="0"/>
        </a:spcAft>
        <a:buChar char="–"/>
        <a:defRPr sz="2800" b="1">
          <a:solidFill>
            <a:schemeClr val="tx1"/>
          </a:solidFill>
          <a:latin typeface="+mn-lt"/>
        </a:defRPr>
      </a:lvl2pPr>
      <a:lvl3pPr marL="1143000" indent="-228600" algn="l" rtl="0" fontAlgn="base">
        <a:spcBef>
          <a:spcPct val="20000"/>
        </a:spcBef>
        <a:spcAft>
          <a:spcPct val="0"/>
        </a:spcAft>
        <a:buClr>
          <a:schemeClr val="accent2"/>
        </a:buClr>
        <a:buChar char="•"/>
        <a:defRPr sz="2400" b="1">
          <a:solidFill>
            <a:schemeClr val="tx1"/>
          </a:solidFill>
          <a:latin typeface="+mn-lt"/>
        </a:defRPr>
      </a:lvl3pPr>
      <a:lvl4pPr marL="1600200" indent="-228600" algn="l" rtl="0" fontAlgn="base">
        <a:spcBef>
          <a:spcPct val="20000"/>
        </a:spcBef>
        <a:spcAft>
          <a:spcPct val="0"/>
        </a:spcAft>
        <a:buChar char="–"/>
        <a:defRPr sz="2000" b="1">
          <a:solidFill>
            <a:schemeClr val="tx1"/>
          </a:solidFill>
          <a:latin typeface="+mn-lt"/>
        </a:defRPr>
      </a:lvl4pPr>
      <a:lvl5pPr marL="2057400" indent="-228600" algn="l" rtl="0" fontAlgn="base">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3.xml"/><Relationship Id="rId1" Type="http://schemas.openxmlformats.org/officeDocument/2006/relationships/audio" Target="../media/audio1.wav"/><Relationship Id="rId5" Type="http://schemas.openxmlformats.org/officeDocument/2006/relationships/image" Target="../media/image2.png"/><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Grp="1" noChangeArrowheads="1"/>
          </p:cNvSpPr>
          <p:nvPr>
            <p:ph type="sldNum" sz="quarter" idx="4"/>
          </p:nvPr>
        </p:nvSpPr>
        <p:spPr/>
        <p:txBody>
          <a:bodyPr/>
          <a:lstStyle/>
          <a:p>
            <a:fld id="{D04B5745-5678-432C-BF81-EB1E55481520}" type="slidenum">
              <a:rPr lang="en-US"/>
              <a:pPr/>
              <a:t>1</a:t>
            </a:fld>
            <a:endParaRPr lang="en-US"/>
          </a:p>
        </p:txBody>
      </p:sp>
      <p:sp>
        <p:nvSpPr>
          <p:cNvPr id="4100" name="Rectangle 4"/>
          <p:cNvSpPr>
            <a:spLocks noGrp="1" noChangeArrowheads="1"/>
          </p:cNvSpPr>
          <p:nvPr>
            <p:ph type="ctrTitle"/>
          </p:nvPr>
        </p:nvSpPr>
        <p:spPr/>
        <p:txBody>
          <a:bodyPr/>
          <a:lstStyle/>
          <a:p>
            <a:r>
              <a:rPr lang="en-US"/>
              <a:t>Chapter 7 Cognitive Development</a:t>
            </a:r>
          </a:p>
        </p:txBody>
      </p:sp>
      <p:sp>
        <p:nvSpPr>
          <p:cNvPr id="4101" name="Rectangle 5"/>
          <p:cNvSpPr>
            <a:spLocks noGrp="1" noChangeArrowheads="1"/>
          </p:cNvSpPr>
          <p:nvPr>
            <p:ph type="subTitle" idx="1"/>
          </p:nvPr>
        </p:nvSpPr>
        <p:spPr/>
        <p:txBody>
          <a:bodyPr/>
          <a:lstStyle/>
          <a:p>
            <a:r>
              <a:rPr lang="en-US" dirty="0"/>
              <a:t>p. 216 - 234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48AB177-C300-47D5-8D29-3E724B0E6ACC}" type="slidenum">
              <a:rPr lang="en-US"/>
              <a:pPr/>
              <a:t>10</a:t>
            </a:fld>
            <a:endParaRPr lang="en-US"/>
          </a:p>
        </p:txBody>
      </p:sp>
      <p:sp>
        <p:nvSpPr>
          <p:cNvPr id="5126" name="Rectangle 6"/>
          <p:cNvSpPr>
            <a:spLocks noGrp="1" noChangeArrowheads="1"/>
          </p:cNvSpPr>
          <p:nvPr>
            <p:ph type="title"/>
          </p:nvPr>
        </p:nvSpPr>
        <p:spPr/>
        <p:txBody>
          <a:bodyPr/>
          <a:lstStyle/>
          <a:p>
            <a:pPr algn="ctr"/>
            <a:r>
              <a:rPr lang="en-US"/>
              <a:t>Piaget’s Theory of Cognitive Development</a:t>
            </a:r>
          </a:p>
        </p:txBody>
      </p:sp>
      <p:sp>
        <p:nvSpPr>
          <p:cNvPr id="5127" name="Rectangle 7"/>
          <p:cNvSpPr>
            <a:spLocks noGrp="1" noChangeArrowheads="1"/>
          </p:cNvSpPr>
          <p:nvPr>
            <p:ph type="body" idx="1"/>
          </p:nvPr>
        </p:nvSpPr>
        <p:spPr/>
        <p:txBody>
          <a:bodyPr/>
          <a:lstStyle/>
          <a:p>
            <a:r>
              <a:rPr lang="en-US"/>
              <a:t>What Changes? Structure</a:t>
            </a:r>
          </a:p>
          <a:p>
            <a:r>
              <a:rPr lang="en-US"/>
              <a:t>Schemes</a:t>
            </a:r>
          </a:p>
          <a:p>
            <a:r>
              <a:rPr lang="en-US"/>
              <a:t>How Do The Structures Change?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5"/>
          <p:cNvSpPr>
            <a:spLocks noGrp="1"/>
          </p:cNvSpPr>
          <p:nvPr>
            <p:ph type="sldNum" sz="quarter" idx="12"/>
          </p:nvPr>
        </p:nvSpPr>
        <p:spPr/>
        <p:txBody>
          <a:bodyPr/>
          <a:lstStyle/>
          <a:p>
            <a:fld id="{5FC14D8D-29E2-471B-89F4-B98FA0D30C8A}" type="slidenum">
              <a:rPr lang="en-US"/>
              <a:pPr/>
              <a:t>11</a:t>
            </a:fld>
            <a:endParaRPr lang="en-US"/>
          </a:p>
        </p:txBody>
      </p:sp>
      <p:sp>
        <p:nvSpPr>
          <p:cNvPr id="6159" name="Rectangle 15"/>
          <p:cNvSpPr>
            <a:spLocks noGrp="1" noChangeArrowheads="1"/>
          </p:cNvSpPr>
          <p:nvPr>
            <p:ph type="title"/>
          </p:nvPr>
        </p:nvSpPr>
        <p:spPr>
          <a:xfrm>
            <a:off x="0" y="533400"/>
            <a:ext cx="9144000" cy="1143000"/>
          </a:xfrm>
        </p:spPr>
        <p:txBody>
          <a:bodyPr/>
          <a:lstStyle/>
          <a:p>
            <a:pPr algn="ctr"/>
            <a:r>
              <a:rPr lang="en-US" dirty="0"/>
              <a:t>What Changes? Structure Schemes</a:t>
            </a:r>
          </a:p>
        </p:txBody>
      </p:sp>
      <p:sp>
        <p:nvSpPr>
          <p:cNvPr id="6160" name="Rectangle 16"/>
          <p:cNvSpPr>
            <a:spLocks noGrp="1" noChangeArrowheads="1"/>
          </p:cNvSpPr>
          <p:nvPr>
            <p:ph type="body" idx="4294967295"/>
          </p:nvPr>
        </p:nvSpPr>
        <p:spPr>
          <a:xfrm>
            <a:off x="0" y="1981200"/>
            <a:ext cx="7772400" cy="4114800"/>
          </a:xfrm>
        </p:spPr>
        <p:txBody>
          <a:bodyPr/>
          <a:lstStyle/>
          <a:p>
            <a:endParaRPr lang="en-US"/>
          </a:p>
          <a:p>
            <a:pPr>
              <a:buFont typeface="Wingdings" pitchFamily="2" charset="2"/>
              <a:buNone/>
            </a:pPr>
            <a:endParaRPr lang="en-US"/>
          </a:p>
          <a:p>
            <a:pPr>
              <a:buFont typeface="Wingdings" pitchFamily="2" charset="2"/>
              <a:buNone/>
            </a:pPr>
            <a:endParaRPr lang="en-US"/>
          </a:p>
        </p:txBody>
      </p:sp>
      <p:graphicFrame>
        <p:nvGraphicFramePr>
          <p:cNvPr id="6218" name="Group 74"/>
          <p:cNvGraphicFramePr>
            <a:graphicFrameLocks noGrp="1"/>
          </p:cNvGraphicFramePr>
          <p:nvPr>
            <p:ph type="tbl" idx="1"/>
          </p:nvPr>
        </p:nvGraphicFramePr>
        <p:xfrm>
          <a:off x="685800" y="1981200"/>
          <a:ext cx="7772400" cy="3810000"/>
        </p:xfrm>
        <a:graphic>
          <a:graphicData uri="http://schemas.openxmlformats.org/drawingml/2006/table">
            <a:tbl>
              <a:tblPr/>
              <a:tblGrid>
                <a:gridCol w="2286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tblGrid>
              <a:tr h="10668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1" i="0" u="none" strike="noStrike" cap="none" normalizeH="0" baseline="0" dirty="0">
                          <a:ln>
                            <a:noFill/>
                          </a:ln>
                          <a:solidFill>
                            <a:schemeClr val="tx1"/>
                          </a:solidFill>
                          <a:effectLst/>
                          <a:latin typeface="Arial" charset="0"/>
                        </a:rPr>
                        <a:t>Schemes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1" i="0" u="none" strike="noStrike" cap="none" normalizeH="0" baseline="0" dirty="0">
                          <a:ln>
                            <a:noFill/>
                          </a:ln>
                          <a:solidFill>
                            <a:schemeClr val="tx1"/>
                          </a:solidFill>
                          <a:effectLst/>
                          <a:latin typeface="Arial" charset="0"/>
                        </a:rPr>
                        <a:t>Enactive Representations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1" i="0" u="none" strike="noStrike" cap="none" normalizeH="0" baseline="0" dirty="0">
                          <a:ln>
                            <a:noFill/>
                          </a:ln>
                          <a:solidFill>
                            <a:schemeClr val="tx1"/>
                          </a:solidFill>
                          <a:effectLst/>
                          <a:latin typeface="Arial" charset="0"/>
                        </a:rPr>
                        <a:t>Circular Reactions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13716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1" i="0" u="none" strike="noStrike" cap="none" normalizeH="0" baseline="0" dirty="0">
                          <a:ln>
                            <a:noFill/>
                          </a:ln>
                          <a:solidFill>
                            <a:schemeClr val="tx1"/>
                          </a:solidFill>
                          <a:effectLst/>
                          <a:latin typeface="Arial" charset="0"/>
                        </a:rPr>
                        <a:t>Behavioral schemes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1" i="0" u="none" strike="noStrike" cap="none" normalizeH="0" baseline="0" dirty="0">
                          <a:ln>
                            <a:noFill/>
                          </a:ln>
                          <a:solidFill>
                            <a:schemeClr val="tx1"/>
                          </a:solidFill>
                          <a:effectLst/>
                          <a:latin typeface="Arial" charset="0"/>
                        </a:rPr>
                        <a:t>Iconic Representations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1" i="0" u="none" strike="noStrike" cap="none" normalizeH="0" baseline="0" dirty="0">
                          <a:ln>
                            <a:noFill/>
                          </a:ln>
                          <a:solidFill>
                            <a:schemeClr val="tx1"/>
                          </a:solidFill>
                          <a:effectLst/>
                          <a:latin typeface="Arial" charset="0"/>
                        </a:rPr>
                        <a:t>Language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3716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1" i="0" u="none" strike="noStrike" cap="none" normalizeH="0" baseline="0">
                          <a:ln>
                            <a:noFill/>
                          </a:ln>
                          <a:solidFill>
                            <a:schemeClr val="tx1"/>
                          </a:solidFill>
                          <a:effectLst/>
                          <a:latin typeface="Arial" charset="0"/>
                        </a:rPr>
                        <a:t>Symbolic Themes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1" i="0" u="none" strike="noStrike" cap="none" normalizeH="0" baseline="0">
                          <a:ln>
                            <a:noFill/>
                          </a:ln>
                          <a:solidFill>
                            <a:schemeClr val="tx1"/>
                          </a:solidFill>
                          <a:effectLst/>
                          <a:latin typeface="Arial" charset="0"/>
                        </a:rPr>
                        <a:t>Symbolic Representations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1" i="0" u="none" strike="noStrike" cap="none" normalizeH="0" baseline="0" dirty="0">
                          <a:ln>
                            <a:noFill/>
                          </a:ln>
                          <a:solidFill>
                            <a:schemeClr val="tx1"/>
                          </a:solidFill>
                          <a:effectLst/>
                          <a:latin typeface="Arial" charset="0"/>
                        </a:rPr>
                        <a:t>Operational </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1" i="0" u="none" strike="noStrike" cap="none" normalizeH="0" baseline="0" dirty="0">
                          <a:ln>
                            <a:noFill/>
                          </a:ln>
                          <a:solidFill>
                            <a:schemeClr val="tx1"/>
                          </a:solidFill>
                          <a:effectLst/>
                          <a:latin typeface="Arial" charset="0"/>
                        </a:rPr>
                        <a:t>Schemes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D14EBE3-0AAB-4142-94DA-FBA4A49BF5D1}" type="slidenum">
              <a:rPr lang="en-US"/>
              <a:pPr/>
              <a:t>12</a:t>
            </a:fld>
            <a:endParaRPr lang="en-US"/>
          </a:p>
        </p:txBody>
      </p:sp>
      <p:sp>
        <p:nvSpPr>
          <p:cNvPr id="7177" name="Rectangle 9"/>
          <p:cNvSpPr>
            <a:spLocks noGrp="1" noChangeArrowheads="1"/>
          </p:cNvSpPr>
          <p:nvPr>
            <p:ph type="title"/>
          </p:nvPr>
        </p:nvSpPr>
        <p:spPr>
          <a:xfrm>
            <a:off x="228600" y="609600"/>
            <a:ext cx="8686800" cy="1143000"/>
          </a:xfrm>
        </p:spPr>
        <p:txBody>
          <a:bodyPr/>
          <a:lstStyle/>
          <a:p>
            <a:pPr algn="ctr"/>
            <a:r>
              <a:rPr lang="en-US" dirty="0"/>
              <a:t>How Do The Structures Change? Functions</a:t>
            </a:r>
          </a:p>
        </p:txBody>
      </p:sp>
      <p:sp>
        <p:nvSpPr>
          <p:cNvPr id="7178" name="Rectangle 10"/>
          <p:cNvSpPr>
            <a:spLocks noGrp="1" noChangeArrowheads="1"/>
          </p:cNvSpPr>
          <p:nvPr>
            <p:ph type="body" idx="1"/>
          </p:nvPr>
        </p:nvSpPr>
        <p:spPr>
          <a:xfrm>
            <a:off x="533400" y="1981200"/>
            <a:ext cx="8153400" cy="4114800"/>
          </a:xfrm>
        </p:spPr>
        <p:txBody>
          <a:bodyPr/>
          <a:lstStyle/>
          <a:p>
            <a:r>
              <a:rPr lang="en-US" sz="2800"/>
              <a:t>Adaptation = Assimilation &amp; Accommodation</a:t>
            </a:r>
          </a:p>
          <a:p>
            <a:pPr lvl="1"/>
            <a:r>
              <a:rPr lang="en-US"/>
              <a:t>Adaptation</a:t>
            </a:r>
          </a:p>
          <a:p>
            <a:pPr lvl="1"/>
            <a:r>
              <a:rPr lang="en-US"/>
              <a:t>Assimilation</a:t>
            </a:r>
          </a:p>
          <a:p>
            <a:pPr lvl="1"/>
            <a:r>
              <a:rPr lang="en-US"/>
              <a:t>Accommodation</a:t>
            </a:r>
          </a:p>
          <a:p>
            <a:r>
              <a:rPr lang="en-US" sz="2800"/>
              <a:t>Equilibrium – Disequilibrium</a:t>
            </a:r>
          </a:p>
          <a:p>
            <a:pPr lvl="1"/>
            <a:r>
              <a:rPr lang="en-US"/>
              <a:t>Equilibrium</a:t>
            </a:r>
          </a:p>
          <a:p>
            <a:pPr lvl="1"/>
            <a:r>
              <a:rPr lang="en-US"/>
              <a:t>Disequilibrium</a:t>
            </a:r>
          </a:p>
          <a:p>
            <a:pPr lvl="1"/>
            <a:r>
              <a:rPr lang="en-US"/>
              <a:t>Optimal Discrepancy</a:t>
            </a:r>
          </a:p>
          <a:p>
            <a:pPr lvl="1">
              <a:buFont typeface="Wingdings" pitchFamily="2" charset="2"/>
              <a:buChar char="Ø"/>
            </a:pPr>
            <a:endParaRPr lang="en-US"/>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CBAE3CF-BD11-4B75-A723-F64B11C832A0}" type="slidenum">
              <a:rPr lang="en-US"/>
              <a:pPr/>
              <a:t>13</a:t>
            </a:fld>
            <a:endParaRPr lang="en-US"/>
          </a:p>
        </p:txBody>
      </p:sp>
      <p:sp>
        <p:nvSpPr>
          <p:cNvPr id="8198" name="Rectangle 6"/>
          <p:cNvSpPr>
            <a:spLocks noGrp="1" noChangeArrowheads="1"/>
          </p:cNvSpPr>
          <p:nvPr>
            <p:ph type="title" sz="quarter"/>
          </p:nvPr>
        </p:nvSpPr>
        <p:spPr/>
        <p:txBody>
          <a:bodyPr/>
          <a:lstStyle/>
          <a:p>
            <a:pPr algn="ctr"/>
            <a:r>
              <a:rPr lang="en-US"/>
              <a:t>Piaget’s Stages of Cognitive Development</a:t>
            </a:r>
          </a:p>
        </p:txBody>
      </p:sp>
      <p:sp>
        <p:nvSpPr>
          <p:cNvPr id="8199" name="Rectangle 7"/>
          <p:cNvSpPr>
            <a:spLocks noGrp="1" noChangeArrowheads="1"/>
          </p:cNvSpPr>
          <p:nvPr>
            <p:ph type="body" idx="1"/>
          </p:nvPr>
        </p:nvSpPr>
        <p:spPr/>
        <p:txBody>
          <a:bodyPr/>
          <a:lstStyle/>
          <a:p>
            <a:pPr>
              <a:lnSpc>
                <a:spcPct val="90000"/>
              </a:lnSpc>
            </a:pPr>
            <a:r>
              <a:rPr lang="en-US" sz="3000"/>
              <a:t>Sensorimotor Stage: </a:t>
            </a:r>
          </a:p>
          <a:p>
            <a:pPr>
              <a:lnSpc>
                <a:spcPct val="90000"/>
              </a:lnSpc>
              <a:buFont typeface="Wingdings" pitchFamily="2" charset="2"/>
              <a:buNone/>
            </a:pPr>
            <a:r>
              <a:rPr lang="en-US" sz="3000"/>
              <a:t>		(Birth-24 months)</a:t>
            </a:r>
          </a:p>
          <a:p>
            <a:pPr>
              <a:lnSpc>
                <a:spcPct val="90000"/>
              </a:lnSpc>
            </a:pPr>
            <a:r>
              <a:rPr lang="en-US" sz="3000"/>
              <a:t>Preoperational Stage: </a:t>
            </a:r>
          </a:p>
          <a:p>
            <a:pPr>
              <a:lnSpc>
                <a:spcPct val="90000"/>
              </a:lnSpc>
              <a:buFont typeface="Wingdings" pitchFamily="2" charset="2"/>
              <a:buNone/>
            </a:pPr>
            <a:r>
              <a:rPr lang="en-US" sz="3000"/>
              <a:t>		(2-7 years)</a:t>
            </a:r>
          </a:p>
          <a:p>
            <a:pPr>
              <a:lnSpc>
                <a:spcPct val="90000"/>
              </a:lnSpc>
            </a:pPr>
            <a:r>
              <a:rPr lang="en-US" sz="3000"/>
              <a:t>Concrete Operational  Stage: </a:t>
            </a:r>
          </a:p>
          <a:p>
            <a:pPr>
              <a:lnSpc>
                <a:spcPct val="90000"/>
              </a:lnSpc>
              <a:buFont typeface="Wingdings" pitchFamily="2" charset="2"/>
              <a:buNone/>
            </a:pPr>
            <a:r>
              <a:rPr lang="en-US" sz="3000"/>
              <a:t>		(7-11 years)</a:t>
            </a:r>
          </a:p>
          <a:p>
            <a:pPr>
              <a:lnSpc>
                <a:spcPct val="90000"/>
              </a:lnSpc>
            </a:pPr>
            <a:r>
              <a:rPr lang="en-US" sz="3000"/>
              <a:t>Formal Operations Stage: </a:t>
            </a:r>
          </a:p>
          <a:p>
            <a:pPr>
              <a:lnSpc>
                <a:spcPct val="90000"/>
              </a:lnSpc>
              <a:buFont typeface="Wingdings" pitchFamily="2" charset="2"/>
              <a:buNone/>
            </a:pPr>
            <a:r>
              <a:rPr lang="en-US" sz="3000"/>
              <a:t>		(12 years and up</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C2F49C2E-BD92-4439-BA5B-84D1FF1C77D9}" type="slidenum">
              <a:rPr lang="en-US"/>
              <a:pPr/>
              <a:t>14</a:t>
            </a:fld>
            <a:endParaRPr lang="en-US"/>
          </a:p>
        </p:txBody>
      </p:sp>
      <p:sp>
        <p:nvSpPr>
          <p:cNvPr id="40962" name="Rectangle 2"/>
          <p:cNvSpPr>
            <a:spLocks noGrp="1" noChangeArrowheads="1"/>
          </p:cNvSpPr>
          <p:nvPr>
            <p:ph type="title"/>
          </p:nvPr>
        </p:nvSpPr>
        <p:spPr/>
        <p:txBody>
          <a:bodyPr/>
          <a:lstStyle/>
          <a:p>
            <a:pPr algn="ctr"/>
            <a:r>
              <a:rPr lang="en-US"/>
              <a:t>Sensorimotor Stage</a:t>
            </a:r>
          </a:p>
        </p:txBody>
      </p:sp>
      <p:sp>
        <p:nvSpPr>
          <p:cNvPr id="40963" name="Rectangle 3"/>
          <p:cNvSpPr>
            <a:spLocks noGrp="1" noChangeArrowheads="1"/>
          </p:cNvSpPr>
          <p:nvPr>
            <p:ph type="body" sz="half" idx="1"/>
          </p:nvPr>
        </p:nvSpPr>
        <p:spPr/>
        <p:txBody>
          <a:bodyPr/>
          <a:lstStyle/>
          <a:p>
            <a:pPr>
              <a:lnSpc>
                <a:spcPct val="90000"/>
              </a:lnSpc>
            </a:pPr>
            <a:r>
              <a:rPr lang="en-US" sz="2400"/>
              <a:t>Reflexes</a:t>
            </a:r>
          </a:p>
          <a:p>
            <a:pPr>
              <a:lnSpc>
                <a:spcPct val="90000"/>
              </a:lnSpc>
            </a:pPr>
            <a:r>
              <a:rPr lang="en-US" sz="2400"/>
              <a:t>Primary Circular Reactions</a:t>
            </a:r>
          </a:p>
          <a:p>
            <a:pPr>
              <a:lnSpc>
                <a:spcPct val="90000"/>
              </a:lnSpc>
            </a:pPr>
            <a:r>
              <a:rPr lang="en-US" sz="2400"/>
              <a:t>Secondary Circular Reactions</a:t>
            </a:r>
          </a:p>
          <a:p>
            <a:pPr>
              <a:lnSpc>
                <a:spcPct val="90000"/>
              </a:lnSpc>
            </a:pPr>
            <a:r>
              <a:rPr lang="en-US" sz="2400"/>
              <a:t>Coordination of Secondary Schemes</a:t>
            </a:r>
          </a:p>
          <a:p>
            <a:pPr>
              <a:lnSpc>
                <a:spcPct val="90000"/>
              </a:lnSpc>
            </a:pPr>
            <a:r>
              <a:rPr lang="en-US" sz="2400"/>
              <a:t>Tertiary Circular Reactions</a:t>
            </a:r>
          </a:p>
          <a:p>
            <a:pPr>
              <a:lnSpc>
                <a:spcPct val="90000"/>
              </a:lnSpc>
            </a:pPr>
            <a:r>
              <a:rPr lang="en-US" sz="2400"/>
              <a:t>Symbolic Problem Solving</a:t>
            </a:r>
          </a:p>
        </p:txBody>
      </p:sp>
      <p:pic>
        <p:nvPicPr>
          <p:cNvPr id="40969" name="Picture 9" descr="C:\Documents and Settings\Theresa\Application Data\Microsoft\Media Catalog\Downloaded Clips\cl9e\j0396175.jpg"/>
          <p:cNvPicPr>
            <a:picLocks noGrp="1" noChangeAspect="1" noChangeArrowheads="1"/>
          </p:cNvPicPr>
          <p:nvPr>
            <p:ph type="clipArt" sz="half" idx="2"/>
          </p:nvPr>
        </p:nvPicPr>
        <p:blipFill>
          <a:blip r:embed="rId4" cstate="print"/>
          <a:srcRect/>
          <a:stretch>
            <a:fillRect/>
          </a:stretch>
        </p:blipFill>
        <p:spPr>
          <a:xfrm>
            <a:off x="5187950" y="1981200"/>
            <a:ext cx="2730500" cy="4114800"/>
          </a:xfrm>
        </p:spPr>
      </p:pic>
      <p:pic>
        <p:nvPicPr>
          <p:cNvPr id="40970" name="Picture 10">
            <a:hlinkClick r:id="" action="ppaction://media"/>
          </p:cNvPr>
          <p:cNvPicPr>
            <a:picLocks noRot="1" noChangeAspect="1" noChangeArrowheads="1"/>
          </p:cNvPicPr>
          <p:nvPr>
            <a:wavAudioFile r:embed="rId1" name="j0388207.wav"/>
          </p:nvPr>
        </p:nvPicPr>
        <p:blipFill>
          <a:blip r:embed="rId5" cstate="print"/>
          <a:srcRect/>
          <a:stretch>
            <a:fillRect/>
          </a:stretch>
        </p:blipFill>
        <p:spPr bwMode="auto">
          <a:xfrm>
            <a:off x="4419600" y="3276600"/>
            <a:ext cx="304800" cy="30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608" fill="hold"/>
                                        <p:tgtEl>
                                          <p:spTgt spid="4097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0970"/>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8DE3CBAC-D226-4FE7-9C0E-7FA1D2139E02}" type="slidenum">
              <a:rPr lang="en-US"/>
              <a:pPr/>
              <a:t>15</a:t>
            </a:fld>
            <a:endParaRPr lang="en-US"/>
          </a:p>
        </p:txBody>
      </p:sp>
      <p:sp>
        <p:nvSpPr>
          <p:cNvPr id="41986" name="Rectangle 2"/>
          <p:cNvSpPr>
            <a:spLocks noGrp="1" noChangeArrowheads="1"/>
          </p:cNvSpPr>
          <p:nvPr>
            <p:ph type="title"/>
          </p:nvPr>
        </p:nvSpPr>
        <p:spPr/>
        <p:txBody>
          <a:bodyPr/>
          <a:lstStyle/>
          <a:p>
            <a:pPr algn="ctr"/>
            <a:r>
              <a:rPr lang="en-US"/>
              <a:t>Preoperational Stage</a:t>
            </a:r>
          </a:p>
        </p:txBody>
      </p:sp>
      <p:sp>
        <p:nvSpPr>
          <p:cNvPr id="41987" name="Rectangle 3"/>
          <p:cNvSpPr>
            <a:spLocks noGrp="1" noChangeArrowheads="1"/>
          </p:cNvSpPr>
          <p:nvPr>
            <p:ph type="body" sz="half" idx="1"/>
          </p:nvPr>
        </p:nvSpPr>
        <p:spPr/>
        <p:txBody>
          <a:bodyPr/>
          <a:lstStyle/>
          <a:p>
            <a:r>
              <a:rPr lang="en-US"/>
              <a:t>Preconceptual Period: </a:t>
            </a:r>
          </a:p>
          <a:p>
            <a:pPr lvl="1"/>
            <a:r>
              <a:rPr lang="en-US"/>
              <a:t>(2 – 4 years)</a:t>
            </a:r>
          </a:p>
          <a:p>
            <a:pPr lvl="1">
              <a:buFontTx/>
              <a:buNone/>
            </a:pPr>
            <a:endParaRPr lang="en-US"/>
          </a:p>
          <a:p>
            <a:r>
              <a:rPr lang="en-US"/>
              <a:t>Intuitive Period</a:t>
            </a:r>
          </a:p>
          <a:p>
            <a:pPr lvl="1"/>
            <a:r>
              <a:rPr lang="en-US"/>
              <a:t>	4 –7 years)</a:t>
            </a:r>
          </a:p>
        </p:txBody>
      </p:sp>
      <p:pic>
        <p:nvPicPr>
          <p:cNvPr id="41989" name="Picture 5" descr="C:\Documents and Settings\Theresa\Application Data\Microsoft\Media Catalog\Downloaded Clips\cl9f\j0399551.jpg"/>
          <p:cNvPicPr>
            <a:picLocks noGrp="1" noChangeAspect="1" noChangeArrowheads="1"/>
          </p:cNvPicPr>
          <p:nvPr>
            <p:ph type="clipArt" sz="half" idx="2"/>
          </p:nvPr>
        </p:nvPicPr>
        <p:blipFill>
          <a:blip r:embed="rId3" cstate="print"/>
          <a:srcRect/>
          <a:stretch>
            <a:fillRect/>
          </a:stretch>
        </p:blipFill>
        <p:spPr>
          <a:xfrm>
            <a:off x="4906963" y="1981200"/>
            <a:ext cx="3290887" cy="41148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936D7812-8292-403D-9FB0-E3068E082F59}" type="slidenum">
              <a:rPr lang="en-US"/>
              <a:pPr/>
              <a:t>16</a:t>
            </a:fld>
            <a:endParaRPr lang="en-US"/>
          </a:p>
        </p:txBody>
      </p:sp>
      <p:sp>
        <p:nvSpPr>
          <p:cNvPr id="43010" name="Rectangle 1026"/>
          <p:cNvSpPr>
            <a:spLocks noGrp="1" noChangeArrowheads="1"/>
          </p:cNvSpPr>
          <p:nvPr>
            <p:ph type="title"/>
          </p:nvPr>
        </p:nvSpPr>
        <p:spPr/>
        <p:txBody>
          <a:bodyPr/>
          <a:lstStyle/>
          <a:p>
            <a:pPr algn="ctr"/>
            <a:r>
              <a:rPr lang="en-US" dirty="0"/>
              <a:t>Concrete Operations Stage</a:t>
            </a:r>
          </a:p>
        </p:txBody>
      </p:sp>
      <p:sp>
        <p:nvSpPr>
          <p:cNvPr id="43011" name="Rectangle 1027"/>
          <p:cNvSpPr>
            <a:spLocks noGrp="1" noChangeArrowheads="1"/>
          </p:cNvSpPr>
          <p:nvPr>
            <p:ph type="body" sz="half" idx="1"/>
          </p:nvPr>
        </p:nvSpPr>
        <p:spPr/>
        <p:txBody>
          <a:bodyPr/>
          <a:lstStyle/>
          <a:p>
            <a:r>
              <a:rPr lang="en-US" dirty="0"/>
              <a:t>7 – 11 years</a:t>
            </a:r>
          </a:p>
          <a:p>
            <a:endParaRPr lang="en-US" dirty="0"/>
          </a:p>
          <a:p>
            <a:r>
              <a:rPr lang="en-US" dirty="0"/>
              <a:t>Operational Schemes</a:t>
            </a:r>
          </a:p>
          <a:p>
            <a:r>
              <a:rPr lang="en-US" dirty="0"/>
              <a:t>Inductive Reasoning</a:t>
            </a:r>
          </a:p>
        </p:txBody>
      </p:sp>
      <p:pic>
        <p:nvPicPr>
          <p:cNvPr id="43017" name="Picture 1033" descr="C:\Documents and Settings\Theresa\Application Data\Microsoft\Media Catalog\Downloaded Clips\cl71\j0283630.gif"/>
          <p:cNvPicPr>
            <a:picLocks noGrp="1" noChangeAspect="1" noChangeArrowheads="1" noCrop="1"/>
          </p:cNvPicPr>
          <p:nvPr>
            <p:ph type="clipArt" sz="half" idx="2"/>
          </p:nvPr>
        </p:nvPicPr>
        <p:blipFill>
          <a:blip r:embed="rId3" cstate="print"/>
          <a:srcRect/>
          <a:stretch>
            <a:fillRect/>
          </a:stretch>
        </p:blipFill>
        <p:spPr>
          <a:xfrm>
            <a:off x="4679950" y="1981200"/>
            <a:ext cx="3746500" cy="4114800"/>
          </a:xfrm>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8336E3C3-1C01-4760-BE0C-14CF4F0A4C4D}" type="slidenum">
              <a:rPr lang="en-US"/>
              <a:pPr/>
              <a:t>17</a:t>
            </a:fld>
            <a:endParaRPr lang="en-US"/>
          </a:p>
        </p:txBody>
      </p:sp>
      <p:sp>
        <p:nvSpPr>
          <p:cNvPr id="44034" name="Rectangle 2"/>
          <p:cNvSpPr>
            <a:spLocks noGrp="1" noChangeArrowheads="1"/>
          </p:cNvSpPr>
          <p:nvPr>
            <p:ph type="title"/>
          </p:nvPr>
        </p:nvSpPr>
        <p:spPr/>
        <p:txBody>
          <a:bodyPr/>
          <a:lstStyle/>
          <a:p>
            <a:pPr algn="ctr"/>
            <a:r>
              <a:rPr lang="en-US"/>
              <a:t>Formal Operations Stage</a:t>
            </a:r>
          </a:p>
        </p:txBody>
      </p:sp>
      <p:sp>
        <p:nvSpPr>
          <p:cNvPr id="44035" name="Rectangle 3"/>
          <p:cNvSpPr>
            <a:spLocks noGrp="1" noChangeArrowheads="1"/>
          </p:cNvSpPr>
          <p:nvPr>
            <p:ph type="body" sz="half" idx="1"/>
          </p:nvPr>
        </p:nvSpPr>
        <p:spPr/>
        <p:txBody>
          <a:bodyPr/>
          <a:lstStyle/>
          <a:p>
            <a:endParaRPr lang="en-US" dirty="0"/>
          </a:p>
          <a:p>
            <a:r>
              <a:rPr lang="en-US" dirty="0"/>
              <a:t>12 years +</a:t>
            </a:r>
          </a:p>
          <a:p>
            <a:endParaRPr lang="en-US" dirty="0"/>
          </a:p>
          <a:p>
            <a:r>
              <a:rPr lang="en-US" dirty="0"/>
              <a:t>Formal Operations</a:t>
            </a:r>
          </a:p>
          <a:p>
            <a:pPr lvl="1"/>
            <a:r>
              <a:rPr lang="en-US" sz="3200" dirty="0"/>
              <a:t>Abstract Thinking</a:t>
            </a:r>
          </a:p>
        </p:txBody>
      </p:sp>
      <p:pic>
        <p:nvPicPr>
          <p:cNvPr id="44037" name="Picture 5" descr="C:\Program Files\Common Files\Microsoft Shared\Clipart\cagcat50\bs00554_.wmf"/>
          <p:cNvPicPr>
            <a:picLocks noGrp="1" noChangeAspect="1" noChangeArrowheads="1"/>
          </p:cNvPicPr>
          <p:nvPr>
            <p:ph type="clipArt" sz="half" idx="2"/>
          </p:nvPr>
        </p:nvPicPr>
        <p:blipFill>
          <a:blip r:embed="rId3" cstate="print"/>
          <a:srcRect/>
          <a:stretch>
            <a:fillRect/>
          </a:stretch>
        </p:blipFill>
        <p:spPr>
          <a:xfrm>
            <a:off x="4648200" y="2376488"/>
            <a:ext cx="3810000" cy="3324225"/>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Problems with Piaget’s Theory</a:t>
            </a:r>
          </a:p>
        </p:txBody>
      </p:sp>
      <p:sp>
        <p:nvSpPr>
          <p:cNvPr id="7" name="Content Placeholder 6"/>
          <p:cNvSpPr>
            <a:spLocks noGrp="1"/>
          </p:cNvSpPr>
          <p:nvPr>
            <p:ph idx="1"/>
          </p:nvPr>
        </p:nvSpPr>
        <p:spPr/>
        <p:txBody>
          <a:bodyPr/>
          <a:lstStyle/>
          <a:p>
            <a:endParaRPr lang="en-US"/>
          </a:p>
        </p:txBody>
      </p:sp>
      <p:sp>
        <p:nvSpPr>
          <p:cNvPr id="5" name="Slide Number Placeholder 4"/>
          <p:cNvSpPr>
            <a:spLocks noGrp="1"/>
          </p:cNvSpPr>
          <p:nvPr>
            <p:ph type="sldNum" sz="quarter" idx="12"/>
          </p:nvPr>
        </p:nvSpPr>
        <p:spPr/>
        <p:txBody>
          <a:bodyPr/>
          <a:lstStyle/>
          <a:p>
            <a:fld id="{E7C139AB-A139-46AF-88A6-2D32E8BEF70E}"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BD012FB-63F4-41ED-81BD-952BE69FB94F}" type="slidenum">
              <a:rPr lang="en-US"/>
              <a:pPr/>
              <a:t>19</a:t>
            </a:fld>
            <a:endParaRPr lang="en-US"/>
          </a:p>
        </p:txBody>
      </p:sp>
      <p:sp>
        <p:nvSpPr>
          <p:cNvPr id="9222" name="Rectangle 6"/>
          <p:cNvSpPr>
            <a:spLocks noGrp="1" noChangeArrowheads="1"/>
          </p:cNvSpPr>
          <p:nvPr>
            <p:ph type="title"/>
          </p:nvPr>
        </p:nvSpPr>
        <p:spPr/>
        <p:txBody>
          <a:bodyPr/>
          <a:lstStyle/>
          <a:p>
            <a:pPr algn="ctr"/>
            <a:r>
              <a:rPr lang="en-US"/>
              <a:t>Vygotsky’s Theory of Cognitive Development</a:t>
            </a:r>
          </a:p>
        </p:txBody>
      </p:sp>
      <p:sp>
        <p:nvSpPr>
          <p:cNvPr id="9223" name="Rectangle 7"/>
          <p:cNvSpPr>
            <a:spLocks noGrp="1" noChangeArrowheads="1"/>
          </p:cNvSpPr>
          <p:nvPr>
            <p:ph type="body" idx="1"/>
          </p:nvPr>
        </p:nvSpPr>
        <p:spPr/>
        <p:txBody>
          <a:bodyPr/>
          <a:lstStyle/>
          <a:p>
            <a:r>
              <a:rPr lang="en-US" sz="2800" dirty="0"/>
              <a:t>The Zone of Proximal Development (ZPD)</a:t>
            </a:r>
          </a:p>
          <a:p>
            <a:pPr lvl="1"/>
            <a:r>
              <a:rPr lang="en-US" sz="2400" dirty="0"/>
              <a:t>What the child can do alone vs. what the child can do with the help of others</a:t>
            </a:r>
          </a:p>
          <a:p>
            <a:r>
              <a:rPr lang="en-US" sz="2800" dirty="0"/>
              <a:t>Scaffolding</a:t>
            </a:r>
          </a:p>
          <a:p>
            <a:pPr lvl="1"/>
            <a:r>
              <a:rPr lang="en-US" sz="2400" dirty="0"/>
              <a:t>Assistance which can lead to cognitive, social and behavioral development</a:t>
            </a:r>
          </a:p>
          <a:p>
            <a:r>
              <a:rPr lang="en-US" sz="2800" dirty="0"/>
              <a:t>Cultural Tools</a:t>
            </a:r>
          </a:p>
          <a:p>
            <a:pPr lvl="1"/>
            <a:r>
              <a:rPr lang="en-US" sz="2400" dirty="0"/>
              <a:t>The physical things and intellectual tools that are part of the child’s cultural experience </a:t>
            </a:r>
          </a:p>
          <a:p>
            <a:pPr>
              <a:buFont typeface="Wingdings" pitchFamily="2" charset="2"/>
              <a:buNone/>
            </a:pP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Thinking &amp; Thought</a:t>
            </a:r>
          </a:p>
        </p:txBody>
      </p:sp>
      <p:sp>
        <p:nvSpPr>
          <p:cNvPr id="3" name="Content Placeholder 2"/>
          <p:cNvSpPr>
            <a:spLocks noGrp="1"/>
          </p:cNvSpPr>
          <p:nvPr>
            <p:ph idx="1"/>
          </p:nvPr>
        </p:nvSpPr>
        <p:spPr/>
        <p:txBody>
          <a:bodyPr/>
          <a:lstStyle/>
          <a:p>
            <a:r>
              <a:rPr lang="en-US" dirty="0"/>
              <a:t>What are thinking &amp; thought?</a:t>
            </a:r>
          </a:p>
          <a:p>
            <a:r>
              <a:rPr lang="en-US" dirty="0"/>
              <a:t>How shall we treat them from a natural science viewpoint?</a:t>
            </a:r>
          </a:p>
          <a:p>
            <a:r>
              <a:rPr lang="en-US" dirty="0"/>
              <a:t>How do they develop?</a:t>
            </a:r>
          </a:p>
          <a:p>
            <a:r>
              <a:rPr lang="en-US" dirty="0"/>
              <a:t>How are language &amp; thought related?</a:t>
            </a:r>
          </a:p>
        </p:txBody>
      </p:sp>
      <p:sp>
        <p:nvSpPr>
          <p:cNvPr id="4" name="Slide Number Placeholder 3"/>
          <p:cNvSpPr>
            <a:spLocks noGrp="1"/>
          </p:cNvSpPr>
          <p:nvPr>
            <p:ph type="sldNum" sz="quarter" idx="12"/>
          </p:nvPr>
        </p:nvSpPr>
        <p:spPr/>
        <p:txBody>
          <a:bodyPr/>
          <a:lstStyle/>
          <a:p>
            <a:fld id="{AF5A919D-CB20-4349-AC79-1B39B8F31A6D}"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C33C089-9304-4652-BD9C-1B598BA70E24}" type="slidenum">
              <a:rPr lang="en-US"/>
              <a:pPr/>
              <a:t>20</a:t>
            </a:fld>
            <a:endParaRPr lang="en-US"/>
          </a:p>
        </p:txBody>
      </p:sp>
      <p:sp>
        <p:nvSpPr>
          <p:cNvPr id="10246" name="Rectangle 6"/>
          <p:cNvSpPr>
            <a:spLocks noGrp="1" noChangeArrowheads="1"/>
          </p:cNvSpPr>
          <p:nvPr>
            <p:ph type="title"/>
          </p:nvPr>
        </p:nvSpPr>
        <p:spPr>
          <a:xfrm>
            <a:off x="228600" y="457200"/>
            <a:ext cx="8686800" cy="1143000"/>
          </a:xfrm>
        </p:spPr>
        <p:txBody>
          <a:bodyPr/>
          <a:lstStyle/>
          <a:p>
            <a:pPr algn="ctr"/>
            <a:r>
              <a:rPr lang="en-US" dirty="0"/>
              <a:t>Behavioral Approaches to Cognitive Development</a:t>
            </a:r>
          </a:p>
        </p:txBody>
      </p:sp>
      <p:sp>
        <p:nvSpPr>
          <p:cNvPr id="10247" name="Rectangle 7"/>
          <p:cNvSpPr>
            <a:spLocks noGrp="1" noChangeArrowheads="1"/>
          </p:cNvSpPr>
          <p:nvPr>
            <p:ph type="body" idx="1"/>
          </p:nvPr>
        </p:nvSpPr>
        <p:spPr/>
        <p:txBody>
          <a:bodyPr/>
          <a:lstStyle/>
          <a:p>
            <a:r>
              <a:rPr lang="en-US"/>
              <a:t>Knowledge and Ability</a:t>
            </a:r>
          </a:p>
          <a:p>
            <a:r>
              <a:rPr lang="en-US"/>
              <a:t>Natural and Contrived Consequences</a:t>
            </a:r>
          </a:p>
          <a:p>
            <a:r>
              <a:rPr lang="en-US"/>
              <a:t>Problem Solving</a:t>
            </a:r>
          </a:p>
          <a:p>
            <a:r>
              <a:rPr lang="en-US"/>
              <a:t>Exploratory Behavior</a:t>
            </a:r>
          </a:p>
          <a:p>
            <a:r>
              <a:rPr lang="en-US"/>
              <a:t>Creative Behavior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8908A04-9BC0-470D-88ED-16F39FC074B3}" type="slidenum">
              <a:rPr lang="en-US"/>
              <a:pPr/>
              <a:t>21</a:t>
            </a:fld>
            <a:endParaRPr lang="en-US"/>
          </a:p>
        </p:txBody>
      </p:sp>
      <p:sp>
        <p:nvSpPr>
          <p:cNvPr id="56322" name="Rectangle 2"/>
          <p:cNvSpPr>
            <a:spLocks noGrp="1" noChangeArrowheads="1"/>
          </p:cNvSpPr>
          <p:nvPr>
            <p:ph type="title"/>
          </p:nvPr>
        </p:nvSpPr>
        <p:spPr/>
        <p:txBody>
          <a:bodyPr/>
          <a:lstStyle/>
          <a:p>
            <a:pPr algn="ctr"/>
            <a:r>
              <a:rPr lang="en-US"/>
              <a:t>Knowledge and Ability</a:t>
            </a:r>
          </a:p>
        </p:txBody>
      </p:sp>
      <p:sp>
        <p:nvSpPr>
          <p:cNvPr id="56323" name="Rectangle 3"/>
          <p:cNvSpPr>
            <a:spLocks noGrp="1" noChangeArrowheads="1"/>
          </p:cNvSpPr>
          <p:nvPr>
            <p:ph type="body" idx="1"/>
          </p:nvPr>
        </p:nvSpPr>
        <p:spPr/>
        <p:txBody>
          <a:bodyPr/>
          <a:lstStyle/>
          <a:p>
            <a:r>
              <a:rPr lang="en-US" sz="2800"/>
              <a:t>Knowledge: knowing about things</a:t>
            </a:r>
          </a:p>
          <a:p>
            <a:pPr lvl="1"/>
            <a:r>
              <a:rPr lang="en-US" sz="2400"/>
              <a:t>Simple Discriminative Behavior</a:t>
            </a:r>
          </a:p>
          <a:p>
            <a:pPr lvl="1"/>
            <a:r>
              <a:rPr lang="en-US" sz="2400"/>
              <a:t>Conceptual or Abstract Behavior</a:t>
            </a:r>
          </a:p>
          <a:p>
            <a:pPr lvl="1"/>
            <a:r>
              <a:rPr lang="en-US" sz="2400"/>
              <a:t>Describing Past Events</a:t>
            </a:r>
          </a:p>
          <a:p>
            <a:pPr lvl="1"/>
            <a:r>
              <a:rPr lang="en-US" sz="2400"/>
              <a:t>Describing How Things Work</a:t>
            </a:r>
          </a:p>
          <a:p>
            <a:r>
              <a:rPr lang="en-US" sz="2800"/>
              <a:t>Ability: knowing how to do things</a:t>
            </a:r>
          </a:p>
          <a:p>
            <a:pPr lvl="1"/>
            <a:r>
              <a:rPr lang="en-US" sz="2400"/>
              <a:t>Operant sequence behavior occurring in certain order</a:t>
            </a:r>
          </a:p>
          <a:p>
            <a:pPr lvl="1"/>
            <a:r>
              <a:rPr lang="en-US" sz="2400"/>
              <a:t>Operant characteristic response topography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DFB6AE48-E243-4A11-961B-FDA3A66244BC}" type="slidenum">
              <a:rPr lang="en-US"/>
              <a:pPr/>
              <a:t>22</a:t>
            </a:fld>
            <a:endParaRPr lang="en-US"/>
          </a:p>
        </p:txBody>
      </p:sp>
      <p:sp>
        <p:nvSpPr>
          <p:cNvPr id="57346" name="Rectangle 2"/>
          <p:cNvSpPr>
            <a:spLocks noGrp="1" noChangeArrowheads="1"/>
          </p:cNvSpPr>
          <p:nvPr>
            <p:ph type="title"/>
          </p:nvPr>
        </p:nvSpPr>
        <p:spPr/>
        <p:txBody>
          <a:bodyPr/>
          <a:lstStyle/>
          <a:p>
            <a:pPr algn="ctr"/>
            <a:r>
              <a:rPr lang="en-US"/>
              <a:t>Natural and Contrived Consequences</a:t>
            </a:r>
          </a:p>
        </p:txBody>
      </p:sp>
      <p:sp>
        <p:nvSpPr>
          <p:cNvPr id="57347" name="Rectangle 3"/>
          <p:cNvSpPr>
            <a:spLocks noGrp="1" noChangeArrowheads="1"/>
          </p:cNvSpPr>
          <p:nvPr>
            <p:ph type="body" sz="half" idx="1"/>
          </p:nvPr>
        </p:nvSpPr>
        <p:spPr/>
        <p:txBody>
          <a:bodyPr/>
          <a:lstStyle/>
          <a:p>
            <a:r>
              <a:rPr lang="en-US"/>
              <a:t>Natural Reinforcers</a:t>
            </a:r>
          </a:p>
          <a:p>
            <a:pPr lvl="1"/>
            <a:r>
              <a:rPr lang="en-US"/>
              <a:t>Strengthening stimuli that are an inherent consequence of a response</a:t>
            </a:r>
          </a:p>
        </p:txBody>
      </p:sp>
      <p:sp>
        <p:nvSpPr>
          <p:cNvPr id="57348" name="Rectangle 4"/>
          <p:cNvSpPr>
            <a:spLocks noGrp="1" noChangeArrowheads="1"/>
          </p:cNvSpPr>
          <p:nvPr>
            <p:ph type="body" sz="half" idx="2"/>
          </p:nvPr>
        </p:nvSpPr>
        <p:spPr/>
        <p:txBody>
          <a:bodyPr/>
          <a:lstStyle/>
          <a:p>
            <a:r>
              <a:rPr lang="en-US" dirty="0"/>
              <a:t>Extrinsic Reinforcers</a:t>
            </a:r>
          </a:p>
          <a:p>
            <a:pPr lvl="1"/>
            <a:r>
              <a:rPr lang="en-US" dirty="0"/>
              <a:t>Environmental</a:t>
            </a:r>
          </a:p>
          <a:p>
            <a:pPr lvl="1"/>
            <a:r>
              <a:rPr lang="en-US" dirty="0"/>
              <a:t>strengthening stimuli that must be presented by oneself or by another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41FF7CC-AF42-4756-9BDC-E352A65715FB}" type="slidenum">
              <a:rPr lang="en-US"/>
              <a:pPr/>
              <a:t>23</a:t>
            </a:fld>
            <a:endParaRPr lang="en-US"/>
          </a:p>
        </p:txBody>
      </p:sp>
      <p:sp>
        <p:nvSpPr>
          <p:cNvPr id="58370" name="Rectangle 2"/>
          <p:cNvSpPr>
            <a:spLocks noGrp="1" noChangeArrowheads="1"/>
          </p:cNvSpPr>
          <p:nvPr>
            <p:ph type="title"/>
          </p:nvPr>
        </p:nvSpPr>
        <p:spPr/>
        <p:txBody>
          <a:bodyPr/>
          <a:lstStyle/>
          <a:p>
            <a:pPr algn="ctr"/>
            <a:r>
              <a:rPr lang="en-US"/>
              <a:t>Problem Solving</a:t>
            </a:r>
          </a:p>
        </p:txBody>
      </p:sp>
      <p:sp>
        <p:nvSpPr>
          <p:cNvPr id="58371" name="Rectangle 3"/>
          <p:cNvSpPr>
            <a:spLocks noGrp="1" noChangeArrowheads="1"/>
          </p:cNvSpPr>
          <p:nvPr>
            <p:ph type="body" idx="1"/>
          </p:nvPr>
        </p:nvSpPr>
        <p:spPr/>
        <p:txBody>
          <a:bodyPr/>
          <a:lstStyle/>
          <a:p>
            <a:endParaRPr lang="en-US"/>
          </a:p>
          <a:p>
            <a:r>
              <a:rPr lang="en-US"/>
              <a:t>Two steps in solving a problem:</a:t>
            </a:r>
          </a:p>
          <a:p>
            <a:pPr lvl="1"/>
            <a:r>
              <a:rPr lang="en-US"/>
              <a:t>Change the situation so that a solution is obtained</a:t>
            </a:r>
          </a:p>
          <a:p>
            <a:pPr lvl="1"/>
            <a:r>
              <a:rPr lang="en-US"/>
              <a:t>Emit the problem-solving behavior so that reinforcement of the solving behavior may occur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82852B4-EA20-4A83-B341-93B2EF5B1621}" type="slidenum">
              <a:rPr lang="en-US"/>
              <a:pPr/>
              <a:t>24</a:t>
            </a:fld>
            <a:endParaRPr lang="en-US"/>
          </a:p>
        </p:txBody>
      </p:sp>
      <p:sp>
        <p:nvSpPr>
          <p:cNvPr id="59394" name="Rectangle 2"/>
          <p:cNvSpPr>
            <a:spLocks noGrp="1" noChangeArrowheads="1"/>
          </p:cNvSpPr>
          <p:nvPr>
            <p:ph type="title"/>
          </p:nvPr>
        </p:nvSpPr>
        <p:spPr/>
        <p:txBody>
          <a:bodyPr/>
          <a:lstStyle/>
          <a:p>
            <a:pPr algn="ctr"/>
            <a:r>
              <a:rPr lang="en-US"/>
              <a:t>Exploratory Behavior</a:t>
            </a:r>
          </a:p>
        </p:txBody>
      </p:sp>
      <p:sp>
        <p:nvSpPr>
          <p:cNvPr id="59395" name="Rectangle 3"/>
          <p:cNvSpPr>
            <a:spLocks noGrp="1" noChangeArrowheads="1"/>
          </p:cNvSpPr>
          <p:nvPr>
            <p:ph type="body" idx="1"/>
          </p:nvPr>
        </p:nvSpPr>
        <p:spPr/>
        <p:txBody>
          <a:bodyPr/>
          <a:lstStyle/>
          <a:p>
            <a:r>
              <a:rPr lang="en-US" dirty="0"/>
              <a:t>Exploratory Behavior</a:t>
            </a:r>
          </a:p>
          <a:p>
            <a:pPr lvl="1"/>
            <a:r>
              <a:rPr lang="en-US" dirty="0"/>
              <a:t>Ecological Stimulus</a:t>
            </a:r>
          </a:p>
          <a:p>
            <a:pPr lvl="1"/>
            <a:r>
              <a:rPr lang="en-US" dirty="0"/>
              <a:t>Affordance</a:t>
            </a:r>
          </a:p>
          <a:p>
            <a:pPr lvl="1"/>
            <a:r>
              <a:rPr lang="en-US" dirty="0"/>
              <a:t>Reinforcement traps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04AD1F7-D1A2-431D-9807-8E25292BE175}" type="slidenum">
              <a:rPr lang="en-US"/>
              <a:pPr/>
              <a:t>25</a:t>
            </a:fld>
            <a:endParaRPr lang="en-US"/>
          </a:p>
        </p:txBody>
      </p:sp>
      <p:sp>
        <p:nvSpPr>
          <p:cNvPr id="60418" name="Rectangle 2"/>
          <p:cNvSpPr>
            <a:spLocks noGrp="1" noChangeArrowheads="1"/>
          </p:cNvSpPr>
          <p:nvPr>
            <p:ph type="title"/>
          </p:nvPr>
        </p:nvSpPr>
        <p:spPr/>
        <p:txBody>
          <a:bodyPr/>
          <a:lstStyle/>
          <a:p>
            <a:pPr algn="ctr"/>
            <a:r>
              <a:rPr lang="en-US"/>
              <a:t>Creative Behavior</a:t>
            </a:r>
          </a:p>
        </p:txBody>
      </p:sp>
      <p:sp>
        <p:nvSpPr>
          <p:cNvPr id="60419" name="Rectangle 3"/>
          <p:cNvSpPr>
            <a:spLocks noGrp="1" noChangeArrowheads="1"/>
          </p:cNvSpPr>
          <p:nvPr>
            <p:ph type="body" idx="1"/>
          </p:nvPr>
        </p:nvSpPr>
        <p:spPr>
          <a:xfrm>
            <a:off x="533400" y="1981200"/>
            <a:ext cx="8229600" cy="4114800"/>
          </a:xfrm>
        </p:spPr>
        <p:txBody>
          <a:bodyPr/>
          <a:lstStyle/>
          <a:p>
            <a:pPr>
              <a:lnSpc>
                <a:spcPct val="90000"/>
              </a:lnSpc>
            </a:pPr>
            <a:r>
              <a:rPr lang="en-US"/>
              <a:t>Behavior develops under two conditions</a:t>
            </a:r>
          </a:p>
          <a:p>
            <a:pPr lvl="1">
              <a:lnSpc>
                <a:spcPct val="90000"/>
              </a:lnSpc>
            </a:pPr>
            <a:r>
              <a:rPr lang="en-US" sz="2600"/>
              <a:t>There is a development of a large repertoire of knowledge and ability responses</a:t>
            </a:r>
          </a:p>
          <a:p>
            <a:pPr lvl="1">
              <a:lnSpc>
                <a:spcPct val="90000"/>
              </a:lnSpc>
            </a:pPr>
            <a:r>
              <a:rPr lang="en-US" sz="2600"/>
              <a:t>A history of reinforcement for making new combinations of knowledge and abilities</a:t>
            </a:r>
          </a:p>
          <a:p>
            <a:pPr>
              <a:lnSpc>
                <a:spcPct val="90000"/>
              </a:lnSpc>
            </a:pPr>
            <a:r>
              <a:rPr lang="en-US" i="1"/>
              <a:t>Creative Behavior</a:t>
            </a:r>
            <a:r>
              <a:rPr lang="en-US" sz="2800"/>
              <a:t> = </a:t>
            </a:r>
            <a:r>
              <a:rPr lang="en-US" sz="2600"/>
              <a:t>history of knowledge and ability + history of being reinforced for unique combinations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Questions</a:t>
            </a:r>
          </a:p>
        </p:txBody>
      </p:sp>
      <p:sp>
        <p:nvSpPr>
          <p:cNvPr id="3" name="Content Placeholder 2"/>
          <p:cNvSpPr>
            <a:spLocks noGrp="1"/>
          </p:cNvSpPr>
          <p:nvPr>
            <p:ph idx="1"/>
          </p:nvPr>
        </p:nvSpPr>
        <p:spPr/>
        <p:txBody>
          <a:bodyPr/>
          <a:lstStyle/>
          <a:p>
            <a:r>
              <a:rPr lang="en-US" sz="2000" dirty="0"/>
              <a:t>1.  What is Cognition and what makes it different from other operant behaviors?</a:t>
            </a:r>
          </a:p>
          <a:p>
            <a:r>
              <a:rPr lang="en-US" sz="2000" dirty="0"/>
              <a:t>2.  How do you know if someone knows something?  Provide an example.</a:t>
            </a:r>
          </a:p>
          <a:p>
            <a:r>
              <a:rPr lang="en-US" sz="2000" dirty="0"/>
              <a:t>3.  What is Piaget’s and </a:t>
            </a:r>
            <a:r>
              <a:rPr lang="en-US" sz="2000" dirty="0" err="1"/>
              <a:t>Vygotsky’s</a:t>
            </a:r>
            <a:r>
              <a:rPr lang="en-US" sz="2000" dirty="0"/>
              <a:t> Theory of Cognitive Development?  How are their theories different and what are some problems with each of their theories?</a:t>
            </a:r>
          </a:p>
          <a:p>
            <a:r>
              <a:rPr lang="en-US" sz="2000" dirty="0"/>
              <a:t>4.  What is Cognition to a behavior analyst? How is the Behavioral approach to Cognition different than earlier theories?</a:t>
            </a:r>
          </a:p>
          <a:p>
            <a:r>
              <a:rPr lang="en-US" sz="2000" dirty="0"/>
              <a:t>5.  Pick one:  Problem solving, exploratory behavior, or creative behavior.  How is does this repertoire develop?  Provide a detailed example.</a:t>
            </a:r>
          </a:p>
        </p:txBody>
      </p:sp>
      <p:sp>
        <p:nvSpPr>
          <p:cNvPr id="4" name="Slide Number Placeholder 3"/>
          <p:cNvSpPr>
            <a:spLocks noGrp="1"/>
          </p:cNvSpPr>
          <p:nvPr>
            <p:ph type="sldNum" sz="quarter" idx="12"/>
          </p:nvPr>
        </p:nvSpPr>
        <p:spPr/>
        <p:txBody>
          <a:bodyPr/>
          <a:lstStyle/>
          <a:p>
            <a:fld id="{AF5A919D-CB20-4349-AC79-1B39B8F31A6D}" type="slidenum">
              <a:rPr lang="en-US" smtClean="0"/>
              <a:pPr/>
              <a:t>26</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Thinking (Cognition)</a:t>
            </a:r>
          </a:p>
        </p:txBody>
      </p:sp>
      <p:sp>
        <p:nvSpPr>
          <p:cNvPr id="3" name="Content Placeholder 2"/>
          <p:cNvSpPr>
            <a:spLocks noGrp="1"/>
          </p:cNvSpPr>
          <p:nvPr>
            <p:ph idx="1"/>
          </p:nvPr>
        </p:nvSpPr>
        <p:spPr/>
        <p:txBody>
          <a:bodyPr/>
          <a:lstStyle/>
          <a:p>
            <a:r>
              <a:rPr lang="en-US" dirty="0"/>
              <a:t>Cognition =  the act or process of knowing</a:t>
            </a:r>
          </a:p>
          <a:p>
            <a:r>
              <a:rPr lang="en-US" dirty="0"/>
              <a:t>Knowing = thinking</a:t>
            </a:r>
          </a:p>
          <a:p>
            <a:endParaRPr lang="en-US" dirty="0"/>
          </a:p>
          <a:p>
            <a:r>
              <a:rPr lang="en-US" dirty="0"/>
              <a:t>What is thinking?</a:t>
            </a:r>
          </a:p>
          <a:p>
            <a:pPr lvl="1"/>
            <a:r>
              <a:rPr lang="en-US" dirty="0"/>
              <a:t>An action, a behavior</a:t>
            </a:r>
          </a:p>
          <a:p>
            <a:pPr lvl="2"/>
            <a:r>
              <a:rPr lang="en-US" dirty="0"/>
              <a:t>What makes thinking different from other operant behaviors?</a:t>
            </a:r>
          </a:p>
        </p:txBody>
      </p:sp>
      <p:sp>
        <p:nvSpPr>
          <p:cNvPr id="4" name="Slide Number Placeholder 3"/>
          <p:cNvSpPr>
            <a:spLocks noGrp="1"/>
          </p:cNvSpPr>
          <p:nvPr>
            <p:ph type="sldNum" sz="quarter" idx="12"/>
          </p:nvPr>
        </p:nvSpPr>
        <p:spPr/>
        <p:txBody>
          <a:bodyPr/>
          <a:lstStyle/>
          <a:p>
            <a:fld id="{AF5A919D-CB20-4349-AC79-1B39B8F31A6D}"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 all about LOCATION</a:t>
            </a:r>
          </a:p>
        </p:txBody>
      </p:sp>
      <p:sp>
        <p:nvSpPr>
          <p:cNvPr id="3" name="Content Placeholder 2"/>
          <p:cNvSpPr>
            <a:spLocks noGrp="1"/>
          </p:cNvSpPr>
          <p:nvPr>
            <p:ph idx="1"/>
          </p:nvPr>
        </p:nvSpPr>
        <p:spPr/>
        <p:txBody>
          <a:bodyPr/>
          <a:lstStyle/>
          <a:p>
            <a:r>
              <a:rPr lang="en-US" dirty="0"/>
              <a:t>Cognitive behavior thoughts</a:t>
            </a:r>
          </a:p>
          <a:p>
            <a:pPr lvl="1"/>
            <a:r>
              <a:rPr lang="en-US" dirty="0"/>
              <a:t>Private events</a:t>
            </a:r>
          </a:p>
          <a:p>
            <a:pPr lvl="1"/>
            <a:r>
              <a:rPr lang="en-US" dirty="0"/>
              <a:t>“inside the skin” (i.e., covert)</a:t>
            </a:r>
          </a:p>
          <a:p>
            <a:pPr lvl="1"/>
            <a:endParaRPr lang="en-US" dirty="0"/>
          </a:p>
          <a:p>
            <a:pPr lvl="1">
              <a:buNone/>
            </a:pPr>
            <a:r>
              <a:rPr lang="en-US" dirty="0"/>
              <a:t>. . . But this is not true for all</a:t>
            </a:r>
          </a:p>
          <a:p>
            <a:pPr lvl="1">
              <a:buNone/>
            </a:pPr>
            <a:r>
              <a:rPr lang="en-US" dirty="0"/>
              <a:t> </a:t>
            </a:r>
          </a:p>
        </p:txBody>
      </p:sp>
      <p:sp>
        <p:nvSpPr>
          <p:cNvPr id="4" name="Slide Number Placeholder 3"/>
          <p:cNvSpPr>
            <a:spLocks noGrp="1"/>
          </p:cNvSpPr>
          <p:nvPr>
            <p:ph type="sldNum" sz="quarter" idx="12"/>
          </p:nvPr>
        </p:nvSpPr>
        <p:spPr/>
        <p:txBody>
          <a:bodyPr/>
          <a:lstStyle/>
          <a:p>
            <a:fld id="{AF5A919D-CB20-4349-AC79-1B39B8F31A6D}"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Thinking</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AF5A919D-CB20-4349-AC79-1B39B8F31A6D}"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Aspects of Cognition</a:t>
            </a:r>
          </a:p>
        </p:txBody>
      </p:sp>
      <p:sp>
        <p:nvSpPr>
          <p:cNvPr id="3" name="Content Placeholder 2"/>
          <p:cNvSpPr>
            <a:spLocks noGrp="1"/>
          </p:cNvSpPr>
          <p:nvPr>
            <p:ph idx="1"/>
          </p:nvPr>
        </p:nvSpPr>
        <p:spPr/>
        <p:txBody>
          <a:bodyPr/>
          <a:lstStyle/>
          <a:p>
            <a:pPr marL="514350" indent="-514350">
              <a:buNone/>
            </a:pPr>
            <a:endParaRPr lang="en-US" dirty="0"/>
          </a:p>
          <a:p>
            <a:pPr marL="514350" indent="-514350">
              <a:buAutoNum type="arabicPeriod"/>
            </a:pPr>
            <a:r>
              <a:rPr lang="en-US" dirty="0"/>
              <a:t>Knowledge</a:t>
            </a:r>
          </a:p>
          <a:p>
            <a:pPr marL="514350" indent="-514350">
              <a:buAutoNum type="arabicPeriod"/>
            </a:pPr>
            <a:r>
              <a:rPr lang="en-US" dirty="0"/>
              <a:t>Ability</a:t>
            </a:r>
          </a:p>
          <a:p>
            <a:pPr marL="514350" indent="-514350">
              <a:buAutoNum type="arabicPeriod"/>
            </a:pPr>
            <a:r>
              <a:rPr lang="en-US" dirty="0"/>
              <a:t>Problem Solving</a:t>
            </a:r>
          </a:p>
          <a:p>
            <a:pPr marL="514350" indent="-514350">
              <a:buAutoNum type="arabicPeriod"/>
            </a:pPr>
            <a:endParaRPr lang="en-US" dirty="0"/>
          </a:p>
          <a:p>
            <a:pPr marL="514350" indent="-514350">
              <a:buNone/>
            </a:pPr>
            <a:r>
              <a:rPr lang="en-US" dirty="0"/>
              <a:t>These are operant behaviors</a:t>
            </a:r>
          </a:p>
        </p:txBody>
      </p:sp>
      <p:sp>
        <p:nvSpPr>
          <p:cNvPr id="4" name="Slide Number Placeholder 3"/>
          <p:cNvSpPr>
            <a:spLocks noGrp="1"/>
          </p:cNvSpPr>
          <p:nvPr>
            <p:ph type="sldNum" sz="quarter" idx="12"/>
          </p:nvPr>
        </p:nvSpPr>
        <p:spPr/>
        <p:txBody>
          <a:bodyPr/>
          <a:lstStyle/>
          <a:p>
            <a:fld id="{AF5A919D-CB20-4349-AC79-1B39B8F31A6D}"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Cognitive Development</a:t>
            </a:r>
          </a:p>
        </p:txBody>
      </p:sp>
      <p:sp>
        <p:nvSpPr>
          <p:cNvPr id="3" name="Content Placeholder 2"/>
          <p:cNvSpPr>
            <a:spLocks noGrp="1"/>
          </p:cNvSpPr>
          <p:nvPr>
            <p:ph idx="1"/>
          </p:nvPr>
        </p:nvSpPr>
        <p:spPr/>
        <p:txBody>
          <a:bodyPr/>
          <a:lstStyle/>
          <a:p>
            <a:r>
              <a:rPr lang="en-US" dirty="0"/>
              <a:t>Involves changes in our knowledge and abilities over our life span</a:t>
            </a:r>
          </a:p>
          <a:p>
            <a:endParaRPr lang="en-US" dirty="0"/>
          </a:p>
          <a:p>
            <a:endParaRPr lang="en-US" dirty="0"/>
          </a:p>
        </p:txBody>
      </p:sp>
      <p:sp>
        <p:nvSpPr>
          <p:cNvPr id="4" name="Slide Number Placeholder 3"/>
          <p:cNvSpPr>
            <a:spLocks noGrp="1"/>
          </p:cNvSpPr>
          <p:nvPr>
            <p:ph type="sldNum" sz="quarter" idx="12"/>
          </p:nvPr>
        </p:nvSpPr>
        <p:spPr/>
        <p:txBody>
          <a:bodyPr/>
          <a:lstStyle/>
          <a:p>
            <a:fld id="{AF5A919D-CB20-4349-AC79-1B39B8F31A6D}"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Knowledge?</a:t>
            </a:r>
          </a:p>
        </p:txBody>
      </p:sp>
      <p:sp>
        <p:nvSpPr>
          <p:cNvPr id="3" name="Content Placeholder 2"/>
          <p:cNvSpPr>
            <a:spLocks noGrp="1"/>
          </p:cNvSpPr>
          <p:nvPr>
            <p:ph idx="1"/>
          </p:nvPr>
        </p:nvSpPr>
        <p:spPr/>
        <p:txBody>
          <a:bodyPr/>
          <a:lstStyle/>
          <a:p>
            <a:r>
              <a:rPr lang="en-US" dirty="0"/>
              <a:t>Examples:</a:t>
            </a:r>
          </a:p>
        </p:txBody>
      </p:sp>
      <p:sp>
        <p:nvSpPr>
          <p:cNvPr id="4" name="Slide Number Placeholder 3"/>
          <p:cNvSpPr>
            <a:spLocks noGrp="1"/>
          </p:cNvSpPr>
          <p:nvPr>
            <p:ph type="sldNum" sz="quarter" idx="12"/>
          </p:nvPr>
        </p:nvSpPr>
        <p:spPr/>
        <p:txBody>
          <a:bodyPr/>
          <a:lstStyle/>
          <a:p>
            <a:fld id="{AF5A919D-CB20-4349-AC79-1B39B8F31A6D}"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Piaget</a:t>
            </a:r>
          </a:p>
        </p:txBody>
      </p:sp>
      <p:sp>
        <p:nvSpPr>
          <p:cNvPr id="3" name="Content Placeholder 2"/>
          <p:cNvSpPr>
            <a:spLocks noGrp="1"/>
          </p:cNvSpPr>
          <p:nvPr>
            <p:ph idx="1"/>
          </p:nvPr>
        </p:nvSpPr>
        <p:spPr/>
        <p:txBody>
          <a:bodyPr/>
          <a:lstStyle/>
          <a:p>
            <a:r>
              <a:rPr lang="en-US" dirty="0"/>
              <a:t>1896 – 1980</a:t>
            </a:r>
          </a:p>
          <a:p>
            <a:r>
              <a:rPr lang="en-US" dirty="0"/>
              <a:t>Developed the first standardized intelligence tests</a:t>
            </a:r>
          </a:p>
          <a:p>
            <a:pPr lvl="1"/>
            <a:r>
              <a:rPr lang="en-US" dirty="0"/>
              <a:t>Noticed particular errors children made</a:t>
            </a:r>
          </a:p>
          <a:p>
            <a:pPr lvl="2"/>
            <a:r>
              <a:rPr lang="en-US" dirty="0"/>
              <a:t>Tried to identify the logic used in producing these errors</a:t>
            </a:r>
          </a:p>
          <a:p>
            <a:r>
              <a:rPr lang="en-US" dirty="0"/>
              <a:t>Used clinical method</a:t>
            </a:r>
          </a:p>
          <a:p>
            <a:endParaRPr lang="en-US" dirty="0"/>
          </a:p>
        </p:txBody>
      </p:sp>
      <p:sp>
        <p:nvSpPr>
          <p:cNvPr id="4" name="Slide Number Placeholder 3"/>
          <p:cNvSpPr>
            <a:spLocks noGrp="1"/>
          </p:cNvSpPr>
          <p:nvPr>
            <p:ph type="sldNum" sz="quarter" idx="12"/>
          </p:nvPr>
        </p:nvSpPr>
        <p:spPr/>
        <p:txBody>
          <a:bodyPr/>
          <a:lstStyle/>
          <a:p>
            <a:fld id="{AF5A919D-CB20-4349-AC79-1B39B8F31A6D}" type="slidenum">
              <a:rPr lang="en-US" smtClean="0"/>
              <a:pPr/>
              <a:t>9</a:t>
            </a:fld>
            <a:endParaRPr lang="en-US"/>
          </a:p>
        </p:txBody>
      </p:sp>
    </p:spTree>
  </p:cSld>
  <p:clrMapOvr>
    <a:masterClrMapping/>
  </p:clrMapOvr>
</p:sld>
</file>

<file path=ppt/theme/theme1.xml><?xml version="1.0" encoding="utf-8"?>
<a:theme xmlns:a="http://schemas.openxmlformats.org/drawingml/2006/main" name="Project Overview">
  <a:themeElements>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Project Overview">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Project Overview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Office\Templates\1033\Project Overview.pot</Template>
  <TotalTime>1812</TotalTime>
  <Words>2945</Words>
  <Application>Microsoft Macintosh PowerPoint</Application>
  <PresentationFormat>On-screen Show (4:3)</PresentationFormat>
  <Paragraphs>383</Paragraphs>
  <Slides>26</Slides>
  <Notes>26</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Courier New</vt:lpstr>
      <vt:lpstr>Times New Roman</vt:lpstr>
      <vt:lpstr>Wingdings</vt:lpstr>
      <vt:lpstr>Project Overview</vt:lpstr>
      <vt:lpstr>Chapter 7 Cognitive Development</vt:lpstr>
      <vt:lpstr>Thinking &amp; Thought</vt:lpstr>
      <vt:lpstr>Thinking (Cognition)</vt:lpstr>
      <vt:lpstr>It’s all about LOCATION</vt:lpstr>
      <vt:lpstr>Examples of Thinking</vt:lpstr>
      <vt:lpstr>3 Aspects of Cognition</vt:lpstr>
      <vt:lpstr>Cognitive Development</vt:lpstr>
      <vt:lpstr>What is Knowledge?</vt:lpstr>
      <vt:lpstr>Piaget</vt:lpstr>
      <vt:lpstr>Piaget’s Theory of Cognitive Development</vt:lpstr>
      <vt:lpstr>What Changes? Structure Schemes</vt:lpstr>
      <vt:lpstr>How Do The Structures Change? Functions</vt:lpstr>
      <vt:lpstr>Piaget’s Stages of Cognitive Development</vt:lpstr>
      <vt:lpstr>Sensorimotor Stage</vt:lpstr>
      <vt:lpstr>Preoperational Stage</vt:lpstr>
      <vt:lpstr>Concrete Operations Stage</vt:lpstr>
      <vt:lpstr>Formal Operations Stage</vt:lpstr>
      <vt:lpstr>Problems with Piaget’s Theory</vt:lpstr>
      <vt:lpstr>Vygotsky’s Theory of Cognitive Development</vt:lpstr>
      <vt:lpstr>Behavioral Approaches to Cognitive Development</vt:lpstr>
      <vt:lpstr>Knowledge and Ability</vt:lpstr>
      <vt:lpstr>Natural and Contrived Consequences</vt:lpstr>
      <vt:lpstr>Problem Solving</vt:lpstr>
      <vt:lpstr>Exploratory Behavior</vt:lpstr>
      <vt:lpstr>Creative Behavior</vt:lpstr>
      <vt:lpstr>Study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pelaeznm@gmail.com</cp:lastModifiedBy>
  <cp:revision>45</cp:revision>
  <cp:lastPrinted>1601-01-01T00:00:00Z</cp:lastPrinted>
  <dcterms:created xsi:type="dcterms:W3CDTF">1601-01-01T00:00:00Z</dcterms:created>
  <dcterms:modified xsi:type="dcterms:W3CDTF">2019-10-31T18:27:47Z</dcterms:modified>
</cp:coreProperties>
</file>