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p:sldMasterIdLst>
    <p:sldMasterId id="2147483671" r:id="rId1"/>
  </p:sldMasterIdLst>
  <p:notesMasterIdLst>
    <p:notesMasterId r:id="rId21"/>
  </p:notesMasterIdLst>
  <p:sldIdLst>
    <p:sldId id="509" r:id="rId2"/>
    <p:sldId id="487" r:id="rId3"/>
    <p:sldId id="488" r:id="rId4"/>
    <p:sldId id="502" r:id="rId5"/>
    <p:sldId id="503" r:id="rId6"/>
    <p:sldId id="489" r:id="rId7"/>
    <p:sldId id="511" r:id="rId8"/>
    <p:sldId id="490" r:id="rId9"/>
    <p:sldId id="505" r:id="rId10"/>
    <p:sldId id="506" r:id="rId11"/>
    <p:sldId id="507" r:id="rId12"/>
    <p:sldId id="491" r:id="rId13"/>
    <p:sldId id="510" r:id="rId14"/>
    <p:sldId id="492" r:id="rId15"/>
    <p:sldId id="508" r:id="rId16"/>
    <p:sldId id="493" r:id="rId17"/>
    <p:sldId id="494" r:id="rId18"/>
    <p:sldId id="512" r:id="rId19"/>
    <p:sldId id="513"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4481"/>
    <a:srgbClr val="A5CF6B"/>
    <a:srgbClr val="439A3B"/>
    <a:srgbClr val="00739B"/>
    <a:srgbClr val="002D3D"/>
    <a:srgbClr val="59305B"/>
    <a:srgbClr val="4578AF"/>
    <a:srgbClr val="3366FF"/>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51" autoAdjust="0"/>
    <p:restoredTop sz="87034" autoAdjust="0"/>
  </p:normalViewPr>
  <p:slideViewPr>
    <p:cSldViewPr snapToGrid="0">
      <p:cViewPr varScale="1">
        <p:scale>
          <a:sx n="78" d="100"/>
          <a:sy n="78" d="100"/>
        </p:scale>
        <p:origin x="96" y="318"/>
      </p:cViewPr>
      <p:guideLst>
        <p:guide orient="horz" pos="2160"/>
        <p:guide pos="2880"/>
      </p:guideLst>
    </p:cSldViewPr>
  </p:slideViewPr>
  <p:outlineViewPr>
    <p:cViewPr>
      <p:scale>
        <a:sx n="33" d="100"/>
        <a:sy n="33" d="100"/>
      </p:scale>
      <p:origin x="0" y="1062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 Id="rId27" Type="http://schemas.microsoft.com/office/2015/10/relationships/revisionInfo" Target="revisionInfo.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7-09-13T17:08:43.256" idx="10">
    <p:pos x="5731" y="17"/>
    <p:text>CL - we will need an image provided or unwatermarked PDFs.</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5121"/>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3491" name="Rectangle 5122"/>
          <p:cNvSpPr>
            <a:spLocks noGrp="1" noChangeArrowheads="1"/>
          </p:cNvSpPr>
          <p:nvPr>
            <p:ph type="dt" idx="1"/>
          </p:nvPr>
        </p:nvSpPr>
        <p:spPr bwMode="auto">
          <a:xfrm>
            <a:off x="3884613"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3492" name="Rectangle 5123"/>
          <p:cNvSpPr>
            <a:spLocks noGrp="1" noRot="1" noChangeAspect="1" noChangeArrowheads="1" noTextEdit="1"/>
          </p:cNvSpPr>
          <p:nvPr>
            <p:ph type="sldImg" idx="2"/>
          </p:nvPr>
        </p:nvSpPr>
        <p:spPr bwMode="auto">
          <a:xfrm>
            <a:off x="1143000" y="685800"/>
            <a:ext cx="4572000" cy="3429000"/>
          </a:xfrm>
          <a:prstGeom prst="rect">
            <a:avLst/>
          </a:prstGeom>
          <a:noFill/>
          <a:ln w="9525" algn="ctr">
            <a:solidFill>
              <a:srgbClr val="000000"/>
            </a:solidFill>
            <a:miter lim="800000"/>
            <a:headEnd/>
            <a:tailEnd/>
          </a:ln>
        </p:spPr>
      </p:sp>
      <p:sp>
        <p:nvSpPr>
          <p:cNvPr id="5125" name="Notes Placeholder 5124"/>
          <p:cNvSpPr>
            <a:spLocks noGrp="1" noChangeArrowheads="1"/>
          </p:cNvSpPr>
          <p:nvPr>
            <p:ph type="body" sz="quarter" idx="3"/>
          </p:nvPr>
        </p:nvSpPr>
        <p:spPr bwMode="auto">
          <a:xfrm>
            <a:off x="685800" y="4343400"/>
            <a:ext cx="5486400" cy="41148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3494" name="Rectangle 5125"/>
          <p:cNvSpPr>
            <a:spLocks noGrp="1" noChangeArrowheads="1"/>
          </p:cNvSpPr>
          <p:nvPr>
            <p:ph type="ftr" sz="quarter" idx="4"/>
          </p:nvPr>
        </p:nvSpPr>
        <p:spPr bwMode="auto">
          <a:xfrm>
            <a:off x="0"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127" name="Slide Number Placeholder 5126"/>
          <p:cNvSpPr>
            <a:spLocks noGrp="1" noChangeArrowheads="1"/>
          </p:cNvSpPr>
          <p:nvPr>
            <p:ph type="sldNum" sz="quarter" idx="5"/>
          </p:nvPr>
        </p:nvSpPr>
        <p:spPr bwMode="auto">
          <a:xfrm>
            <a:off x="3884613" y="8685213"/>
            <a:ext cx="2971800" cy="4572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b" anchorCtr="0" compatLnSpc="1">
            <a:prstTxWarp prst="textNoShape">
              <a:avLst/>
            </a:prstTxWarp>
          </a:bodyPr>
          <a:lstStyle>
            <a:lvl1pPr algn="r">
              <a:defRPr sz="1200"/>
            </a:lvl1pPr>
          </a:lstStyle>
          <a:p>
            <a:fld id="{FCA16ACA-BEA9-4113-B004-2C9FC464C5F8}" type="slidenum">
              <a:rPr lang="en-US"/>
              <a:pPr/>
              <a:t>‹#›</a:t>
            </a:fld>
            <a:endParaRPr lang="en-US"/>
          </a:p>
        </p:txBody>
      </p:sp>
    </p:spTree>
    <p:extLst>
      <p:ext uri="{BB962C8B-B14F-4D97-AF65-F5344CB8AC3E}">
        <p14:creationId xmlns:p14="http://schemas.microsoft.com/office/powerpoint/2010/main" val="15749348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EAEEF-EA87-45A5-AB17-DF2F4D00AFC7}" type="slidenum">
              <a:rPr lang="en-US" altLang="en-US" smtClean="0"/>
              <a:pPr/>
              <a:t>1</a:t>
            </a:fld>
            <a:endParaRPr lang="en-US" altLang="en-US" dirty="0"/>
          </a:p>
        </p:txBody>
      </p:sp>
    </p:spTree>
    <p:extLst>
      <p:ext uri="{BB962C8B-B14F-4D97-AF65-F5344CB8AC3E}">
        <p14:creationId xmlns:p14="http://schemas.microsoft.com/office/powerpoint/2010/main" val="1681122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16ACA-BEA9-4113-B004-2C9FC464C5F8}" type="slidenum">
              <a:rPr lang="en-US" smtClean="0"/>
              <a:pPr/>
              <a:t>3</a:t>
            </a:fld>
            <a:endParaRPr lang="en-US"/>
          </a:p>
        </p:txBody>
      </p:sp>
    </p:spTree>
    <p:extLst>
      <p:ext uri="{BB962C8B-B14F-4D97-AF65-F5344CB8AC3E}">
        <p14:creationId xmlns:p14="http://schemas.microsoft.com/office/powerpoint/2010/main" val="2025419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16ACA-BEA9-4113-B004-2C9FC464C5F8}" type="slidenum">
              <a:rPr lang="en-US" smtClean="0"/>
              <a:pPr/>
              <a:t>13</a:t>
            </a:fld>
            <a:endParaRPr lang="en-US"/>
          </a:p>
        </p:txBody>
      </p:sp>
    </p:spTree>
    <p:extLst>
      <p:ext uri="{BB962C8B-B14F-4D97-AF65-F5344CB8AC3E}">
        <p14:creationId xmlns:p14="http://schemas.microsoft.com/office/powerpoint/2010/main" val="27373037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 y="27709"/>
            <a:ext cx="9052560" cy="1039091"/>
          </a:xfrm>
        </p:spPr>
        <p:txBody>
          <a:bodyPr>
            <a:normAutofit/>
          </a:bodyPr>
          <a:lstStyle>
            <a:lvl1pPr algn="ctr">
              <a:defRPr sz="3600">
                <a:latin typeface="Arial" pitchFamily="34" charset="0"/>
                <a:ea typeface="Verdana" pitchFamily="34" charset="0"/>
                <a:cs typeface="Arial"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461963" indent="-461963">
              <a:buClr>
                <a:srgbClr val="439A3B"/>
              </a:buClr>
              <a:buSzPct val="100000"/>
              <a:defRPr/>
            </a:lvl1pPr>
            <a:lvl2pPr marL="914400" indent="-457200">
              <a:buClr>
                <a:srgbClr val="439A3B"/>
              </a:buClr>
              <a:defRPr/>
            </a:lvl2pPr>
            <a:lvl3pPr marL="1376363" indent="-461963">
              <a:buClr>
                <a:srgbClr val="439A3B"/>
              </a:buClr>
              <a:buFont typeface="Wingdings" pitchFamily="2" charset="2"/>
              <a:buChar char="§"/>
              <a:defRPr/>
            </a:lvl3pPr>
            <a:lvl4pPr marL="1600200" indent="-228600">
              <a:buClr>
                <a:srgbClr val="439A3B"/>
              </a:buClr>
              <a:buFont typeface="Courier New" pitchFamily="49" charset="0"/>
              <a:buChar char="o"/>
              <a:defRPr/>
            </a:lvl4pPr>
            <a:lvl5pPr>
              <a:buClr>
                <a:srgbClr val="439A3B"/>
              </a:buCl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72379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Figure + Caption Layout">
    <p:bg>
      <p:bgPr>
        <a:pattFill prst="pct5">
          <a:fgClr>
            <a:schemeClr val="bg1"/>
          </a:fgClr>
          <a:bgClr>
            <a:schemeClr val="bg1"/>
          </a:bgClr>
        </a:pattFill>
        <a:effectLst/>
      </p:bgPr>
    </p:bg>
    <p:spTree>
      <p:nvGrpSpPr>
        <p:cNvPr id="1" name=""/>
        <p:cNvGrpSpPr/>
        <p:nvPr/>
      </p:nvGrpSpPr>
      <p:grpSpPr>
        <a:xfrm>
          <a:off x="0" y="0"/>
          <a:ext cx="0" cy="0"/>
          <a:chOff x="0" y="0"/>
          <a:chExt cx="0" cy="0"/>
        </a:xfrm>
      </p:grpSpPr>
      <p:sp>
        <p:nvSpPr>
          <p:cNvPr id="10" name="Title 1"/>
          <p:cNvSpPr>
            <a:spLocks noGrp="1"/>
          </p:cNvSpPr>
          <p:nvPr>
            <p:ph type="title"/>
          </p:nvPr>
        </p:nvSpPr>
        <p:spPr>
          <a:xfrm>
            <a:off x="519169" y="357626"/>
            <a:ext cx="8032638" cy="1004011"/>
          </a:xfrm>
        </p:spPr>
        <p:txBody>
          <a:bodyPr>
            <a:normAutofit/>
          </a:bodyPr>
          <a:lstStyle>
            <a:lvl1pPr algn="ctr">
              <a:defRPr sz="3600" b="0">
                <a:solidFill>
                  <a:schemeClr val="tx1"/>
                </a:solidFill>
              </a:defRPr>
            </a:lvl1pPr>
          </a:lstStyle>
          <a:p>
            <a:r>
              <a:rPr lang="en-US"/>
              <a:t>Click to edit Master title style</a:t>
            </a:r>
            <a:endParaRPr lang="en-US" dirty="0"/>
          </a:p>
        </p:txBody>
      </p:sp>
      <p:sp>
        <p:nvSpPr>
          <p:cNvPr id="3" name="Picture Placeholder 2"/>
          <p:cNvSpPr>
            <a:spLocks noGrp="1"/>
          </p:cNvSpPr>
          <p:nvPr>
            <p:ph type="pic" sz="quarter" idx="10"/>
          </p:nvPr>
        </p:nvSpPr>
        <p:spPr>
          <a:xfrm>
            <a:off x="1143000" y="1752600"/>
            <a:ext cx="6997700" cy="3429000"/>
          </a:xfrm>
        </p:spPr>
        <p:txBody>
          <a:bodyPr/>
          <a:lstStyle>
            <a:lvl1pPr>
              <a:buClr>
                <a:srgbClr val="59305B"/>
              </a:buClr>
              <a:defRPr/>
            </a:lvl1pPr>
          </a:lstStyle>
          <a:p>
            <a:r>
              <a:rPr lang="en-US" dirty="0"/>
              <a:t>Click icon to add picture</a:t>
            </a:r>
          </a:p>
        </p:txBody>
      </p:sp>
      <p:sp>
        <p:nvSpPr>
          <p:cNvPr id="11" name="Text Placeholder 3"/>
          <p:cNvSpPr>
            <a:spLocks noGrp="1"/>
          </p:cNvSpPr>
          <p:nvPr>
            <p:ph type="body" sz="half" idx="2"/>
          </p:nvPr>
        </p:nvSpPr>
        <p:spPr>
          <a:xfrm>
            <a:off x="519169" y="5486400"/>
            <a:ext cx="8032638" cy="6651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p:nvPr/>
        </p:nvSpPr>
        <p:spPr bwMode="white">
          <a:xfrm>
            <a:off x="-7937" y="6267450"/>
            <a:ext cx="9151937" cy="617539"/>
          </a:xfrm>
          <a:prstGeom prst="rect">
            <a:avLst/>
          </a:prstGeom>
          <a:solidFill>
            <a:srgbClr val="439A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Copyright" descr="Pearson: Copyright 2015, 2012, 2009"/>
          <p:cNvSpPr txBox="1">
            <a:spLocks noChangeArrowheads="1"/>
          </p:cNvSpPr>
          <p:nvPr/>
        </p:nvSpPr>
        <p:spPr bwMode="auto">
          <a:xfrm>
            <a:off x="1447949" y="6398426"/>
            <a:ext cx="6874584" cy="347987"/>
          </a:xfrm>
          <a:prstGeom prst="rect">
            <a:avLst/>
          </a:prstGeom>
          <a:solidFill>
            <a:srgbClr val="439A3B"/>
          </a:solid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marL="0" lvl="0" indent="0" algn="ctr" eaLnBrk="0" fontAlgn="base" hangingPunct="0">
              <a:spcBef>
                <a:spcPct val="0"/>
              </a:spcBef>
              <a:spcAft>
                <a:spcPct val="0"/>
              </a:spcAft>
              <a:buClrTx/>
              <a:buNone/>
              <a:defRPr/>
            </a:pPr>
            <a:r>
              <a:rPr lang="en-US" sz="1200" dirty="0">
                <a:solidFill>
                  <a:schemeClr val="bg1"/>
                </a:solidFill>
              </a:rPr>
              <a:t>© 2019 Cengage. All rights reserved</a:t>
            </a:r>
            <a:r>
              <a:rPr lang="en-US" sz="1200" dirty="0">
                <a:solidFill>
                  <a:schemeClr val="bg1"/>
                </a:solidFill>
                <a:ea typeface="ＭＳ Ｐゴシック" charset="-128"/>
              </a:rPr>
              <a:t>.</a:t>
            </a:r>
            <a:endParaRPr lang="en-US" sz="1200" dirty="0">
              <a:solidFill>
                <a:schemeClr val="bg1"/>
              </a:solidFill>
            </a:endParaRPr>
          </a:p>
        </p:txBody>
      </p:sp>
      <p:pic>
        <p:nvPicPr>
          <p:cNvPr id="15" name="Picture 2" descr="\\172.16.1.5\editorial services\WRITING\02_Projects\CENGAGE\Cengage Logo\Siva\Cengage_Logo_White.png" title="Cengage 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411" y="6420960"/>
            <a:ext cx="1375130" cy="3082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6561692"/>
      </p:ext>
    </p:extLst>
  </p:cSld>
  <p:clrMapOvr>
    <a:masterClrMapping/>
  </p:clrMapOvr>
  <p:transition spd="slow"/>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6" name="Rectangle 15"/>
          <p:cNvSpPr/>
          <p:nvPr userDrawn="1"/>
        </p:nvSpPr>
        <p:spPr bwMode="white">
          <a:xfrm>
            <a:off x="0" y="0"/>
            <a:ext cx="9144000" cy="1371600"/>
          </a:xfrm>
          <a:prstGeom prst="rect">
            <a:avLst/>
          </a:prstGeom>
          <a:solidFill>
            <a:srgbClr val="439A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
                <a:srgbClr val="59305B"/>
              </a:buClr>
            </a:pPr>
            <a:endParaRPr lang="en-US" dirty="0"/>
          </a:p>
        </p:txBody>
      </p:sp>
      <p:sp>
        <p:nvSpPr>
          <p:cNvPr id="2" name="Title 1"/>
          <p:cNvSpPr>
            <a:spLocks noGrp="1"/>
          </p:cNvSpPr>
          <p:nvPr>
            <p:ph type="title"/>
          </p:nvPr>
        </p:nvSpPr>
        <p:spPr>
          <a:xfrm>
            <a:off x="723900" y="2389909"/>
            <a:ext cx="8229600" cy="1039091"/>
          </a:xfrm>
        </p:spPr>
        <p:txBody>
          <a:bodyPr/>
          <a:lstStyle>
            <a:lvl1pPr>
              <a:defRPr>
                <a:solidFill>
                  <a:schemeClr val="tx1"/>
                </a:solidFill>
              </a:defRPr>
            </a:lvl1pPr>
          </a:lstStyle>
          <a:p>
            <a:r>
              <a:rPr lang="en-US" dirty="0"/>
              <a:t>Click to edit Master title style</a:t>
            </a:r>
          </a:p>
        </p:txBody>
      </p:sp>
      <p:sp>
        <p:nvSpPr>
          <p:cNvPr id="4" name="Content Placeholder 3"/>
          <p:cNvSpPr>
            <a:spLocks noGrp="1"/>
          </p:cNvSpPr>
          <p:nvPr>
            <p:ph sz="quarter" idx="10" hasCustomPrompt="1"/>
          </p:nvPr>
        </p:nvSpPr>
        <p:spPr>
          <a:xfrm>
            <a:off x="742950" y="3790950"/>
            <a:ext cx="7924800" cy="1809750"/>
          </a:xfrm>
        </p:spPr>
        <p:txBody>
          <a:bodyPr/>
          <a:lstStyle/>
          <a:p>
            <a:pPr lvl="0"/>
            <a:r>
              <a:rPr lang="en-US" dirty="0"/>
              <a:t>Click to edit Master title style</a:t>
            </a:r>
          </a:p>
        </p:txBody>
      </p:sp>
      <p:sp>
        <p:nvSpPr>
          <p:cNvPr id="7" name="Content Placeholder 6"/>
          <p:cNvSpPr>
            <a:spLocks noGrp="1"/>
          </p:cNvSpPr>
          <p:nvPr>
            <p:ph sz="quarter" idx="11"/>
          </p:nvPr>
        </p:nvSpPr>
        <p:spPr>
          <a:xfrm>
            <a:off x="2000250" y="6248400"/>
            <a:ext cx="5695950" cy="609600"/>
          </a:xfrm>
        </p:spPr>
        <p:txBody>
          <a:bodyPr/>
          <a:lstStyle>
            <a:lvl1pPr marL="0" indent="0">
              <a:buNone/>
              <a:defRPr/>
            </a:lvl1pPr>
          </a:lstStyle>
          <a:p>
            <a:pPr lvl="0"/>
            <a:endParaRPr lang="en-US" dirty="0"/>
          </a:p>
        </p:txBody>
      </p:sp>
      <p:sp>
        <p:nvSpPr>
          <p:cNvPr id="13" name="Rectangle 12"/>
          <p:cNvSpPr/>
          <p:nvPr/>
        </p:nvSpPr>
        <p:spPr bwMode="white">
          <a:xfrm>
            <a:off x="-7938" y="6248400"/>
            <a:ext cx="9161464" cy="629874"/>
          </a:xfrm>
          <a:prstGeom prst="rect">
            <a:avLst/>
          </a:prstGeom>
          <a:solidFill>
            <a:srgbClr val="439A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56575915"/>
      </p:ext>
    </p:extLst>
  </p:cSld>
  <p:clrMapOvr>
    <a:masterClrMapping/>
  </p:clrMapOvr>
  <p:hf sldNum="0"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Content Placeholder 1"/>
          <p:cNvSpPr>
            <a:spLocks noGrp="1"/>
          </p:cNvSpPr>
          <p:nvPr>
            <p:ph type="title"/>
          </p:nvPr>
        </p:nvSpPr>
        <p:spPr>
          <a:xfrm>
            <a:off x="457200" y="27709"/>
            <a:ext cx="8229600" cy="1039091"/>
          </a:xfrm>
          <a:prstGeom prst="rect">
            <a:avLst/>
          </a:prstGeom>
        </p:spPr>
        <p:txBody>
          <a:bodyPr vert="horz" lIns="91440" tIns="45720" rIns="91440" bIns="45720" rtlCol="0" anchor="ctr">
            <a:normAutofit/>
          </a:bodyPr>
          <a:lstStyle/>
          <a:p>
            <a:r>
              <a:rPr lang="en-US"/>
              <a:t>Click to edit Master title style</a:t>
            </a:r>
          </a:p>
        </p:txBody>
      </p:sp>
      <p:sp>
        <p:nvSpPr>
          <p:cNvPr id="3" name="Content Placeholder 2"/>
          <p:cNvSpPr>
            <a:spLocks noGrp="1"/>
          </p:cNvSpPr>
          <p:nvPr>
            <p:ph type="body" idx="1"/>
          </p:nvPr>
        </p:nvSpPr>
        <p:spPr>
          <a:xfrm>
            <a:off x="228600" y="1295400"/>
            <a:ext cx="8763000" cy="4830763"/>
          </a:xfrm>
          <a:prstGeom prst="rect">
            <a:avLst/>
          </a:prstGeom>
        </p:spPr>
        <p:txBody>
          <a:bodyPr vert="horz" lIns="91440" tIns="45720" rIns="91440" bIns="45720" rtlCol="0">
            <a:normAutofit/>
          </a:bodyPr>
          <a:lstStyle/>
          <a:p>
            <a:pPr marL="461963" lvl="0" indent="-461963">
              <a:buSzPct val="100000"/>
            </a:pPr>
            <a:r>
              <a:rPr lang="en-US" dirty="0"/>
              <a:t>Click to edit Master text styles</a:t>
            </a:r>
          </a:p>
          <a:p>
            <a:pPr marL="914400" lvl="1" indent="-457200"/>
            <a:r>
              <a:rPr lang="en-US" dirty="0"/>
              <a:t>Second level</a:t>
            </a:r>
          </a:p>
          <a:p>
            <a:pPr marL="1376363" lvl="2" indent="-461963"/>
            <a:r>
              <a:rPr lang="en-US" dirty="0"/>
              <a:t>Third level</a:t>
            </a:r>
          </a:p>
          <a:p>
            <a:pPr lvl="3"/>
            <a:r>
              <a:rPr lang="en-US" dirty="0"/>
              <a:t>Fourth level</a:t>
            </a:r>
          </a:p>
          <a:p>
            <a:pPr lvl="4"/>
            <a:r>
              <a:rPr lang="en-US" dirty="0"/>
              <a:t>Fifth level</a:t>
            </a:r>
          </a:p>
        </p:txBody>
      </p:sp>
      <p:sp>
        <p:nvSpPr>
          <p:cNvPr id="7" name="Rectangle 6"/>
          <p:cNvSpPr/>
          <p:nvPr/>
        </p:nvSpPr>
        <p:spPr bwMode="white">
          <a:xfrm>
            <a:off x="0" y="0"/>
            <a:ext cx="9144000" cy="1133554"/>
          </a:xfrm>
          <a:prstGeom prst="rect">
            <a:avLst/>
          </a:prstGeom>
          <a:solidFill>
            <a:srgbClr val="439A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bwMode="white">
          <a:xfrm>
            <a:off x="-7938" y="6248400"/>
            <a:ext cx="9161464" cy="629874"/>
          </a:xfrm>
          <a:prstGeom prst="rect">
            <a:avLst/>
          </a:prstGeom>
          <a:solidFill>
            <a:srgbClr val="439A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opyright" descr="Pearson: Copyright 2015, 2012, 2009"/>
          <p:cNvSpPr txBox="1">
            <a:spLocks noChangeArrowheads="1"/>
          </p:cNvSpPr>
          <p:nvPr/>
        </p:nvSpPr>
        <p:spPr bwMode="auto">
          <a:xfrm>
            <a:off x="1365870" y="6398426"/>
            <a:ext cx="6806519" cy="347987"/>
          </a:xfrm>
          <a:prstGeom prst="rect">
            <a:avLst/>
          </a:prstGeom>
          <a:solidFill>
            <a:srgbClr val="439A3B"/>
          </a:solid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marL="0" lvl="0" indent="0" algn="ctr" eaLnBrk="0" fontAlgn="base" hangingPunct="0">
              <a:spcBef>
                <a:spcPct val="0"/>
              </a:spcBef>
              <a:spcAft>
                <a:spcPct val="0"/>
              </a:spcAft>
              <a:buClrTx/>
              <a:buNone/>
              <a:defRPr/>
            </a:pPr>
            <a:r>
              <a:rPr lang="en-US" sz="1200" dirty="0">
                <a:solidFill>
                  <a:schemeClr val="bg1"/>
                </a:solidFill>
              </a:rPr>
              <a:t>© 2019 Cengage. All rights reserved</a:t>
            </a:r>
            <a:r>
              <a:rPr lang="en-US" sz="1200" dirty="0">
                <a:solidFill>
                  <a:schemeClr val="bg1"/>
                </a:solidFill>
                <a:ea typeface="ＭＳ Ｐゴシック" charset="-128"/>
              </a:rPr>
              <a:t>.</a:t>
            </a:r>
            <a:endParaRPr lang="en-US" sz="1200" dirty="0">
              <a:solidFill>
                <a:schemeClr val="bg1"/>
              </a:solidFill>
            </a:endParaRPr>
          </a:p>
        </p:txBody>
      </p:sp>
      <p:pic>
        <p:nvPicPr>
          <p:cNvPr id="9" name="Picture 2" descr="\\172.16.1.5\editorial services\WRITING\02_Projects\CENGAGE\Cengage Logo\Siva\Cengage_Logo_White.png" title="Cengage logo"/>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2411" y="6420960"/>
            <a:ext cx="1375130" cy="3082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22697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Lst>
  <p:hf sldNum="0" hdr="0" dt="0"/>
  <p:txStyles>
    <p:titleStyle>
      <a:lvl1pPr algn="ctr" defTabSz="914400" rtl="0" eaLnBrk="1" latinLnBrk="0" hangingPunct="1">
        <a:spcBef>
          <a:spcPct val="0"/>
        </a:spcBef>
        <a:buNone/>
        <a:defRPr sz="3600" kern="1200">
          <a:solidFill>
            <a:schemeClr val="bg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Clr>
          <a:srgbClr val="59305B"/>
        </a:buClr>
        <a:buFont typeface="Arial" pitchFamily="34" charset="0"/>
        <a:buChar char="•"/>
        <a:defRPr lang="en-US" sz="2600" kern="1200" dirty="0" smtClean="0">
          <a:solidFill>
            <a:schemeClr val="tx1"/>
          </a:solidFill>
          <a:latin typeface="Arial" pitchFamily="34" charset="0"/>
          <a:ea typeface="Verdana" pitchFamily="34" charset="0"/>
          <a:cs typeface="Arial" pitchFamily="34" charset="0"/>
        </a:defRPr>
      </a:lvl1pPr>
      <a:lvl2pPr marL="742950" indent="-285750" algn="l" defTabSz="914400" rtl="0" eaLnBrk="1" latinLnBrk="0" hangingPunct="1">
        <a:spcBef>
          <a:spcPct val="20000"/>
        </a:spcBef>
        <a:buClr>
          <a:srgbClr val="59305B"/>
        </a:buClr>
        <a:buFont typeface="Arial" pitchFamily="34" charset="0"/>
        <a:buChar char="–"/>
        <a:defRPr lang="en-US" sz="2400" kern="1200" dirty="0" smtClean="0">
          <a:solidFill>
            <a:schemeClr val="tx1"/>
          </a:solidFill>
          <a:latin typeface="Arial" pitchFamily="34" charset="0"/>
          <a:ea typeface="Verdana" pitchFamily="34" charset="0"/>
          <a:cs typeface="Arial" pitchFamily="34" charset="0"/>
        </a:defRPr>
      </a:lvl2pPr>
      <a:lvl3pPr marL="1143000" indent="-228600" algn="l" defTabSz="914400" rtl="0" eaLnBrk="1" latinLnBrk="0" hangingPunct="1">
        <a:spcBef>
          <a:spcPct val="20000"/>
        </a:spcBef>
        <a:buClr>
          <a:srgbClr val="59305B"/>
        </a:buClr>
        <a:buFont typeface="Wingdings" pitchFamily="2" charset="2"/>
        <a:buChar char="§"/>
        <a:defRPr lang="en-US" sz="2200" kern="1200" dirty="0" smtClean="0">
          <a:solidFill>
            <a:schemeClr val="tx1"/>
          </a:solidFill>
          <a:latin typeface="Arial" pitchFamily="34" charset="0"/>
          <a:ea typeface="Verdana" pitchFamily="34" charset="0"/>
          <a:cs typeface="Arial" pitchFamily="34" charset="0"/>
        </a:defRPr>
      </a:lvl3pPr>
      <a:lvl4pPr marL="1600200" indent="-228600" algn="l" defTabSz="914400" rtl="0" eaLnBrk="1" latinLnBrk="0" hangingPunct="1">
        <a:spcBef>
          <a:spcPct val="20000"/>
        </a:spcBef>
        <a:buClr>
          <a:srgbClr val="59305B"/>
        </a:buClr>
        <a:buFont typeface="Courier New" pitchFamily="49" charset="0"/>
        <a:buChar char="o"/>
        <a:defRPr lang="en-US" sz="2000" kern="1200" dirty="0" smtClean="0">
          <a:solidFill>
            <a:schemeClr val="tx1"/>
          </a:solidFill>
          <a:latin typeface="Arial" pitchFamily="34" charset="0"/>
          <a:ea typeface="Verdana" pitchFamily="34" charset="0"/>
          <a:cs typeface="Arial" pitchFamily="34" charset="0"/>
        </a:defRPr>
      </a:lvl4pPr>
      <a:lvl5pPr marL="2057400" indent="-228600" algn="l" defTabSz="914400" rtl="0" eaLnBrk="1" latinLnBrk="0" hangingPunct="1">
        <a:spcBef>
          <a:spcPct val="20000"/>
        </a:spcBef>
        <a:buClr>
          <a:srgbClr val="59305B"/>
        </a:buClr>
        <a:buFont typeface="Arial" pitchFamily="34" charset="0"/>
        <a:buChar char="»"/>
        <a:defRPr lang="en-US" sz="2000" kern="1200" dirty="0">
          <a:solidFill>
            <a:schemeClr val="tx1"/>
          </a:solidFill>
          <a:latin typeface="Arial" pitchFamily="34" charset="0"/>
          <a:ea typeface="Verdana" pitchFamily="34"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image" Target="../media/image3.tmp"/><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4400" b="1" dirty="0"/>
              <a:t>Chapter 1</a:t>
            </a:r>
          </a:p>
        </p:txBody>
      </p:sp>
      <p:sp>
        <p:nvSpPr>
          <p:cNvPr id="7" name="Sub Title 3"/>
          <p:cNvSpPr>
            <a:spLocks noGrp="1"/>
          </p:cNvSpPr>
          <p:nvPr>
            <p:ph idx="1"/>
          </p:nvPr>
        </p:nvSpPr>
        <p:spPr>
          <a:xfrm>
            <a:off x="4421038" y="1328498"/>
            <a:ext cx="4257136" cy="4830763"/>
          </a:xfrm>
        </p:spPr>
        <p:txBody>
          <a:bodyPr anchor="ctr">
            <a:normAutofit/>
          </a:bodyPr>
          <a:lstStyle/>
          <a:p>
            <a:pPr marL="0" lvl="0" indent="0" algn="ctr" eaLnBrk="0" fontAlgn="base" hangingPunct="0">
              <a:spcBef>
                <a:spcPct val="0"/>
              </a:spcBef>
              <a:spcAft>
                <a:spcPct val="0"/>
              </a:spcAft>
              <a:buClrTx/>
              <a:buNone/>
              <a:defRPr/>
            </a:pPr>
            <a:r>
              <a:rPr lang="en-US" sz="3600" dirty="0"/>
              <a:t>Historical Perspectives and Important Concepts in Single Subject Research</a:t>
            </a:r>
            <a:endParaRPr lang="en-US" sz="3600" dirty="0">
              <a:solidFill>
                <a:schemeClr val="bg1"/>
              </a:solidFill>
            </a:endParaRPr>
          </a:p>
        </p:txBody>
      </p:sp>
      <p:pic>
        <p:nvPicPr>
          <p:cNvPr id="1026" name="Picture 2" descr="\\172.16.1.5\editorial services\WRITING\02_Projects\CENGAGE\Cengage Logo\Siva\Cengage_Logo_White.png" title="Cengage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411" y="6420960"/>
            <a:ext cx="1375130" cy="308204"/>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479DB0AA-6491-4CEB-A10B-8C0AD2C47E0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7584" y="1480015"/>
            <a:ext cx="3473357" cy="4444535"/>
          </a:xfrm>
          <a:prstGeom prst="rect">
            <a:avLst/>
          </a:prstGeom>
        </p:spPr>
      </p:pic>
    </p:spTree>
    <p:extLst>
      <p:ext uri="{BB962C8B-B14F-4D97-AF65-F5344CB8AC3E}">
        <p14:creationId xmlns:p14="http://schemas.microsoft.com/office/powerpoint/2010/main" val="2454059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 y="27709"/>
            <a:ext cx="9052560" cy="1039091"/>
          </a:xfrm>
        </p:spPr>
        <p:txBody>
          <a:bodyPr>
            <a:noAutofit/>
          </a:bodyPr>
          <a:lstStyle/>
          <a:p>
            <a:r>
              <a:rPr lang="en-US" dirty="0"/>
              <a:t>1-2 Basic Concepts and Definitions of Terms (3 of 4)</a:t>
            </a:r>
          </a:p>
        </p:txBody>
      </p:sp>
      <p:sp>
        <p:nvSpPr>
          <p:cNvPr id="5" name="Content Placeholder 4"/>
          <p:cNvSpPr>
            <a:spLocks noGrp="1"/>
          </p:cNvSpPr>
          <p:nvPr>
            <p:ph idx="1"/>
          </p:nvPr>
        </p:nvSpPr>
        <p:spPr/>
        <p:txBody>
          <a:bodyPr>
            <a:normAutofit/>
          </a:bodyPr>
          <a:lstStyle/>
          <a:p>
            <a:r>
              <a:rPr lang="en-US" b="1" dirty="0">
                <a:solidFill>
                  <a:srgbClr val="364481"/>
                </a:solidFill>
              </a:rPr>
              <a:t>Extraneous</a:t>
            </a:r>
            <a:r>
              <a:rPr lang="en-US" dirty="0"/>
              <a:t> (or confounding) </a:t>
            </a:r>
            <a:r>
              <a:rPr lang="en-US" b="1" dirty="0">
                <a:solidFill>
                  <a:srgbClr val="364481"/>
                </a:solidFill>
              </a:rPr>
              <a:t>Variables</a:t>
            </a:r>
          </a:p>
          <a:p>
            <a:pPr lvl="1"/>
            <a:r>
              <a:rPr lang="en-US" dirty="0"/>
              <a:t>Any elements of study that may confuse or obscure the believability that the independent variable and dependent variable share a functional relationship</a:t>
            </a:r>
          </a:p>
          <a:p>
            <a:r>
              <a:rPr lang="en-US" b="1" dirty="0">
                <a:solidFill>
                  <a:srgbClr val="364481"/>
                </a:solidFill>
              </a:rPr>
              <a:t>Baseline</a:t>
            </a:r>
            <a:r>
              <a:rPr lang="en-US" dirty="0"/>
              <a:t> </a:t>
            </a:r>
            <a:r>
              <a:rPr lang="en-US" b="1" dirty="0">
                <a:solidFill>
                  <a:srgbClr val="364481"/>
                </a:solidFill>
              </a:rPr>
              <a:t>Phase</a:t>
            </a:r>
          </a:p>
          <a:p>
            <a:pPr lvl="1"/>
            <a:r>
              <a:rPr lang="en-US" dirty="0"/>
              <a:t>Generally, the first phase in a study</a:t>
            </a:r>
          </a:p>
          <a:p>
            <a:pPr lvl="1"/>
            <a:r>
              <a:rPr lang="en-US" dirty="0"/>
              <a:t>When initial performance on the target behavior is measured before implementation of the intervention (independent variable)</a:t>
            </a:r>
          </a:p>
          <a:p>
            <a:pPr lvl="1"/>
            <a:r>
              <a:rPr lang="en-US" dirty="0"/>
              <a:t>For example: Teacher collects data on accuracy in solving independent math problems</a:t>
            </a:r>
          </a:p>
        </p:txBody>
      </p:sp>
    </p:spTree>
    <p:extLst>
      <p:ext uri="{BB962C8B-B14F-4D97-AF65-F5344CB8AC3E}">
        <p14:creationId xmlns:p14="http://schemas.microsoft.com/office/powerpoint/2010/main" val="1180095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 y="27709"/>
            <a:ext cx="9052560" cy="1039091"/>
          </a:xfrm>
        </p:spPr>
        <p:txBody>
          <a:bodyPr>
            <a:noAutofit/>
          </a:bodyPr>
          <a:lstStyle/>
          <a:p>
            <a:r>
              <a:rPr lang="en-US" dirty="0"/>
              <a:t>1-2 Basic Concepts and Definitions of Terms (4 of 4)</a:t>
            </a:r>
          </a:p>
        </p:txBody>
      </p:sp>
      <p:sp>
        <p:nvSpPr>
          <p:cNvPr id="5" name="Content Placeholder 4"/>
          <p:cNvSpPr>
            <a:spLocks noGrp="1"/>
          </p:cNvSpPr>
          <p:nvPr>
            <p:ph idx="1"/>
          </p:nvPr>
        </p:nvSpPr>
        <p:spPr/>
        <p:txBody>
          <a:bodyPr>
            <a:normAutofit/>
          </a:bodyPr>
          <a:lstStyle/>
          <a:p>
            <a:r>
              <a:rPr lang="en-US" b="1" dirty="0">
                <a:solidFill>
                  <a:srgbClr val="364481"/>
                </a:solidFill>
              </a:rPr>
              <a:t>Intervention</a:t>
            </a:r>
            <a:r>
              <a:rPr lang="en-US" b="1" dirty="0"/>
              <a:t> </a:t>
            </a:r>
            <a:r>
              <a:rPr lang="en-US" b="1" dirty="0">
                <a:solidFill>
                  <a:srgbClr val="364481"/>
                </a:solidFill>
              </a:rPr>
              <a:t>Phase</a:t>
            </a:r>
            <a:r>
              <a:rPr lang="en-US" dirty="0"/>
              <a:t>(s)</a:t>
            </a:r>
          </a:p>
          <a:p>
            <a:pPr lvl="1"/>
            <a:r>
              <a:rPr lang="en-US" dirty="0"/>
              <a:t>A phase when the intervention has been introduced and data are collected to determine effects on the target behavior (dependent variable)</a:t>
            </a:r>
          </a:p>
          <a:p>
            <a:pPr lvl="1"/>
            <a:r>
              <a:rPr lang="en-US" dirty="0"/>
              <a:t>May be multiple intervention phases</a:t>
            </a:r>
          </a:p>
          <a:p>
            <a:r>
              <a:rPr lang="en-US" b="1" dirty="0">
                <a:solidFill>
                  <a:srgbClr val="364481"/>
                </a:solidFill>
              </a:rPr>
              <a:t>Follow-up</a:t>
            </a:r>
            <a:r>
              <a:rPr lang="en-US" b="1" dirty="0"/>
              <a:t> </a:t>
            </a:r>
            <a:r>
              <a:rPr lang="en-US" b="1" dirty="0">
                <a:solidFill>
                  <a:srgbClr val="364481"/>
                </a:solidFill>
              </a:rPr>
              <a:t>Phase</a:t>
            </a:r>
          </a:p>
          <a:p>
            <a:pPr lvl="1"/>
            <a:r>
              <a:rPr lang="en-US" dirty="0"/>
              <a:t>Typically, a final phase of a study </a:t>
            </a:r>
          </a:p>
          <a:p>
            <a:pPr lvl="1"/>
            <a:r>
              <a:rPr lang="en-US" dirty="0"/>
              <a:t>When the researcher continues to measure performance on the target behavior, although the independent variable may have been withdrawn following successful intervention</a:t>
            </a:r>
          </a:p>
        </p:txBody>
      </p:sp>
    </p:spTree>
    <p:extLst>
      <p:ext uri="{BB962C8B-B14F-4D97-AF65-F5344CB8AC3E}">
        <p14:creationId xmlns:p14="http://schemas.microsoft.com/office/powerpoint/2010/main" val="3184455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1-3 Notations</a:t>
            </a:r>
          </a:p>
        </p:txBody>
      </p:sp>
      <p:sp>
        <p:nvSpPr>
          <p:cNvPr id="5" name="Content Placeholder 4"/>
          <p:cNvSpPr>
            <a:spLocks noGrp="1"/>
          </p:cNvSpPr>
          <p:nvPr>
            <p:ph idx="1"/>
          </p:nvPr>
        </p:nvSpPr>
        <p:spPr/>
        <p:txBody>
          <a:bodyPr>
            <a:normAutofit/>
          </a:bodyPr>
          <a:lstStyle/>
          <a:p>
            <a:r>
              <a:rPr lang="en-US" b="1" dirty="0">
                <a:solidFill>
                  <a:srgbClr val="364481"/>
                </a:solidFill>
              </a:rPr>
              <a:t>Notations</a:t>
            </a:r>
            <a:r>
              <a:rPr lang="en-US" dirty="0"/>
              <a:t> - the system of letters used to identify the type of design used</a:t>
            </a:r>
          </a:p>
          <a:p>
            <a:r>
              <a:rPr lang="en-US" dirty="0"/>
              <a:t>Refers to a baseline phase; B and all subsequent letters to intervention phases</a:t>
            </a:r>
          </a:p>
          <a:p>
            <a:r>
              <a:rPr lang="en-US" dirty="0"/>
              <a:t>Each letter (e.g., B, C) refers to a different intervention</a:t>
            </a:r>
          </a:p>
          <a:p>
            <a:r>
              <a:rPr lang="en-US" dirty="0"/>
              <a:t>Combinations (e.g., BC) refer to package, or combinations of, interventions</a:t>
            </a:r>
          </a:p>
          <a:p>
            <a:r>
              <a:rPr lang="en-US" dirty="0"/>
              <a:t>Numbers may be attached (e.g., A1, B1) to denote a first baseline phase or a first intervention phase when there are subsequent baseline or intervention phases (e.g., A2, B2)</a:t>
            </a:r>
          </a:p>
        </p:txBody>
      </p:sp>
    </p:spTree>
    <p:extLst>
      <p:ext uri="{BB962C8B-B14F-4D97-AF65-F5344CB8AC3E}">
        <p14:creationId xmlns:p14="http://schemas.microsoft.com/office/powerpoint/2010/main" val="1993566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1A364-2C64-4D8D-AAB6-4651D1990452}"/>
              </a:ext>
            </a:extLst>
          </p:cNvPr>
          <p:cNvSpPr>
            <a:spLocks noGrp="1"/>
          </p:cNvSpPr>
          <p:nvPr>
            <p:ph type="title"/>
          </p:nvPr>
        </p:nvSpPr>
        <p:spPr/>
        <p:txBody>
          <a:bodyPr>
            <a:normAutofit fontScale="90000"/>
          </a:bodyPr>
          <a:lstStyle/>
          <a:p>
            <a:r>
              <a:rPr lang="en-US" dirty="0"/>
              <a:t>Figure 1-2 Typical Notation used in Single Subject Design </a:t>
            </a:r>
            <a:r>
              <a:rPr lang="en-US" i="1" dirty="0"/>
              <a:t>x-y</a:t>
            </a:r>
            <a:endParaRPr lang="en-US" dirty="0"/>
          </a:p>
        </p:txBody>
      </p:sp>
      <p:sp>
        <p:nvSpPr>
          <p:cNvPr id="4" name="Text Placeholder 3">
            <a:extLst>
              <a:ext uri="{FF2B5EF4-FFF2-40B4-BE49-F238E27FC236}">
                <a16:creationId xmlns:a16="http://schemas.microsoft.com/office/drawing/2014/main" id="{812278D5-5658-44C1-B02A-26767A9C245D}"/>
              </a:ext>
            </a:extLst>
          </p:cNvPr>
          <p:cNvSpPr>
            <a:spLocks noGrp="1"/>
          </p:cNvSpPr>
          <p:nvPr>
            <p:ph idx="1"/>
          </p:nvPr>
        </p:nvSpPr>
        <p:spPr/>
        <p:txBody>
          <a:bodyPr/>
          <a:lstStyle/>
          <a:p>
            <a:pPr marL="0" indent="0">
              <a:buNone/>
            </a:pPr>
            <a:r>
              <a:rPr lang="en-US" dirty="0"/>
              <a:t> </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pic>
        <p:nvPicPr>
          <p:cNvPr id="18" name="Picture 17" descr=" A line graph shows the typical notation used in a single subject design x-y. ">
            <a:extLst>
              <a:ext uri="{FF2B5EF4-FFF2-40B4-BE49-F238E27FC236}">
                <a16:creationId xmlns:a16="http://schemas.microsoft.com/office/drawing/2014/main" id="{C90F554B-7F7C-48F6-9317-F230D9A9A0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178" y="1342734"/>
            <a:ext cx="7649643" cy="4172532"/>
          </a:xfrm>
          <a:prstGeom prst="rect">
            <a:avLst/>
          </a:prstGeom>
        </p:spPr>
      </p:pic>
    </p:spTree>
    <p:extLst>
      <p:ext uri="{BB962C8B-B14F-4D97-AF65-F5344CB8AC3E}">
        <p14:creationId xmlns:p14="http://schemas.microsoft.com/office/powerpoint/2010/main" val="13890008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1-4 The </a:t>
            </a:r>
            <a:r>
              <a:rPr lang="en-US" i="1" dirty="0"/>
              <a:t>x</a:t>
            </a:r>
            <a:r>
              <a:rPr lang="en-US" dirty="0"/>
              <a:t>-</a:t>
            </a:r>
            <a:r>
              <a:rPr lang="en-US" i="1" dirty="0"/>
              <a:t>y</a:t>
            </a:r>
            <a:r>
              <a:rPr lang="en-US" dirty="0"/>
              <a:t> or Line Graph (1 of 4)</a:t>
            </a:r>
          </a:p>
        </p:txBody>
      </p:sp>
      <p:sp>
        <p:nvSpPr>
          <p:cNvPr id="5" name="Content Placeholder 4"/>
          <p:cNvSpPr>
            <a:spLocks noGrp="1"/>
          </p:cNvSpPr>
          <p:nvPr>
            <p:ph idx="1"/>
          </p:nvPr>
        </p:nvSpPr>
        <p:spPr/>
        <p:txBody>
          <a:bodyPr>
            <a:normAutofit/>
          </a:bodyPr>
          <a:lstStyle/>
          <a:p>
            <a:r>
              <a:rPr lang="en-US" b="1" i="1" dirty="0">
                <a:solidFill>
                  <a:srgbClr val="364481"/>
                </a:solidFill>
              </a:rPr>
              <a:t>x</a:t>
            </a:r>
            <a:r>
              <a:rPr lang="en-US" b="1" dirty="0">
                <a:solidFill>
                  <a:srgbClr val="364481"/>
                </a:solidFill>
              </a:rPr>
              <a:t>-</a:t>
            </a:r>
            <a:r>
              <a:rPr lang="en-US" b="1" i="1" dirty="0">
                <a:solidFill>
                  <a:srgbClr val="364481"/>
                </a:solidFill>
              </a:rPr>
              <a:t>y</a:t>
            </a:r>
            <a:r>
              <a:rPr lang="en-US" b="1" dirty="0">
                <a:solidFill>
                  <a:srgbClr val="364481"/>
                </a:solidFill>
              </a:rPr>
              <a:t>, or Line Graph </a:t>
            </a:r>
            <a:r>
              <a:rPr lang="en-US" dirty="0"/>
              <a:t>- the typical line graph used to graphically depict the quantitative data collected in single subject research</a:t>
            </a:r>
          </a:p>
          <a:p>
            <a:r>
              <a:rPr lang="en-US" dirty="0"/>
              <a:t> Data are plotted at the appropriate intersects along the </a:t>
            </a:r>
            <a:r>
              <a:rPr lang="en-US" i="1" dirty="0"/>
              <a:t>x</a:t>
            </a:r>
            <a:r>
              <a:rPr lang="en-US" dirty="0"/>
              <a:t>- and </a:t>
            </a:r>
            <a:r>
              <a:rPr lang="en-US" i="1" dirty="0"/>
              <a:t>y</a:t>
            </a:r>
            <a:r>
              <a:rPr lang="en-US" dirty="0"/>
              <a:t>-axes</a:t>
            </a:r>
          </a:p>
          <a:p>
            <a:r>
              <a:rPr lang="en-US" dirty="0"/>
              <a:t>Dependent Variable</a:t>
            </a:r>
          </a:p>
          <a:p>
            <a:pPr lvl="1"/>
            <a:r>
              <a:rPr lang="en-US" dirty="0"/>
              <a:t>The target behavior performance is plotted along the </a:t>
            </a:r>
            <a:r>
              <a:rPr lang="en-US" i="1" dirty="0"/>
              <a:t>y</a:t>
            </a:r>
            <a:r>
              <a:rPr lang="en-US" dirty="0"/>
              <a:t>-axis</a:t>
            </a:r>
          </a:p>
          <a:p>
            <a:pPr lvl="1"/>
            <a:r>
              <a:rPr lang="en-US" dirty="0"/>
              <a:t>The </a:t>
            </a:r>
            <a:r>
              <a:rPr lang="en-US" b="1" i="1" dirty="0">
                <a:solidFill>
                  <a:srgbClr val="364481"/>
                </a:solidFill>
              </a:rPr>
              <a:t>y</a:t>
            </a:r>
            <a:r>
              <a:rPr lang="en-US" b="1" dirty="0">
                <a:solidFill>
                  <a:srgbClr val="364481"/>
                </a:solidFill>
              </a:rPr>
              <a:t>-axis</a:t>
            </a:r>
            <a:r>
              <a:rPr lang="en-US" dirty="0"/>
              <a:t> must be calibrated so that changes in the dependent variable are appropriately depicted</a:t>
            </a:r>
          </a:p>
        </p:txBody>
      </p:sp>
    </p:spTree>
    <p:extLst>
      <p:ext uri="{BB962C8B-B14F-4D97-AF65-F5344CB8AC3E}">
        <p14:creationId xmlns:p14="http://schemas.microsoft.com/office/powerpoint/2010/main" val="19935669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1-4 The </a:t>
            </a:r>
            <a:r>
              <a:rPr lang="en-US" i="1" dirty="0"/>
              <a:t>x</a:t>
            </a:r>
            <a:r>
              <a:rPr lang="en-US" dirty="0"/>
              <a:t>-</a:t>
            </a:r>
            <a:r>
              <a:rPr lang="en-US" i="1" dirty="0"/>
              <a:t>y</a:t>
            </a:r>
            <a:r>
              <a:rPr lang="en-US" dirty="0"/>
              <a:t> or Line Graph (2 of 4)</a:t>
            </a:r>
          </a:p>
        </p:txBody>
      </p:sp>
      <p:sp>
        <p:nvSpPr>
          <p:cNvPr id="5" name="Content Placeholder 4"/>
          <p:cNvSpPr>
            <a:spLocks noGrp="1"/>
          </p:cNvSpPr>
          <p:nvPr>
            <p:ph idx="1"/>
          </p:nvPr>
        </p:nvSpPr>
        <p:spPr>
          <a:xfrm>
            <a:off x="50867" y="1216870"/>
            <a:ext cx="9028527" cy="4927862"/>
          </a:xfrm>
        </p:spPr>
        <p:txBody>
          <a:bodyPr>
            <a:normAutofit fontScale="92500" lnSpcReduction="20000"/>
          </a:bodyPr>
          <a:lstStyle/>
          <a:p>
            <a:pPr>
              <a:lnSpc>
                <a:spcPct val="110000"/>
              </a:lnSpc>
            </a:pPr>
            <a:r>
              <a:rPr lang="en-US" sz="2800" i="1" dirty="0"/>
              <a:t>x</a:t>
            </a:r>
            <a:r>
              <a:rPr lang="en-US" sz="2800" dirty="0"/>
              <a:t>-Axis</a:t>
            </a:r>
          </a:p>
          <a:p>
            <a:pPr lvl="1">
              <a:lnSpc>
                <a:spcPct val="110000"/>
              </a:lnSpc>
            </a:pPr>
            <a:r>
              <a:rPr lang="en-US" sz="2600" dirty="0"/>
              <a:t>The </a:t>
            </a:r>
            <a:r>
              <a:rPr lang="en-US" sz="2600" b="1" i="1" dirty="0">
                <a:solidFill>
                  <a:srgbClr val="364481"/>
                </a:solidFill>
              </a:rPr>
              <a:t>x</a:t>
            </a:r>
            <a:r>
              <a:rPr lang="en-US" sz="2600" b="1" dirty="0">
                <a:solidFill>
                  <a:srgbClr val="364481"/>
                </a:solidFill>
              </a:rPr>
              <a:t>-axis</a:t>
            </a:r>
            <a:r>
              <a:rPr lang="en-US" sz="2600" dirty="0"/>
              <a:t> is used to depict observations across time (using tick marks to denote which observation is being plotted along the </a:t>
            </a:r>
            <a:r>
              <a:rPr lang="en-US" sz="2600" i="1" dirty="0"/>
              <a:t>y</a:t>
            </a:r>
            <a:r>
              <a:rPr lang="en-US" sz="2600" dirty="0"/>
              <a:t>-axis)</a:t>
            </a:r>
          </a:p>
          <a:p>
            <a:pPr>
              <a:lnSpc>
                <a:spcPct val="110000"/>
              </a:lnSpc>
            </a:pPr>
            <a:r>
              <a:rPr lang="en-US" sz="2800" b="1" dirty="0">
                <a:solidFill>
                  <a:srgbClr val="364481"/>
                </a:solidFill>
              </a:rPr>
              <a:t>The Independent Variable and Data Phase Change Lines</a:t>
            </a:r>
          </a:p>
          <a:p>
            <a:pPr lvl="1">
              <a:lnSpc>
                <a:spcPct val="110000"/>
              </a:lnSpc>
            </a:pPr>
            <a:r>
              <a:rPr lang="en-US" sz="2600" dirty="0"/>
              <a:t>Implementation of and changes in the independent variable are depicted through lines drawn parallel to the </a:t>
            </a:r>
            <a:r>
              <a:rPr lang="en-US" sz="2600" i="1" dirty="0"/>
              <a:t>y-</a:t>
            </a:r>
            <a:r>
              <a:rPr lang="en-US" sz="2600" dirty="0"/>
              <a:t>axis</a:t>
            </a:r>
          </a:p>
          <a:p>
            <a:pPr lvl="1">
              <a:lnSpc>
                <a:spcPct val="110000"/>
              </a:lnSpc>
            </a:pPr>
            <a:r>
              <a:rPr lang="en-US" sz="2600" dirty="0"/>
              <a:t>Broken vertical lines indicate a change in the independent variable but not a complete phase change</a:t>
            </a:r>
          </a:p>
          <a:p>
            <a:pPr lvl="2">
              <a:lnSpc>
                <a:spcPct val="110000"/>
              </a:lnSpc>
            </a:pPr>
            <a:r>
              <a:rPr lang="en-US" sz="2400" dirty="0"/>
              <a:t>For example, from a fixed to a variable ratio reinforcement schedule</a:t>
            </a:r>
          </a:p>
        </p:txBody>
      </p:sp>
    </p:spTree>
    <p:extLst>
      <p:ext uri="{BB962C8B-B14F-4D97-AF65-F5344CB8AC3E}">
        <p14:creationId xmlns:p14="http://schemas.microsoft.com/office/powerpoint/2010/main" val="33918192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1-4 The </a:t>
            </a:r>
            <a:r>
              <a:rPr lang="en-US" i="1" dirty="0"/>
              <a:t>x</a:t>
            </a:r>
            <a:r>
              <a:rPr lang="en-US" dirty="0"/>
              <a:t>-</a:t>
            </a:r>
            <a:r>
              <a:rPr lang="en-US" i="1" dirty="0"/>
              <a:t>y</a:t>
            </a:r>
            <a:r>
              <a:rPr lang="en-US" dirty="0"/>
              <a:t> or Line Graph (3 of 4)</a:t>
            </a:r>
          </a:p>
        </p:txBody>
      </p:sp>
      <p:sp>
        <p:nvSpPr>
          <p:cNvPr id="5" name="Content Placeholder 4"/>
          <p:cNvSpPr>
            <a:spLocks noGrp="1"/>
          </p:cNvSpPr>
          <p:nvPr>
            <p:ph idx="1"/>
          </p:nvPr>
        </p:nvSpPr>
        <p:spPr/>
        <p:txBody>
          <a:bodyPr/>
          <a:lstStyle/>
          <a:p>
            <a:r>
              <a:rPr lang="en-US" b="1" dirty="0">
                <a:solidFill>
                  <a:srgbClr val="364481"/>
                </a:solidFill>
              </a:rPr>
              <a:t>Data Paths</a:t>
            </a:r>
          </a:p>
          <a:p>
            <a:pPr lvl="1"/>
            <a:r>
              <a:rPr lang="en-US" dirty="0"/>
              <a:t>Each data point that is plotted on the graph is connected by a line</a:t>
            </a:r>
          </a:p>
          <a:p>
            <a:pPr lvl="1"/>
            <a:r>
              <a:rPr lang="en-US" dirty="0"/>
              <a:t> The data path line is not typically drawn across phase change lines</a:t>
            </a:r>
          </a:p>
          <a:p>
            <a:pPr lvl="1"/>
            <a:r>
              <a:rPr lang="en-US" dirty="0"/>
              <a:t> Breaks in the data path indicate an interruption in the observation or measurement of the dependent variable</a:t>
            </a:r>
          </a:p>
          <a:p>
            <a:pPr lvl="1"/>
            <a:r>
              <a:rPr lang="en-US" dirty="0"/>
              <a:t>Multiple data paths are sometimes required </a:t>
            </a:r>
          </a:p>
          <a:p>
            <a:pPr lvl="2"/>
            <a:r>
              <a:rPr lang="en-US" dirty="0"/>
              <a:t>For example, alternating treatment designs</a:t>
            </a:r>
          </a:p>
        </p:txBody>
      </p:sp>
    </p:spTree>
    <p:extLst>
      <p:ext uri="{BB962C8B-B14F-4D97-AF65-F5344CB8AC3E}">
        <p14:creationId xmlns:p14="http://schemas.microsoft.com/office/powerpoint/2010/main" val="19935669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1-4 The </a:t>
            </a:r>
            <a:r>
              <a:rPr lang="en-US" i="1" dirty="0"/>
              <a:t>x</a:t>
            </a:r>
            <a:r>
              <a:rPr lang="en-US" dirty="0"/>
              <a:t>-</a:t>
            </a:r>
            <a:r>
              <a:rPr lang="en-US" i="1" dirty="0"/>
              <a:t>y</a:t>
            </a:r>
            <a:r>
              <a:rPr lang="en-US" dirty="0"/>
              <a:t> or Line Graph (4 of 4)</a:t>
            </a:r>
          </a:p>
        </p:txBody>
      </p:sp>
      <p:sp>
        <p:nvSpPr>
          <p:cNvPr id="5" name="Content Placeholder 4"/>
          <p:cNvSpPr>
            <a:spLocks noGrp="1"/>
          </p:cNvSpPr>
          <p:nvPr>
            <p:ph idx="1"/>
          </p:nvPr>
        </p:nvSpPr>
        <p:spPr>
          <a:xfrm>
            <a:off x="596900" y="1693333"/>
            <a:ext cx="7950200" cy="3945466"/>
          </a:xfrm>
        </p:spPr>
        <p:txBody>
          <a:bodyPr>
            <a:normAutofit/>
          </a:bodyPr>
          <a:lstStyle/>
          <a:p>
            <a:r>
              <a:rPr lang="en-US" dirty="0"/>
              <a:t>The </a:t>
            </a:r>
            <a:r>
              <a:rPr lang="en-US" b="1" dirty="0">
                <a:solidFill>
                  <a:srgbClr val="364481"/>
                </a:solidFill>
              </a:rPr>
              <a:t>Legend</a:t>
            </a:r>
          </a:p>
          <a:p>
            <a:pPr lvl="1"/>
            <a:r>
              <a:rPr lang="en-US" dirty="0"/>
              <a:t>A guide to the </a:t>
            </a:r>
            <a:r>
              <a:rPr lang="en-US" i="1" dirty="0"/>
              <a:t>x-y</a:t>
            </a:r>
            <a:r>
              <a:rPr lang="en-US" dirty="0"/>
              <a:t> graph that allows the researcher to abbreviate on the graph and clarify (e.g., FR-5 on the graph could be further explained as a fixed ratio-5 response schedule of reinforcement in the legend)</a:t>
            </a:r>
          </a:p>
        </p:txBody>
      </p:sp>
    </p:spTree>
    <p:extLst>
      <p:ext uri="{BB962C8B-B14F-4D97-AF65-F5344CB8AC3E}">
        <p14:creationId xmlns:p14="http://schemas.microsoft.com/office/powerpoint/2010/main" val="19935669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Figure 1-3 Typical </a:t>
            </a:r>
            <a:r>
              <a:rPr lang="en-US" i="1" dirty="0"/>
              <a:t>x-y </a:t>
            </a:r>
            <a:r>
              <a:rPr lang="en-US" dirty="0"/>
              <a:t>Line Graph Example</a:t>
            </a:r>
          </a:p>
        </p:txBody>
      </p:sp>
      <p:pic>
        <p:nvPicPr>
          <p:cNvPr id="3" name="Picture 2" descr="A line graph shows a typical x-y line graph example, with various parts of the graph labeled. ">
            <a:extLst>
              <a:ext uri="{FF2B5EF4-FFF2-40B4-BE49-F238E27FC236}">
                <a16:creationId xmlns:a16="http://schemas.microsoft.com/office/drawing/2014/main" id="{E14DACF5-BE4F-405A-9D6D-0C6EFADCE9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4389" y="1380011"/>
            <a:ext cx="7135221" cy="4315427"/>
          </a:xfrm>
          <a:prstGeom prst="rect">
            <a:avLst/>
          </a:prstGeom>
        </p:spPr>
      </p:pic>
    </p:spTree>
    <p:extLst>
      <p:ext uri="{BB962C8B-B14F-4D97-AF65-F5344CB8AC3E}">
        <p14:creationId xmlns:p14="http://schemas.microsoft.com/office/powerpoint/2010/main" val="5101694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FDFE-C932-49C8-90E8-0E5F6484F154}"/>
              </a:ext>
            </a:extLst>
          </p:cNvPr>
          <p:cNvSpPr>
            <a:spLocks noGrp="1"/>
          </p:cNvSpPr>
          <p:nvPr>
            <p:ph type="title"/>
          </p:nvPr>
        </p:nvSpPr>
        <p:spPr/>
        <p:txBody>
          <a:bodyPr>
            <a:normAutofit/>
          </a:bodyPr>
          <a:lstStyle/>
          <a:p>
            <a:r>
              <a:rPr lang="en-US" dirty="0"/>
              <a:t>Sample of how Emily’s Graph Might Look</a:t>
            </a:r>
          </a:p>
        </p:txBody>
      </p:sp>
      <p:pic>
        <p:nvPicPr>
          <p:cNvPr id="6" name="Content Placeholder 5" descr="A line graph shows the frequency of threats over a number of observations.">
            <a:extLst>
              <a:ext uri="{FF2B5EF4-FFF2-40B4-BE49-F238E27FC236}">
                <a16:creationId xmlns:a16="http://schemas.microsoft.com/office/drawing/2014/main" id="{A826D52C-7901-476E-AF86-418CFA57F79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30924" y="1586458"/>
            <a:ext cx="6482151" cy="4144144"/>
          </a:xfrm>
        </p:spPr>
      </p:pic>
    </p:spTree>
    <p:extLst>
      <p:ext uri="{BB962C8B-B14F-4D97-AF65-F5344CB8AC3E}">
        <p14:creationId xmlns:p14="http://schemas.microsoft.com/office/powerpoint/2010/main" val="1069998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Learning Objectives</a:t>
            </a:r>
          </a:p>
        </p:txBody>
      </p:sp>
      <p:sp>
        <p:nvSpPr>
          <p:cNvPr id="5" name="Content Placeholder 4"/>
          <p:cNvSpPr>
            <a:spLocks noGrp="1"/>
          </p:cNvSpPr>
          <p:nvPr>
            <p:ph idx="1"/>
          </p:nvPr>
        </p:nvSpPr>
        <p:spPr/>
        <p:txBody>
          <a:bodyPr>
            <a:normAutofit/>
          </a:bodyPr>
          <a:lstStyle/>
          <a:p>
            <a:pPr>
              <a:buClr>
                <a:srgbClr val="439A3B"/>
              </a:buClr>
            </a:pPr>
            <a:r>
              <a:rPr lang="en-US" dirty="0"/>
              <a:t>1-1 Discuss historical perspectives in single subject research. </a:t>
            </a:r>
          </a:p>
          <a:p>
            <a:pPr>
              <a:buClr>
                <a:srgbClr val="439A3B"/>
              </a:buClr>
            </a:pPr>
            <a:r>
              <a:rPr lang="en-US" dirty="0"/>
              <a:t>1-2 Define key terms in single subject research, and differentiate among baseline, intervention, and follow-up phases.</a:t>
            </a:r>
          </a:p>
          <a:p>
            <a:pPr>
              <a:buClr>
                <a:srgbClr val="439A3B"/>
              </a:buClr>
            </a:pPr>
            <a:r>
              <a:rPr lang="en-US" dirty="0"/>
              <a:t>1-3 Identify notations used in single subject research.</a:t>
            </a:r>
          </a:p>
          <a:p>
            <a:pPr>
              <a:buClr>
                <a:srgbClr val="439A3B"/>
              </a:buClr>
            </a:pPr>
            <a:r>
              <a:rPr lang="en-US" dirty="0"/>
              <a:t>1-4 Graph single subject data on an </a:t>
            </a:r>
            <a:r>
              <a:rPr lang="en-US" i="1" dirty="0"/>
              <a:t>x-y</a:t>
            </a:r>
            <a:r>
              <a:rPr lang="en-US" dirty="0"/>
              <a:t> graph using standard practices and notations.</a:t>
            </a:r>
          </a:p>
        </p:txBody>
      </p:sp>
    </p:spTree>
    <p:extLst>
      <p:ext uri="{BB962C8B-B14F-4D97-AF65-F5344CB8AC3E}">
        <p14:creationId xmlns:p14="http://schemas.microsoft.com/office/powerpoint/2010/main" val="610664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a:t>1-1 Historical Perspectives in Single Subject Research (1 of 4)</a:t>
            </a:r>
          </a:p>
        </p:txBody>
      </p:sp>
      <p:sp>
        <p:nvSpPr>
          <p:cNvPr id="5" name="Content Placeholder 4"/>
          <p:cNvSpPr>
            <a:spLocks noGrp="1"/>
          </p:cNvSpPr>
          <p:nvPr>
            <p:ph idx="1"/>
          </p:nvPr>
        </p:nvSpPr>
        <p:spPr/>
        <p:txBody>
          <a:bodyPr>
            <a:normAutofit/>
          </a:bodyPr>
          <a:lstStyle/>
          <a:p>
            <a:pPr>
              <a:buClr>
                <a:srgbClr val="439A3B"/>
              </a:buClr>
            </a:pPr>
            <a:r>
              <a:rPr lang="en-US" dirty="0"/>
              <a:t>J.B. Watson</a:t>
            </a:r>
          </a:p>
          <a:p>
            <a:pPr lvl="1">
              <a:buClr>
                <a:srgbClr val="439A3B"/>
              </a:buClr>
            </a:pPr>
            <a:r>
              <a:rPr lang="en-US" dirty="0"/>
              <a:t>Psychologists should focus efforts on observable behavior</a:t>
            </a:r>
          </a:p>
          <a:p>
            <a:pPr lvl="1">
              <a:buClr>
                <a:srgbClr val="439A3B"/>
              </a:buClr>
            </a:pPr>
            <a:r>
              <a:rPr lang="en-US" dirty="0"/>
              <a:t>Goal of behaviorists is prediction and control </a:t>
            </a:r>
          </a:p>
          <a:p>
            <a:pPr>
              <a:buClr>
                <a:srgbClr val="439A3B"/>
              </a:buClr>
            </a:pPr>
            <a:r>
              <a:rPr lang="en-US" dirty="0"/>
              <a:t>B.F. Skinner (1930s)</a:t>
            </a:r>
          </a:p>
          <a:p>
            <a:pPr lvl="1">
              <a:buClr>
                <a:srgbClr val="439A3B"/>
              </a:buClr>
            </a:pPr>
            <a:r>
              <a:rPr lang="en-US" dirty="0"/>
              <a:t>Distinguished between respondent (reflexive) behavior and operant (or voluntary) behavior</a:t>
            </a:r>
          </a:p>
          <a:p>
            <a:pPr lvl="1">
              <a:buClr>
                <a:srgbClr val="439A3B"/>
              </a:buClr>
            </a:pPr>
            <a:r>
              <a:rPr lang="en-US" dirty="0"/>
              <a:t>Cognitive and emotional processes</a:t>
            </a:r>
          </a:p>
        </p:txBody>
      </p:sp>
    </p:spTree>
    <p:extLst>
      <p:ext uri="{BB962C8B-B14F-4D97-AF65-F5344CB8AC3E}">
        <p14:creationId xmlns:p14="http://schemas.microsoft.com/office/powerpoint/2010/main" val="1993566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buClr>
                <a:srgbClr val="00739B"/>
              </a:buClr>
            </a:pPr>
            <a:r>
              <a:rPr lang="en-US" dirty="0"/>
              <a:t>1-1 Historical Perspectives in Single Subject Research (2 of 4)</a:t>
            </a:r>
          </a:p>
        </p:txBody>
      </p:sp>
      <p:sp>
        <p:nvSpPr>
          <p:cNvPr id="5" name="Content Placeholder 4"/>
          <p:cNvSpPr>
            <a:spLocks noGrp="1"/>
          </p:cNvSpPr>
          <p:nvPr>
            <p:ph idx="1"/>
          </p:nvPr>
        </p:nvSpPr>
        <p:spPr/>
        <p:txBody>
          <a:bodyPr>
            <a:normAutofit/>
          </a:bodyPr>
          <a:lstStyle/>
          <a:p>
            <a:pPr>
              <a:buClr>
                <a:srgbClr val="439A3B"/>
              </a:buClr>
            </a:pPr>
            <a:r>
              <a:rPr lang="en-US" dirty="0"/>
              <a:t>By 1950s and 1960s</a:t>
            </a:r>
          </a:p>
          <a:p>
            <a:pPr lvl="1">
              <a:buClr>
                <a:srgbClr val="439A3B"/>
              </a:buClr>
            </a:pPr>
            <a:r>
              <a:rPr lang="en-US" dirty="0"/>
              <a:t> Behavior analysts were publishing studies that examined the effects of the application of behavioral principles </a:t>
            </a:r>
          </a:p>
          <a:p>
            <a:pPr lvl="2">
              <a:buClr>
                <a:srgbClr val="439A3B"/>
              </a:buClr>
            </a:pPr>
            <a:r>
              <a:rPr lang="en-US" dirty="0"/>
              <a:t>To both normally and atypically developing individuals</a:t>
            </a:r>
          </a:p>
          <a:p>
            <a:pPr>
              <a:buClr>
                <a:srgbClr val="439A3B"/>
              </a:buClr>
            </a:pPr>
            <a:r>
              <a:rPr lang="en-US" b="1" dirty="0">
                <a:solidFill>
                  <a:srgbClr val="364481"/>
                </a:solidFill>
              </a:rPr>
              <a:t>Applied</a:t>
            </a:r>
            <a:r>
              <a:rPr lang="en-US" dirty="0"/>
              <a:t> Research</a:t>
            </a:r>
          </a:p>
          <a:p>
            <a:pPr lvl="1">
              <a:buClr>
                <a:srgbClr val="439A3B"/>
              </a:buClr>
            </a:pPr>
            <a:r>
              <a:rPr lang="en-US" dirty="0"/>
              <a:t>Definition: Refers to interest displayed by society in the problems being studied</a:t>
            </a:r>
          </a:p>
          <a:p>
            <a:pPr lvl="1">
              <a:buClr>
                <a:srgbClr val="439A3B"/>
              </a:buClr>
            </a:pPr>
            <a:r>
              <a:rPr lang="en-US" dirty="0"/>
              <a:t>Typically, close relationship between stimuli and behavior being studied</a:t>
            </a:r>
          </a:p>
        </p:txBody>
      </p:sp>
    </p:spTree>
    <p:extLst>
      <p:ext uri="{BB962C8B-B14F-4D97-AF65-F5344CB8AC3E}">
        <p14:creationId xmlns:p14="http://schemas.microsoft.com/office/powerpoint/2010/main" val="372374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a:t>1-1 Historical Perspectives in Single Subject Research (3 of 4)</a:t>
            </a:r>
          </a:p>
        </p:txBody>
      </p:sp>
      <p:sp>
        <p:nvSpPr>
          <p:cNvPr id="5" name="Content Placeholder 4"/>
          <p:cNvSpPr>
            <a:spLocks noGrp="1"/>
          </p:cNvSpPr>
          <p:nvPr>
            <p:ph idx="1"/>
          </p:nvPr>
        </p:nvSpPr>
        <p:spPr/>
        <p:txBody>
          <a:bodyPr>
            <a:normAutofit/>
          </a:bodyPr>
          <a:lstStyle/>
          <a:p>
            <a:pPr marL="342900" lvl="1">
              <a:buClr>
                <a:srgbClr val="439A3B"/>
              </a:buClr>
              <a:buFont typeface="Arial" pitchFamily="34" charset="0"/>
              <a:buChar char="•"/>
            </a:pPr>
            <a:r>
              <a:rPr lang="en-US" sz="2600" b="1" dirty="0">
                <a:solidFill>
                  <a:srgbClr val="364481"/>
                </a:solidFill>
              </a:rPr>
              <a:t>Behavioral</a:t>
            </a:r>
          </a:p>
          <a:p>
            <a:pPr marL="708660" lvl="2">
              <a:buClr>
                <a:srgbClr val="439A3B"/>
              </a:buClr>
              <a:buFont typeface="Arial" pitchFamily="34" charset="0"/>
              <a:buChar char="–"/>
            </a:pPr>
            <a:r>
              <a:rPr lang="en-US" sz="2400" dirty="0"/>
              <a:t>Definition: Refers to the pragmatic nature of the study</a:t>
            </a:r>
          </a:p>
          <a:p>
            <a:pPr marL="708660" lvl="2">
              <a:buClr>
                <a:srgbClr val="439A3B"/>
              </a:buClr>
              <a:buFont typeface="Arial" pitchFamily="34" charset="0"/>
              <a:buChar char="–"/>
            </a:pPr>
            <a:r>
              <a:rPr lang="en-US" sz="2400" dirty="0"/>
              <a:t>Emphasis on:</a:t>
            </a:r>
          </a:p>
          <a:p>
            <a:pPr marL="1097280" lvl="3" indent="-342900">
              <a:buClr>
                <a:srgbClr val="439A3B"/>
              </a:buClr>
              <a:buFont typeface="Wingdings" pitchFamily="2" charset="2"/>
              <a:buChar char="§"/>
            </a:pPr>
            <a:r>
              <a:rPr lang="en-US" sz="2200" dirty="0"/>
              <a:t>What person can do rather than what she or he can say</a:t>
            </a:r>
          </a:p>
          <a:p>
            <a:pPr marL="1097280" lvl="3" indent="-342900">
              <a:buClr>
                <a:srgbClr val="439A3B"/>
              </a:buClr>
              <a:buFont typeface="Wingdings" pitchFamily="2" charset="2"/>
              <a:buChar char="§"/>
            </a:pPr>
            <a:r>
              <a:rPr lang="en-US" sz="2200" dirty="0"/>
              <a:t>Reliable quantifying of behavior must be achieved</a:t>
            </a:r>
          </a:p>
          <a:p>
            <a:pPr marL="1097280" lvl="3" indent="-342900">
              <a:buClr>
                <a:srgbClr val="439A3B"/>
              </a:buClr>
              <a:buFont typeface="Wingdings" pitchFamily="2" charset="2"/>
              <a:buChar char="§"/>
            </a:pPr>
            <a:r>
              <a:rPr lang="en-US" sz="2200" dirty="0"/>
              <a:t>Question not only what behavior was changed during a study, but also whose behavior has changed</a:t>
            </a:r>
          </a:p>
        </p:txBody>
      </p:sp>
    </p:spTree>
    <p:extLst>
      <p:ext uri="{BB962C8B-B14F-4D97-AF65-F5344CB8AC3E}">
        <p14:creationId xmlns:p14="http://schemas.microsoft.com/office/powerpoint/2010/main" val="3496536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a:t>1-1 Historical Perspectives in Single Subject Research (4 of 4)</a:t>
            </a:r>
          </a:p>
        </p:txBody>
      </p:sp>
      <p:sp>
        <p:nvSpPr>
          <p:cNvPr id="5" name="Content Placeholder 4"/>
          <p:cNvSpPr>
            <a:spLocks noGrp="1"/>
          </p:cNvSpPr>
          <p:nvPr>
            <p:ph idx="1"/>
          </p:nvPr>
        </p:nvSpPr>
        <p:spPr>
          <a:xfrm>
            <a:off x="325966" y="1303866"/>
            <a:ext cx="8492067" cy="4165600"/>
          </a:xfrm>
        </p:spPr>
        <p:txBody>
          <a:bodyPr/>
          <a:lstStyle/>
          <a:p>
            <a:pPr marL="457200" lvl="1">
              <a:buClr>
                <a:srgbClr val="439A3B"/>
              </a:buClr>
              <a:buFont typeface="Arial" pitchFamily="34" charset="0"/>
              <a:buChar char="•"/>
            </a:pPr>
            <a:r>
              <a:rPr lang="en-US" sz="2600" b="1" dirty="0">
                <a:solidFill>
                  <a:srgbClr val="364481"/>
                </a:solidFill>
              </a:rPr>
              <a:t>Analytic</a:t>
            </a:r>
          </a:p>
          <a:p>
            <a:pPr lvl="1">
              <a:buClr>
                <a:srgbClr val="439A3B"/>
              </a:buClr>
            </a:pPr>
            <a:r>
              <a:rPr lang="en-US" dirty="0"/>
              <a:t>Definition: Refers to a believable demonstration that events controlled by the researcher account for the presence or absence of the behavior in question </a:t>
            </a:r>
          </a:p>
          <a:p>
            <a:pPr lvl="1">
              <a:buClr>
                <a:srgbClr val="439A3B"/>
              </a:buClr>
            </a:pPr>
            <a:r>
              <a:rPr lang="en-US" dirty="0"/>
              <a:t>Seek to encourage “valuable” behavior</a:t>
            </a:r>
          </a:p>
          <a:p>
            <a:pPr lvl="1">
              <a:buClr>
                <a:srgbClr val="439A3B"/>
              </a:buClr>
            </a:pPr>
            <a:r>
              <a:rPr lang="en-US" dirty="0"/>
              <a:t>Good technical description of procedures necessary</a:t>
            </a:r>
          </a:p>
          <a:p>
            <a:pPr lvl="1">
              <a:buClr>
                <a:srgbClr val="439A3B"/>
              </a:buClr>
            </a:pPr>
            <a:r>
              <a:rPr lang="en-US" b="1" dirty="0">
                <a:solidFill>
                  <a:srgbClr val="364481"/>
                </a:solidFill>
              </a:rPr>
              <a:t>Replication</a:t>
            </a:r>
          </a:p>
        </p:txBody>
      </p:sp>
    </p:spTree>
    <p:extLst>
      <p:ext uri="{BB962C8B-B14F-4D97-AF65-F5344CB8AC3E}">
        <p14:creationId xmlns:p14="http://schemas.microsoft.com/office/powerpoint/2010/main" val="1993566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a:t>Figure 1-1 Mark’s Journal Writing Data</a:t>
            </a:r>
          </a:p>
        </p:txBody>
      </p:sp>
      <p:pic>
        <p:nvPicPr>
          <p:cNvPr id="5" name="Picture 4" descr="Two line graphs show Mark’s progress in math and journal writing over a number of daily observations. The left graph shows the number of math problems correctly completed out of 20 within 10 minutes, and the right graph shows the percent of correctly spelled words when the journal entry is completed in the allotted time. ">
            <a:extLst>
              <a:ext uri="{FF2B5EF4-FFF2-40B4-BE49-F238E27FC236}">
                <a16:creationId xmlns:a16="http://schemas.microsoft.com/office/drawing/2014/main" id="{441B3BB8-50EF-4475-9904-51AE471DC5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641" y="1765316"/>
            <a:ext cx="3947160" cy="3480452"/>
          </a:xfrm>
          <a:prstGeom prst="rect">
            <a:avLst/>
          </a:prstGeom>
        </p:spPr>
      </p:pic>
      <p:pic>
        <p:nvPicPr>
          <p:cNvPr id="8" name="Picture 7" descr="Two line graphs show Mark’s progress in math and journal writing over a number of daily observations. The left graph shows the number of math problems correctly completed out of 20 within 10 minutes, and the right graph shows the percent of correctly spelled words when the journal entry is completed in the allotted time. ">
            <a:extLst>
              <a:ext uri="{FF2B5EF4-FFF2-40B4-BE49-F238E27FC236}">
                <a16:creationId xmlns:a16="http://schemas.microsoft.com/office/drawing/2014/main" id="{4F09DA07-66FC-48E1-A69D-01F978F18E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20079" y="2027812"/>
            <a:ext cx="4498890" cy="3217956"/>
          </a:xfrm>
          <a:prstGeom prst="rect">
            <a:avLst/>
          </a:prstGeom>
        </p:spPr>
      </p:pic>
    </p:spTree>
    <p:extLst>
      <p:ext uri="{BB962C8B-B14F-4D97-AF65-F5344CB8AC3E}">
        <p14:creationId xmlns:p14="http://schemas.microsoft.com/office/powerpoint/2010/main" val="3603190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 y="27709"/>
            <a:ext cx="9052560" cy="1039091"/>
          </a:xfrm>
        </p:spPr>
        <p:txBody>
          <a:bodyPr>
            <a:noAutofit/>
          </a:bodyPr>
          <a:lstStyle/>
          <a:p>
            <a:r>
              <a:rPr lang="en-US" dirty="0"/>
              <a:t>1-2 Basic Concepts and Definitions of Terms (1 of 4)</a:t>
            </a:r>
          </a:p>
        </p:txBody>
      </p:sp>
      <p:sp>
        <p:nvSpPr>
          <p:cNvPr id="5" name="Content Placeholder 4"/>
          <p:cNvSpPr>
            <a:spLocks noGrp="1"/>
          </p:cNvSpPr>
          <p:nvPr>
            <p:ph idx="1"/>
          </p:nvPr>
        </p:nvSpPr>
        <p:spPr/>
        <p:txBody>
          <a:bodyPr>
            <a:normAutofit lnSpcReduction="10000"/>
          </a:bodyPr>
          <a:lstStyle/>
          <a:p>
            <a:pPr>
              <a:buClr>
                <a:srgbClr val="439A3B"/>
              </a:buClr>
            </a:pPr>
            <a:r>
              <a:rPr lang="en-US" b="1" dirty="0">
                <a:solidFill>
                  <a:srgbClr val="364481"/>
                </a:solidFill>
              </a:rPr>
              <a:t>Subjects</a:t>
            </a:r>
          </a:p>
          <a:p>
            <a:pPr lvl="1">
              <a:buClr>
                <a:srgbClr val="439A3B"/>
              </a:buClr>
            </a:pPr>
            <a:r>
              <a:rPr lang="en-US" dirty="0"/>
              <a:t>Individuals in a single subject study who are involved in changing their own behavior (e.g., Mark)</a:t>
            </a:r>
          </a:p>
          <a:p>
            <a:pPr>
              <a:buClr>
                <a:srgbClr val="439A3B"/>
              </a:buClr>
            </a:pPr>
            <a:r>
              <a:rPr lang="en-US" b="1" dirty="0">
                <a:solidFill>
                  <a:srgbClr val="364481"/>
                </a:solidFill>
              </a:rPr>
              <a:t>Participants</a:t>
            </a:r>
          </a:p>
          <a:p>
            <a:pPr lvl="1">
              <a:buClr>
                <a:srgbClr val="439A3B"/>
              </a:buClr>
            </a:pPr>
            <a:r>
              <a:rPr lang="en-US" dirty="0"/>
              <a:t>A willing individual, who has given informed consent to the procedures in the study, and who is actively involved and vested in the study outcomes</a:t>
            </a:r>
          </a:p>
          <a:p>
            <a:pPr>
              <a:buClr>
                <a:srgbClr val="439A3B"/>
              </a:buClr>
            </a:pPr>
            <a:r>
              <a:rPr lang="en-US" b="1" dirty="0">
                <a:solidFill>
                  <a:srgbClr val="364481"/>
                </a:solidFill>
              </a:rPr>
              <a:t>Independent variable</a:t>
            </a:r>
          </a:p>
          <a:p>
            <a:pPr lvl="1">
              <a:buClr>
                <a:srgbClr val="439A3B"/>
              </a:buClr>
            </a:pPr>
            <a:r>
              <a:rPr lang="en-US" dirty="0"/>
              <a:t>Treatment or intervention that researcher controls in order to influence changes in dependent variable</a:t>
            </a:r>
          </a:p>
          <a:p>
            <a:pPr lvl="1">
              <a:buClr>
                <a:srgbClr val="439A3B"/>
              </a:buClr>
            </a:pPr>
            <a:r>
              <a:rPr lang="en-US" dirty="0"/>
              <a:t>Independent and dependent variables should share a functional relationship</a:t>
            </a:r>
          </a:p>
        </p:txBody>
      </p:sp>
    </p:spTree>
    <p:extLst>
      <p:ext uri="{BB962C8B-B14F-4D97-AF65-F5344CB8AC3E}">
        <p14:creationId xmlns:p14="http://schemas.microsoft.com/office/powerpoint/2010/main" val="1993566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 y="27709"/>
            <a:ext cx="9052560" cy="1039091"/>
          </a:xfrm>
        </p:spPr>
        <p:txBody>
          <a:bodyPr>
            <a:noAutofit/>
          </a:bodyPr>
          <a:lstStyle/>
          <a:p>
            <a:r>
              <a:rPr lang="en-US" dirty="0"/>
              <a:t>1-2 Basic Concepts and Definitions of Terms (2 of 4)</a:t>
            </a:r>
          </a:p>
        </p:txBody>
      </p:sp>
      <p:sp>
        <p:nvSpPr>
          <p:cNvPr id="5" name="Content Placeholder 4"/>
          <p:cNvSpPr>
            <a:spLocks noGrp="1"/>
          </p:cNvSpPr>
          <p:nvPr>
            <p:ph idx="1"/>
          </p:nvPr>
        </p:nvSpPr>
        <p:spPr/>
        <p:txBody>
          <a:bodyPr/>
          <a:lstStyle/>
          <a:p>
            <a:r>
              <a:rPr lang="en-US" b="1" dirty="0">
                <a:solidFill>
                  <a:srgbClr val="364481"/>
                </a:solidFill>
              </a:rPr>
              <a:t>Dependent Variable </a:t>
            </a:r>
            <a:r>
              <a:rPr lang="en-US" dirty="0"/>
              <a:t>(or target behavior)</a:t>
            </a:r>
          </a:p>
          <a:p>
            <a:pPr lvl="1"/>
            <a:r>
              <a:rPr lang="en-US" dirty="0"/>
              <a:t>Measured to determine the effects of the independent variable</a:t>
            </a:r>
          </a:p>
          <a:p>
            <a:pPr lvl="1"/>
            <a:r>
              <a:rPr lang="en-US" dirty="0"/>
              <a:t>Changes in the target behavior should be dependent on changes in the independent variable (a functional relationship)</a:t>
            </a:r>
          </a:p>
        </p:txBody>
      </p:sp>
    </p:spTree>
    <p:extLst>
      <p:ext uri="{BB962C8B-B14F-4D97-AF65-F5344CB8AC3E}">
        <p14:creationId xmlns:p14="http://schemas.microsoft.com/office/powerpoint/2010/main" val="2013869036"/>
      </p:ext>
    </p:extLst>
  </p:cSld>
  <p:clrMapOvr>
    <a:masterClrMapping/>
  </p:clrMapOvr>
</p:sld>
</file>

<file path=ppt/theme/theme1.xml><?xml version="1.0" encoding="utf-8"?>
<a:theme xmlns:a="http://schemas.openxmlformats.org/drawingml/2006/main" name="Samp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1017</Words>
  <Application>Microsoft Office PowerPoint</Application>
  <PresentationFormat>On-screen Show (4:3)</PresentationFormat>
  <Paragraphs>103</Paragraphs>
  <Slides>19</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ＭＳ Ｐゴシック</vt:lpstr>
      <vt:lpstr>Arial</vt:lpstr>
      <vt:lpstr>Calibri</vt:lpstr>
      <vt:lpstr>Courier New</vt:lpstr>
      <vt:lpstr>Verdana</vt:lpstr>
      <vt:lpstr>Wingdings</vt:lpstr>
      <vt:lpstr>Sample</vt:lpstr>
      <vt:lpstr>Chapter 1</vt:lpstr>
      <vt:lpstr>Learning Objectives</vt:lpstr>
      <vt:lpstr>1-1 Historical Perspectives in Single Subject Research (1 of 4)</vt:lpstr>
      <vt:lpstr>1-1 Historical Perspectives in Single Subject Research (2 of 4)</vt:lpstr>
      <vt:lpstr>1-1 Historical Perspectives in Single Subject Research (3 of 4)</vt:lpstr>
      <vt:lpstr>1-1 Historical Perspectives in Single Subject Research (4 of 4)</vt:lpstr>
      <vt:lpstr>Figure 1-1 Mark’s Journal Writing Data</vt:lpstr>
      <vt:lpstr>1-2 Basic Concepts and Definitions of Terms (1 of 4)</vt:lpstr>
      <vt:lpstr>1-2 Basic Concepts and Definitions of Terms (2 of 4)</vt:lpstr>
      <vt:lpstr>1-2 Basic Concepts and Definitions of Terms (3 of 4)</vt:lpstr>
      <vt:lpstr>1-2 Basic Concepts and Definitions of Terms (4 of 4)</vt:lpstr>
      <vt:lpstr>1-3 Notations</vt:lpstr>
      <vt:lpstr>Figure 1-2 Typical Notation used in Single Subject Design x-y</vt:lpstr>
      <vt:lpstr>1-4 The x-y or Line Graph (1 of 4)</vt:lpstr>
      <vt:lpstr>1-4 The x-y or Line Graph (2 of 4)</vt:lpstr>
      <vt:lpstr>1-4 The x-y or Line Graph (3 of 4)</vt:lpstr>
      <vt:lpstr>1-4 The x-y or Line Graph (4 of 4)</vt:lpstr>
      <vt:lpstr>Figure 1-3 Typical x-y Line Graph Example</vt:lpstr>
      <vt:lpstr>Sample of how Emily’s Graph Might Look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Historical Perspectives and Important Concepts in Single Subject Research</dc:title>
  <dc:creator/>
  <cp:lastModifiedBy/>
  <cp:revision>1</cp:revision>
  <dcterms:created xsi:type="dcterms:W3CDTF">2015-05-25T16:19:52Z</dcterms:created>
  <dcterms:modified xsi:type="dcterms:W3CDTF">2017-11-11T03:38:44Z</dcterms:modified>
</cp:coreProperties>
</file>