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57" r:id="rId3"/>
    <p:sldId id="260" r:id="rId4"/>
    <p:sldId id="261" r:id="rId5"/>
    <p:sldId id="278" r:id="rId6"/>
    <p:sldId id="287" r:id="rId7"/>
    <p:sldId id="268" r:id="rId8"/>
    <p:sldId id="270" r:id="rId9"/>
    <p:sldId id="272" r:id="rId10"/>
    <p:sldId id="274" r:id="rId11"/>
    <p:sldId id="275" r:id="rId12"/>
    <p:sldId id="281" r:id="rId13"/>
    <p:sldId id="282" r:id="rId14"/>
    <p:sldId id="284" r:id="rId15"/>
    <p:sldId id="289" r:id="rId16"/>
    <p:sldId id="290" r:id="rId17"/>
    <p:sldId id="293" r:id="rId18"/>
    <p:sldId id="294" r:id="rId19"/>
    <p:sldId id="295" r:id="rId20"/>
    <p:sldId id="296" r:id="rId21"/>
    <p:sldId id="297" r:id="rId22"/>
    <p:sldId id="299" r:id="rId23"/>
    <p:sldId id="300" r:id="rId24"/>
    <p:sldId id="302" r:id="rId25"/>
    <p:sldId id="30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" initials="CE" lastIdx="6" clrIdx="0"/>
  <p:cmAuthor id="1" name="Logan, Chelsea R" initials="LCR" lastIdx="5" clrIdx="1">
    <p:extLst>
      <p:ext uri="{19B8F6BF-5375-455C-9EA6-DF929625EA0E}">
        <p15:presenceInfo xmlns:p15="http://schemas.microsoft.com/office/powerpoint/2012/main" userId="S-1-5-21-4027829005-1107895287-290554039-1839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481"/>
    <a:srgbClr val="3A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0" autoAdjust="0"/>
    <p:restoredTop sz="84964" autoAdjust="0"/>
  </p:normalViewPr>
  <p:slideViewPr>
    <p:cSldViewPr>
      <p:cViewPr varScale="1">
        <p:scale>
          <a:sx n="86" d="100"/>
          <a:sy n="86" d="100"/>
        </p:scale>
        <p:origin x="7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FA9BB-9DB3-46BE-8187-96B83A66C2ED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14F26-8A33-4B3B-9225-1F6D6E15E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7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14F26-8A33-4B3B-9225-1F6D6E15EF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4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" y="27709"/>
            <a:ext cx="9052560" cy="1039091"/>
          </a:xfrm>
        </p:spPr>
        <p:txBody>
          <a:bodyPr>
            <a:normAutofit/>
          </a:bodyPr>
          <a:lstStyle>
            <a:lvl1pPr algn="ctr"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1963" indent="-461963">
              <a:buClr>
                <a:srgbClr val="59305B"/>
              </a:buClr>
              <a:buSzPct val="100000"/>
              <a:defRPr sz="2600"/>
            </a:lvl1pPr>
            <a:lvl2pPr marL="914400" indent="-457200">
              <a:buClr>
                <a:srgbClr val="59305B"/>
              </a:buClr>
              <a:defRPr sz="2400"/>
            </a:lvl2pPr>
            <a:lvl3pPr marL="1376363" indent="-461963">
              <a:buClr>
                <a:srgbClr val="59305B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59305B"/>
              </a:buClr>
              <a:buFont typeface="Courier New" pitchFamily="49" charset="0"/>
              <a:buChar char="o"/>
              <a:defRPr/>
            </a:lvl4pPr>
            <a:lvl5pPr>
              <a:buClr>
                <a:srgbClr val="59305B"/>
              </a:buCl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6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gure + Caption Layout"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9169" y="357626"/>
            <a:ext cx="8032638" cy="100401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" y="1752600"/>
            <a:ext cx="6997700" cy="3429000"/>
          </a:xfrm>
        </p:spPr>
        <p:txBody>
          <a:bodyPr/>
          <a:lstStyle>
            <a:lvl1pPr>
              <a:buClr>
                <a:srgbClr val="59305B"/>
              </a:buCl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169" y="5486400"/>
            <a:ext cx="8032638" cy="665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Rectangle 5"/>
          <p:cNvSpPr/>
          <p:nvPr/>
        </p:nvSpPr>
        <p:spPr bwMode="white">
          <a:xfrm>
            <a:off x="-7937" y="6267450"/>
            <a:ext cx="9151937" cy="617539"/>
          </a:xfrm>
          <a:prstGeom prst="rect">
            <a:avLst/>
          </a:prstGeom>
          <a:solidFill>
            <a:srgbClr val="378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447949" y="6398426"/>
            <a:ext cx="6874584" cy="347987"/>
          </a:xfrm>
          <a:prstGeom prst="rect">
            <a:avLst/>
          </a:prstGeom>
          <a:solidFill>
            <a:srgbClr val="378E43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5" name="Picture 2" descr="\\172.16.1.5\editorial services\WRITING\02_Projects\CENGAGE\Cengage Logo\Siva\Cengage_Logo_White.png" title="Cengag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35117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378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59305B"/>
              </a:buClr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89909"/>
            <a:ext cx="8229600" cy="103909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742950" y="3790950"/>
            <a:ext cx="7924800" cy="1809750"/>
          </a:xfrm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000250" y="6248400"/>
            <a:ext cx="5695950" cy="6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Rectangle 12"/>
          <p:cNvSpPr/>
          <p:nvPr/>
        </p:nvSpPr>
        <p:spPr bwMode="white">
          <a:xfrm>
            <a:off x="-7938" y="6248400"/>
            <a:ext cx="9151938" cy="629874"/>
          </a:xfrm>
          <a:prstGeom prst="rect">
            <a:avLst/>
          </a:prstGeom>
          <a:solidFill>
            <a:srgbClr val="378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5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074920"/>
            <a:ext cx="9141619" cy="1783080"/>
          </a:xfrm>
          <a:prstGeom prst="rect">
            <a:avLst/>
          </a:prstGeom>
          <a:solidFill>
            <a:srgbClr val="3A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50657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2019 Cengage.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3E8FF32-715D-462E-B628-299F96FDB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1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1963" lvl="0" indent="-461963">
              <a:buSzPct val="100000"/>
            </a:pPr>
            <a:r>
              <a:rPr lang="en-US"/>
              <a:t>Edit Master text styles</a:t>
            </a:r>
          </a:p>
          <a:p>
            <a:pPr marL="461963" lvl="1" indent="-461963">
              <a:buSzPct val="100000"/>
            </a:pPr>
            <a:r>
              <a:rPr lang="en-US"/>
              <a:t>Second level</a:t>
            </a:r>
          </a:p>
          <a:p>
            <a:pPr marL="461963" lvl="2" indent="-461963">
              <a:buSzPct val="100000"/>
            </a:pPr>
            <a:r>
              <a:rPr lang="en-US"/>
              <a:t>Third level</a:t>
            </a:r>
          </a:p>
          <a:p>
            <a:pPr marL="461963" lvl="3" indent="-461963">
              <a:buSzPct val="100000"/>
            </a:pPr>
            <a:r>
              <a:rPr lang="en-US"/>
              <a:t>Fourth level</a:t>
            </a:r>
          </a:p>
          <a:p>
            <a:pPr marL="461963" lvl="4" indent="-461963">
              <a:buSzPct val="100000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1133554"/>
          </a:xfrm>
          <a:prstGeom prst="rect">
            <a:avLst/>
          </a:prstGeom>
          <a:solidFill>
            <a:srgbClr val="378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378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365870" y="6398426"/>
            <a:ext cx="6806519" cy="347987"/>
          </a:xfrm>
          <a:prstGeom prst="rect">
            <a:avLst/>
          </a:prstGeom>
          <a:solidFill>
            <a:srgbClr val="378E43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\\172.16.1.5\editorial services\WRITING\02_Projects\CENGAGE\Cengage Logo\Siva\Cengage_Logo_White.png" title="Cengage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" y="6420960"/>
            <a:ext cx="1375130" cy="30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5A0CD4F-FDA4-47A0-B842-E0017A7EE98E}"/>
              </a:ext>
            </a:extLst>
          </p:cNvPr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A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7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•"/>
        <a:defRPr lang="en-US" sz="26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9305B"/>
        </a:buClr>
        <a:buFont typeface="Wingdings" pitchFamily="2" charset="2"/>
        <a:buChar char="§"/>
        <a:defRPr lang="en-US" sz="22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9305B"/>
        </a:buClr>
        <a:buFont typeface="Courier New" pitchFamily="49" charset="0"/>
        <a:buChar char="o"/>
        <a:defRPr lang="en-US" sz="20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9305B"/>
        </a:buClr>
        <a:buFont typeface="Arial" pitchFamily="34" charset="0"/>
        <a:buChar char="»"/>
        <a:defRPr lang="en-US" sz="2000" kern="1200" dirty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Chapter 2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B300F3-2D1B-40F9-B039-B1B21D50F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0" y="2667000"/>
            <a:ext cx="4175760" cy="32020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for Changing Target Behaviors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124144-B012-4F5C-8AF3-ED7710A3A2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3296380" cy="421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1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2-2 Methods to Maintain Behavior (5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Reinforcement Schedules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Reinforcement may be delivered through a variety of schedules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Continuous 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Ratio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Interval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Duration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Natural reinforcement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Reinforcement should be moved from more frequent and predictable to less frequent and less predicable</a:t>
            </a:r>
          </a:p>
        </p:txBody>
      </p:sp>
    </p:spTree>
    <p:extLst>
      <p:ext uri="{BB962C8B-B14F-4D97-AF65-F5344CB8AC3E}">
        <p14:creationId xmlns:p14="http://schemas.microsoft.com/office/powerpoint/2010/main" val="978883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2-2 Methods to Maintain Behavior (6 of 9)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Continuous Schedule </a:t>
            </a:r>
            <a:r>
              <a:rPr lang="en-US" dirty="0"/>
              <a:t>(CR/CRF)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Every correct response of the target behavior is reinforced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Used to establish new behaviors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Not resistant to extinction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i.e., continuance of the behavior is unlikely in the absence of reinforcement</a:t>
            </a:r>
          </a:p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Fixed Ratio Schedules </a:t>
            </a:r>
            <a:r>
              <a:rPr lang="en-US" dirty="0"/>
              <a:t>(FR)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Requires that the individual perform a set number of responses of the target behavior before the delivery of the reinforcement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The student may have to write four complete sentences before reinforcer is delivered</a:t>
            </a:r>
          </a:p>
          <a:p>
            <a:pPr lvl="2">
              <a:buClr>
                <a:srgbClr val="3A964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2-2 Methods to Maintain Behavior (7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Variable Ratio Schedules </a:t>
            </a:r>
            <a:r>
              <a:rPr lang="en-US" dirty="0"/>
              <a:t>(VR)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Requires the individual to emit an average number of correct responses to obtain reinforcement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Should result in more consistent or steadier responding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Caution: </a:t>
            </a:r>
            <a:r>
              <a:rPr lang="en-US" b="1" dirty="0">
                <a:solidFill>
                  <a:srgbClr val="364481"/>
                </a:solidFill>
              </a:rPr>
              <a:t>Ratio strain </a:t>
            </a:r>
            <a:r>
              <a:rPr lang="en-US" dirty="0"/>
              <a:t>may occur when the demands placed on the individual become too great or the individual perceives that the reinforcement is not coming and decreases or ceases to respond</a:t>
            </a:r>
          </a:p>
        </p:txBody>
      </p:sp>
    </p:spTree>
    <p:extLst>
      <p:ext uri="{BB962C8B-B14F-4D97-AF65-F5344CB8AC3E}">
        <p14:creationId xmlns:p14="http://schemas.microsoft.com/office/powerpoint/2010/main" val="876090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2-2 Methods to Maintain Behavior (8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Fixed Interval </a:t>
            </a:r>
            <a:r>
              <a:rPr lang="en-US" dirty="0"/>
              <a:t>Schedules (FI)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Used when the target behavior occurs so frequently that to measure each occurrence would be problematic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Reinforcement is delivered for the first correct response following a specified or variable period of time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After 1 minute following the last delivery of reinforcement</a:t>
            </a:r>
          </a:p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Variable Interval </a:t>
            </a:r>
            <a:r>
              <a:rPr lang="en-US" dirty="0"/>
              <a:t>Schedules (VI)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Should result in more consistent responding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After an average of 10 minutes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Not to be confused with interval recording of target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22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2-2 Methods to Maintain Behavior (9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3A9646"/>
              </a:buClr>
            </a:pPr>
            <a:r>
              <a:rPr lang="en-US" sz="2800" dirty="0"/>
              <a:t>Response Duration Schedules</a:t>
            </a:r>
          </a:p>
          <a:p>
            <a:pPr lvl="1">
              <a:buClr>
                <a:srgbClr val="3A9646"/>
              </a:buClr>
            </a:pPr>
            <a:r>
              <a:rPr lang="en-US" sz="2600" dirty="0"/>
              <a:t>May be fixed or variable</a:t>
            </a:r>
          </a:p>
          <a:p>
            <a:pPr lvl="1">
              <a:buClr>
                <a:srgbClr val="3A9646"/>
              </a:buClr>
            </a:pPr>
            <a:r>
              <a:rPr lang="en-US" sz="2600" dirty="0"/>
              <a:t>Reinforcement is delivered for the continuous occurrence of a target behavior for a specified or variable length of time (duration)</a:t>
            </a:r>
          </a:p>
          <a:p>
            <a:pPr lvl="1">
              <a:buClr>
                <a:srgbClr val="3A9646"/>
              </a:buClr>
            </a:pPr>
            <a:r>
              <a:rPr lang="en-US" sz="2600" dirty="0"/>
              <a:t>Variable duration schedule should result in more consistent responding</a:t>
            </a:r>
          </a:p>
          <a:p>
            <a:pPr>
              <a:buClr>
                <a:srgbClr val="3A9646"/>
              </a:buClr>
            </a:pPr>
            <a:r>
              <a:rPr lang="en-US" sz="2800" dirty="0"/>
              <a:t>Natural Reinforcement</a:t>
            </a:r>
          </a:p>
          <a:p>
            <a:pPr lvl="1">
              <a:buClr>
                <a:srgbClr val="3A9646"/>
              </a:buClr>
            </a:pPr>
            <a:r>
              <a:rPr lang="en-US" sz="2600" dirty="0"/>
              <a:t>Reinforcement should be related to naturally occurring reinforcing events such as praise, activities, and tangibles such as star charts, certificates, and good grades/evaluations</a:t>
            </a:r>
          </a:p>
          <a:p>
            <a:pPr lvl="1">
              <a:buClr>
                <a:srgbClr val="3A9646"/>
              </a:buClr>
            </a:pPr>
            <a:r>
              <a:rPr lang="en-US" sz="2600" dirty="0"/>
              <a:t>Reinforcers should naturally link to the individual’s life and the target behavior</a:t>
            </a:r>
          </a:p>
        </p:txBody>
      </p:sp>
    </p:spTree>
    <p:extLst>
      <p:ext uri="{BB962C8B-B14F-4D97-AF65-F5344CB8AC3E}">
        <p14:creationId xmlns:p14="http://schemas.microsoft.com/office/powerpoint/2010/main" val="686257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2-3 Methods to Decrease Behavior (1 of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Positive Punishment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Following a behavior, something is added to the individual’s environment, and the probability of occurrence of the behavior under the same or similar conditions is decreased or weakened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An adolescent who is praised for an oral response in class becomes less inclined to volunteer answers in the future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Each person has an individual history that determines which consequences will posses a punishing quality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What may be punishment for one student may be praise for another</a:t>
            </a:r>
          </a:p>
        </p:txBody>
      </p:sp>
    </p:spTree>
    <p:extLst>
      <p:ext uri="{BB962C8B-B14F-4D97-AF65-F5344CB8AC3E}">
        <p14:creationId xmlns:p14="http://schemas.microsoft.com/office/powerpoint/2010/main" val="4021952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2-3 Methods to Decrease Behavior (2 of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3A9646"/>
              </a:buClr>
            </a:pPr>
            <a:r>
              <a:rPr lang="en-US" sz="2800" b="1" dirty="0">
                <a:solidFill>
                  <a:srgbClr val="364481"/>
                </a:solidFill>
              </a:rPr>
              <a:t>Negative Punishment</a:t>
            </a:r>
          </a:p>
          <a:p>
            <a:pPr lvl="1">
              <a:buClr>
                <a:srgbClr val="3A9646"/>
              </a:buClr>
            </a:pPr>
            <a:r>
              <a:rPr lang="en-US" sz="2600" dirty="0"/>
              <a:t>Following a behavior, something is removed from the individual’s environment, and the probability of occurrence of the behavior under the same or similar conditions is decreased </a:t>
            </a:r>
          </a:p>
          <a:p>
            <a:pPr lvl="1">
              <a:buClr>
                <a:srgbClr val="3A9646"/>
              </a:buClr>
            </a:pPr>
            <a:r>
              <a:rPr lang="en-US" sz="2600" b="1" dirty="0">
                <a:solidFill>
                  <a:srgbClr val="364481"/>
                </a:solidFill>
              </a:rPr>
              <a:t>Response cost: </a:t>
            </a:r>
            <a:r>
              <a:rPr lang="en-US" sz="2600" dirty="0"/>
              <a:t>A fine levied for an occurrence of a target behavior (negative punishment)</a:t>
            </a:r>
          </a:p>
          <a:p>
            <a:pPr>
              <a:buClr>
                <a:srgbClr val="3A9646"/>
              </a:buClr>
            </a:pPr>
            <a:r>
              <a:rPr lang="en-US" sz="2800" b="1" dirty="0">
                <a:solidFill>
                  <a:srgbClr val="364481"/>
                </a:solidFill>
              </a:rPr>
              <a:t>Extinction</a:t>
            </a:r>
          </a:p>
          <a:p>
            <a:pPr lvl="1">
              <a:buClr>
                <a:srgbClr val="3A9646"/>
              </a:buClr>
            </a:pPr>
            <a:r>
              <a:rPr lang="en-US" sz="2600" dirty="0"/>
              <a:t>The withdrawal or withholding of reinforcement following a response</a:t>
            </a:r>
          </a:p>
          <a:p>
            <a:pPr lvl="1">
              <a:buClr>
                <a:srgbClr val="3A9646"/>
              </a:buClr>
            </a:pPr>
            <a:r>
              <a:rPr lang="en-US" sz="2600" dirty="0"/>
              <a:t>Behavior may actually increase before it begins to decrease</a:t>
            </a:r>
          </a:p>
          <a:p>
            <a:pPr lvl="1">
              <a:buClr>
                <a:srgbClr val="3A9646"/>
              </a:buClr>
            </a:pPr>
            <a:r>
              <a:rPr lang="en-US" sz="2600" b="1" dirty="0">
                <a:solidFill>
                  <a:srgbClr val="364481"/>
                </a:solidFill>
              </a:rPr>
              <a:t>Spontaneous recovery</a:t>
            </a:r>
            <a:r>
              <a:rPr lang="en-US" sz="2600" dirty="0"/>
              <a:t>: the unexpected occurrence of a target behavior that had been previously extinguished</a:t>
            </a:r>
          </a:p>
        </p:txBody>
      </p:sp>
    </p:spTree>
    <p:extLst>
      <p:ext uri="{BB962C8B-B14F-4D97-AF65-F5344CB8AC3E}">
        <p14:creationId xmlns:p14="http://schemas.microsoft.com/office/powerpoint/2010/main" val="520609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2-3 Methods to Decrease Behavior (3 of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Differential Reinforcement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Incorporates behavior change strategies that assist in avoiding some of the common adverse effects of punishment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Less intrusive than punishment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Takes several forms: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Differential reinforcement of other behavior (DRO)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Differential reinforcement of incompatible/alternative behavior (DRI/DRA)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Differential reinforcement of low rates of behavior (DRL)</a:t>
            </a:r>
          </a:p>
        </p:txBody>
      </p:sp>
    </p:spTree>
    <p:extLst>
      <p:ext uri="{BB962C8B-B14F-4D97-AF65-F5344CB8AC3E}">
        <p14:creationId xmlns:p14="http://schemas.microsoft.com/office/powerpoint/2010/main" val="3868562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2-3 Methods to Decrease Behavior (4 of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Differential Reinforcement of Other Behavior </a:t>
            </a:r>
            <a:r>
              <a:rPr lang="en-US" dirty="0"/>
              <a:t>(DRO)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The individual is reinforced for not emitting the target behavior for a period of time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Involves rewarding of the absence of the targeted behavior for a specified period of time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A student may agree that she emits undesirable verbal comments, and the researcher then rewards the student for not emitting verbal comments for a period of time (e.g., 10 minutes)</a:t>
            </a:r>
          </a:p>
        </p:txBody>
      </p:sp>
    </p:spTree>
    <p:extLst>
      <p:ext uri="{BB962C8B-B14F-4D97-AF65-F5344CB8AC3E}">
        <p14:creationId xmlns:p14="http://schemas.microsoft.com/office/powerpoint/2010/main" val="1928426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2-3 Methods to Decrease Behavior (5 of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Differential Reinforcement of Incompatible/Alternative Behavior </a:t>
            </a:r>
            <a:r>
              <a:rPr lang="en-US" dirty="0"/>
              <a:t>(DRI/DRA)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The individual is reinforced for an adaptive response that is intended to replace the maladaptive target behavior.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With DRI, the targeted adaptive response is one that is physically incompatible with the targeted maladaptive response (e.g., if a child is in her seat, she cannot be out of her seat at the same time).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With DRA, the individual is rewarded for a more desirable response but one that is not physically incompatible with the target behavior (e.g., one may give compliments rather than insulting others).</a:t>
            </a:r>
          </a:p>
        </p:txBody>
      </p:sp>
    </p:spTree>
    <p:extLst>
      <p:ext uri="{BB962C8B-B14F-4D97-AF65-F5344CB8AC3E}">
        <p14:creationId xmlns:p14="http://schemas.microsoft.com/office/powerpoint/2010/main" val="301911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1219200"/>
            <a:ext cx="9052559" cy="4953000"/>
          </a:xfrm>
        </p:spPr>
        <p:txBody>
          <a:bodyPr>
            <a:normAutofit fontScale="85000" lnSpcReduction="10000"/>
          </a:bodyPr>
          <a:lstStyle/>
          <a:p>
            <a:pPr marL="41148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2-1 Identify and describe methods of increasing behavior, including positive and negative reinforcement, and define key terms and concepts related to positive reinforcement, including the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Premack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Principle and shaping procedures.</a:t>
            </a:r>
          </a:p>
          <a:p>
            <a:pPr marL="41148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2-2 Identify and describe methods of maintaining behavior; differentiate between types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reinforcers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describe how the quality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reinforcers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may impact student behavior; identify how reinforcement schedules are used; and describe how to encourage generalization of target behaviors.</a:t>
            </a:r>
          </a:p>
          <a:p>
            <a:pPr marL="41148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2-3 Identify and describe methods of decreasing behavior, including positive and negative punishment, extinction, and differential reinforcement.</a:t>
            </a:r>
          </a:p>
          <a:p>
            <a:pPr marL="41148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2-4 Describe the importance of culturally responsive and brain-centered teaching.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15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2-3 Methods to Decrease Behavior (6 of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Differential Reinforcement of Low Rates of Behavior </a:t>
            </a:r>
            <a:r>
              <a:rPr lang="en-US" dirty="0"/>
              <a:t>(DRL)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The individual may be reinforced the level of responding of a behavior to an appropriate level 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Number of times going to the bathroom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Or the reinforcement of a target behavior until a zero level of responding is achieved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Smoking cigarettes </a:t>
            </a:r>
          </a:p>
        </p:txBody>
      </p:sp>
    </p:spTree>
    <p:extLst>
      <p:ext uri="{BB962C8B-B14F-4D97-AF65-F5344CB8AC3E}">
        <p14:creationId xmlns:p14="http://schemas.microsoft.com/office/powerpoint/2010/main" val="1894497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2-3 Methods to Decrease Behavior (7 of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A9646"/>
              </a:buClr>
            </a:pPr>
            <a:r>
              <a:rPr lang="en-US" dirty="0"/>
              <a:t>Other Methods to Decrease Behavior</a:t>
            </a:r>
          </a:p>
          <a:p>
            <a:pPr lvl="1">
              <a:buClr>
                <a:srgbClr val="3A9646"/>
              </a:buClr>
            </a:pPr>
            <a:r>
              <a:rPr lang="en-US" sz="2400" b="1" dirty="0">
                <a:solidFill>
                  <a:srgbClr val="364481"/>
                </a:solidFill>
              </a:rPr>
              <a:t>Response Interruption</a:t>
            </a:r>
          </a:p>
          <a:p>
            <a:pPr lvl="2">
              <a:buClr>
                <a:srgbClr val="3A9646"/>
              </a:buClr>
            </a:pPr>
            <a:r>
              <a:rPr lang="en-US" sz="2400" dirty="0"/>
              <a:t>The individual is interrupted when the target behavior is emitted</a:t>
            </a:r>
          </a:p>
          <a:p>
            <a:pPr lvl="2">
              <a:buClr>
                <a:srgbClr val="3A9646"/>
              </a:buClr>
            </a:pPr>
            <a:r>
              <a:rPr lang="en-US" sz="2400" dirty="0"/>
              <a:t>Typically, the individual is redirected toward emitting a more adaptive response</a:t>
            </a:r>
          </a:p>
          <a:p>
            <a:pPr lvl="3">
              <a:buClr>
                <a:srgbClr val="3A9646"/>
              </a:buClr>
            </a:pPr>
            <a:r>
              <a:rPr lang="en-US" dirty="0"/>
              <a:t>Example: If a student has had some inappropriate speech targeted for reduction, the practioner may verbally interrupt the student to stop the behavior</a:t>
            </a:r>
          </a:p>
        </p:txBody>
      </p:sp>
    </p:spTree>
    <p:extLst>
      <p:ext uri="{BB962C8B-B14F-4D97-AF65-F5344CB8AC3E}">
        <p14:creationId xmlns:p14="http://schemas.microsoft.com/office/powerpoint/2010/main" val="367498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2-3 Methods to Decrease Behavior (8 of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A9646"/>
              </a:buClr>
            </a:pPr>
            <a:r>
              <a:rPr lang="en-US" dirty="0"/>
              <a:t>Other Methods to Decrease Behavior</a:t>
            </a:r>
          </a:p>
          <a:p>
            <a:pPr lvl="1">
              <a:buClr>
                <a:srgbClr val="3A9646"/>
              </a:buClr>
            </a:pPr>
            <a:r>
              <a:rPr lang="en-US" sz="2800" b="1" dirty="0">
                <a:solidFill>
                  <a:srgbClr val="364481"/>
                </a:solidFill>
              </a:rPr>
              <a:t>Overcorrection</a:t>
            </a:r>
          </a:p>
          <a:p>
            <a:pPr lvl="2">
              <a:buClr>
                <a:srgbClr val="3A9646"/>
              </a:buClr>
            </a:pPr>
            <a:r>
              <a:rPr lang="en-US" sz="2800" dirty="0"/>
              <a:t>Having an individual repeatedly perform a more adaptive behavior or performing an exaggerated adaptive response when the target behavior occurs</a:t>
            </a:r>
          </a:p>
          <a:p>
            <a:pPr lvl="2">
              <a:buClr>
                <a:srgbClr val="3A9646"/>
              </a:buClr>
            </a:pPr>
            <a:r>
              <a:rPr lang="en-US" sz="2800" dirty="0"/>
              <a:t>Intended to teach the individual what to do, not just what not to do</a:t>
            </a:r>
          </a:p>
          <a:p>
            <a:pPr lvl="2">
              <a:buClr>
                <a:srgbClr val="3A9646"/>
              </a:buClr>
            </a:pPr>
            <a:r>
              <a:rPr lang="en-US" sz="2800" dirty="0"/>
              <a:t>May involve physical contact and often requires one-on-one attention to implement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04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2-3 Methods to Decrease Behavior (9 of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3A9646"/>
              </a:buClr>
            </a:pPr>
            <a:r>
              <a:rPr lang="en-US" dirty="0"/>
              <a:t>Other Methods to Decrease Behavior</a:t>
            </a:r>
          </a:p>
          <a:p>
            <a:pPr lvl="1"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Simple Restitution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Involves restoring an environment to its previous condition</a:t>
            </a:r>
          </a:p>
          <a:p>
            <a:pPr lvl="3">
              <a:buClr>
                <a:srgbClr val="3A9646"/>
              </a:buClr>
            </a:pPr>
            <a:r>
              <a:rPr lang="en-US" dirty="0"/>
              <a:t>This is </a:t>
            </a:r>
            <a:r>
              <a:rPr lang="en-US" i="1" dirty="0"/>
              <a:t>not overcorrection</a:t>
            </a:r>
          </a:p>
          <a:p>
            <a:pPr lvl="3">
              <a:buClr>
                <a:srgbClr val="3A9646"/>
              </a:buClr>
            </a:pPr>
            <a:r>
              <a:rPr lang="en-US" dirty="0"/>
              <a:t>Example: A student spills some paint during an art activity and is required to clean up the mess </a:t>
            </a:r>
          </a:p>
          <a:p>
            <a:pPr>
              <a:buClr>
                <a:srgbClr val="3A9646"/>
              </a:buClr>
            </a:pPr>
            <a:r>
              <a:rPr lang="en-US" dirty="0"/>
              <a:t>Other Methods to Decrease Behavior</a:t>
            </a:r>
          </a:p>
          <a:p>
            <a:pPr lvl="1"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Restitution Overcorrection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Restoring the environment to a better than previous condition </a:t>
            </a:r>
          </a:p>
          <a:p>
            <a:pPr lvl="3">
              <a:buClr>
                <a:srgbClr val="3A9646"/>
              </a:buClr>
            </a:pPr>
            <a:r>
              <a:rPr lang="en-US" dirty="0"/>
              <a:t>Example: A student who has vandalized a school setting by writing on the walls is required to restore not only the areas of the walls on which he wrote but other areas of the wall as well</a:t>
            </a:r>
          </a:p>
          <a:p>
            <a:pPr lvl="3">
              <a:buClr>
                <a:srgbClr val="3A9646"/>
              </a:buClr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04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2-3 </a:t>
            </a:r>
            <a:r>
              <a:rPr lang="en-US" dirty="0"/>
              <a:t>Methods to Decrease Behavior (10 of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A9646"/>
              </a:buClr>
            </a:pPr>
            <a:r>
              <a:rPr lang="en-US" dirty="0"/>
              <a:t>Other Methods to Decrease Behavior</a:t>
            </a:r>
          </a:p>
          <a:p>
            <a:pPr lvl="1"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Positive Practice Overcorrection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Involves the repeated practicing of an alternative to the target behavior</a:t>
            </a:r>
          </a:p>
          <a:p>
            <a:pPr lvl="3">
              <a:buClr>
                <a:srgbClr val="3A9646"/>
              </a:buClr>
            </a:pPr>
            <a:r>
              <a:rPr lang="en-US" dirty="0"/>
              <a:t>Example: If the student slams the door each time he leaves or enters a room, the individual could be required to repeatedly practice closing the a door quietly each time he slams a door</a:t>
            </a:r>
          </a:p>
        </p:txBody>
      </p:sp>
    </p:spTree>
    <p:extLst>
      <p:ext uri="{BB962C8B-B14F-4D97-AF65-F5344CB8AC3E}">
        <p14:creationId xmlns:p14="http://schemas.microsoft.com/office/powerpoint/2010/main" val="1240507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2-4 Culturally Responsive Teaching and the Brain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3A9646"/>
              </a:buClr>
            </a:pPr>
            <a:r>
              <a:rPr lang="en-US" dirty="0"/>
              <a:t>Three Levels of Culture (Hammond, 2015)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Surface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Shallow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Deep</a:t>
            </a:r>
          </a:p>
          <a:p>
            <a:pPr>
              <a:buClr>
                <a:srgbClr val="3A9646"/>
              </a:buClr>
            </a:pPr>
            <a:r>
              <a:rPr lang="en-US" dirty="0"/>
              <a:t>Five elements of social interactions that might trigger perceptions of threats or rewards.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Standing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Certainty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Control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Connection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Equity</a:t>
            </a:r>
          </a:p>
        </p:txBody>
      </p:sp>
    </p:spTree>
    <p:extLst>
      <p:ext uri="{BB962C8B-B14F-4D97-AF65-F5344CB8AC3E}">
        <p14:creationId xmlns:p14="http://schemas.microsoft.com/office/powerpoint/2010/main" val="189341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2-1 Methods to Increase Behavior (1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rgbClr val="3A964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Positive Reinforcement</a:t>
            </a:r>
          </a:p>
          <a:p>
            <a:pPr marL="342900" lvl="1">
              <a:buClr>
                <a:srgbClr val="3A964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Negative Reinforcement</a:t>
            </a:r>
          </a:p>
          <a:p>
            <a:pPr marL="342900" lvl="1">
              <a:buClr>
                <a:srgbClr val="3A9646"/>
              </a:buClr>
              <a:buFont typeface="Arial" panose="020B0604020202020204" pitchFamily="34" charset="0"/>
              <a:buChar char="•"/>
            </a:pPr>
            <a:r>
              <a:rPr lang="en-US" sz="2600" dirty="0" err="1"/>
              <a:t>Premack</a:t>
            </a:r>
            <a:r>
              <a:rPr lang="en-US" sz="2600" dirty="0"/>
              <a:t> Principle</a:t>
            </a:r>
          </a:p>
          <a:p>
            <a:pPr marL="342900" lvl="1">
              <a:buClr>
                <a:srgbClr val="3A9646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Shaping</a:t>
            </a:r>
          </a:p>
          <a:p>
            <a:pPr marL="342900" lvl="1">
              <a:buClr>
                <a:schemeClr val="accent1"/>
              </a:buClr>
            </a:pPr>
            <a:endParaRPr lang="en-US" dirty="0"/>
          </a:p>
        </p:txBody>
      </p:sp>
      <p:pic>
        <p:nvPicPr>
          <p:cNvPr id="5" name="Picture 4" descr="A flow chart illustrates the paradigm for operant conditioning.">
            <a:extLst>
              <a:ext uri="{FF2B5EF4-FFF2-40B4-BE49-F238E27FC236}">
                <a16:creationId xmlns:a16="http://schemas.microsoft.com/office/drawing/2014/main" id="{7FA999AD-90BC-4B6B-A2C3-CB8AE81A8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595020"/>
            <a:ext cx="5634611" cy="343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3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2-1 Methods to Increase Behavior (2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Positive &amp; Negative Reinforcement</a:t>
            </a:r>
          </a:p>
          <a:p>
            <a:pPr lvl="1">
              <a:buClr>
                <a:srgbClr val="3A9646"/>
              </a:buClr>
            </a:pPr>
            <a:r>
              <a:rPr lang="en-US" sz="2400" dirty="0"/>
              <a:t>Positive Reinforcement: Refers to the consequence of being the addition of something to the individual’s environment, not a quality such as good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Negative</a:t>
            </a:r>
            <a:r>
              <a:rPr lang="en-US" sz="2600" b="1" dirty="0">
                <a:solidFill>
                  <a:srgbClr val="364481"/>
                </a:solidFill>
              </a:rPr>
              <a:t> </a:t>
            </a:r>
            <a:r>
              <a:rPr lang="en-US" sz="2400" dirty="0"/>
              <a:t>Reinforcement: Refers to the removal of something from the individual’s environment as a consequence, not a quality such as bad</a:t>
            </a:r>
          </a:p>
          <a:p>
            <a:pPr lvl="3">
              <a:buClr>
                <a:srgbClr val="3A9646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Results in an increase in the probability of the response occurring once again</a:t>
            </a:r>
          </a:p>
          <a:p>
            <a:pPr lvl="1">
              <a:buClr>
                <a:srgbClr val="3A9646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719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2-1 Methods to Increase Behavior (3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029200"/>
          </a:xfrm>
        </p:spPr>
        <p:txBody>
          <a:bodyPr>
            <a:normAutofit lnSpcReduction="10000"/>
          </a:bodyPr>
          <a:lstStyle/>
          <a:p>
            <a:pPr>
              <a:buClr>
                <a:srgbClr val="3A9646"/>
              </a:buClr>
            </a:pPr>
            <a:r>
              <a:rPr lang="en-US" b="1" dirty="0" err="1">
                <a:solidFill>
                  <a:srgbClr val="364481"/>
                </a:solidFill>
              </a:rPr>
              <a:t>Premack</a:t>
            </a:r>
            <a:r>
              <a:rPr lang="en-US" b="1" dirty="0">
                <a:solidFill>
                  <a:srgbClr val="364481"/>
                </a:solidFill>
              </a:rPr>
              <a:t> Principle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The use of highly preferred activity as a reinforcing consequence for preforming a lower preference activity (target behavior)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Commonly used in homes, schools, and clinics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“Finish your homework and then you can watch television”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“Complete your piano lesson and then you can watch your iPad”</a:t>
            </a:r>
          </a:p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Shaping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Reinforcement of closer and closer approximations to a criterion level of performance of the target behavior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Used to teach new behaviors</a:t>
            </a:r>
          </a:p>
        </p:txBody>
      </p:sp>
    </p:spTree>
    <p:extLst>
      <p:ext uri="{BB962C8B-B14F-4D97-AF65-F5344CB8AC3E}">
        <p14:creationId xmlns:p14="http://schemas.microsoft.com/office/powerpoint/2010/main" val="183647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2-2 Methods to Maintain Behavior (1 of 9)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3A9646"/>
              </a:buClr>
            </a:pPr>
            <a:r>
              <a:rPr lang="en-US" dirty="0"/>
              <a:t>Reinforcer Menus</a:t>
            </a:r>
          </a:p>
          <a:p>
            <a:pPr>
              <a:buClr>
                <a:srgbClr val="3A9646"/>
              </a:buClr>
            </a:pPr>
            <a:r>
              <a:rPr lang="en-US" dirty="0"/>
              <a:t>Satiation</a:t>
            </a:r>
          </a:p>
          <a:p>
            <a:pPr>
              <a:buClr>
                <a:srgbClr val="3A9646"/>
              </a:buClr>
            </a:pPr>
            <a:r>
              <a:rPr lang="en-US" dirty="0"/>
              <a:t>Primary, Secondary, and Generalized Reinforcers</a:t>
            </a:r>
          </a:p>
          <a:p>
            <a:pPr>
              <a:buClr>
                <a:srgbClr val="3A9646"/>
              </a:buClr>
            </a:pPr>
            <a:r>
              <a:rPr lang="en-US" dirty="0"/>
              <a:t>Quality of Reinforcers</a:t>
            </a:r>
          </a:p>
          <a:p>
            <a:pPr>
              <a:buClr>
                <a:srgbClr val="3A9646"/>
              </a:buClr>
            </a:pPr>
            <a:r>
              <a:rPr lang="en-US" dirty="0"/>
              <a:t>Reinforcement Schedules</a:t>
            </a:r>
          </a:p>
          <a:p>
            <a:pPr>
              <a:buClr>
                <a:srgbClr val="3A9646"/>
              </a:buClr>
            </a:pPr>
            <a:r>
              <a:rPr lang="en-US" dirty="0"/>
              <a:t>Generalization of Target Behaviors</a:t>
            </a:r>
          </a:p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Reinforcer Menus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Individually determined lists of known or possible reinforcing consequences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Compilation of various stimuli (e.g., activities, things to eat, types of praise or statements, objects) that possess a reinforcing quality for the individual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5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2-2 Methods to Maintain Behavior (2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Satiation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Occurs when repeated exposure to a reinforcing consequence results in loss of the reinforcing quality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Too much candy as a reinforcer results in little effort to obtain more candy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Occurs frequently when food or drink is used as a </a:t>
            </a:r>
            <a:r>
              <a:rPr lang="en-US" dirty="0" err="1"/>
              <a:t>reinforcer</a:t>
            </a:r>
            <a:r>
              <a:rPr lang="en-US" dirty="0"/>
              <a:t> but may occur with objects, tokens, and activities as well</a:t>
            </a:r>
          </a:p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Deprivation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For a consequent stimulus to possess a reinforcing quality, a state of deprivation must exist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The stimulus should be controlled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The consequent stimulus must have value to the individual to merit the behavioral effort required to obtain it</a:t>
            </a:r>
          </a:p>
          <a:p>
            <a:pPr lvl="1">
              <a:buClr>
                <a:srgbClr val="3A964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9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2-2 Methods to Maintain Behavior (3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Primary Reinforcers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Reinforcers that require no previous exposure to possess reinforcing qualities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Often thought of as life sustaining or fundamental to existence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Example: Food, water, warmth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Should be paired with secondary or generalized reinforcers</a:t>
            </a:r>
          </a:p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Secondary </a:t>
            </a:r>
            <a:r>
              <a:rPr lang="en-US" b="1" dirty="0" err="1">
                <a:solidFill>
                  <a:srgbClr val="364481"/>
                </a:solidFill>
              </a:rPr>
              <a:t>Reinforcers</a:t>
            </a:r>
            <a:endParaRPr lang="en-US" b="1" dirty="0">
              <a:solidFill>
                <a:srgbClr val="364481"/>
              </a:solidFill>
            </a:endParaRPr>
          </a:p>
          <a:p>
            <a:pPr lvl="1">
              <a:buClr>
                <a:srgbClr val="3A9646"/>
              </a:buClr>
            </a:pPr>
            <a:r>
              <a:rPr lang="en-US" dirty="0" err="1"/>
              <a:t>Reinforcers</a:t>
            </a:r>
            <a:r>
              <a:rPr lang="en-US" dirty="0"/>
              <a:t> that have obtained their reinforcing quality through pairing with primary </a:t>
            </a:r>
            <a:r>
              <a:rPr lang="en-US" dirty="0" err="1"/>
              <a:t>reinforcers</a:t>
            </a:r>
            <a:r>
              <a:rPr lang="en-US" dirty="0"/>
              <a:t> or existing secondary </a:t>
            </a:r>
            <a:r>
              <a:rPr lang="en-US" dirty="0" err="1"/>
              <a:t>reinforcers</a:t>
            </a:r>
            <a:endParaRPr lang="en-US" dirty="0"/>
          </a:p>
          <a:p>
            <a:pPr lvl="2">
              <a:buClr>
                <a:srgbClr val="3A9646"/>
              </a:buClr>
            </a:pPr>
            <a:r>
              <a:rPr lang="en-US" dirty="0"/>
              <a:t>Example: Praise, good grades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Advantages include: when they are involved in attention and praise, they are generally easily delivered, and have the advantage of being immediately and readily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3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2-2 Methods to Maintain Behavior (4 of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Generalized </a:t>
            </a:r>
            <a:r>
              <a:rPr lang="en-US" b="1" dirty="0" err="1">
                <a:solidFill>
                  <a:srgbClr val="364481"/>
                </a:solidFill>
              </a:rPr>
              <a:t>Reinforcers</a:t>
            </a:r>
            <a:endParaRPr lang="en-US" b="1" dirty="0">
              <a:solidFill>
                <a:srgbClr val="364481"/>
              </a:solidFill>
            </a:endParaRPr>
          </a:p>
          <a:p>
            <a:pPr lvl="1">
              <a:buClr>
                <a:srgbClr val="3A9646"/>
              </a:buClr>
            </a:pPr>
            <a:r>
              <a:rPr lang="en-US" dirty="0" err="1"/>
              <a:t>Reinforcers</a:t>
            </a:r>
            <a:r>
              <a:rPr lang="en-US" dirty="0"/>
              <a:t> (e.g., tokens, points, money) that deliver in lieu of either of the previous two but can be exchanged later for other reinforcers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Advantages include: may be delivered easily, can be saved, and provide for individualization of the backup reinforcers</a:t>
            </a:r>
          </a:p>
          <a:p>
            <a:pPr lvl="2">
              <a:buClr>
                <a:srgbClr val="3A9646"/>
              </a:buClr>
            </a:pPr>
            <a:r>
              <a:rPr lang="en-US" dirty="0"/>
              <a:t>At times they may be taken away to punish inappropriate behaviors</a:t>
            </a:r>
          </a:p>
          <a:p>
            <a:pPr>
              <a:buClr>
                <a:srgbClr val="3A9646"/>
              </a:buClr>
            </a:pPr>
            <a:r>
              <a:rPr lang="en-US" b="1" dirty="0">
                <a:solidFill>
                  <a:srgbClr val="364481"/>
                </a:solidFill>
              </a:rPr>
              <a:t>Quality of Reinforcers</a:t>
            </a:r>
          </a:p>
          <a:p>
            <a:pPr lvl="1">
              <a:buClr>
                <a:srgbClr val="3A9646"/>
              </a:buClr>
            </a:pPr>
            <a:r>
              <a:rPr lang="en-US" dirty="0"/>
              <a:t>The type, number, and degree of reinforcement should be reasonably commensurate with the target behavior</a:t>
            </a:r>
          </a:p>
        </p:txBody>
      </p:sp>
    </p:spTree>
    <p:extLst>
      <p:ext uri="{BB962C8B-B14F-4D97-AF65-F5344CB8AC3E}">
        <p14:creationId xmlns:p14="http://schemas.microsoft.com/office/powerpoint/2010/main" val="975590889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s_Ch3_ADA_jdl_CL.PPTX" id="{E3EE1850-F0AC-46D7-B8AD-09312C436C22}" vid="{D9DCB427-4B41-4746-A96B-103CBD6B17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Richards_PPT</Template>
  <TotalTime>960</TotalTime>
  <Words>1902</Words>
  <Application>Microsoft Office PowerPoint</Application>
  <PresentationFormat>On-screen Show (4:3)</PresentationFormat>
  <Paragraphs>180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Calibri</vt:lpstr>
      <vt:lpstr>Courier New</vt:lpstr>
      <vt:lpstr>Verdana</vt:lpstr>
      <vt:lpstr>Wingdings</vt:lpstr>
      <vt:lpstr>Sample</vt:lpstr>
      <vt:lpstr>Chapter 2</vt:lpstr>
      <vt:lpstr>Learning Objectives</vt:lpstr>
      <vt:lpstr>2-1 Methods to Increase Behavior (1 of 3)</vt:lpstr>
      <vt:lpstr>2-1 Methods to Increase Behavior (2 of 3)</vt:lpstr>
      <vt:lpstr>2-1 Methods to Increase Behavior (3 of 3)</vt:lpstr>
      <vt:lpstr>2-2 Methods to Maintain Behavior (1 of 9)</vt:lpstr>
      <vt:lpstr>2-2 Methods to Maintain Behavior (2 of 9)</vt:lpstr>
      <vt:lpstr>2-2 Methods to Maintain Behavior (3 of 9)</vt:lpstr>
      <vt:lpstr>2-2 Methods to Maintain Behavior (4 of 9)</vt:lpstr>
      <vt:lpstr>2-2 Methods to Maintain Behavior (5 of 9)</vt:lpstr>
      <vt:lpstr>2-2 Methods to Maintain Behavior (6 of 9) </vt:lpstr>
      <vt:lpstr>2-2 Methods to Maintain Behavior (7 of 9)</vt:lpstr>
      <vt:lpstr>2-2 Methods to Maintain Behavior (8 of 9)</vt:lpstr>
      <vt:lpstr>2-2 Methods to Maintain Behavior (9 of 9)</vt:lpstr>
      <vt:lpstr>2-3 Methods to Decrease Behavior (1 of 10)</vt:lpstr>
      <vt:lpstr>2-3 Methods to Decrease Behavior (2 of 10)</vt:lpstr>
      <vt:lpstr>2-3 Methods to Decrease Behavior (3 of 10)</vt:lpstr>
      <vt:lpstr>2-3 Methods to Decrease Behavior (4 of 10)</vt:lpstr>
      <vt:lpstr>2-3 Methods to Decrease Behavior (5 of 10)</vt:lpstr>
      <vt:lpstr>2-3 Methods to Decrease Behavior (6 of 10)</vt:lpstr>
      <vt:lpstr>2-3 Methods to Decrease Behavior (7 of 10)</vt:lpstr>
      <vt:lpstr>2-3 Methods to Decrease Behavior (8 of 10)</vt:lpstr>
      <vt:lpstr>2-3 Methods to Decrease Behavior (9 of 10)</vt:lpstr>
      <vt:lpstr>2-3 Methods to Decrease Behavior (10 of 10)</vt:lpstr>
      <vt:lpstr>2-4 Culturally Responsive Teaching and the Brain</vt:lpstr>
    </vt:vector>
  </TitlesOfParts>
  <Company>University of Dayton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Historical Perspectives in Single Subject Research</dc:title>
  <dc:creator>EDT GA</dc:creator>
  <cp:lastModifiedBy>Logan, Chelsea R</cp:lastModifiedBy>
  <cp:revision>71</cp:revision>
  <dcterms:created xsi:type="dcterms:W3CDTF">2012-08-30T16:57:52Z</dcterms:created>
  <dcterms:modified xsi:type="dcterms:W3CDTF">2017-11-11T03:44:18Z</dcterms:modified>
</cp:coreProperties>
</file>