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Lst>
  <p:notesMasterIdLst>
    <p:notesMasterId r:id="rId21"/>
  </p:notesMasterIdLst>
  <p:sldIdLst>
    <p:sldId id="509" r:id="rId2"/>
    <p:sldId id="510" r:id="rId3"/>
    <p:sldId id="526" r:id="rId4"/>
    <p:sldId id="511" r:id="rId5"/>
    <p:sldId id="527" r:id="rId6"/>
    <p:sldId id="512" r:id="rId7"/>
    <p:sldId id="528" r:id="rId8"/>
    <p:sldId id="529" r:id="rId9"/>
    <p:sldId id="530" r:id="rId10"/>
    <p:sldId id="532" r:id="rId11"/>
    <p:sldId id="534" r:id="rId12"/>
    <p:sldId id="535" r:id="rId13"/>
    <p:sldId id="513" r:id="rId14"/>
    <p:sldId id="514" r:id="rId15"/>
    <p:sldId id="515" r:id="rId16"/>
    <p:sldId id="516" r:id="rId17"/>
    <p:sldId id="538" r:id="rId18"/>
    <p:sldId id="539" r:id="rId19"/>
    <p:sldId id="54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481"/>
    <a:srgbClr val="378E43"/>
    <a:srgbClr val="00739B"/>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878" autoAdjust="0"/>
    <p:restoredTop sz="87034" autoAdjust="0"/>
  </p:normalViewPr>
  <p:slideViewPr>
    <p:cSldViewPr snapToGrid="0">
      <p:cViewPr varScale="1">
        <p:scale>
          <a:sx n="88" d="100"/>
          <a:sy n="88" d="100"/>
        </p:scale>
        <p:origin x="348" y="90"/>
      </p:cViewPr>
      <p:guideLst>
        <p:guide orient="horz" pos="2160"/>
        <p:guide pos="2880"/>
      </p:guideLst>
    </p:cSldViewPr>
  </p:slideViewPr>
  <p:outlineViewPr>
    <p:cViewPr>
      <p:scale>
        <a:sx n="33" d="100"/>
        <a:sy n="33" d="100"/>
      </p:scale>
      <p:origin x="0" y="144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EAEEF-EA87-45A5-AB17-DF2F4D00AFC7}" type="slidenum">
              <a:rPr lang="en-US" altLang="en-US" smtClean="0"/>
              <a:pPr/>
              <a:t>1</a:t>
            </a:fld>
            <a:endParaRPr lang="en-US" altLang="en-US" dirty="0"/>
          </a:p>
        </p:txBody>
      </p:sp>
    </p:spTree>
    <p:extLst>
      <p:ext uri="{BB962C8B-B14F-4D97-AF65-F5344CB8AC3E}">
        <p14:creationId xmlns:p14="http://schemas.microsoft.com/office/powerpoint/2010/main" val="168112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35280" y="1253836"/>
            <a:ext cx="8763000" cy="4830763"/>
          </a:xfrm>
        </p:spPr>
        <p:txBody>
          <a:bodyPr/>
          <a:lstStyle>
            <a:lvl1pPr marL="461963" indent="-461963">
              <a:buClr>
                <a:srgbClr val="59305B"/>
              </a:buClr>
              <a:buSzPct val="100000"/>
              <a:defRPr sz="2600"/>
            </a:lvl1pPr>
            <a:lvl2pPr marL="914400" indent="-457200">
              <a:buClr>
                <a:srgbClr val="59305B"/>
              </a:buClr>
              <a:defRPr sz="2400"/>
            </a:lvl2pPr>
            <a:lvl3pPr marL="1376363" indent="-461963">
              <a:buClr>
                <a:srgbClr val="59305B"/>
              </a:buClr>
              <a:buFont typeface="Wingdings" pitchFamily="2" charset="2"/>
              <a:buChar char="§"/>
              <a:defRPr/>
            </a:lvl3pPr>
            <a:lvl4pPr marL="1600200" indent="-228600">
              <a:buClr>
                <a:srgbClr val="59305B"/>
              </a:buClr>
              <a:buFont typeface="Courier New" pitchFamily="49" charset="0"/>
              <a:buChar char="o"/>
              <a:defRPr/>
            </a:lvl4pPr>
            <a:lvl5pPr>
              <a:buClr>
                <a:srgbClr val="59305B"/>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67450"/>
            <a:ext cx="9151937" cy="617539"/>
          </a:xfrm>
          <a:prstGeom prst="rect">
            <a:avLst/>
          </a:prstGeom>
          <a:solidFill>
            <a:srgbClr val="378E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Copyright" descr="Pearson: Copyright 2015, 2012, 2009"/>
          <p:cNvSpPr txBox="1">
            <a:spLocks noChangeArrowheads="1"/>
          </p:cNvSpPr>
          <p:nvPr/>
        </p:nvSpPr>
        <p:spPr bwMode="auto">
          <a:xfrm>
            <a:off x="1447949" y="6398426"/>
            <a:ext cx="6874584" cy="347987"/>
          </a:xfrm>
          <a:prstGeom prst="rect">
            <a:avLst/>
          </a:prstGeom>
          <a:solidFill>
            <a:srgbClr val="378E43"/>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5" name="Picture 2" descr="\\172.16.1.5\editorial services\WRITING\02_Projects\CENGAGE\Cengage Logo\Siva\Cengage_Logo_White.png" title="Cengag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bwMode="white">
          <a:xfrm>
            <a:off x="0" y="0"/>
            <a:ext cx="9144000" cy="1371600"/>
          </a:xfrm>
          <a:prstGeom prst="rect">
            <a:avLst/>
          </a:prstGeom>
          <a:solidFill>
            <a:srgbClr val="378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2" name="Title 1"/>
          <p:cNvSpPr>
            <a:spLocks noGrp="1"/>
          </p:cNvSpPr>
          <p:nvPr>
            <p:ph type="title"/>
          </p:nvPr>
        </p:nvSpPr>
        <p:spPr>
          <a:xfrm>
            <a:off x="723900" y="2389909"/>
            <a:ext cx="8229600" cy="1039091"/>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hasCustomPrompt="1"/>
          </p:nvPr>
        </p:nvSpPr>
        <p:spPr>
          <a:xfrm>
            <a:off x="742950" y="3790950"/>
            <a:ext cx="7924800" cy="1809750"/>
          </a:xfrm>
        </p:spPr>
        <p:txBody>
          <a:bodyPr/>
          <a:lstStyle/>
          <a:p>
            <a:pPr lvl="0"/>
            <a:r>
              <a:rPr lang="en-US" dirty="0"/>
              <a:t>Click to edit Master title style</a:t>
            </a:r>
          </a:p>
        </p:txBody>
      </p:sp>
      <p:sp>
        <p:nvSpPr>
          <p:cNvPr id="7" name="Content Placeholder 6"/>
          <p:cNvSpPr>
            <a:spLocks noGrp="1"/>
          </p:cNvSpPr>
          <p:nvPr>
            <p:ph sz="quarter" idx="11"/>
          </p:nvPr>
        </p:nvSpPr>
        <p:spPr>
          <a:xfrm>
            <a:off x="2000250" y="6248400"/>
            <a:ext cx="5695950" cy="609600"/>
          </a:xfrm>
        </p:spPr>
        <p:txBody>
          <a:bodyPr/>
          <a:lstStyle>
            <a:lvl1pPr marL="0" indent="0">
              <a:buNone/>
              <a:defRPr/>
            </a:lvl1pPr>
          </a:lstStyle>
          <a:p>
            <a:pPr lvl="0"/>
            <a:endParaRPr lang="en-US" dirty="0"/>
          </a:p>
        </p:txBody>
      </p:sp>
      <p:sp>
        <p:nvSpPr>
          <p:cNvPr id="13" name="Rectangle 12"/>
          <p:cNvSpPr/>
          <p:nvPr/>
        </p:nvSpPr>
        <p:spPr bwMode="white">
          <a:xfrm>
            <a:off x="-7938" y="6248400"/>
            <a:ext cx="9161464" cy="629874"/>
          </a:xfrm>
          <a:prstGeom prst="rect">
            <a:avLst/>
          </a:prstGeom>
          <a:solidFill>
            <a:srgbClr val="378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5759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378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bwMode="white">
          <a:xfrm>
            <a:off x="-7938" y="6248400"/>
            <a:ext cx="9161464" cy="629874"/>
          </a:xfrm>
          <a:prstGeom prst="rect">
            <a:avLst/>
          </a:prstGeom>
          <a:solidFill>
            <a:srgbClr val="378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pyright" descr="Pearson: Copyright 2015, 2012, 2009"/>
          <p:cNvSpPr txBox="1">
            <a:spLocks noChangeArrowheads="1"/>
          </p:cNvSpPr>
          <p:nvPr/>
        </p:nvSpPr>
        <p:spPr bwMode="auto">
          <a:xfrm>
            <a:off x="1365870" y="6398426"/>
            <a:ext cx="6806519" cy="347987"/>
          </a:xfrm>
          <a:prstGeom prst="rect">
            <a:avLst/>
          </a:prstGeom>
          <a:solidFill>
            <a:srgbClr val="378E43"/>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2" descr="\\172.16.1.5\editorial services\WRITING\02_Projects\CENGAGE\Cengage Logo\Siva\Cengage_Logo_White.png" title="Cengage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9305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59305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59305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59305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59305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b="1" dirty="0"/>
              <a:t>Chapter 3</a:t>
            </a:r>
          </a:p>
        </p:txBody>
      </p:sp>
      <p:sp>
        <p:nvSpPr>
          <p:cNvPr id="7" name="Sub Title 3"/>
          <p:cNvSpPr>
            <a:spLocks noGrp="1"/>
          </p:cNvSpPr>
          <p:nvPr>
            <p:ph idx="1"/>
          </p:nvPr>
        </p:nvSpPr>
        <p:spPr>
          <a:xfrm>
            <a:off x="4542183" y="1570382"/>
            <a:ext cx="3912703" cy="3790467"/>
          </a:xfrm>
        </p:spPr>
        <p:txBody>
          <a:bodyPr anchor="ctr">
            <a:normAutofit/>
          </a:bodyPr>
          <a:lstStyle/>
          <a:p>
            <a:pPr marL="0" lvl="0" indent="0" algn="ctr" eaLnBrk="0" fontAlgn="base" hangingPunct="0">
              <a:spcBef>
                <a:spcPct val="0"/>
              </a:spcBef>
              <a:spcAft>
                <a:spcPct val="0"/>
              </a:spcAft>
              <a:buClrTx/>
              <a:buNone/>
              <a:defRPr/>
            </a:pPr>
            <a:r>
              <a:rPr lang="en-US" sz="3600" dirty="0"/>
              <a:t>Methods for Recording Behaviors</a:t>
            </a:r>
            <a:endParaRPr lang="en-US" sz="3600" dirty="0">
              <a:solidFill>
                <a:schemeClr val="bg1"/>
              </a:solidFill>
            </a:endParaRPr>
          </a:p>
        </p:txBody>
      </p:sp>
      <p:pic>
        <p:nvPicPr>
          <p:cNvPr id="1026" name="Picture 2" descr="\\172.16.1.5\editorial services\WRITING\02_Projects\CENGAGE\Cengage Logo\Siva\Cengage_Logo_White.png" title="Cengag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9C25F89-042A-463F-98BD-7091320049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756" y="1453437"/>
            <a:ext cx="3126988" cy="4001319"/>
          </a:xfrm>
          <a:prstGeom prst="rect">
            <a:avLst/>
          </a:prstGeom>
        </p:spPr>
      </p:pic>
    </p:spTree>
    <p:extLst>
      <p:ext uri="{BB962C8B-B14F-4D97-AF65-F5344CB8AC3E}">
        <p14:creationId xmlns:p14="http://schemas.microsoft.com/office/powerpoint/2010/main" val="245405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(5 of 7)</a:t>
            </a:r>
          </a:p>
        </p:txBody>
      </p:sp>
      <p:sp>
        <p:nvSpPr>
          <p:cNvPr id="6" name="Content Placeholder 5"/>
          <p:cNvSpPr>
            <a:spLocks noGrp="1"/>
          </p:cNvSpPr>
          <p:nvPr>
            <p:ph idx="1"/>
          </p:nvPr>
        </p:nvSpPr>
        <p:spPr/>
        <p:txBody>
          <a:bodyPr>
            <a:normAutofit fontScale="92500" lnSpcReduction="10000"/>
          </a:bodyPr>
          <a:lstStyle/>
          <a:p>
            <a:pPr>
              <a:buClr>
                <a:srgbClr val="00739B"/>
              </a:buClr>
            </a:pPr>
            <a:r>
              <a:rPr lang="en-US" b="1" dirty="0">
                <a:solidFill>
                  <a:srgbClr val="364481"/>
                </a:solidFill>
              </a:rPr>
              <a:t>Partial Interval Recording</a:t>
            </a:r>
          </a:p>
          <a:p>
            <a:pPr lvl="1">
              <a:buClr>
                <a:srgbClr val="00739B"/>
              </a:buClr>
            </a:pPr>
            <a:r>
              <a:rPr lang="en-US" dirty="0"/>
              <a:t>Provides the greater estimate of frequency</a:t>
            </a:r>
          </a:p>
          <a:p>
            <a:pPr lvl="1">
              <a:buClr>
                <a:srgbClr val="00739B"/>
              </a:buClr>
            </a:pPr>
            <a:r>
              <a:rPr lang="en-US" dirty="0"/>
              <a:t>Should be selected when any instance of behavior during an interval should be scored by the observer</a:t>
            </a:r>
          </a:p>
          <a:p>
            <a:pPr lvl="1">
              <a:buClr>
                <a:srgbClr val="00739B"/>
              </a:buClr>
            </a:pPr>
            <a:r>
              <a:rPr lang="en-US" dirty="0"/>
              <a:t>Occurrences are scored if the target behavior is exhibited at </a:t>
            </a:r>
            <a:r>
              <a:rPr lang="en-US" i="1" dirty="0"/>
              <a:t>any point during the interval</a:t>
            </a:r>
          </a:p>
          <a:p>
            <a:pPr>
              <a:buClr>
                <a:srgbClr val="00739B"/>
              </a:buClr>
            </a:pPr>
            <a:r>
              <a:rPr lang="en-US" b="1" dirty="0">
                <a:solidFill>
                  <a:srgbClr val="364481"/>
                </a:solidFill>
              </a:rPr>
              <a:t>Momentary Time Sampling</a:t>
            </a:r>
          </a:p>
          <a:p>
            <a:pPr lvl="1">
              <a:buClr>
                <a:srgbClr val="00739B"/>
              </a:buClr>
            </a:pPr>
            <a:r>
              <a:rPr lang="en-US" dirty="0"/>
              <a:t>Provides the roughest estimate of frequency</a:t>
            </a:r>
          </a:p>
          <a:p>
            <a:pPr lvl="1">
              <a:buClr>
                <a:srgbClr val="00739B"/>
              </a:buClr>
            </a:pPr>
            <a:r>
              <a:rPr lang="en-US" dirty="0"/>
              <a:t>Observers looks at (or listens to) the student only at one time during each interval, usually at the end, and records whether the behavior is occurring</a:t>
            </a:r>
          </a:p>
          <a:p>
            <a:pPr lvl="1">
              <a:buClr>
                <a:srgbClr val="00739B"/>
              </a:buClr>
            </a:pPr>
            <a:r>
              <a:rPr lang="en-US" dirty="0"/>
              <a:t>May be used to record behavior of more than one individual simultaneously</a:t>
            </a:r>
          </a:p>
        </p:txBody>
      </p:sp>
    </p:spTree>
    <p:extLst>
      <p:ext uri="{BB962C8B-B14F-4D97-AF65-F5344CB8AC3E}">
        <p14:creationId xmlns:p14="http://schemas.microsoft.com/office/powerpoint/2010/main" val="60300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(6 of 7)</a:t>
            </a:r>
          </a:p>
        </p:txBody>
      </p:sp>
      <p:sp>
        <p:nvSpPr>
          <p:cNvPr id="6" name="Content Placeholder 5"/>
          <p:cNvSpPr>
            <a:spLocks noGrp="1"/>
          </p:cNvSpPr>
          <p:nvPr>
            <p:ph idx="1"/>
          </p:nvPr>
        </p:nvSpPr>
        <p:spPr/>
        <p:txBody>
          <a:bodyPr/>
          <a:lstStyle/>
          <a:p>
            <a:pPr>
              <a:buClr>
                <a:srgbClr val="00739B"/>
              </a:buClr>
            </a:pPr>
            <a:r>
              <a:rPr lang="en-US" dirty="0"/>
              <a:t>Evaluating Permanent Products</a:t>
            </a:r>
          </a:p>
          <a:p>
            <a:pPr lvl="1">
              <a:buClr>
                <a:srgbClr val="00739B"/>
              </a:buClr>
            </a:pPr>
            <a:r>
              <a:rPr lang="en-US" b="1" dirty="0">
                <a:solidFill>
                  <a:srgbClr val="364481"/>
                </a:solidFill>
              </a:rPr>
              <a:t>Permanent products</a:t>
            </a:r>
            <a:r>
              <a:rPr lang="en-US" dirty="0"/>
              <a:t>:</a:t>
            </a:r>
            <a:r>
              <a:rPr lang="en-US" b="1" dirty="0"/>
              <a:t> </a:t>
            </a:r>
            <a:r>
              <a:rPr lang="en-US" dirty="0"/>
              <a:t>These are permanent data forms that may be reviewed repeatedly </a:t>
            </a:r>
          </a:p>
          <a:p>
            <a:pPr lvl="2">
              <a:buClr>
                <a:srgbClr val="00739B"/>
              </a:buClr>
            </a:pPr>
            <a:r>
              <a:rPr lang="en-US" dirty="0"/>
              <a:t>For example: Paper-pencil products, videotapes, or audiotapes</a:t>
            </a:r>
          </a:p>
          <a:p>
            <a:pPr lvl="1">
              <a:buClr>
                <a:srgbClr val="00739B"/>
              </a:buClr>
            </a:pPr>
            <a:r>
              <a:rPr lang="en-US" dirty="0"/>
              <a:t>Advantage: Can be paused and replayed to ensure accurate recording to allow for careful analysis of the relationship between independent variable and dependent variable</a:t>
            </a:r>
          </a:p>
          <a:p>
            <a:pPr lvl="1">
              <a:buClr>
                <a:srgbClr val="00739B"/>
              </a:buClr>
            </a:pPr>
            <a:r>
              <a:rPr lang="en-US" dirty="0"/>
              <a:t>Disadvantage: Individual is not observed actually performing the target behavior</a:t>
            </a:r>
          </a:p>
        </p:txBody>
      </p:sp>
    </p:spTree>
    <p:extLst>
      <p:ext uri="{BB962C8B-B14F-4D97-AF65-F5344CB8AC3E}">
        <p14:creationId xmlns:p14="http://schemas.microsoft.com/office/powerpoint/2010/main" val="263561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(7 of 7)</a:t>
            </a:r>
          </a:p>
        </p:txBody>
      </p:sp>
      <p:sp>
        <p:nvSpPr>
          <p:cNvPr id="6" name="Content Placeholder 5"/>
          <p:cNvSpPr>
            <a:spLocks noGrp="1"/>
          </p:cNvSpPr>
          <p:nvPr>
            <p:ph idx="1"/>
          </p:nvPr>
        </p:nvSpPr>
        <p:spPr/>
        <p:txBody>
          <a:bodyPr/>
          <a:lstStyle/>
          <a:p>
            <a:pPr>
              <a:buClr>
                <a:srgbClr val="00739B"/>
              </a:buClr>
            </a:pPr>
            <a:r>
              <a:rPr lang="en-US" b="1" dirty="0">
                <a:solidFill>
                  <a:srgbClr val="364481"/>
                </a:solidFill>
              </a:rPr>
              <a:t>Percent Correct/Incorrect</a:t>
            </a:r>
          </a:p>
          <a:p>
            <a:pPr lvl="1">
              <a:buClr>
                <a:srgbClr val="00739B"/>
              </a:buClr>
            </a:pPr>
            <a:r>
              <a:rPr lang="en-US" dirty="0"/>
              <a:t>Used when the number of opportunities to perform the target behavior may vary from observation to observation</a:t>
            </a:r>
          </a:p>
          <a:p>
            <a:pPr lvl="1">
              <a:buClr>
                <a:srgbClr val="00739B"/>
              </a:buClr>
            </a:pPr>
            <a:r>
              <a:rPr lang="en-US" dirty="0"/>
              <a:t>This method may be used when the number of opportunities to perform the target behavior is unchanging</a:t>
            </a:r>
          </a:p>
        </p:txBody>
      </p:sp>
    </p:spTree>
    <p:extLst>
      <p:ext uri="{BB962C8B-B14F-4D97-AF65-F5344CB8AC3E}">
        <p14:creationId xmlns:p14="http://schemas.microsoft.com/office/powerpoint/2010/main" val="301098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3-3 Time-Based Methods for Recording and Reporting Behavior</a:t>
            </a:r>
          </a:p>
        </p:txBody>
      </p:sp>
      <p:sp>
        <p:nvSpPr>
          <p:cNvPr id="6" name="Content Placeholder 5"/>
          <p:cNvSpPr>
            <a:spLocks noGrp="1"/>
          </p:cNvSpPr>
          <p:nvPr>
            <p:ph idx="1"/>
          </p:nvPr>
        </p:nvSpPr>
        <p:spPr>
          <a:xfrm>
            <a:off x="45720" y="1357745"/>
            <a:ext cx="9052559" cy="4904510"/>
          </a:xfrm>
        </p:spPr>
        <p:txBody>
          <a:bodyPr>
            <a:normAutofit fontScale="92500" lnSpcReduction="10000"/>
          </a:bodyPr>
          <a:lstStyle/>
          <a:p>
            <a:pPr>
              <a:buClr>
                <a:srgbClr val="00739B"/>
              </a:buClr>
            </a:pPr>
            <a:r>
              <a:rPr lang="en-US" b="1" dirty="0">
                <a:solidFill>
                  <a:srgbClr val="364481"/>
                </a:solidFill>
              </a:rPr>
              <a:t>Duration Recording</a:t>
            </a:r>
          </a:p>
          <a:p>
            <a:pPr lvl="1">
              <a:buClr>
                <a:srgbClr val="00739B"/>
              </a:buClr>
            </a:pPr>
            <a:r>
              <a:rPr lang="en-US" dirty="0"/>
              <a:t>Used when the length of the behavior emitted is the primary concern (length of time)</a:t>
            </a:r>
          </a:p>
          <a:p>
            <a:pPr lvl="1">
              <a:buClr>
                <a:srgbClr val="00739B"/>
              </a:buClr>
            </a:pPr>
            <a:r>
              <a:rPr lang="en-US" dirty="0"/>
              <a:t>Involves measuring the length of time from when a behavior begins to its termination</a:t>
            </a:r>
          </a:p>
          <a:p>
            <a:pPr marL="114300" lvl="1" indent="342900">
              <a:buClr>
                <a:srgbClr val="00739B"/>
              </a:buClr>
              <a:buFont typeface="Arial" pitchFamily="34" charset="0"/>
              <a:buChar char="•"/>
            </a:pPr>
            <a:r>
              <a:rPr lang="en-US" sz="2600" b="1" dirty="0">
                <a:solidFill>
                  <a:srgbClr val="364481"/>
                </a:solidFill>
              </a:rPr>
              <a:t>Latency Recording</a:t>
            </a:r>
          </a:p>
          <a:p>
            <a:pPr lvl="1">
              <a:buClr>
                <a:srgbClr val="00739B"/>
              </a:buClr>
            </a:pPr>
            <a:r>
              <a:rPr lang="en-US" dirty="0"/>
              <a:t>Latency recording is used when the researcher is interested in the amount of time that elapses between the signaling of a stimulus (e.g., school bell ringing) and the emission of a target behavior (e.g., sitting in the desk)</a:t>
            </a:r>
          </a:p>
          <a:p>
            <a:pPr lvl="1">
              <a:buClr>
                <a:srgbClr val="00739B"/>
              </a:buClr>
            </a:pPr>
            <a:r>
              <a:rPr lang="en-US" dirty="0"/>
              <a:t>How long it takes for the behavior to occur following the antecedent</a:t>
            </a:r>
          </a:p>
          <a:p>
            <a:pPr lvl="1">
              <a:buClr>
                <a:srgbClr val="00739B"/>
              </a:buClr>
            </a:pPr>
            <a:r>
              <a:rPr lang="en-US" dirty="0"/>
              <a:t>The researcher may record and report latency per occurrence, average latency, or total latency</a:t>
            </a:r>
          </a:p>
        </p:txBody>
      </p:sp>
    </p:spTree>
    <p:extLst>
      <p:ext uri="{BB962C8B-B14F-4D97-AF65-F5344CB8AC3E}">
        <p14:creationId xmlns:p14="http://schemas.microsoft.com/office/powerpoint/2010/main" val="3669566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4906" y="27709"/>
            <a:ext cx="8874189" cy="1039091"/>
          </a:xfrm>
        </p:spPr>
        <p:txBody>
          <a:bodyPr>
            <a:noAutofit/>
          </a:bodyPr>
          <a:lstStyle/>
          <a:p>
            <a:r>
              <a:rPr lang="en-US" dirty="0"/>
              <a:t>3-4 Recording Procedures for Specific Purposes</a:t>
            </a:r>
          </a:p>
        </p:txBody>
      </p:sp>
      <p:sp>
        <p:nvSpPr>
          <p:cNvPr id="6" name="Content Placeholder 5"/>
          <p:cNvSpPr>
            <a:spLocks noGrp="1"/>
          </p:cNvSpPr>
          <p:nvPr>
            <p:ph idx="1"/>
          </p:nvPr>
        </p:nvSpPr>
        <p:spPr/>
        <p:txBody>
          <a:bodyPr>
            <a:normAutofit lnSpcReduction="10000"/>
          </a:bodyPr>
          <a:lstStyle/>
          <a:p>
            <a:pPr>
              <a:buClr>
                <a:srgbClr val="00739B"/>
              </a:buClr>
            </a:pPr>
            <a:r>
              <a:rPr lang="en-US" b="1" dirty="0">
                <a:solidFill>
                  <a:srgbClr val="364481"/>
                </a:solidFill>
              </a:rPr>
              <a:t>Trials to Criterion </a:t>
            </a:r>
            <a:r>
              <a:rPr lang="en-US" dirty="0"/>
              <a:t>Recording</a:t>
            </a:r>
          </a:p>
          <a:p>
            <a:pPr lvl="1">
              <a:buClr>
                <a:srgbClr val="00739B"/>
              </a:buClr>
            </a:pPr>
            <a:r>
              <a:rPr lang="en-US" dirty="0"/>
              <a:t>Used to measure events (occurrence of target behavior) when the researcher wishes to determine how many occurrences are required to achieve a criterion level of performance</a:t>
            </a:r>
          </a:p>
          <a:p>
            <a:pPr lvl="1">
              <a:buClr>
                <a:srgbClr val="00739B"/>
              </a:buClr>
            </a:pPr>
            <a:r>
              <a:rPr lang="en-US" dirty="0"/>
              <a:t>Often used in </a:t>
            </a:r>
            <a:r>
              <a:rPr lang="en-US" i="1" dirty="0"/>
              <a:t>task analysis</a:t>
            </a:r>
            <a:r>
              <a:rPr lang="en-US" dirty="0"/>
              <a:t>, in which a goal or skill area is broken down into sequential, clearly defined steps</a:t>
            </a:r>
          </a:p>
          <a:p>
            <a:pPr>
              <a:buClr>
                <a:srgbClr val="00739B"/>
              </a:buClr>
            </a:pPr>
            <a:r>
              <a:rPr lang="en-US" b="1" dirty="0">
                <a:solidFill>
                  <a:srgbClr val="364481"/>
                </a:solidFill>
              </a:rPr>
              <a:t>Cumulative Recording</a:t>
            </a:r>
          </a:p>
          <a:p>
            <a:pPr lvl="1">
              <a:buClr>
                <a:srgbClr val="00739B"/>
              </a:buClr>
            </a:pPr>
            <a:r>
              <a:rPr lang="en-US" dirty="0"/>
              <a:t>Used when the aggregate number of emission is of primary importance</a:t>
            </a:r>
          </a:p>
          <a:p>
            <a:pPr lvl="1">
              <a:buClr>
                <a:srgbClr val="00739B"/>
              </a:buClr>
            </a:pPr>
            <a:r>
              <a:rPr lang="en-US" dirty="0"/>
              <a:t>Record and report the total number of responses that occur across each observation session toward some goal or final level of achievement</a:t>
            </a:r>
          </a:p>
        </p:txBody>
      </p:sp>
    </p:spTree>
    <p:extLst>
      <p:ext uri="{BB962C8B-B14F-4D97-AF65-F5344CB8AC3E}">
        <p14:creationId xmlns:p14="http://schemas.microsoft.com/office/powerpoint/2010/main" val="3669566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3-5 A Few Words About These Methods</a:t>
            </a:r>
          </a:p>
        </p:txBody>
      </p:sp>
      <p:sp>
        <p:nvSpPr>
          <p:cNvPr id="6" name="Content Placeholder 5"/>
          <p:cNvSpPr>
            <a:spLocks noGrp="1"/>
          </p:cNvSpPr>
          <p:nvPr>
            <p:ph idx="1"/>
          </p:nvPr>
        </p:nvSpPr>
        <p:spPr/>
        <p:txBody>
          <a:bodyPr/>
          <a:lstStyle/>
          <a:p>
            <a:pPr>
              <a:buClr>
                <a:srgbClr val="00739B"/>
              </a:buClr>
            </a:pPr>
            <a:r>
              <a:rPr lang="en-US" dirty="0"/>
              <a:t>Choosing the Appropriate Recording Procedure</a:t>
            </a:r>
          </a:p>
          <a:p>
            <a:pPr lvl="1">
              <a:buClr>
                <a:srgbClr val="00739B"/>
              </a:buClr>
            </a:pPr>
            <a:r>
              <a:rPr lang="en-US" dirty="0"/>
              <a:t>A variety of factors should be considered by researchers, including ability to analyze and tell the story of what happened to the individuals involved, objectivity, measuring what is important about the changes the individual is undergoing, and interobserver agreement, among others</a:t>
            </a:r>
          </a:p>
        </p:txBody>
      </p:sp>
    </p:spTree>
    <p:extLst>
      <p:ext uri="{BB962C8B-B14F-4D97-AF65-F5344CB8AC3E}">
        <p14:creationId xmlns:p14="http://schemas.microsoft.com/office/powerpoint/2010/main" val="366956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3-6 Data in the Educational Process (1 of 4)</a:t>
            </a:r>
          </a:p>
        </p:txBody>
      </p:sp>
      <p:sp>
        <p:nvSpPr>
          <p:cNvPr id="6" name="Content Placeholder 5"/>
          <p:cNvSpPr>
            <a:spLocks noGrp="1"/>
          </p:cNvSpPr>
          <p:nvPr>
            <p:ph idx="1"/>
          </p:nvPr>
        </p:nvSpPr>
        <p:spPr/>
        <p:txBody>
          <a:bodyPr>
            <a:normAutofit/>
          </a:bodyPr>
          <a:lstStyle/>
          <a:p>
            <a:pPr>
              <a:buClr>
                <a:srgbClr val="00739B"/>
              </a:buClr>
            </a:pPr>
            <a:r>
              <a:rPr lang="en-US" b="1" dirty="0">
                <a:solidFill>
                  <a:srgbClr val="364481"/>
                </a:solidFill>
              </a:rPr>
              <a:t>Response to Intervention (RTI)</a:t>
            </a:r>
          </a:p>
          <a:p>
            <a:pPr>
              <a:buClr>
                <a:srgbClr val="00739B"/>
              </a:buClr>
            </a:pPr>
            <a:r>
              <a:rPr lang="en-US" b="1" dirty="0">
                <a:solidFill>
                  <a:srgbClr val="364481"/>
                </a:solidFill>
              </a:rPr>
              <a:t>Progress Monitoring </a:t>
            </a:r>
            <a:r>
              <a:rPr lang="en-US" dirty="0"/>
              <a:t>Data</a:t>
            </a:r>
          </a:p>
          <a:p>
            <a:pPr>
              <a:buClr>
                <a:srgbClr val="00739B"/>
              </a:buClr>
            </a:pPr>
            <a:r>
              <a:rPr lang="en-US" dirty="0"/>
              <a:t>Additional Use of Data in Response to Intervention</a:t>
            </a:r>
          </a:p>
          <a:p>
            <a:pPr>
              <a:buClr>
                <a:srgbClr val="00739B"/>
              </a:buClr>
            </a:pPr>
            <a:r>
              <a:rPr lang="en-US" dirty="0"/>
              <a:t>Using Data in Identification of Services</a:t>
            </a:r>
          </a:p>
          <a:p>
            <a:pPr>
              <a:buClr>
                <a:srgbClr val="00739B"/>
              </a:buClr>
            </a:pPr>
            <a:r>
              <a:rPr lang="en-US" dirty="0"/>
              <a:t>Data Use in the Individualized Education Program</a:t>
            </a:r>
          </a:p>
        </p:txBody>
      </p:sp>
    </p:spTree>
    <p:extLst>
      <p:ext uri="{BB962C8B-B14F-4D97-AF65-F5344CB8AC3E}">
        <p14:creationId xmlns:p14="http://schemas.microsoft.com/office/powerpoint/2010/main" val="3669566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3-6 Data in the Educational Process (2 of 4)</a:t>
            </a:r>
          </a:p>
        </p:txBody>
      </p:sp>
      <p:sp>
        <p:nvSpPr>
          <p:cNvPr id="6" name="Content Placeholder 5"/>
          <p:cNvSpPr>
            <a:spLocks noGrp="1"/>
          </p:cNvSpPr>
          <p:nvPr>
            <p:ph idx="1"/>
          </p:nvPr>
        </p:nvSpPr>
        <p:spPr/>
        <p:txBody>
          <a:bodyPr>
            <a:normAutofit/>
          </a:bodyPr>
          <a:lstStyle/>
          <a:p>
            <a:pPr>
              <a:buClr>
                <a:srgbClr val="00739B"/>
              </a:buClr>
            </a:pPr>
            <a:r>
              <a:rPr lang="en-US" dirty="0"/>
              <a:t>Progress Monitoring Data</a:t>
            </a:r>
          </a:p>
          <a:p>
            <a:pPr lvl="1">
              <a:buClr>
                <a:srgbClr val="00739B"/>
              </a:buClr>
            </a:pPr>
            <a:r>
              <a:rPr lang="en-US" b="1" dirty="0">
                <a:solidFill>
                  <a:srgbClr val="364481"/>
                </a:solidFill>
              </a:rPr>
              <a:t>Data-based individualization (DBI)</a:t>
            </a:r>
          </a:p>
          <a:p>
            <a:pPr lvl="1">
              <a:buClr>
                <a:srgbClr val="00739B"/>
              </a:buClr>
            </a:pPr>
            <a:r>
              <a:rPr lang="en-US" dirty="0"/>
              <a:t>Processes for intensive academic intervention programs:</a:t>
            </a:r>
          </a:p>
          <a:p>
            <a:pPr lvl="2">
              <a:buClr>
                <a:srgbClr val="00739B"/>
              </a:buClr>
            </a:pPr>
            <a:r>
              <a:rPr lang="en-US" dirty="0"/>
              <a:t>Small steps, precise language, repeat language, student explanations, modeling, manipulatives, worked examples, repeated practice, error correction, fading support, and fluency</a:t>
            </a:r>
          </a:p>
        </p:txBody>
      </p:sp>
    </p:spTree>
    <p:extLst>
      <p:ext uri="{BB962C8B-B14F-4D97-AF65-F5344CB8AC3E}">
        <p14:creationId xmlns:p14="http://schemas.microsoft.com/office/powerpoint/2010/main" val="1662146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3-6 Data in the Educational Process (3 of 4)</a:t>
            </a:r>
          </a:p>
        </p:txBody>
      </p:sp>
      <p:sp>
        <p:nvSpPr>
          <p:cNvPr id="6" name="Content Placeholder 5"/>
          <p:cNvSpPr>
            <a:spLocks noGrp="1"/>
          </p:cNvSpPr>
          <p:nvPr>
            <p:ph idx="1"/>
          </p:nvPr>
        </p:nvSpPr>
        <p:spPr/>
        <p:txBody>
          <a:bodyPr>
            <a:normAutofit/>
          </a:bodyPr>
          <a:lstStyle/>
          <a:p>
            <a:pPr>
              <a:buClr>
                <a:srgbClr val="00739B"/>
              </a:buClr>
            </a:pPr>
            <a:r>
              <a:rPr lang="en-US" dirty="0"/>
              <a:t>Additional Use of Data in RTI</a:t>
            </a:r>
          </a:p>
          <a:p>
            <a:pPr lvl="1">
              <a:buClr>
                <a:srgbClr val="00739B"/>
              </a:buClr>
            </a:pPr>
            <a:r>
              <a:rPr lang="en-US" dirty="0"/>
              <a:t>Tier 1</a:t>
            </a:r>
          </a:p>
          <a:p>
            <a:pPr lvl="2">
              <a:buClr>
                <a:srgbClr val="00739B"/>
              </a:buClr>
            </a:pPr>
            <a:r>
              <a:rPr lang="en-US" dirty="0"/>
              <a:t>Targets all students (80% plus are served here successfully)</a:t>
            </a:r>
          </a:p>
          <a:p>
            <a:pPr lvl="1">
              <a:buClr>
                <a:srgbClr val="00739B"/>
              </a:buClr>
            </a:pPr>
            <a:r>
              <a:rPr lang="en-US" dirty="0"/>
              <a:t>Tier 2</a:t>
            </a:r>
          </a:p>
          <a:p>
            <a:pPr lvl="2">
              <a:buClr>
                <a:srgbClr val="00739B"/>
              </a:buClr>
            </a:pPr>
            <a:r>
              <a:rPr lang="en-US" dirty="0"/>
              <a:t>Targets students needing remediation, can be small group or individual (5%–10% of students typically)</a:t>
            </a:r>
          </a:p>
          <a:p>
            <a:pPr lvl="1">
              <a:buClr>
                <a:srgbClr val="00739B"/>
              </a:buClr>
            </a:pPr>
            <a:r>
              <a:rPr lang="en-US" dirty="0"/>
              <a:t>Tier 3</a:t>
            </a:r>
          </a:p>
          <a:p>
            <a:pPr lvl="2">
              <a:buClr>
                <a:srgbClr val="00739B"/>
              </a:buClr>
            </a:pPr>
            <a:r>
              <a:rPr lang="en-US" dirty="0"/>
              <a:t>Individualized services provided when Tier 2 strategies are not enough.  Evaluation of need for exceptional education services (1%–5% of students typically)</a:t>
            </a:r>
          </a:p>
        </p:txBody>
      </p:sp>
    </p:spTree>
    <p:extLst>
      <p:ext uri="{BB962C8B-B14F-4D97-AF65-F5344CB8AC3E}">
        <p14:creationId xmlns:p14="http://schemas.microsoft.com/office/powerpoint/2010/main" val="758043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3-6 Data in the Educational Process (4 of 4)</a:t>
            </a:r>
          </a:p>
        </p:txBody>
      </p:sp>
      <p:sp>
        <p:nvSpPr>
          <p:cNvPr id="6" name="Content Placeholder 5"/>
          <p:cNvSpPr>
            <a:spLocks noGrp="1"/>
          </p:cNvSpPr>
          <p:nvPr>
            <p:ph idx="1"/>
          </p:nvPr>
        </p:nvSpPr>
        <p:spPr/>
        <p:txBody>
          <a:bodyPr>
            <a:normAutofit/>
          </a:bodyPr>
          <a:lstStyle/>
          <a:p>
            <a:pPr>
              <a:buClr>
                <a:srgbClr val="00739B"/>
              </a:buClr>
            </a:pPr>
            <a:r>
              <a:rPr lang="en-US" dirty="0"/>
              <a:t>Using Data in Identification of Services</a:t>
            </a:r>
          </a:p>
          <a:p>
            <a:pPr lvl="1">
              <a:buClr>
                <a:srgbClr val="00739B"/>
              </a:buClr>
            </a:pPr>
            <a:r>
              <a:rPr lang="en-US" dirty="0"/>
              <a:t>In evaluating Tier 3 needs, a specialized team carefully examines data to determine the student’s strengths and deficit areas</a:t>
            </a:r>
          </a:p>
          <a:p>
            <a:pPr lvl="1">
              <a:buClr>
                <a:srgbClr val="00739B"/>
              </a:buClr>
            </a:pPr>
            <a:r>
              <a:rPr lang="en-US" dirty="0"/>
              <a:t>Evaluation of work samples, curriculum-based measurement probes, and test scores are reviewed</a:t>
            </a:r>
          </a:p>
          <a:p>
            <a:pPr lvl="1">
              <a:buClr>
                <a:srgbClr val="00739B"/>
              </a:buClr>
            </a:pPr>
            <a:r>
              <a:rPr lang="en-US" dirty="0"/>
              <a:t>Behavioral considerations are assessed</a:t>
            </a:r>
          </a:p>
          <a:p>
            <a:pPr lvl="2">
              <a:buClr>
                <a:srgbClr val="00739B"/>
              </a:buClr>
            </a:pPr>
            <a:r>
              <a:rPr lang="en-US" b="1" dirty="0">
                <a:solidFill>
                  <a:srgbClr val="364481"/>
                </a:solidFill>
              </a:rPr>
              <a:t>Functional Behavior Assessment </a:t>
            </a:r>
            <a:r>
              <a:rPr lang="en-US" dirty="0"/>
              <a:t>(FBA)</a:t>
            </a:r>
          </a:p>
        </p:txBody>
      </p:sp>
    </p:spTree>
    <p:extLst>
      <p:ext uri="{BB962C8B-B14F-4D97-AF65-F5344CB8AC3E}">
        <p14:creationId xmlns:p14="http://schemas.microsoft.com/office/powerpoint/2010/main" val="113250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Learning Objectives (1 of 2)</a:t>
            </a:r>
          </a:p>
        </p:txBody>
      </p:sp>
      <p:sp>
        <p:nvSpPr>
          <p:cNvPr id="6" name="Content Placeholder 5"/>
          <p:cNvSpPr>
            <a:spLocks noGrp="1"/>
          </p:cNvSpPr>
          <p:nvPr>
            <p:ph idx="1"/>
          </p:nvPr>
        </p:nvSpPr>
        <p:spPr/>
        <p:txBody>
          <a:bodyPr>
            <a:noAutofit/>
          </a:bodyPr>
          <a:lstStyle/>
          <a:p>
            <a:pPr>
              <a:buClr>
                <a:srgbClr val="00739B"/>
              </a:buClr>
            </a:pPr>
            <a:r>
              <a:rPr lang="en-US" dirty="0"/>
              <a:t>3-1 Describe the importance of data collection on dependent variables and obtaining interobserver agreement.</a:t>
            </a:r>
          </a:p>
          <a:p>
            <a:pPr>
              <a:buClr>
                <a:srgbClr val="00739B"/>
              </a:buClr>
            </a:pPr>
            <a:r>
              <a:rPr lang="en-US" dirty="0"/>
              <a:t>3-2 Differentiate among event-based methods including frequency, rate, interval recording, and evaluating permanent products.</a:t>
            </a:r>
          </a:p>
          <a:p>
            <a:pPr>
              <a:buClr>
                <a:srgbClr val="00739B"/>
              </a:buClr>
            </a:pPr>
            <a:r>
              <a:rPr lang="en-US" dirty="0"/>
              <a:t>3-3 Differentiate among time-based methods, including duration and latency recording.</a:t>
            </a:r>
          </a:p>
        </p:txBody>
      </p:sp>
    </p:spTree>
    <p:extLst>
      <p:ext uri="{BB962C8B-B14F-4D97-AF65-F5344CB8AC3E}">
        <p14:creationId xmlns:p14="http://schemas.microsoft.com/office/powerpoint/2010/main" val="671233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Learning Objectives (2 of 2)</a:t>
            </a:r>
          </a:p>
        </p:txBody>
      </p:sp>
      <p:sp>
        <p:nvSpPr>
          <p:cNvPr id="6" name="Content Placeholder 5"/>
          <p:cNvSpPr>
            <a:spLocks noGrp="1"/>
          </p:cNvSpPr>
          <p:nvPr>
            <p:ph idx="1"/>
          </p:nvPr>
        </p:nvSpPr>
        <p:spPr/>
        <p:txBody>
          <a:bodyPr>
            <a:noAutofit/>
          </a:bodyPr>
          <a:lstStyle/>
          <a:p>
            <a:pPr>
              <a:buClr>
                <a:srgbClr val="00739B"/>
              </a:buClr>
            </a:pPr>
            <a:r>
              <a:rPr lang="en-US" dirty="0"/>
              <a:t>3-4 Describe specific methods for recording, including trials-to-criterion and cumulative recording.</a:t>
            </a:r>
          </a:p>
          <a:p>
            <a:pPr>
              <a:buClr>
                <a:srgbClr val="00739B"/>
              </a:buClr>
            </a:pPr>
            <a:r>
              <a:rPr lang="en-US" dirty="0"/>
              <a:t>3-5 Identify the appropriate recording procedure based on the selected dependent variable (target behavior)</a:t>
            </a:r>
          </a:p>
          <a:p>
            <a:pPr>
              <a:buClr>
                <a:srgbClr val="00739B"/>
              </a:buClr>
            </a:pPr>
            <a:r>
              <a:rPr lang="en-US" dirty="0"/>
              <a:t>3-6 Describe the use of data in the RTI, identification, and Individualized Education Program (IEP) processes. </a:t>
            </a:r>
          </a:p>
        </p:txBody>
      </p:sp>
    </p:spTree>
    <p:extLst>
      <p:ext uri="{BB962C8B-B14F-4D97-AF65-F5344CB8AC3E}">
        <p14:creationId xmlns:p14="http://schemas.microsoft.com/office/powerpoint/2010/main" val="183299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3-1 The Importance of Observable, Measurable Behavior (1 of 2)</a:t>
            </a:r>
          </a:p>
        </p:txBody>
      </p:sp>
      <p:sp>
        <p:nvSpPr>
          <p:cNvPr id="6" name="Content Placeholder 5"/>
          <p:cNvSpPr>
            <a:spLocks noGrp="1"/>
          </p:cNvSpPr>
          <p:nvPr>
            <p:ph idx="1"/>
          </p:nvPr>
        </p:nvSpPr>
        <p:spPr/>
        <p:txBody>
          <a:bodyPr/>
          <a:lstStyle/>
          <a:p>
            <a:pPr>
              <a:buClr>
                <a:srgbClr val="00739B"/>
              </a:buClr>
            </a:pPr>
            <a:r>
              <a:rPr lang="en-US" b="1" dirty="0">
                <a:solidFill>
                  <a:srgbClr val="364481"/>
                </a:solidFill>
              </a:rPr>
              <a:t>Interobserver Agreement</a:t>
            </a:r>
          </a:p>
          <a:p>
            <a:pPr lvl="1">
              <a:buClr>
                <a:srgbClr val="00739B"/>
              </a:buClr>
            </a:pPr>
            <a:r>
              <a:rPr lang="en-US" dirty="0"/>
              <a:t>Two or more observers record the target behavior independently and simultaneously</a:t>
            </a:r>
          </a:p>
          <a:p>
            <a:pPr lvl="1">
              <a:buClr>
                <a:srgbClr val="00739B"/>
              </a:buClr>
            </a:pPr>
            <a:r>
              <a:rPr lang="en-US" dirty="0"/>
              <a:t>Later, results are compared to determine if the target behavior is being measured reliably</a:t>
            </a:r>
          </a:p>
          <a:p>
            <a:pPr lvl="1">
              <a:buClr>
                <a:srgbClr val="00739B"/>
              </a:buClr>
            </a:pPr>
            <a:r>
              <a:rPr lang="en-US" dirty="0"/>
              <a:t>Calculated differently depending on the method used for recording behavior</a:t>
            </a:r>
          </a:p>
        </p:txBody>
      </p:sp>
    </p:spTree>
    <p:extLst>
      <p:ext uri="{BB962C8B-B14F-4D97-AF65-F5344CB8AC3E}">
        <p14:creationId xmlns:p14="http://schemas.microsoft.com/office/powerpoint/2010/main" val="366956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3-1 The Importance of Observable, Measurable Behavior (2 of 2)</a:t>
            </a:r>
          </a:p>
        </p:txBody>
      </p:sp>
      <p:sp>
        <p:nvSpPr>
          <p:cNvPr id="6" name="Content Placeholder 5"/>
          <p:cNvSpPr>
            <a:spLocks noGrp="1"/>
          </p:cNvSpPr>
          <p:nvPr>
            <p:ph idx="1"/>
          </p:nvPr>
        </p:nvSpPr>
        <p:spPr/>
        <p:txBody>
          <a:bodyPr>
            <a:normAutofit/>
          </a:bodyPr>
          <a:lstStyle/>
          <a:p>
            <a:pPr marL="114300" lvl="1" indent="0">
              <a:buClr>
                <a:srgbClr val="00739B"/>
              </a:buClr>
              <a:buNone/>
            </a:pPr>
            <a:r>
              <a:rPr lang="en-US" sz="2600" dirty="0"/>
              <a:t>Choosing a Recording Procedure:</a:t>
            </a:r>
          </a:p>
          <a:p>
            <a:pPr marL="571500" lvl="1">
              <a:buClr>
                <a:srgbClr val="00739B"/>
              </a:buClr>
              <a:buFont typeface="+mj-lt"/>
              <a:buAutoNum type="arabicPeriod"/>
            </a:pPr>
            <a:r>
              <a:rPr lang="en-US" dirty="0"/>
              <a:t>When should it be used?</a:t>
            </a:r>
          </a:p>
          <a:p>
            <a:pPr marL="571500" lvl="1">
              <a:buClr>
                <a:srgbClr val="00739B"/>
              </a:buClr>
              <a:buFont typeface="+mj-lt"/>
              <a:buAutoNum type="arabicPeriod"/>
            </a:pPr>
            <a:r>
              <a:rPr lang="en-US" dirty="0"/>
              <a:t>What do you record?</a:t>
            </a:r>
          </a:p>
          <a:p>
            <a:pPr marL="571500" lvl="1">
              <a:buClr>
                <a:srgbClr val="00739B"/>
              </a:buClr>
              <a:buFont typeface="+mj-lt"/>
              <a:buAutoNum type="arabicPeriod"/>
            </a:pPr>
            <a:r>
              <a:rPr lang="en-US" dirty="0"/>
              <a:t>How is it calculated?</a:t>
            </a:r>
          </a:p>
          <a:p>
            <a:pPr marL="571500" lvl="1">
              <a:buClr>
                <a:srgbClr val="00739B"/>
              </a:buClr>
              <a:buFont typeface="+mj-lt"/>
              <a:buAutoNum type="arabicPeriod"/>
            </a:pPr>
            <a:r>
              <a:rPr lang="en-US" dirty="0"/>
              <a:t>How is interobserver agreement determined?</a:t>
            </a:r>
          </a:p>
          <a:p>
            <a:pPr marL="571500" lvl="1">
              <a:buClr>
                <a:srgbClr val="00739B"/>
              </a:buClr>
              <a:buFont typeface="+mj-lt"/>
              <a:buAutoNum type="arabicPeriod"/>
            </a:pPr>
            <a:r>
              <a:rPr lang="en-US" dirty="0"/>
              <a:t>What is an example?</a:t>
            </a:r>
          </a:p>
          <a:p>
            <a:pPr marL="571500" lvl="1">
              <a:buClr>
                <a:srgbClr val="00739B"/>
              </a:buClr>
              <a:buFont typeface="+mj-lt"/>
              <a:buAutoNum type="arabicPeriod"/>
            </a:pPr>
            <a:r>
              <a:rPr lang="en-US" dirty="0"/>
              <a:t>What are some special considerations?</a:t>
            </a:r>
          </a:p>
        </p:txBody>
      </p:sp>
    </p:spTree>
    <p:extLst>
      <p:ext uri="{BB962C8B-B14F-4D97-AF65-F5344CB8AC3E}">
        <p14:creationId xmlns:p14="http://schemas.microsoft.com/office/powerpoint/2010/main" val="292272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(1 of 7)</a:t>
            </a:r>
          </a:p>
        </p:txBody>
      </p:sp>
      <p:sp>
        <p:nvSpPr>
          <p:cNvPr id="6" name="Content Placeholder 5"/>
          <p:cNvSpPr>
            <a:spLocks noGrp="1"/>
          </p:cNvSpPr>
          <p:nvPr>
            <p:ph idx="1"/>
          </p:nvPr>
        </p:nvSpPr>
        <p:spPr/>
        <p:txBody>
          <a:bodyPr/>
          <a:lstStyle/>
          <a:p>
            <a:pPr>
              <a:buClr>
                <a:srgbClr val="00739B"/>
              </a:buClr>
            </a:pPr>
            <a:r>
              <a:rPr lang="en-US" dirty="0"/>
              <a:t>Frequency Recording</a:t>
            </a:r>
          </a:p>
          <a:p>
            <a:pPr>
              <a:buClr>
                <a:srgbClr val="00739B"/>
              </a:buClr>
            </a:pPr>
            <a:r>
              <a:rPr lang="en-US" dirty="0"/>
              <a:t>Rate</a:t>
            </a:r>
          </a:p>
          <a:p>
            <a:pPr>
              <a:buClr>
                <a:srgbClr val="00739B"/>
              </a:buClr>
            </a:pPr>
            <a:r>
              <a:rPr lang="en-US" dirty="0"/>
              <a:t>Interval Recording </a:t>
            </a:r>
          </a:p>
          <a:p>
            <a:pPr lvl="1">
              <a:buClr>
                <a:srgbClr val="00739B"/>
              </a:buClr>
            </a:pPr>
            <a:r>
              <a:rPr lang="en-US" dirty="0"/>
              <a:t>Whole interval recording</a:t>
            </a:r>
          </a:p>
          <a:p>
            <a:pPr lvl="1">
              <a:buClr>
                <a:srgbClr val="00739B"/>
              </a:buClr>
            </a:pPr>
            <a:r>
              <a:rPr lang="en-US" dirty="0"/>
              <a:t>Partial interval recording</a:t>
            </a:r>
          </a:p>
          <a:p>
            <a:pPr lvl="1">
              <a:buClr>
                <a:srgbClr val="00739B"/>
              </a:buClr>
            </a:pPr>
            <a:r>
              <a:rPr lang="en-US" dirty="0"/>
              <a:t>Momentary time sampling</a:t>
            </a:r>
          </a:p>
          <a:p>
            <a:pPr>
              <a:buClr>
                <a:srgbClr val="00739B"/>
              </a:buClr>
            </a:pPr>
            <a:r>
              <a:rPr lang="en-US" dirty="0"/>
              <a:t>Evaluating permanent products</a:t>
            </a:r>
          </a:p>
          <a:p>
            <a:pPr lvl="1">
              <a:buClr>
                <a:srgbClr val="00739B"/>
              </a:buClr>
            </a:pPr>
            <a:r>
              <a:rPr lang="en-US" dirty="0"/>
              <a:t>Percent correct and incorrect</a:t>
            </a:r>
          </a:p>
        </p:txBody>
      </p:sp>
    </p:spTree>
    <p:extLst>
      <p:ext uri="{BB962C8B-B14F-4D97-AF65-F5344CB8AC3E}">
        <p14:creationId xmlns:p14="http://schemas.microsoft.com/office/powerpoint/2010/main" val="366956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(2 of 7)</a:t>
            </a:r>
          </a:p>
        </p:txBody>
      </p:sp>
      <p:sp>
        <p:nvSpPr>
          <p:cNvPr id="6" name="Content Placeholder 5"/>
          <p:cNvSpPr>
            <a:spLocks noGrp="1"/>
          </p:cNvSpPr>
          <p:nvPr>
            <p:ph idx="1"/>
          </p:nvPr>
        </p:nvSpPr>
        <p:spPr/>
        <p:txBody>
          <a:bodyPr/>
          <a:lstStyle/>
          <a:p>
            <a:pPr>
              <a:buClr>
                <a:srgbClr val="00739B"/>
              </a:buClr>
            </a:pPr>
            <a:r>
              <a:rPr lang="en-US" b="1" dirty="0">
                <a:solidFill>
                  <a:srgbClr val="364481"/>
                </a:solidFill>
              </a:rPr>
              <a:t>Frequency Recording</a:t>
            </a:r>
          </a:p>
          <a:p>
            <a:pPr lvl="1">
              <a:buClr>
                <a:srgbClr val="00739B"/>
              </a:buClr>
            </a:pPr>
            <a:r>
              <a:rPr lang="en-US" dirty="0"/>
              <a:t>Used when behavior can be easily counted and the length of the observation is constant</a:t>
            </a:r>
          </a:p>
          <a:p>
            <a:pPr lvl="1">
              <a:buClr>
                <a:srgbClr val="00739B"/>
              </a:buClr>
            </a:pPr>
            <a:r>
              <a:rPr lang="en-US" dirty="0"/>
              <a:t>Opportunities to perform the behavior should be a controlled number</a:t>
            </a:r>
          </a:p>
          <a:p>
            <a:pPr lvl="1">
              <a:buClr>
                <a:srgbClr val="00739B"/>
              </a:buClr>
            </a:pPr>
            <a:r>
              <a:rPr lang="en-US" dirty="0"/>
              <a:t>No calculation is needed because the length of the observation periods remains the same</a:t>
            </a:r>
          </a:p>
        </p:txBody>
      </p:sp>
    </p:spTree>
    <p:extLst>
      <p:ext uri="{BB962C8B-B14F-4D97-AF65-F5344CB8AC3E}">
        <p14:creationId xmlns:p14="http://schemas.microsoft.com/office/powerpoint/2010/main" val="4245003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(3 of 7)</a:t>
            </a:r>
          </a:p>
        </p:txBody>
      </p:sp>
      <p:sp>
        <p:nvSpPr>
          <p:cNvPr id="6" name="Content Placeholder 5"/>
          <p:cNvSpPr>
            <a:spLocks noGrp="1"/>
          </p:cNvSpPr>
          <p:nvPr>
            <p:ph idx="1"/>
          </p:nvPr>
        </p:nvSpPr>
        <p:spPr/>
        <p:txBody>
          <a:bodyPr/>
          <a:lstStyle/>
          <a:p>
            <a:pPr>
              <a:buClr>
                <a:srgbClr val="00739B"/>
              </a:buClr>
            </a:pPr>
            <a:r>
              <a:rPr lang="en-US" b="1" dirty="0">
                <a:solidFill>
                  <a:srgbClr val="364481"/>
                </a:solidFill>
              </a:rPr>
              <a:t>Rate Recording</a:t>
            </a:r>
          </a:p>
          <a:p>
            <a:pPr lvl="1">
              <a:buClr>
                <a:srgbClr val="00739B"/>
              </a:buClr>
            </a:pPr>
            <a:r>
              <a:rPr lang="en-US" dirty="0"/>
              <a:t>Used as frequency recording, except the length of observations varies</a:t>
            </a:r>
          </a:p>
          <a:p>
            <a:pPr lvl="1">
              <a:buClr>
                <a:srgbClr val="00739B"/>
              </a:buClr>
            </a:pPr>
            <a:r>
              <a:rPr lang="en-US" dirty="0"/>
              <a:t>When observation sessions vary in length, rate must be used rather than frequency</a:t>
            </a:r>
          </a:p>
          <a:p>
            <a:pPr lvl="1">
              <a:buClr>
                <a:srgbClr val="00739B"/>
              </a:buClr>
            </a:pPr>
            <a:r>
              <a:rPr lang="en-US" dirty="0"/>
              <a:t>The number of responses per unit of time is calculated and reported (e.g., one response per minute)</a:t>
            </a:r>
          </a:p>
          <a:p>
            <a:pPr lvl="1">
              <a:buClr>
                <a:srgbClr val="00739B"/>
              </a:buClr>
            </a:pPr>
            <a:r>
              <a:rPr lang="en-US" dirty="0"/>
              <a:t>Record the number of behaviors and the length of the observation</a:t>
            </a:r>
          </a:p>
        </p:txBody>
      </p:sp>
    </p:spTree>
    <p:extLst>
      <p:ext uri="{BB962C8B-B14F-4D97-AF65-F5344CB8AC3E}">
        <p14:creationId xmlns:p14="http://schemas.microsoft.com/office/powerpoint/2010/main" val="149698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a:t>3-2 Event-Based Methods for Recording and Reporting Behavior (4 of 7)</a:t>
            </a:r>
          </a:p>
        </p:txBody>
      </p:sp>
      <p:sp>
        <p:nvSpPr>
          <p:cNvPr id="6" name="Content Placeholder 5"/>
          <p:cNvSpPr>
            <a:spLocks noGrp="1"/>
          </p:cNvSpPr>
          <p:nvPr>
            <p:ph idx="1"/>
          </p:nvPr>
        </p:nvSpPr>
        <p:spPr>
          <a:xfrm>
            <a:off x="228600" y="1295400"/>
            <a:ext cx="8869680" cy="4980709"/>
          </a:xfrm>
        </p:spPr>
        <p:txBody>
          <a:bodyPr>
            <a:normAutofit fontScale="92500"/>
          </a:bodyPr>
          <a:lstStyle/>
          <a:p>
            <a:pPr>
              <a:buClr>
                <a:srgbClr val="00739B"/>
              </a:buClr>
            </a:pPr>
            <a:r>
              <a:rPr lang="en-US" b="1" dirty="0">
                <a:solidFill>
                  <a:srgbClr val="364481"/>
                </a:solidFill>
              </a:rPr>
              <a:t>Interval Recording</a:t>
            </a:r>
          </a:p>
          <a:p>
            <a:pPr lvl="1">
              <a:buClr>
                <a:srgbClr val="00739B"/>
              </a:buClr>
            </a:pPr>
            <a:r>
              <a:rPr lang="en-US" dirty="0"/>
              <a:t>Method of estimating the frequency of the target behavior using a period that has been divided into equal intervals of time for individual observations</a:t>
            </a:r>
          </a:p>
          <a:p>
            <a:pPr lvl="1">
              <a:buClr>
                <a:srgbClr val="00739B"/>
              </a:buClr>
            </a:pPr>
            <a:r>
              <a:rPr lang="en-US" dirty="0"/>
              <a:t>Not to be confused with interval schedules of reinforcement</a:t>
            </a:r>
          </a:p>
          <a:p>
            <a:pPr>
              <a:buClr>
                <a:srgbClr val="00739B"/>
              </a:buClr>
            </a:pPr>
            <a:r>
              <a:rPr lang="en-US" b="1" dirty="0">
                <a:solidFill>
                  <a:srgbClr val="364481"/>
                </a:solidFill>
              </a:rPr>
              <a:t>Whole Interval Recording</a:t>
            </a:r>
          </a:p>
          <a:p>
            <a:pPr lvl="1">
              <a:buClr>
                <a:srgbClr val="00739B"/>
              </a:buClr>
            </a:pPr>
            <a:r>
              <a:rPr lang="en-US" dirty="0"/>
              <a:t>Provides a smaller estimate of frequency</a:t>
            </a:r>
          </a:p>
          <a:p>
            <a:pPr lvl="1">
              <a:buClr>
                <a:srgbClr val="00739B"/>
              </a:buClr>
            </a:pPr>
            <a:r>
              <a:rPr lang="en-US" dirty="0"/>
              <a:t>Selected when the target behavior has a degree of duration that such a measure would be sensitive</a:t>
            </a:r>
          </a:p>
          <a:p>
            <a:pPr lvl="1">
              <a:buClr>
                <a:srgbClr val="00739B"/>
              </a:buClr>
            </a:pPr>
            <a:r>
              <a:rPr lang="en-US" dirty="0"/>
              <a:t>Behavior is recorded only if it occurs throughout the interval</a:t>
            </a:r>
          </a:p>
          <a:p>
            <a:pPr lvl="2">
              <a:buClr>
                <a:srgbClr val="00739B"/>
              </a:buClr>
            </a:pPr>
            <a:r>
              <a:rPr lang="en-US" dirty="0"/>
              <a:t>The observer divides the observation period into an equal number of intervals (e.g., 10-minute session divided into 60 10-second intervals)</a:t>
            </a:r>
          </a:p>
        </p:txBody>
      </p:sp>
    </p:spTree>
    <p:extLst>
      <p:ext uri="{BB962C8B-B14F-4D97-AF65-F5344CB8AC3E}">
        <p14:creationId xmlns:p14="http://schemas.microsoft.com/office/powerpoint/2010/main" val="4024721903"/>
      </p:ext>
    </p:extLst>
  </p:cSld>
  <p:clrMapOvr>
    <a:masterClrMapping/>
  </p:clrMapOvr>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1231</Words>
  <Application>Microsoft Office PowerPoint</Application>
  <PresentationFormat>On-screen Show (4:3)</PresentationFormat>
  <Paragraphs>115</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Courier New</vt:lpstr>
      <vt:lpstr>Verdana</vt:lpstr>
      <vt:lpstr>Wingdings</vt:lpstr>
      <vt:lpstr>Sample</vt:lpstr>
      <vt:lpstr>Chapter 3</vt:lpstr>
      <vt:lpstr>Learning Objectives (1 of 2)</vt:lpstr>
      <vt:lpstr>Learning Objectives (2 of 2)</vt:lpstr>
      <vt:lpstr>3-1 The Importance of Observable, Measurable Behavior (1 of 2)</vt:lpstr>
      <vt:lpstr>3-1 The Importance of Observable, Measurable Behavior (2 of 2)</vt:lpstr>
      <vt:lpstr>3-2 Event-Based Methods for Recording and Reporting Behavior (1 of 7)</vt:lpstr>
      <vt:lpstr>3-2 Event-Based Methods for Recording and Reporting Behavior (2 of 7)</vt:lpstr>
      <vt:lpstr>3-2 Event-Based Methods for Recording and Reporting Behavior (3 of 7)</vt:lpstr>
      <vt:lpstr>3-2 Event-Based Methods for Recording and Reporting Behavior (4 of 7)</vt:lpstr>
      <vt:lpstr>3-2 Event-Based Methods for Recording and Reporting Behavior (5 of 7)</vt:lpstr>
      <vt:lpstr>3-2 Event-Based Methods for Recording and Reporting Behavior (6 of 7)</vt:lpstr>
      <vt:lpstr>3-2 Event-Based Methods for Recording and Reporting Behavior (7 of 7)</vt:lpstr>
      <vt:lpstr>3-3 Time-Based Methods for Recording and Reporting Behavior</vt:lpstr>
      <vt:lpstr>3-4 Recording Procedures for Specific Purposes</vt:lpstr>
      <vt:lpstr>3-5 A Few Words About These Methods</vt:lpstr>
      <vt:lpstr>3-6 Data in the Educational Process (1 of 4)</vt:lpstr>
      <vt:lpstr>3-6 Data in the Educational Process (2 of 4)</vt:lpstr>
      <vt:lpstr>3-6 Data in the Educational Process (3 of 4)</vt:lpstr>
      <vt:lpstr>3-6 Data in the Educational Process (4 of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Methods for Recording Behaviors</dc:title>
  <dc:creator/>
  <cp:lastModifiedBy/>
  <cp:revision>1</cp:revision>
  <dcterms:created xsi:type="dcterms:W3CDTF">2015-05-25T16:19:52Z</dcterms:created>
  <dcterms:modified xsi:type="dcterms:W3CDTF">2017-11-11T03:46:26Z</dcterms:modified>
</cp:coreProperties>
</file>