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p:sldMasterIdLst>
    <p:sldMasterId id="2147483671" r:id="rId1"/>
  </p:sldMasterIdLst>
  <p:notesMasterIdLst>
    <p:notesMasterId r:id="rId26"/>
  </p:notesMasterIdLst>
  <p:sldIdLst>
    <p:sldId id="509" r:id="rId2"/>
    <p:sldId id="510" r:id="rId3"/>
    <p:sldId id="511" r:id="rId4"/>
    <p:sldId id="533" r:id="rId5"/>
    <p:sldId id="534" r:id="rId6"/>
    <p:sldId id="535" r:id="rId7"/>
    <p:sldId id="512" r:id="rId8"/>
    <p:sldId id="536" r:id="rId9"/>
    <p:sldId id="537" r:id="rId10"/>
    <p:sldId id="538" r:id="rId11"/>
    <p:sldId id="539" r:id="rId12"/>
    <p:sldId id="540" r:id="rId13"/>
    <p:sldId id="541" r:id="rId14"/>
    <p:sldId id="542" r:id="rId15"/>
    <p:sldId id="543" r:id="rId16"/>
    <p:sldId id="513" r:id="rId17"/>
    <p:sldId id="544" r:id="rId18"/>
    <p:sldId id="545" r:id="rId19"/>
    <p:sldId id="547" r:id="rId20"/>
    <p:sldId id="548" r:id="rId21"/>
    <p:sldId id="546" r:id="rId22"/>
    <p:sldId id="514" r:id="rId23"/>
    <p:sldId id="515" r:id="rId24"/>
    <p:sldId id="516"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8D3F"/>
    <a:srgbClr val="00739B"/>
    <a:srgbClr val="002D3D"/>
    <a:srgbClr val="59305B"/>
    <a:srgbClr val="4578AF"/>
    <a:srgbClr val="3366FF"/>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596" autoAdjust="0"/>
    <p:restoredTop sz="87034" autoAdjust="0"/>
  </p:normalViewPr>
  <p:slideViewPr>
    <p:cSldViewPr snapToGrid="0">
      <p:cViewPr varScale="1">
        <p:scale>
          <a:sx n="88" d="100"/>
          <a:sy n="88" d="100"/>
        </p:scale>
        <p:origin x="54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5121"/>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3491" name="Rectangle 5122"/>
          <p:cNvSpPr>
            <a:spLocks noGrp="1" noChangeArrowheads="1"/>
          </p:cNvSpPr>
          <p:nvPr>
            <p:ph type="dt" idx="1"/>
          </p:nvPr>
        </p:nvSpPr>
        <p:spPr bwMode="auto">
          <a:xfrm>
            <a:off x="3884613"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3492" name="Rectangle 5123"/>
          <p:cNvSpPr>
            <a:spLocks noGrp="1" noRot="1" noChangeAspect="1" noChangeArrowheads="1" noTextEdit="1"/>
          </p:cNvSpPr>
          <p:nvPr>
            <p:ph type="sldImg" idx="2"/>
          </p:nvPr>
        </p:nvSpPr>
        <p:spPr bwMode="auto">
          <a:xfrm>
            <a:off x="1143000" y="685800"/>
            <a:ext cx="4572000" cy="3429000"/>
          </a:xfrm>
          <a:prstGeom prst="rect">
            <a:avLst/>
          </a:prstGeom>
          <a:noFill/>
          <a:ln w="9525" algn="ctr">
            <a:solidFill>
              <a:srgbClr val="000000"/>
            </a:solidFill>
            <a:miter lim="800000"/>
            <a:headEnd/>
            <a:tailEnd/>
          </a:ln>
        </p:spPr>
      </p:sp>
      <p:sp>
        <p:nvSpPr>
          <p:cNvPr id="5125" name="Notes Placeholder 5124"/>
          <p:cNvSpPr>
            <a:spLocks noGrp="1" noChangeArrowheads="1"/>
          </p:cNvSpPr>
          <p:nvPr>
            <p:ph type="body" sz="quarter" idx="3"/>
          </p:nvPr>
        </p:nvSpPr>
        <p:spPr bwMode="auto">
          <a:xfrm>
            <a:off x="685800" y="4343400"/>
            <a:ext cx="5486400" cy="41148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3494" name="Rectangle 5125"/>
          <p:cNvSpPr>
            <a:spLocks noGrp="1" noChangeArrowheads="1"/>
          </p:cNvSpPr>
          <p:nvPr>
            <p:ph type="ftr" sz="quarter" idx="4"/>
          </p:nvPr>
        </p:nvSpPr>
        <p:spPr bwMode="auto">
          <a:xfrm>
            <a:off x="0"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127" name="Slide Number Placeholder 5126"/>
          <p:cNvSpPr>
            <a:spLocks noGrp="1" noChangeArrowheads="1"/>
          </p:cNvSpPr>
          <p:nvPr>
            <p:ph type="sldNum" sz="quarter" idx="5"/>
          </p:nvPr>
        </p:nvSpPr>
        <p:spPr bwMode="auto">
          <a:xfrm>
            <a:off x="3884613" y="8685213"/>
            <a:ext cx="2971800" cy="4572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b" anchorCtr="0" compatLnSpc="1">
            <a:prstTxWarp prst="textNoShape">
              <a:avLst/>
            </a:prstTxWarp>
          </a:bodyPr>
          <a:lstStyle>
            <a:lvl1pPr algn="r">
              <a:defRPr sz="1200"/>
            </a:lvl1pPr>
          </a:lstStyle>
          <a:p>
            <a:fld id="{FCA16ACA-BEA9-4113-B004-2C9FC464C5F8}" type="slidenum">
              <a:rPr lang="en-US"/>
              <a:pPr/>
              <a:t>‹#›</a:t>
            </a:fld>
            <a:endParaRPr lang="en-US"/>
          </a:p>
        </p:txBody>
      </p:sp>
    </p:spTree>
    <p:extLst>
      <p:ext uri="{BB962C8B-B14F-4D97-AF65-F5344CB8AC3E}">
        <p14:creationId xmlns:p14="http://schemas.microsoft.com/office/powerpoint/2010/main" val="15749348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EAEEF-EA87-45A5-AB17-DF2F4D00AFC7}" type="slidenum">
              <a:rPr lang="en-US" altLang="en-US" smtClean="0"/>
              <a:pPr/>
              <a:t>1</a:t>
            </a:fld>
            <a:endParaRPr lang="en-US" altLang="en-US" dirty="0"/>
          </a:p>
        </p:txBody>
      </p:sp>
    </p:spTree>
    <p:extLst>
      <p:ext uri="{BB962C8B-B14F-4D97-AF65-F5344CB8AC3E}">
        <p14:creationId xmlns:p14="http://schemas.microsoft.com/office/powerpoint/2010/main" val="1681122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 y="27709"/>
            <a:ext cx="9052560" cy="1039091"/>
          </a:xfrm>
        </p:spPr>
        <p:txBody>
          <a:bodyPr>
            <a:normAutofit/>
          </a:bodyPr>
          <a:lstStyle>
            <a:lvl1pPr algn="ctr">
              <a:defRPr sz="3600">
                <a:latin typeface="Arial" pitchFamily="34" charset="0"/>
                <a:ea typeface="Verdana" pitchFamily="34" charset="0"/>
                <a:cs typeface="Arial"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461963" indent="-461963">
              <a:buClr>
                <a:srgbClr val="59305B"/>
              </a:buClr>
              <a:buSzPct val="100000"/>
              <a:defRPr sz="2600"/>
            </a:lvl1pPr>
            <a:lvl2pPr marL="914400" indent="-457200">
              <a:buClr>
                <a:srgbClr val="59305B"/>
              </a:buClr>
              <a:defRPr sz="2400"/>
            </a:lvl2pPr>
            <a:lvl3pPr marL="1376363" indent="-461963">
              <a:buClr>
                <a:srgbClr val="59305B"/>
              </a:buClr>
              <a:buFont typeface="Wingdings" pitchFamily="2" charset="2"/>
              <a:buChar char="§"/>
              <a:defRPr/>
            </a:lvl3pPr>
            <a:lvl4pPr marL="1600200" indent="-228600">
              <a:buClr>
                <a:srgbClr val="59305B"/>
              </a:buClr>
              <a:buFont typeface="Courier New" pitchFamily="49" charset="0"/>
              <a:buChar char="o"/>
              <a:defRPr/>
            </a:lvl4pPr>
            <a:lvl5pPr>
              <a:buClr>
                <a:srgbClr val="59305B"/>
              </a:buCl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72379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Figure + Caption Layout">
    <p:bg>
      <p:bgPr>
        <a:pattFill prst="pct5">
          <a:fgClr>
            <a:schemeClr val="bg1"/>
          </a:fgClr>
          <a:bgClr>
            <a:schemeClr val="bg1"/>
          </a:bgClr>
        </a:pattFill>
        <a:effectLst/>
      </p:bgPr>
    </p:bg>
    <p:spTree>
      <p:nvGrpSpPr>
        <p:cNvPr id="1" name=""/>
        <p:cNvGrpSpPr/>
        <p:nvPr/>
      </p:nvGrpSpPr>
      <p:grpSpPr>
        <a:xfrm>
          <a:off x="0" y="0"/>
          <a:ext cx="0" cy="0"/>
          <a:chOff x="0" y="0"/>
          <a:chExt cx="0" cy="0"/>
        </a:xfrm>
      </p:grpSpPr>
      <p:sp>
        <p:nvSpPr>
          <p:cNvPr id="10" name="Title 1"/>
          <p:cNvSpPr>
            <a:spLocks noGrp="1"/>
          </p:cNvSpPr>
          <p:nvPr>
            <p:ph type="title"/>
          </p:nvPr>
        </p:nvSpPr>
        <p:spPr>
          <a:xfrm>
            <a:off x="519169" y="357626"/>
            <a:ext cx="8032638" cy="1004011"/>
          </a:xfrm>
        </p:spPr>
        <p:txBody>
          <a:bodyPr>
            <a:normAutofit/>
          </a:bodyPr>
          <a:lstStyle>
            <a:lvl1pPr algn="ctr">
              <a:defRPr sz="3600" b="0">
                <a:solidFill>
                  <a:schemeClr val="tx1"/>
                </a:solidFill>
              </a:defRPr>
            </a:lvl1pPr>
          </a:lstStyle>
          <a:p>
            <a:r>
              <a:rPr lang="en-US"/>
              <a:t>Click to edit Master title style</a:t>
            </a:r>
            <a:endParaRPr lang="en-US" dirty="0"/>
          </a:p>
        </p:txBody>
      </p:sp>
      <p:sp>
        <p:nvSpPr>
          <p:cNvPr id="3" name="Picture Placeholder 2"/>
          <p:cNvSpPr>
            <a:spLocks noGrp="1"/>
          </p:cNvSpPr>
          <p:nvPr>
            <p:ph type="pic" sz="quarter" idx="10"/>
          </p:nvPr>
        </p:nvSpPr>
        <p:spPr>
          <a:xfrm>
            <a:off x="1143000" y="1752600"/>
            <a:ext cx="6997700" cy="3429000"/>
          </a:xfrm>
        </p:spPr>
        <p:txBody>
          <a:bodyPr/>
          <a:lstStyle>
            <a:lvl1pPr>
              <a:buClr>
                <a:srgbClr val="59305B"/>
              </a:buClr>
              <a:defRPr/>
            </a:lvl1pPr>
          </a:lstStyle>
          <a:p>
            <a:r>
              <a:rPr lang="en-US" dirty="0"/>
              <a:t>Click icon to add picture</a:t>
            </a:r>
          </a:p>
        </p:txBody>
      </p:sp>
      <p:sp>
        <p:nvSpPr>
          <p:cNvPr id="11" name="Text Placeholder 3"/>
          <p:cNvSpPr>
            <a:spLocks noGrp="1"/>
          </p:cNvSpPr>
          <p:nvPr>
            <p:ph type="body" sz="half" idx="2"/>
          </p:nvPr>
        </p:nvSpPr>
        <p:spPr>
          <a:xfrm>
            <a:off x="519169" y="5486400"/>
            <a:ext cx="8032638" cy="6651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p:nvPr/>
        </p:nvSpPr>
        <p:spPr bwMode="white">
          <a:xfrm>
            <a:off x="-7937" y="6267450"/>
            <a:ext cx="9151937" cy="617539"/>
          </a:xfrm>
          <a:prstGeom prst="rect">
            <a:avLst/>
          </a:prstGeom>
          <a:solidFill>
            <a:srgbClr val="418D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Copyright" descr="Pearson: Copyright 2015, 2012, 2009"/>
          <p:cNvSpPr txBox="1">
            <a:spLocks noChangeArrowheads="1"/>
          </p:cNvSpPr>
          <p:nvPr/>
        </p:nvSpPr>
        <p:spPr bwMode="auto">
          <a:xfrm>
            <a:off x="1447949" y="6398426"/>
            <a:ext cx="6874584" cy="347987"/>
          </a:xfrm>
          <a:prstGeom prst="rect">
            <a:avLst/>
          </a:prstGeom>
          <a:solidFill>
            <a:srgbClr val="418D3F"/>
          </a:solid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marL="0" lvl="0" indent="0" algn="ctr" eaLnBrk="0" fontAlgn="base" hangingPunct="0">
              <a:spcBef>
                <a:spcPct val="0"/>
              </a:spcBef>
              <a:spcAft>
                <a:spcPct val="0"/>
              </a:spcAft>
              <a:buClrTx/>
              <a:buNone/>
              <a:defRPr/>
            </a:pPr>
            <a:r>
              <a:rPr lang="en-US" sz="1200" dirty="0">
                <a:solidFill>
                  <a:schemeClr val="bg1"/>
                </a:solidFill>
              </a:rPr>
              <a:t>© 2019 Cengage. All rights reserved</a:t>
            </a:r>
            <a:r>
              <a:rPr lang="en-US" sz="1200" dirty="0">
                <a:solidFill>
                  <a:schemeClr val="bg1"/>
                </a:solidFill>
                <a:ea typeface="ＭＳ Ｐゴシック" charset="-128"/>
              </a:rPr>
              <a:t>.</a:t>
            </a:r>
            <a:endParaRPr lang="en-US" sz="1200" dirty="0">
              <a:solidFill>
                <a:schemeClr val="bg1"/>
              </a:solidFill>
            </a:endParaRPr>
          </a:p>
        </p:txBody>
      </p:sp>
      <p:pic>
        <p:nvPicPr>
          <p:cNvPr id="15" name="Picture 2" descr="\\172.16.1.5\editorial services\WRITING\02_Projects\CENGAGE\Cengage Logo\Siva\Cengage_Logo_White.png" title="Cengage 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411" y="6420960"/>
            <a:ext cx="1375130" cy="3082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6561692"/>
      </p:ext>
    </p:extLst>
  </p:cSld>
  <p:clrMapOvr>
    <a:masterClrMapping/>
  </p:clrMapOvr>
  <p:transition spd="slow"/>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6" name="Rectangle 15"/>
          <p:cNvSpPr/>
          <p:nvPr userDrawn="1"/>
        </p:nvSpPr>
        <p:spPr bwMode="white">
          <a:xfrm>
            <a:off x="0" y="0"/>
            <a:ext cx="9144000" cy="1371600"/>
          </a:xfrm>
          <a:prstGeom prst="rect">
            <a:avLst/>
          </a:prstGeom>
          <a:solidFill>
            <a:srgbClr val="418D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
                <a:srgbClr val="59305B"/>
              </a:buClr>
            </a:pPr>
            <a:endParaRPr lang="en-US" dirty="0"/>
          </a:p>
        </p:txBody>
      </p:sp>
      <p:sp>
        <p:nvSpPr>
          <p:cNvPr id="2" name="Title 1"/>
          <p:cNvSpPr>
            <a:spLocks noGrp="1"/>
          </p:cNvSpPr>
          <p:nvPr>
            <p:ph type="title"/>
          </p:nvPr>
        </p:nvSpPr>
        <p:spPr>
          <a:xfrm>
            <a:off x="723900" y="2389909"/>
            <a:ext cx="8229600" cy="1039091"/>
          </a:xfrm>
        </p:spPr>
        <p:txBody>
          <a:bodyPr/>
          <a:lstStyle>
            <a:lvl1pPr>
              <a:defRPr>
                <a:solidFill>
                  <a:schemeClr val="tx1"/>
                </a:solidFill>
              </a:defRPr>
            </a:lvl1pPr>
          </a:lstStyle>
          <a:p>
            <a:r>
              <a:rPr lang="en-US" dirty="0"/>
              <a:t>Click to edit Master title style</a:t>
            </a:r>
          </a:p>
        </p:txBody>
      </p:sp>
      <p:sp>
        <p:nvSpPr>
          <p:cNvPr id="4" name="Content Placeholder 3"/>
          <p:cNvSpPr>
            <a:spLocks noGrp="1"/>
          </p:cNvSpPr>
          <p:nvPr>
            <p:ph sz="quarter" idx="10" hasCustomPrompt="1"/>
          </p:nvPr>
        </p:nvSpPr>
        <p:spPr>
          <a:xfrm>
            <a:off x="742950" y="3790950"/>
            <a:ext cx="7924800" cy="1809750"/>
          </a:xfrm>
        </p:spPr>
        <p:txBody>
          <a:bodyPr/>
          <a:lstStyle/>
          <a:p>
            <a:pPr lvl="0"/>
            <a:r>
              <a:rPr lang="en-US" dirty="0"/>
              <a:t>Click to edit Master title style</a:t>
            </a:r>
          </a:p>
        </p:txBody>
      </p:sp>
      <p:sp>
        <p:nvSpPr>
          <p:cNvPr id="7" name="Content Placeholder 6"/>
          <p:cNvSpPr>
            <a:spLocks noGrp="1"/>
          </p:cNvSpPr>
          <p:nvPr>
            <p:ph sz="quarter" idx="11"/>
          </p:nvPr>
        </p:nvSpPr>
        <p:spPr>
          <a:xfrm>
            <a:off x="2000250" y="6248400"/>
            <a:ext cx="5695950" cy="609600"/>
          </a:xfrm>
        </p:spPr>
        <p:txBody>
          <a:bodyPr/>
          <a:lstStyle>
            <a:lvl1pPr marL="0" indent="0">
              <a:buNone/>
              <a:defRPr/>
            </a:lvl1pPr>
          </a:lstStyle>
          <a:p>
            <a:pPr lvl="0"/>
            <a:endParaRPr lang="en-US" dirty="0"/>
          </a:p>
        </p:txBody>
      </p:sp>
      <p:sp>
        <p:nvSpPr>
          <p:cNvPr id="13" name="Rectangle 12"/>
          <p:cNvSpPr/>
          <p:nvPr/>
        </p:nvSpPr>
        <p:spPr bwMode="white">
          <a:xfrm>
            <a:off x="-7938" y="6248400"/>
            <a:ext cx="9161464" cy="629874"/>
          </a:xfrm>
          <a:prstGeom prst="rect">
            <a:avLst/>
          </a:prstGeom>
          <a:solidFill>
            <a:srgbClr val="418D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56575915"/>
      </p:ext>
    </p:extLst>
  </p:cSld>
  <p:clrMapOvr>
    <a:masterClrMapping/>
  </p:clrMapOvr>
  <p:hf sldNum="0"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Content Placeholder 1"/>
          <p:cNvSpPr>
            <a:spLocks noGrp="1"/>
          </p:cNvSpPr>
          <p:nvPr>
            <p:ph type="title"/>
          </p:nvPr>
        </p:nvSpPr>
        <p:spPr>
          <a:xfrm>
            <a:off x="457200" y="27709"/>
            <a:ext cx="8229600" cy="1039091"/>
          </a:xfrm>
          <a:prstGeom prst="rect">
            <a:avLst/>
          </a:prstGeom>
        </p:spPr>
        <p:txBody>
          <a:bodyPr vert="horz" lIns="91440" tIns="45720" rIns="91440" bIns="45720" rtlCol="0" anchor="ctr">
            <a:normAutofit/>
          </a:bodyPr>
          <a:lstStyle/>
          <a:p>
            <a:r>
              <a:rPr lang="en-US"/>
              <a:t>Click to edit Master title style</a:t>
            </a:r>
          </a:p>
        </p:txBody>
      </p:sp>
      <p:sp>
        <p:nvSpPr>
          <p:cNvPr id="3" name="Content Placeholder 2"/>
          <p:cNvSpPr>
            <a:spLocks noGrp="1"/>
          </p:cNvSpPr>
          <p:nvPr>
            <p:ph type="body" idx="1"/>
          </p:nvPr>
        </p:nvSpPr>
        <p:spPr>
          <a:xfrm>
            <a:off x="228600" y="1295400"/>
            <a:ext cx="8763000" cy="4830763"/>
          </a:xfrm>
          <a:prstGeom prst="rect">
            <a:avLst/>
          </a:prstGeom>
        </p:spPr>
        <p:txBody>
          <a:bodyPr vert="horz" lIns="91440" tIns="45720" rIns="91440" bIns="45720" rtlCol="0">
            <a:normAutofit/>
          </a:bodyPr>
          <a:lstStyle/>
          <a:p>
            <a:pPr marL="461963" lvl="0" indent="-461963">
              <a:buSzPct val="100000"/>
            </a:pPr>
            <a:r>
              <a:rPr lang="en-US" dirty="0"/>
              <a:t>Click to edit Master text styles</a:t>
            </a:r>
          </a:p>
          <a:p>
            <a:pPr marL="914400" lvl="1" indent="-457200"/>
            <a:r>
              <a:rPr lang="en-US" dirty="0"/>
              <a:t>Second level</a:t>
            </a:r>
          </a:p>
          <a:p>
            <a:pPr marL="1376363" lvl="2" indent="-461963"/>
            <a:r>
              <a:rPr lang="en-US" dirty="0"/>
              <a:t>Third level</a:t>
            </a:r>
          </a:p>
          <a:p>
            <a:pPr lvl="3"/>
            <a:r>
              <a:rPr lang="en-US" dirty="0"/>
              <a:t>Fourth level</a:t>
            </a:r>
          </a:p>
          <a:p>
            <a:pPr lvl="4"/>
            <a:r>
              <a:rPr lang="en-US" dirty="0"/>
              <a:t>Fifth level</a:t>
            </a:r>
          </a:p>
        </p:txBody>
      </p:sp>
      <p:sp>
        <p:nvSpPr>
          <p:cNvPr id="7" name="Rectangle 6"/>
          <p:cNvSpPr/>
          <p:nvPr/>
        </p:nvSpPr>
        <p:spPr bwMode="white">
          <a:xfrm>
            <a:off x="0" y="0"/>
            <a:ext cx="9144000" cy="1133554"/>
          </a:xfrm>
          <a:prstGeom prst="rect">
            <a:avLst/>
          </a:prstGeom>
          <a:solidFill>
            <a:srgbClr val="418D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bwMode="white">
          <a:xfrm>
            <a:off x="-7938" y="6248400"/>
            <a:ext cx="9161464" cy="629874"/>
          </a:xfrm>
          <a:prstGeom prst="rect">
            <a:avLst/>
          </a:prstGeom>
          <a:solidFill>
            <a:srgbClr val="418D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opyright" descr="Pearson: Copyright 2015, 2012, 2009"/>
          <p:cNvSpPr txBox="1">
            <a:spLocks noChangeArrowheads="1"/>
          </p:cNvSpPr>
          <p:nvPr/>
        </p:nvSpPr>
        <p:spPr bwMode="auto">
          <a:xfrm>
            <a:off x="1365870" y="6398426"/>
            <a:ext cx="6806519" cy="347987"/>
          </a:xfrm>
          <a:prstGeom prst="rect">
            <a:avLst/>
          </a:prstGeom>
          <a:solidFill>
            <a:srgbClr val="418D3F"/>
          </a:solid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marL="0" lvl="0" indent="0" algn="ctr" eaLnBrk="0" fontAlgn="base" hangingPunct="0">
              <a:spcBef>
                <a:spcPct val="0"/>
              </a:spcBef>
              <a:spcAft>
                <a:spcPct val="0"/>
              </a:spcAft>
              <a:buClrTx/>
              <a:buNone/>
              <a:defRPr/>
            </a:pPr>
            <a:r>
              <a:rPr lang="en-US" sz="1200" dirty="0">
                <a:solidFill>
                  <a:schemeClr val="bg1"/>
                </a:solidFill>
              </a:rPr>
              <a:t>© 2019 Cengage. All rights reserved</a:t>
            </a:r>
            <a:r>
              <a:rPr lang="en-US" sz="1200" dirty="0">
                <a:solidFill>
                  <a:schemeClr val="bg1"/>
                </a:solidFill>
                <a:ea typeface="ＭＳ Ｐゴシック" charset="-128"/>
              </a:rPr>
              <a:t>.</a:t>
            </a:r>
            <a:endParaRPr lang="en-US" sz="1200" dirty="0">
              <a:solidFill>
                <a:schemeClr val="bg1"/>
              </a:solidFill>
            </a:endParaRPr>
          </a:p>
        </p:txBody>
      </p:sp>
      <p:pic>
        <p:nvPicPr>
          <p:cNvPr id="9" name="Picture 2" descr="\\172.16.1.5\editorial services\WRITING\02_Projects\CENGAGE\Cengage Logo\Siva\Cengage_Logo_White.png" title="Cengage logo"/>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2411" y="6420960"/>
            <a:ext cx="1375130" cy="3082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22697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Lst>
  <p:hf sldNum="0" hdr="0" dt="0"/>
  <p:txStyles>
    <p:titleStyle>
      <a:lvl1pPr algn="ctr" defTabSz="914400" rtl="0" eaLnBrk="1" latinLnBrk="0" hangingPunct="1">
        <a:spcBef>
          <a:spcPct val="0"/>
        </a:spcBef>
        <a:buNone/>
        <a:defRPr sz="3600" kern="1200">
          <a:solidFill>
            <a:schemeClr val="bg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Clr>
          <a:srgbClr val="59305B"/>
        </a:buClr>
        <a:buFont typeface="Arial" pitchFamily="34" charset="0"/>
        <a:buChar char="•"/>
        <a:defRPr lang="en-US" sz="2600" kern="1200" dirty="0" smtClean="0">
          <a:solidFill>
            <a:schemeClr val="tx1"/>
          </a:solidFill>
          <a:latin typeface="Arial" pitchFamily="34" charset="0"/>
          <a:ea typeface="Verdana" pitchFamily="34" charset="0"/>
          <a:cs typeface="Arial" pitchFamily="34" charset="0"/>
        </a:defRPr>
      </a:lvl1pPr>
      <a:lvl2pPr marL="742950" indent="-285750" algn="l" defTabSz="914400" rtl="0" eaLnBrk="1" latinLnBrk="0" hangingPunct="1">
        <a:spcBef>
          <a:spcPct val="20000"/>
        </a:spcBef>
        <a:buClr>
          <a:srgbClr val="59305B"/>
        </a:buClr>
        <a:buFont typeface="Arial" pitchFamily="34" charset="0"/>
        <a:buChar char="–"/>
        <a:defRPr lang="en-US" sz="2400" kern="1200" dirty="0" smtClean="0">
          <a:solidFill>
            <a:schemeClr val="tx1"/>
          </a:solidFill>
          <a:latin typeface="Arial" pitchFamily="34" charset="0"/>
          <a:ea typeface="Verdana" pitchFamily="34" charset="0"/>
          <a:cs typeface="Arial" pitchFamily="34" charset="0"/>
        </a:defRPr>
      </a:lvl2pPr>
      <a:lvl3pPr marL="1143000" indent="-228600" algn="l" defTabSz="914400" rtl="0" eaLnBrk="1" latinLnBrk="0" hangingPunct="1">
        <a:spcBef>
          <a:spcPct val="20000"/>
        </a:spcBef>
        <a:buClr>
          <a:srgbClr val="59305B"/>
        </a:buClr>
        <a:buFont typeface="Wingdings" pitchFamily="2" charset="2"/>
        <a:buChar char="§"/>
        <a:defRPr lang="en-US" sz="2200" kern="1200" dirty="0" smtClean="0">
          <a:solidFill>
            <a:schemeClr val="tx1"/>
          </a:solidFill>
          <a:latin typeface="Arial" pitchFamily="34" charset="0"/>
          <a:ea typeface="Verdana" pitchFamily="34" charset="0"/>
          <a:cs typeface="Arial" pitchFamily="34" charset="0"/>
        </a:defRPr>
      </a:lvl3pPr>
      <a:lvl4pPr marL="1600200" indent="-228600" algn="l" defTabSz="914400" rtl="0" eaLnBrk="1" latinLnBrk="0" hangingPunct="1">
        <a:spcBef>
          <a:spcPct val="20000"/>
        </a:spcBef>
        <a:buClr>
          <a:srgbClr val="59305B"/>
        </a:buClr>
        <a:buFont typeface="Courier New" pitchFamily="49" charset="0"/>
        <a:buChar char="o"/>
        <a:defRPr lang="en-US" sz="2000" kern="1200" dirty="0" smtClean="0">
          <a:solidFill>
            <a:schemeClr val="tx1"/>
          </a:solidFill>
          <a:latin typeface="Arial" pitchFamily="34" charset="0"/>
          <a:ea typeface="Verdana" pitchFamily="34" charset="0"/>
          <a:cs typeface="Arial" pitchFamily="34" charset="0"/>
        </a:defRPr>
      </a:lvl4pPr>
      <a:lvl5pPr marL="2057400" indent="-228600" algn="l" defTabSz="914400" rtl="0" eaLnBrk="1" latinLnBrk="0" hangingPunct="1">
        <a:spcBef>
          <a:spcPct val="20000"/>
        </a:spcBef>
        <a:buClr>
          <a:srgbClr val="59305B"/>
        </a:buClr>
        <a:buFont typeface="Arial" pitchFamily="34" charset="0"/>
        <a:buChar char="»"/>
        <a:defRPr lang="en-US" sz="2000" kern="1200" dirty="0">
          <a:solidFill>
            <a:schemeClr val="tx1"/>
          </a:solidFill>
          <a:latin typeface="Arial" pitchFamily="34" charset="0"/>
          <a:ea typeface="Verdana" pitchFamily="34"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4400" b="1" dirty="0"/>
              <a:t>Chapter 4</a:t>
            </a:r>
          </a:p>
        </p:txBody>
      </p:sp>
      <p:sp>
        <p:nvSpPr>
          <p:cNvPr id="7" name="Sub Title 3"/>
          <p:cNvSpPr>
            <a:spLocks noGrp="1"/>
          </p:cNvSpPr>
          <p:nvPr>
            <p:ph idx="1"/>
          </p:nvPr>
        </p:nvSpPr>
        <p:spPr>
          <a:xfrm>
            <a:off x="4472608" y="2162054"/>
            <a:ext cx="4181061" cy="3243815"/>
          </a:xfrm>
        </p:spPr>
        <p:txBody>
          <a:bodyPr anchor="ctr">
            <a:normAutofit/>
          </a:bodyPr>
          <a:lstStyle/>
          <a:p>
            <a:pPr marL="0" lvl="0" indent="0" algn="ctr" eaLnBrk="0" fontAlgn="base" hangingPunct="0">
              <a:spcBef>
                <a:spcPct val="0"/>
              </a:spcBef>
              <a:spcAft>
                <a:spcPct val="0"/>
              </a:spcAft>
              <a:buClrTx/>
              <a:buNone/>
              <a:defRPr/>
            </a:pPr>
            <a:r>
              <a:rPr lang="en-US" sz="3600" dirty="0"/>
              <a:t>Issues in Single Subject Research</a:t>
            </a:r>
            <a:endParaRPr lang="en-US" sz="3600" dirty="0">
              <a:solidFill>
                <a:schemeClr val="bg1"/>
              </a:solidFill>
            </a:endParaRPr>
          </a:p>
        </p:txBody>
      </p:sp>
      <p:pic>
        <p:nvPicPr>
          <p:cNvPr id="1026" name="Picture 2" title="Cengage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411" y="6420960"/>
            <a:ext cx="1375130" cy="308204"/>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EDAE6FE9-80CB-4BE6-9B81-2FA1E35DFB7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5176" y="1624326"/>
            <a:ext cx="3375466" cy="4319273"/>
          </a:xfrm>
          <a:prstGeom prst="rect">
            <a:avLst/>
          </a:prstGeom>
        </p:spPr>
      </p:pic>
    </p:spTree>
    <p:extLst>
      <p:ext uri="{BB962C8B-B14F-4D97-AF65-F5344CB8AC3E}">
        <p14:creationId xmlns:p14="http://schemas.microsoft.com/office/powerpoint/2010/main" val="2454059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4-2 Reliability and Validity (4</a:t>
            </a:r>
            <a:r>
              <a:rPr lang="en-US" baseline="0" dirty="0"/>
              <a:t> of 15</a:t>
            </a:r>
            <a:r>
              <a:rPr lang="en-US" dirty="0"/>
              <a:t>)</a:t>
            </a:r>
          </a:p>
        </p:txBody>
      </p:sp>
      <p:sp>
        <p:nvSpPr>
          <p:cNvPr id="6" name="Content Placeholder 5"/>
          <p:cNvSpPr>
            <a:spLocks noGrp="1"/>
          </p:cNvSpPr>
          <p:nvPr>
            <p:ph idx="1"/>
          </p:nvPr>
        </p:nvSpPr>
        <p:spPr/>
        <p:txBody>
          <a:bodyPr>
            <a:normAutofit/>
          </a:bodyPr>
          <a:lstStyle/>
          <a:p>
            <a:pPr marL="342900" lvl="1" indent="-342900">
              <a:buClr>
                <a:schemeClr val="accent1"/>
              </a:buClr>
              <a:buFont typeface="Arial" pitchFamily="34" charset="0"/>
              <a:buChar char="•"/>
            </a:pPr>
            <a:r>
              <a:rPr lang="en-US" sz="2600" dirty="0"/>
              <a:t> Interobserver Reliability</a:t>
            </a:r>
          </a:p>
          <a:p>
            <a:pPr lvl="1"/>
            <a:r>
              <a:rPr lang="en-US" dirty="0"/>
              <a:t>Ensures process is fair, ethical, and rigorous</a:t>
            </a:r>
          </a:p>
          <a:p>
            <a:pPr lvl="1"/>
            <a:r>
              <a:rPr lang="en-US" dirty="0"/>
              <a:t>Relies on the use of more than one observer</a:t>
            </a:r>
          </a:p>
          <a:p>
            <a:pPr lvl="1"/>
            <a:r>
              <a:rPr lang="en-US" dirty="0"/>
              <a:t>The target behavior should be operationally defined so that it is easily determined if it has occurred and to what extent</a:t>
            </a:r>
          </a:p>
          <a:p>
            <a:pPr lvl="1"/>
            <a:r>
              <a:rPr lang="en-US" dirty="0"/>
              <a:t>Important to define nonexamples or nonoccurrences of the target behavior so that the observers can practice recognizing when target behavior did not occur as well</a:t>
            </a:r>
          </a:p>
        </p:txBody>
      </p:sp>
    </p:spTree>
    <p:extLst>
      <p:ext uri="{BB962C8B-B14F-4D97-AF65-F5344CB8AC3E}">
        <p14:creationId xmlns:p14="http://schemas.microsoft.com/office/powerpoint/2010/main" val="2934359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4-2 Reliability and Validity (5</a:t>
            </a:r>
            <a:r>
              <a:rPr lang="en-US" baseline="0" dirty="0"/>
              <a:t> of 15</a:t>
            </a:r>
            <a:r>
              <a:rPr lang="en-US" dirty="0"/>
              <a:t>)</a:t>
            </a:r>
          </a:p>
        </p:txBody>
      </p:sp>
      <p:sp>
        <p:nvSpPr>
          <p:cNvPr id="6" name="Content Placeholder 5"/>
          <p:cNvSpPr>
            <a:spLocks noGrp="1"/>
          </p:cNvSpPr>
          <p:nvPr>
            <p:ph idx="1"/>
          </p:nvPr>
        </p:nvSpPr>
        <p:spPr/>
        <p:txBody>
          <a:bodyPr>
            <a:normAutofit/>
          </a:bodyPr>
          <a:lstStyle/>
          <a:p>
            <a:r>
              <a:rPr lang="en-US" dirty="0"/>
              <a:t>Reactivity</a:t>
            </a:r>
          </a:p>
          <a:p>
            <a:pPr lvl="1"/>
            <a:r>
              <a:rPr lang="en-US" dirty="0"/>
              <a:t>Refers to the individual being observed altering his or her behavior (i.e., target behavior) as a response to being observed</a:t>
            </a:r>
          </a:p>
          <a:p>
            <a:pPr lvl="2"/>
            <a:r>
              <a:rPr lang="en-US" dirty="0"/>
              <a:t>For example: Individual may improve or worsen his or her performance of sitting in his or her seat if he or she is aware of or suspects that he or she is being observed on that target behavior</a:t>
            </a:r>
          </a:p>
        </p:txBody>
      </p:sp>
    </p:spTree>
    <p:extLst>
      <p:ext uri="{BB962C8B-B14F-4D97-AF65-F5344CB8AC3E}">
        <p14:creationId xmlns:p14="http://schemas.microsoft.com/office/powerpoint/2010/main" val="3183841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4-2 Reliability and Validity (6</a:t>
            </a:r>
            <a:r>
              <a:rPr lang="en-US" baseline="0" dirty="0"/>
              <a:t> of 15</a:t>
            </a:r>
            <a:r>
              <a:rPr lang="en-US" dirty="0"/>
              <a:t>)</a:t>
            </a:r>
          </a:p>
        </p:txBody>
      </p:sp>
      <p:sp>
        <p:nvSpPr>
          <p:cNvPr id="6" name="Content Placeholder 5"/>
          <p:cNvSpPr>
            <a:spLocks noGrp="1"/>
          </p:cNvSpPr>
          <p:nvPr>
            <p:ph idx="1"/>
          </p:nvPr>
        </p:nvSpPr>
        <p:spPr/>
        <p:txBody>
          <a:bodyPr>
            <a:normAutofit/>
          </a:bodyPr>
          <a:lstStyle/>
          <a:p>
            <a:r>
              <a:rPr lang="en-US" dirty="0"/>
              <a:t>Observer Drift</a:t>
            </a:r>
          </a:p>
          <a:p>
            <a:pPr lvl="1"/>
            <a:r>
              <a:rPr lang="en-US" dirty="0"/>
              <a:t>A change in interpretation of the agreed-upon operational definition of the target behavior</a:t>
            </a:r>
          </a:p>
          <a:p>
            <a:pPr lvl="2"/>
            <a:r>
              <a:rPr lang="en-US" dirty="0"/>
              <a:t>This is a threat to reliability</a:t>
            </a:r>
          </a:p>
          <a:p>
            <a:pPr lvl="1"/>
            <a:r>
              <a:rPr lang="en-US" dirty="0"/>
              <a:t>Generally occurs when a number of observations have been made, particularly if the communication and comparison of scores among raters has been regularly reviewed and discussed</a:t>
            </a:r>
          </a:p>
        </p:txBody>
      </p:sp>
    </p:spTree>
    <p:extLst>
      <p:ext uri="{BB962C8B-B14F-4D97-AF65-F5344CB8AC3E}">
        <p14:creationId xmlns:p14="http://schemas.microsoft.com/office/powerpoint/2010/main" val="5099596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4-2 Reliability and Validity (7</a:t>
            </a:r>
            <a:r>
              <a:rPr lang="en-US" baseline="0" dirty="0"/>
              <a:t> of 15</a:t>
            </a:r>
            <a:r>
              <a:rPr lang="en-US" dirty="0"/>
              <a:t>)</a:t>
            </a:r>
          </a:p>
        </p:txBody>
      </p:sp>
      <p:sp>
        <p:nvSpPr>
          <p:cNvPr id="6" name="Content Placeholder 5"/>
          <p:cNvSpPr>
            <a:spLocks noGrp="1"/>
          </p:cNvSpPr>
          <p:nvPr>
            <p:ph idx="1"/>
          </p:nvPr>
        </p:nvSpPr>
        <p:spPr>
          <a:xfrm>
            <a:off x="228600" y="1265900"/>
            <a:ext cx="8763000" cy="4927862"/>
          </a:xfrm>
        </p:spPr>
        <p:txBody>
          <a:bodyPr>
            <a:normAutofit fontScale="92500" lnSpcReduction="20000"/>
          </a:bodyPr>
          <a:lstStyle/>
          <a:p>
            <a:pPr>
              <a:lnSpc>
                <a:spcPct val="110000"/>
              </a:lnSpc>
            </a:pPr>
            <a:r>
              <a:rPr lang="en-US" sz="2800" dirty="0"/>
              <a:t>Internal Validity</a:t>
            </a:r>
          </a:p>
          <a:p>
            <a:pPr lvl="1">
              <a:lnSpc>
                <a:spcPct val="110000"/>
              </a:lnSpc>
            </a:pPr>
            <a:r>
              <a:rPr lang="en-US" sz="2600" dirty="0"/>
              <a:t>Refers to the degree to which the researcher has adequately controlled the independent, dependent, and extraneous (or confounding) variables so that there is confirmation of a functional relationship</a:t>
            </a:r>
          </a:p>
          <a:p>
            <a:pPr>
              <a:lnSpc>
                <a:spcPct val="110000"/>
              </a:lnSpc>
            </a:pPr>
            <a:r>
              <a:rPr lang="en-US" sz="2800" dirty="0"/>
              <a:t>Extraneous Variables</a:t>
            </a:r>
          </a:p>
          <a:p>
            <a:pPr lvl="1">
              <a:lnSpc>
                <a:spcPct val="110000"/>
              </a:lnSpc>
            </a:pPr>
            <a:r>
              <a:rPr lang="en-US" sz="2600" dirty="0"/>
              <a:t>Refer to virtually anything that may affect the demonstration of the functional relationship between the independent and dependent variables</a:t>
            </a:r>
          </a:p>
          <a:p>
            <a:pPr lvl="1">
              <a:lnSpc>
                <a:spcPct val="110000"/>
              </a:lnSpc>
            </a:pPr>
            <a:r>
              <a:rPr lang="en-US" sz="2600" dirty="0"/>
              <a:t>The presence of these variables may elicit questions as to whether it was the influence of the independent variable alone that led to changes in the dependent variable</a:t>
            </a:r>
          </a:p>
        </p:txBody>
      </p:sp>
    </p:spTree>
    <p:extLst>
      <p:ext uri="{BB962C8B-B14F-4D97-AF65-F5344CB8AC3E}">
        <p14:creationId xmlns:p14="http://schemas.microsoft.com/office/powerpoint/2010/main" val="42058714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4-2 Reliability and Validity (8</a:t>
            </a:r>
            <a:r>
              <a:rPr lang="en-US" baseline="0" dirty="0"/>
              <a:t> of 15</a:t>
            </a:r>
            <a:r>
              <a:rPr lang="en-US" dirty="0"/>
              <a:t>)</a:t>
            </a:r>
          </a:p>
        </p:txBody>
      </p:sp>
      <p:sp>
        <p:nvSpPr>
          <p:cNvPr id="6" name="Content Placeholder 5"/>
          <p:cNvSpPr>
            <a:spLocks noGrp="1"/>
          </p:cNvSpPr>
          <p:nvPr>
            <p:ph idx="1"/>
          </p:nvPr>
        </p:nvSpPr>
        <p:spPr>
          <a:xfrm>
            <a:off x="228600" y="1338364"/>
            <a:ext cx="8763000" cy="4782934"/>
          </a:xfrm>
        </p:spPr>
        <p:txBody>
          <a:bodyPr>
            <a:normAutofit/>
          </a:bodyPr>
          <a:lstStyle/>
          <a:p>
            <a:r>
              <a:rPr lang="en-US" dirty="0"/>
              <a:t>History</a:t>
            </a:r>
          </a:p>
          <a:p>
            <a:pPr lvl="1"/>
            <a:r>
              <a:rPr lang="en-US" dirty="0"/>
              <a:t>Used to refer essentially to the passage of time and both foreseen and unforeseen events that arise</a:t>
            </a:r>
          </a:p>
          <a:p>
            <a:pPr lvl="2"/>
            <a:r>
              <a:rPr lang="en-US" dirty="0"/>
              <a:t>For example: A researcher may begin an experiment in the fall of the year and conclude it in the winter (change of seasons)</a:t>
            </a:r>
          </a:p>
          <a:p>
            <a:pPr lvl="1"/>
            <a:r>
              <a:rPr lang="en-US" dirty="0"/>
              <a:t>Other examples include divorce in family, new job, moved, etc.</a:t>
            </a:r>
          </a:p>
        </p:txBody>
      </p:sp>
    </p:spTree>
    <p:extLst>
      <p:ext uri="{BB962C8B-B14F-4D97-AF65-F5344CB8AC3E}">
        <p14:creationId xmlns:p14="http://schemas.microsoft.com/office/powerpoint/2010/main" val="2394581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4-2 Reliability and Validity (9</a:t>
            </a:r>
            <a:r>
              <a:rPr lang="en-US" baseline="0" dirty="0"/>
              <a:t> of 15</a:t>
            </a:r>
            <a:r>
              <a:rPr lang="en-US" dirty="0"/>
              <a:t>)</a:t>
            </a:r>
          </a:p>
        </p:txBody>
      </p:sp>
      <p:sp>
        <p:nvSpPr>
          <p:cNvPr id="6" name="Content Placeholder 5"/>
          <p:cNvSpPr>
            <a:spLocks noGrp="1"/>
          </p:cNvSpPr>
          <p:nvPr>
            <p:ph idx="1"/>
          </p:nvPr>
        </p:nvSpPr>
        <p:spPr>
          <a:xfrm>
            <a:off x="228600" y="1338364"/>
            <a:ext cx="8763000" cy="4782934"/>
          </a:xfrm>
        </p:spPr>
        <p:txBody>
          <a:bodyPr>
            <a:normAutofit/>
          </a:bodyPr>
          <a:lstStyle/>
          <a:p>
            <a:r>
              <a:rPr lang="en-US" dirty="0"/>
              <a:t>Maturation</a:t>
            </a:r>
          </a:p>
          <a:p>
            <a:pPr lvl="1"/>
            <a:r>
              <a:rPr lang="en-US" dirty="0"/>
              <a:t>The natural development of the individual over time</a:t>
            </a:r>
          </a:p>
          <a:p>
            <a:pPr lvl="2"/>
            <a:r>
              <a:rPr lang="en-US" dirty="0"/>
              <a:t>This is a threat to internal validity</a:t>
            </a:r>
          </a:p>
          <a:p>
            <a:pPr lvl="1"/>
            <a:r>
              <a:rPr lang="en-US" dirty="0"/>
              <a:t>Generally controlled by attempting to limit the length of a study so that influences are minimized</a:t>
            </a:r>
          </a:p>
        </p:txBody>
      </p:sp>
    </p:spTree>
    <p:extLst>
      <p:ext uri="{BB962C8B-B14F-4D97-AF65-F5344CB8AC3E}">
        <p14:creationId xmlns:p14="http://schemas.microsoft.com/office/powerpoint/2010/main" val="1300345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4-2 Reliability and Validity (10</a:t>
            </a:r>
            <a:r>
              <a:rPr lang="en-US" baseline="0" dirty="0"/>
              <a:t> of 15</a:t>
            </a:r>
            <a:r>
              <a:rPr lang="en-US" dirty="0"/>
              <a:t>)</a:t>
            </a:r>
          </a:p>
        </p:txBody>
      </p:sp>
      <p:sp>
        <p:nvSpPr>
          <p:cNvPr id="6" name="Content Placeholder 5"/>
          <p:cNvSpPr>
            <a:spLocks noGrp="1"/>
          </p:cNvSpPr>
          <p:nvPr>
            <p:ph idx="1"/>
          </p:nvPr>
        </p:nvSpPr>
        <p:spPr/>
        <p:txBody>
          <a:bodyPr/>
          <a:lstStyle/>
          <a:p>
            <a:r>
              <a:rPr lang="en-US" dirty="0"/>
              <a:t>Attrition</a:t>
            </a:r>
          </a:p>
          <a:p>
            <a:pPr lvl="1"/>
            <a:r>
              <a:rPr lang="en-US" dirty="0"/>
              <a:t>Loss of subjects during the course of study</a:t>
            </a:r>
          </a:p>
          <a:p>
            <a:pPr lvl="2"/>
            <a:r>
              <a:rPr lang="en-US" dirty="0"/>
              <a:t>Threat to internal and external validity</a:t>
            </a:r>
          </a:p>
          <a:p>
            <a:pPr lvl="1"/>
            <a:r>
              <a:rPr lang="en-US" dirty="0"/>
              <a:t>Can be best controlled by knowing with whom you are working and whether or not any conditions exist that may suggest the likelihood of such an event</a:t>
            </a:r>
          </a:p>
        </p:txBody>
      </p:sp>
    </p:spTree>
    <p:extLst>
      <p:ext uri="{BB962C8B-B14F-4D97-AF65-F5344CB8AC3E}">
        <p14:creationId xmlns:p14="http://schemas.microsoft.com/office/powerpoint/2010/main" val="24408085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4-2 Reliability and Validity (11</a:t>
            </a:r>
            <a:r>
              <a:rPr lang="en-US" baseline="0" dirty="0"/>
              <a:t> of 15</a:t>
            </a:r>
            <a:r>
              <a:rPr lang="en-US" dirty="0"/>
              <a:t>)</a:t>
            </a:r>
          </a:p>
        </p:txBody>
      </p:sp>
      <p:sp>
        <p:nvSpPr>
          <p:cNvPr id="6" name="Content Placeholder 5"/>
          <p:cNvSpPr>
            <a:spLocks noGrp="1"/>
          </p:cNvSpPr>
          <p:nvPr>
            <p:ph idx="1"/>
          </p:nvPr>
        </p:nvSpPr>
        <p:spPr/>
        <p:txBody>
          <a:bodyPr/>
          <a:lstStyle/>
          <a:p>
            <a:r>
              <a:rPr lang="en-US" dirty="0"/>
              <a:t>Multiple Treatment Interference</a:t>
            </a:r>
          </a:p>
          <a:p>
            <a:pPr lvl="1"/>
            <a:r>
              <a:rPr lang="en-US" dirty="0"/>
              <a:t>Effects from previously used interventions (e.g., in an A-B-C design where inference from B might influence the outcomes in the C phase) </a:t>
            </a:r>
          </a:p>
          <a:p>
            <a:pPr lvl="1"/>
            <a:r>
              <a:rPr lang="en-US" dirty="0"/>
              <a:t>Or when packaged interventions are used (e.g., BC phase when it is difficult to determine whether B or C has the greater influence or if only the combination has the effect)</a:t>
            </a:r>
          </a:p>
          <a:p>
            <a:pPr lvl="1"/>
            <a:r>
              <a:rPr lang="en-US" dirty="0"/>
              <a:t>For example: Negative reinforcement might be more effective when it is preceded by positive reinforcement than if it is the only treatment used</a:t>
            </a:r>
          </a:p>
        </p:txBody>
      </p:sp>
    </p:spTree>
    <p:extLst>
      <p:ext uri="{BB962C8B-B14F-4D97-AF65-F5344CB8AC3E}">
        <p14:creationId xmlns:p14="http://schemas.microsoft.com/office/powerpoint/2010/main" val="1372590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4-2 Reliability and Validity (12</a:t>
            </a:r>
            <a:r>
              <a:rPr lang="en-US" baseline="0" dirty="0"/>
              <a:t> of 15</a:t>
            </a:r>
            <a:r>
              <a:rPr lang="en-US" dirty="0"/>
              <a:t>)</a:t>
            </a:r>
          </a:p>
        </p:txBody>
      </p:sp>
      <p:sp>
        <p:nvSpPr>
          <p:cNvPr id="6" name="Content Placeholder 5"/>
          <p:cNvSpPr>
            <a:spLocks noGrp="1"/>
          </p:cNvSpPr>
          <p:nvPr>
            <p:ph idx="1"/>
          </p:nvPr>
        </p:nvSpPr>
        <p:spPr/>
        <p:txBody>
          <a:bodyPr>
            <a:normAutofit/>
          </a:bodyPr>
          <a:lstStyle/>
          <a:p>
            <a:r>
              <a:rPr lang="en-US" dirty="0"/>
              <a:t>Treatment Drift</a:t>
            </a:r>
          </a:p>
          <a:p>
            <a:pPr lvl="1"/>
            <a:r>
              <a:rPr lang="en-US" dirty="0"/>
              <a:t>A situation when individuals involved in administering the independent variable are producing personal modifications (consciously or unconsciously) that may influence the impact of the independent variable on the dependent variable</a:t>
            </a:r>
          </a:p>
          <a:p>
            <a:r>
              <a:rPr lang="en-US" dirty="0"/>
              <a:t>Intervention Fidelity</a:t>
            </a:r>
          </a:p>
          <a:p>
            <a:pPr lvl="1"/>
            <a:r>
              <a:rPr lang="en-US" dirty="0"/>
              <a:t>The degree to which the researcher, through systematic observations by two or more raters, can verify that the independent variable was consistently carried out according to the prescribed procedures</a:t>
            </a:r>
          </a:p>
        </p:txBody>
      </p:sp>
    </p:spTree>
    <p:extLst>
      <p:ext uri="{BB962C8B-B14F-4D97-AF65-F5344CB8AC3E}">
        <p14:creationId xmlns:p14="http://schemas.microsoft.com/office/powerpoint/2010/main" val="37471913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4-2 Reliability and Validity (13</a:t>
            </a:r>
            <a:r>
              <a:rPr lang="en-US" baseline="0" dirty="0"/>
              <a:t> of 15</a:t>
            </a:r>
            <a:r>
              <a:rPr lang="en-US" dirty="0"/>
              <a:t>)</a:t>
            </a:r>
          </a:p>
        </p:txBody>
      </p:sp>
      <p:sp>
        <p:nvSpPr>
          <p:cNvPr id="6" name="Content Placeholder 5"/>
          <p:cNvSpPr>
            <a:spLocks noGrp="1"/>
          </p:cNvSpPr>
          <p:nvPr>
            <p:ph idx="1"/>
          </p:nvPr>
        </p:nvSpPr>
        <p:spPr/>
        <p:txBody>
          <a:bodyPr>
            <a:normAutofit/>
          </a:bodyPr>
          <a:lstStyle/>
          <a:p>
            <a:r>
              <a:rPr lang="en-US" dirty="0"/>
              <a:t>External Validity</a:t>
            </a:r>
          </a:p>
          <a:p>
            <a:pPr lvl="1"/>
            <a:r>
              <a:rPr lang="en-US" dirty="0"/>
              <a:t>Refers to the degree to which the researcher may have confidence that she or he or other researchers will obtain the same or similar results if they use the same or very similar experimental procedures with other individuals, with other target behaviors, or in other settings </a:t>
            </a:r>
          </a:p>
          <a:p>
            <a:pPr lvl="1"/>
            <a:r>
              <a:rPr lang="en-US" dirty="0"/>
              <a:t>The more an experimental effect is replicated by the same or other researchers, the greater the external validity</a:t>
            </a:r>
          </a:p>
        </p:txBody>
      </p:sp>
    </p:spTree>
    <p:extLst>
      <p:ext uri="{BB962C8B-B14F-4D97-AF65-F5344CB8AC3E}">
        <p14:creationId xmlns:p14="http://schemas.microsoft.com/office/powerpoint/2010/main" val="1913700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Learning Objectives</a:t>
            </a:r>
          </a:p>
        </p:txBody>
      </p:sp>
      <p:sp>
        <p:nvSpPr>
          <p:cNvPr id="6" name="Content Placeholder 5"/>
          <p:cNvSpPr>
            <a:spLocks noGrp="1"/>
          </p:cNvSpPr>
          <p:nvPr>
            <p:ph idx="1"/>
          </p:nvPr>
        </p:nvSpPr>
        <p:spPr/>
        <p:txBody>
          <a:bodyPr>
            <a:normAutofit/>
          </a:bodyPr>
          <a:lstStyle/>
          <a:p>
            <a:r>
              <a:rPr lang="en-US" dirty="0"/>
              <a:t>4-1 Describe how prediction, verification, and replication are accomplished in single subject designs</a:t>
            </a:r>
          </a:p>
          <a:p>
            <a:r>
              <a:rPr lang="en-US" dirty="0"/>
              <a:t>4-2 Explain the concepts of reliability, validity, and intervention fidelity</a:t>
            </a:r>
          </a:p>
          <a:p>
            <a:r>
              <a:rPr lang="en-US" dirty="0"/>
              <a:t>4-3 Discuss important ethical concerns</a:t>
            </a:r>
          </a:p>
        </p:txBody>
      </p:sp>
    </p:spTree>
    <p:extLst>
      <p:ext uri="{BB962C8B-B14F-4D97-AF65-F5344CB8AC3E}">
        <p14:creationId xmlns:p14="http://schemas.microsoft.com/office/powerpoint/2010/main" val="22509756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4-2 Reliability and Validity (14</a:t>
            </a:r>
            <a:r>
              <a:rPr lang="en-US" baseline="0" dirty="0"/>
              <a:t> of 15</a:t>
            </a:r>
            <a:r>
              <a:rPr lang="en-US" dirty="0"/>
              <a:t>)</a:t>
            </a:r>
          </a:p>
        </p:txBody>
      </p:sp>
      <p:sp>
        <p:nvSpPr>
          <p:cNvPr id="6" name="Content Placeholder 5"/>
          <p:cNvSpPr>
            <a:spLocks noGrp="1"/>
          </p:cNvSpPr>
          <p:nvPr>
            <p:ph idx="1"/>
          </p:nvPr>
        </p:nvSpPr>
        <p:spPr/>
        <p:txBody>
          <a:bodyPr>
            <a:normAutofit/>
          </a:bodyPr>
          <a:lstStyle/>
          <a:p>
            <a:r>
              <a:rPr lang="en-US" dirty="0"/>
              <a:t>Direct Replication</a:t>
            </a:r>
          </a:p>
          <a:p>
            <a:pPr lvl="1"/>
            <a:r>
              <a:rPr lang="en-US" dirty="0"/>
              <a:t>Occurs when the researcher duplicates as precisely as possible the procedures used in a previous study and similar results are obtained</a:t>
            </a:r>
          </a:p>
          <a:p>
            <a:r>
              <a:rPr lang="en-US" dirty="0"/>
              <a:t>Systematic Replication</a:t>
            </a:r>
          </a:p>
          <a:p>
            <a:pPr lvl="1"/>
            <a:r>
              <a:rPr lang="en-US" dirty="0"/>
              <a:t>Occurs when experimental conditions are varied but similar results are obtained</a:t>
            </a:r>
          </a:p>
          <a:p>
            <a:pPr lvl="2"/>
            <a:r>
              <a:rPr lang="en-US" dirty="0"/>
              <a:t>For example: Researcher may use same experimental procedures from an earlier study but apply them in a different setting</a:t>
            </a:r>
          </a:p>
        </p:txBody>
      </p:sp>
    </p:spTree>
    <p:extLst>
      <p:ext uri="{BB962C8B-B14F-4D97-AF65-F5344CB8AC3E}">
        <p14:creationId xmlns:p14="http://schemas.microsoft.com/office/powerpoint/2010/main" val="39628216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4-2 Reliability and Validity (15</a:t>
            </a:r>
            <a:r>
              <a:rPr lang="en-US" baseline="0" dirty="0"/>
              <a:t> of 15</a:t>
            </a:r>
            <a:r>
              <a:rPr lang="en-US" dirty="0"/>
              <a:t>)</a:t>
            </a:r>
          </a:p>
        </p:txBody>
      </p:sp>
      <p:sp>
        <p:nvSpPr>
          <p:cNvPr id="6" name="Content Placeholder 5"/>
          <p:cNvSpPr>
            <a:spLocks noGrp="1"/>
          </p:cNvSpPr>
          <p:nvPr>
            <p:ph idx="1"/>
          </p:nvPr>
        </p:nvSpPr>
        <p:spPr/>
        <p:txBody>
          <a:bodyPr/>
          <a:lstStyle/>
          <a:p>
            <a:r>
              <a:rPr lang="en-US" dirty="0"/>
              <a:t>Educational Significance</a:t>
            </a:r>
          </a:p>
          <a:p>
            <a:pPr lvl="1"/>
            <a:r>
              <a:rPr lang="en-US" dirty="0"/>
              <a:t>Refers to the concern that, although statistically significant results may be achieved, the results should merit conclusions that the interventions used also translated into real-world significance</a:t>
            </a:r>
          </a:p>
        </p:txBody>
      </p:sp>
    </p:spTree>
    <p:extLst>
      <p:ext uri="{BB962C8B-B14F-4D97-AF65-F5344CB8AC3E}">
        <p14:creationId xmlns:p14="http://schemas.microsoft.com/office/powerpoint/2010/main" val="5068485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4-3 Ethics (1 of 3)</a:t>
            </a:r>
          </a:p>
        </p:txBody>
      </p:sp>
      <p:sp>
        <p:nvSpPr>
          <p:cNvPr id="6" name="Content Placeholder 5"/>
          <p:cNvSpPr>
            <a:spLocks noGrp="1"/>
          </p:cNvSpPr>
          <p:nvPr>
            <p:ph idx="1"/>
          </p:nvPr>
        </p:nvSpPr>
        <p:spPr/>
        <p:txBody>
          <a:bodyPr>
            <a:normAutofit/>
          </a:bodyPr>
          <a:lstStyle/>
          <a:p>
            <a:r>
              <a:rPr lang="en-US" dirty="0"/>
              <a:t>There are many considerations in the use of applied behavior analysis and single subject research; empirical and social validity are equally important</a:t>
            </a:r>
          </a:p>
          <a:p>
            <a:r>
              <a:rPr lang="en-US" dirty="0"/>
              <a:t>Humane Treatment</a:t>
            </a:r>
          </a:p>
          <a:p>
            <a:pPr lvl="1"/>
            <a:r>
              <a:rPr lang="en-US" dirty="0"/>
              <a:t>Who shall decide who will manage behavior?</a:t>
            </a:r>
          </a:p>
          <a:p>
            <a:pPr lvl="1"/>
            <a:r>
              <a:rPr lang="en-US" dirty="0"/>
              <a:t>Who shall decide whose behavior is to be changed?</a:t>
            </a:r>
          </a:p>
          <a:p>
            <a:pPr lvl="1"/>
            <a:r>
              <a:rPr lang="en-US" dirty="0"/>
              <a:t>Who will guarantee that the behavior manager behaves ethically?</a:t>
            </a:r>
          </a:p>
          <a:p>
            <a:pPr lvl="1"/>
            <a:r>
              <a:rPr lang="en-US" dirty="0"/>
              <a:t>What type of interventions will be used?</a:t>
            </a:r>
          </a:p>
          <a:p>
            <a:pPr lvl="1"/>
            <a:r>
              <a:rPr lang="en-US" dirty="0"/>
              <a:t>Who will determine if these interventions are ethical?</a:t>
            </a:r>
          </a:p>
          <a:p>
            <a:pPr lvl="1"/>
            <a:r>
              <a:rPr lang="en-US" dirty="0"/>
              <a:t>What are the outcomes sought?</a:t>
            </a:r>
          </a:p>
        </p:txBody>
      </p:sp>
    </p:spTree>
    <p:extLst>
      <p:ext uri="{BB962C8B-B14F-4D97-AF65-F5344CB8AC3E}">
        <p14:creationId xmlns:p14="http://schemas.microsoft.com/office/powerpoint/2010/main" val="24408085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4-3 Ethics (2 of 3)</a:t>
            </a:r>
          </a:p>
        </p:txBody>
      </p:sp>
      <p:sp>
        <p:nvSpPr>
          <p:cNvPr id="6" name="Content Placeholder 5"/>
          <p:cNvSpPr>
            <a:spLocks noGrp="1"/>
          </p:cNvSpPr>
          <p:nvPr>
            <p:ph idx="1"/>
          </p:nvPr>
        </p:nvSpPr>
        <p:spPr>
          <a:xfrm>
            <a:off x="228600" y="1246850"/>
            <a:ext cx="8763000" cy="4927862"/>
          </a:xfrm>
        </p:spPr>
        <p:txBody>
          <a:bodyPr>
            <a:normAutofit fontScale="92500"/>
          </a:bodyPr>
          <a:lstStyle/>
          <a:p>
            <a:r>
              <a:rPr lang="en-US" dirty="0"/>
              <a:t>Social Validity</a:t>
            </a:r>
          </a:p>
          <a:p>
            <a:pPr lvl="1"/>
            <a:r>
              <a:rPr lang="en-US" dirty="0"/>
              <a:t>Refers to the degree to which other people think that the targeted changes in behavior are important and that the methods used to encourage behavior change are acceptable</a:t>
            </a:r>
          </a:p>
          <a:p>
            <a:pPr lvl="1"/>
            <a:r>
              <a:rPr lang="en-US" dirty="0"/>
              <a:t>Implies that:</a:t>
            </a:r>
          </a:p>
          <a:p>
            <a:pPr lvl="2"/>
            <a:r>
              <a:rPr lang="en-US" dirty="0"/>
              <a:t>The magnitude of change in the dependent variable is socially important</a:t>
            </a:r>
          </a:p>
          <a:p>
            <a:pPr lvl="2"/>
            <a:r>
              <a:rPr lang="en-US" dirty="0"/>
              <a:t>The implementation of the independent  variable is cost-effective, practical, and humane</a:t>
            </a:r>
          </a:p>
          <a:p>
            <a:pPr lvl="2"/>
            <a:r>
              <a:rPr lang="en-US" dirty="0"/>
              <a:t>Those implementing the intervention are typical change</a:t>
            </a:r>
          </a:p>
          <a:p>
            <a:pPr lvl="2"/>
            <a:r>
              <a:rPr lang="en-US" dirty="0"/>
              <a:t>That changes in the dependent variable are maintained over time</a:t>
            </a:r>
          </a:p>
          <a:p>
            <a:pPr lvl="2"/>
            <a:r>
              <a:rPr lang="en-US" dirty="0"/>
              <a:t>Environment and social contexts of the study are also typical</a:t>
            </a:r>
          </a:p>
        </p:txBody>
      </p:sp>
    </p:spTree>
    <p:extLst>
      <p:ext uri="{BB962C8B-B14F-4D97-AF65-F5344CB8AC3E}">
        <p14:creationId xmlns:p14="http://schemas.microsoft.com/office/powerpoint/2010/main" val="24408085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4-3 Ethics (3 of 3)</a:t>
            </a:r>
          </a:p>
        </p:txBody>
      </p:sp>
      <p:sp>
        <p:nvSpPr>
          <p:cNvPr id="6" name="Content Placeholder 5"/>
          <p:cNvSpPr>
            <a:spLocks noGrp="1"/>
          </p:cNvSpPr>
          <p:nvPr>
            <p:ph idx="1"/>
          </p:nvPr>
        </p:nvSpPr>
        <p:spPr/>
        <p:txBody>
          <a:bodyPr/>
          <a:lstStyle/>
          <a:p>
            <a:r>
              <a:rPr lang="en-US" dirty="0"/>
              <a:t>Empirical Validity</a:t>
            </a:r>
          </a:p>
          <a:p>
            <a:pPr lvl="1"/>
            <a:r>
              <a:rPr lang="en-US" dirty="0"/>
              <a:t>Refers to the measurements that actually demonstrate that the proposed behavioral changes will indeed positively affect the individual’s life</a:t>
            </a:r>
          </a:p>
          <a:p>
            <a:pPr lvl="1"/>
            <a:r>
              <a:rPr lang="en-US" dirty="0"/>
              <a:t>Such measures do not answer whether clinically or educationally significant changes have occurred</a:t>
            </a:r>
          </a:p>
        </p:txBody>
      </p:sp>
    </p:spTree>
    <p:extLst>
      <p:ext uri="{BB962C8B-B14F-4D97-AF65-F5344CB8AC3E}">
        <p14:creationId xmlns:p14="http://schemas.microsoft.com/office/powerpoint/2010/main" val="2440808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dirty="0"/>
              <a:t>4-1 The Concepts of Prediction, Verification, and Replication (1 of 4)</a:t>
            </a:r>
          </a:p>
        </p:txBody>
      </p:sp>
      <p:sp>
        <p:nvSpPr>
          <p:cNvPr id="6" name="Content Placeholder 5"/>
          <p:cNvSpPr>
            <a:spLocks noGrp="1"/>
          </p:cNvSpPr>
          <p:nvPr>
            <p:ph idx="1"/>
          </p:nvPr>
        </p:nvSpPr>
        <p:spPr/>
        <p:txBody>
          <a:bodyPr/>
          <a:lstStyle/>
          <a:p>
            <a:r>
              <a:rPr lang="en-US" sz="2400" dirty="0"/>
              <a:t>Related to the issues of reliability and validity as specifically applied to single subject research</a:t>
            </a:r>
          </a:p>
          <a:p>
            <a:r>
              <a:rPr lang="en-US" sz="2400" dirty="0"/>
              <a:t>Functional relationship is one of the quality indicators identified for demonstrating evidence-based practices that are crucial for single subject research</a:t>
            </a:r>
          </a:p>
          <a:p>
            <a:r>
              <a:rPr lang="en-US" sz="2400" dirty="0"/>
              <a:t>Each concept plays a unique part in this verification process, yet the concepts are interdependent</a:t>
            </a:r>
          </a:p>
        </p:txBody>
      </p:sp>
    </p:spTree>
    <p:extLst>
      <p:ext uri="{BB962C8B-B14F-4D97-AF65-F5344CB8AC3E}">
        <p14:creationId xmlns:p14="http://schemas.microsoft.com/office/powerpoint/2010/main" val="2440808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dirty="0"/>
              <a:t>4-1 The Concepts of Prediction, Verification, and Replication</a:t>
            </a:r>
            <a:r>
              <a:rPr lang="en-US" baseline="0" dirty="0"/>
              <a:t> (2 of 4)</a:t>
            </a:r>
            <a:endParaRPr lang="en-US" dirty="0"/>
          </a:p>
        </p:txBody>
      </p:sp>
      <p:sp>
        <p:nvSpPr>
          <p:cNvPr id="6" name="Content Placeholder 5"/>
          <p:cNvSpPr>
            <a:spLocks noGrp="1"/>
          </p:cNvSpPr>
          <p:nvPr>
            <p:ph idx="1"/>
          </p:nvPr>
        </p:nvSpPr>
        <p:spPr/>
        <p:txBody>
          <a:bodyPr/>
          <a:lstStyle/>
          <a:p>
            <a:pPr marL="571500" lvl="1">
              <a:buClr>
                <a:schemeClr val="accent1"/>
              </a:buClr>
              <a:buFont typeface="Arial" pitchFamily="34" charset="0"/>
              <a:buChar char="•"/>
            </a:pPr>
            <a:r>
              <a:rPr lang="en-US" sz="2600" dirty="0"/>
              <a:t>Prediction</a:t>
            </a:r>
          </a:p>
          <a:p>
            <a:pPr marL="1028700" lvl="2" indent="-457200">
              <a:buClr>
                <a:schemeClr val="accent1"/>
              </a:buClr>
              <a:buFont typeface="Arial" pitchFamily="34" charset="0"/>
              <a:buChar char="–"/>
            </a:pPr>
            <a:r>
              <a:rPr lang="en-US" sz="2400" dirty="0"/>
              <a:t>The idea that if the independent variable has no effect on the dependent variable, the data path will remain unchanged across phases</a:t>
            </a:r>
          </a:p>
          <a:p>
            <a:pPr marL="1028700" lvl="3" indent="-457200">
              <a:buClr>
                <a:schemeClr val="accent1"/>
              </a:buClr>
              <a:buFont typeface="Arial" pitchFamily="34" charset="0"/>
              <a:buChar char="–"/>
            </a:pPr>
            <a:r>
              <a:rPr lang="en-US" sz="2400" dirty="0"/>
              <a:t>For example: After an intervention is implemented, there  is no effect on the dependent variable when compared to baseline data</a:t>
            </a:r>
          </a:p>
          <a:p>
            <a:pPr marL="1028700" lvl="2" indent="-457200">
              <a:buClr>
                <a:schemeClr val="accent1"/>
              </a:buClr>
              <a:buFont typeface="Arial" pitchFamily="34" charset="0"/>
              <a:buChar char="–"/>
            </a:pPr>
            <a:r>
              <a:rPr lang="en-US" sz="2400" dirty="0"/>
              <a:t>One could </a:t>
            </a:r>
            <a:r>
              <a:rPr lang="en-US" sz="2400" i="1" dirty="0"/>
              <a:t>predict</a:t>
            </a:r>
            <a:r>
              <a:rPr lang="en-US" sz="2400" dirty="0"/>
              <a:t> the data path will remain unchanged despite a phase change</a:t>
            </a:r>
          </a:p>
        </p:txBody>
      </p:sp>
    </p:spTree>
    <p:extLst>
      <p:ext uri="{BB962C8B-B14F-4D97-AF65-F5344CB8AC3E}">
        <p14:creationId xmlns:p14="http://schemas.microsoft.com/office/powerpoint/2010/main" val="1859380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dirty="0"/>
              <a:t>4-1 The Concepts of Prediction, Verification, and Replication (3 of 4)</a:t>
            </a:r>
          </a:p>
        </p:txBody>
      </p:sp>
      <p:sp>
        <p:nvSpPr>
          <p:cNvPr id="6" name="Content Placeholder 5"/>
          <p:cNvSpPr>
            <a:spLocks noGrp="1"/>
          </p:cNvSpPr>
          <p:nvPr>
            <p:ph idx="1"/>
          </p:nvPr>
        </p:nvSpPr>
        <p:spPr>
          <a:xfrm>
            <a:off x="45720" y="1306417"/>
            <a:ext cx="4420518" cy="4830763"/>
          </a:xfrm>
        </p:spPr>
        <p:txBody>
          <a:bodyPr/>
          <a:lstStyle/>
          <a:p>
            <a:r>
              <a:rPr lang="en-US" dirty="0"/>
              <a:t>Verification</a:t>
            </a:r>
          </a:p>
          <a:p>
            <a:pPr lvl="1"/>
            <a:r>
              <a:rPr lang="en-US" dirty="0"/>
              <a:t>The confirmation that the dependent variable is changing in a predictable fashion as the independent variable is systematically applied</a:t>
            </a:r>
          </a:p>
          <a:p>
            <a:pPr lvl="1"/>
            <a:r>
              <a:rPr lang="en-US" dirty="0"/>
              <a:t>Replication is needed to complete our demonstration of a functional relationship</a:t>
            </a:r>
          </a:p>
        </p:txBody>
      </p:sp>
      <p:pic>
        <p:nvPicPr>
          <p:cNvPr id="4" name="Picture 3" descr="A graph plotted for dependent variable against observations is split in four parts.">
            <a:extLst>
              <a:ext uri="{FF2B5EF4-FFF2-40B4-BE49-F238E27FC236}">
                <a16:creationId xmlns:a16="http://schemas.microsoft.com/office/drawing/2014/main" id="{DD85B124-F2C0-4C28-9D58-224D1AFFA4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66238" y="1652953"/>
            <a:ext cx="4503469" cy="2965952"/>
          </a:xfrm>
          <a:prstGeom prst="rect">
            <a:avLst/>
          </a:prstGeom>
        </p:spPr>
      </p:pic>
    </p:spTree>
    <p:extLst>
      <p:ext uri="{BB962C8B-B14F-4D97-AF65-F5344CB8AC3E}">
        <p14:creationId xmlns:p14="http://schemas.microsoft.com/office/powerpoint/2010/main" val="3346057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dirty="0"/>
              <a:t>4-1 The Concepts of Prediction, Verification, and Replication (4 of 4)</a:t>
            </a:r>
          </a:p>
        </p:txBody>
      </p:sp>
      <p:sp>
        <p:nvSpPr>
          <p:cNvPr id="6" name="Content Placeholder 5"/>
          <p:cNvSpPr>
            <a:spLocks noGrp="1"/>
          </p:cNvSpPr>
          <p:nvPr>
            <p:ph idx="1"/>
          </p:nvPr>
        </p:nvSpPr>
        <p:spPr/>
        <p:txBody>
          <a:bodyPr/>
          <a:lstStyle/>
          <a:p>
            <a:r>
              <a:rPr lang="en-US" dirty="0"/>
              <a:t>Replication</a:t>
            </a:r>
          </a:p>
          <a:p>
            <a:pPr lvl="1"/>
            <a:r>
              <a:rPr lang="en-US" dirty="0"/>
              <a:t>The repeating of the predictions and verifications within the same study</a:t>
            </a:r>
          </a:p>
          <a:p>
            <a:pPr lvl="2"/>
            <a:r>
              <a:rPr lang="en-US" dirty="0"/>
              <a:t>For example: A-B-A-B or withdrawal design</a:t>
            </a:r>
          </a:p>
          <a:p>
            <a:pPr lvl="1"/>
            <a:r>
              <a:rPr lang="en-US" dirty="0"/>
              <a:t>The more replications included within a study, the less likely changes in the dependent variable are attributable to extraneous or confounding variables</a:t>
            </a:r>
          </a:p>
        </p:txBody>
      </p:sp>
    </p:spTree>
    <p:extLst>
      <p:ext uri="{BB962C8B-B14F-4D97-AF65-F5344CB8AC3E}">
        <p14:creationId xmlns:p14="http://schemas.microsoft.com/office/powerpoint/2010/main" val="3364635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4-2 Reliability and Validity (1 of 15)</a:t>
            </a:r>
          </a:p>
        </p:txBody>
      </p:sp>
      <p:sp>
        <p:nvSpPr>
          <p:cNvPr id="6" name="Content Placeholder 5"/>
          <p:cNvSpPr>
            <a:spLocks noGrp="1"/>
          </p:cNvSpPr>
          <p:nvPr>
            <p:ph idx="1"/>
          </p:nvPr>
        </p:nvSpPr>
        <p:spPr/>
        <p:txBody>
          <a:bodyPr>
            <a:noAutofit/>
          </a:bodyPr>
          <a:lstStyle/>
          <a:p>
            <a:r>
              <a:rPr lang="en-US" b="1" dirty="0"/>
              <a:t>Interobserver Reliability: </a:t>
            </a:r>
            <a:r>
              <a:rPr lang="en-US" dirty="0"/>
              <a:t>Important to establish confidence in the measurement of the dependent variable</a:t>
            </a:r>
          </a:p>
          <a:p>
            <a:r>
              <a:rPr lang="en-US" b="1" dirty="0"/>
              <a:t>Internal Validity: </a:t>
            </a:r>
            <a:r>
              <a:rPr lang="en-US" dirty="0"/>
              <a:t>Important to establish believability of the functional relationship and confidence in results and conclusion</a:t>
            </a:r>
          </a:p>
          <a:p>
            <a:r>
              <a:rPr lang="en-US" b="1" dirty="0"/>
              <a:t>Extraneous Variables</a:t>
            </a:r>
            <a:r>
              <a:rPr lang="en-US" dirty="0"/>
              <a:t>: Anything that may affect the demonstration of the functional relationship between the independent and dependent variables</a:t>
            </a:r>
          </a:p>
        </p:txBody>
      </p:sp>
    </p:spTree>
    <p:extLst>
      <p:ext uri="{BB962C8B-B14F-4D97-AF65-F5344CB8AC3E}">
        <p14:creationId xmlns:p14="http://schemas.microsoft.com/office/powerpoint/2010/main" val="2440808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4-2 Reliability and Validity (2 of 15)</a:t>
            </a:r>
          </a:p>
        </p:txBody>
      </p:sp>
      <p:sp>
        <p:nvSpPr>
          <p:cNvPr id="6" name="Content Placeholder 5"/>
          <p:cNvSpPr>
            <a:spLocks noGrp="1"/>
          </p:cNvSpPr>
          <p:nvPr>
            <p:ph idx="1"/>
          </p:nvPr>
        </p:nvSpPr>
        <p:spPr/>
        <p:txBody>
          <a:bodyPr>
            <a:normAutofit/>
          </a:bodyPr>
          <a:lstStyle/>
          <a:p>
            <a:pPr>
              <a:spcBef>
                <a:spcPts val="600"/>
              </a:spcBef>
            </a:pPr>
            <a:r>
              <a:rPr lang="en-US" b="1" dirty="0"/>
              <a:t>Multiple Treatment Interference: </a:t>
            </a:r>
            <a:r>
              <a:rPr lang="en-US" dirty="0"/>
              <a:t>When the effects of more than one independent variable on the dependent variable interfere with each other </a:t>
            </a:r>
            <a:endParaRPr lang="en-US" b="1" dirty="0"/>
          </a:p>
          <a:p>
            <a:pPr>
              <a:spcBef>
                <a:spcPts val="600"/>
              </a:spcBef>
            </a:pPr>
            <a:r>
              <a:rPr lang="en-US" b="1" dirty="0"/>
              <a:t>External Validity: </a:t>
            </a:r>
            <a:r>
              <a:rPr lang="en-US" dirty="0"/>
              <a:t>The degree to which the researcher may have confidence that similar results will be obtained if the experimental procedures are used with other individuals, other settings, with other behaviors, etc. </a:t>
            </a:r>
          </a:p>
        </p:txBody>
      </p:sp>
    </p:spTree>
    <p:extLst>
      <p:ext uri="{BB962C8B-B14F-4D97-AF65-F5344CB8AC3E}">
        <p14:creationId xmlns:p14="http://schemas.microsoft.com/office/powerpoint/2010/main" val="3280058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4-2 Reliability and Validity (3</a:t>
            </a:r>
            <a:r>
              <a:rPr lang="en-US" baseline="0" dirty="0"/>
              <a:t> of 15</a:t>
            </a:r>
            <a:r>
              <a:rPr lang="en-US" dirty="0"/>
              <a:t>)</a:t>
            </a:r>
          </a:p>
        </p:txBody>
      </p:sp>
      <p:sp>
        <p:nvSpPr>
          <p:cNvPr id="6" name="Content Placeholder 5"/>
          <p:cNvSpPr>
            <a:spLocks noGrp="1"/>
          </p:cNvSpPr>
          <p:nvPr>
            <p:ph idx="1"/>
          </p:nvPr>
        </p:nvSpPr>
        <p:spPr/>
        <p:txBody>
          <a:bodyPr>
            <a:normAutofit/>
          </a:bodyPr>
          <a:lstStyle/>
          <a:p>
            <a:r>
              <a:rPr lang="en-US" dirty="0"/>
              <a:t>Reliability</a:t>
            </a:r>
          </a:p>
          <a:p>
            <a:pPr lvl="1"/>
            <a:r>
              <a:rPr lang="en-US" dirty="0"/>
              <a:t>In single subject research, we are concerned primarily with interobserver reliability</a:t>
            </a:r>
          </a:p>
          <a:p>
            <a:pPr lvl="1"/>
            <a:r>
              <a:rPr lang="en-US" dirty="0"/>
              <a:t>The researcher must ensure observational procedures and results are reliable</a:t>
            </a:r>
          </a:p>
          <a:p>
            <a:pPr lvl="2"/>
            <a:r>
              <a:rPr lang="en-US" dirty="0"/>
              <a:t>Should provide evidence that her or his measures of the dependent variable are accurate</a:t>
            </a:r>
          </a:p>
        </p:txBody>
      </p:sp>
    </p:spTree>
    <p:extLst>
      <p:ext uri="{BB962C8B-B14F-4D97-AF65-F5344CB8AC3E}">
        <p14:creationId xmlns:p14="http://schemas.microsoft.com/office/powerpoint/2010/main" val="4168544846"/>
      </p:ext>
    </p:extLst>
  </p:cSld>
  <p:clrMapOvr>
    <a:masterClrMapping/>
  </p:clrMapOvr>
</p:sld>
</file>

<file path=ppt/theme/theme1.xml><?xml version="1.0" encoding="utf-8"?>
<a:theme xmlns:a="http://schemas.openxmlformats.org/drawingml/2006/main" name="Samp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1487</Words>
  <Application>Microsoft Office PowerPoint</Application>
  <PresentationFormat>On-screen Show (4:3)</PresentationFormat>
  <Paragraphs>118</Paragraphs>
  <Slides>24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ＭＳ Ｐゴシック</vt:lpstr>
      <vt:lpstr>Arial</vt:lpstr>
      <vt:lpstr>Calibri</vt:lpstr>
      <vt:lpstr>Courier New</vt:lpstr>
      <vt:lpstr>Verdana</vt:lpstr>
      <vt:lpstr>Wingdings</vt:lpstr>
      <vt:lpstr>Sample</vt:lpstr>
      <vt:lpstr>Chapter 4</vt:lpstr>
      <vt:lpstr>Learning Objectives</vt:lpstr>
      <vt:lpstr>4-1 The Concepts of Prediction, Verification, and Replication (1 of 4)</vt:lpstr>
      <vt:lpstr>4-1 The Concepts of Prediction, Verification, and Replication (2 of 4)</vt:lpstr>
      <vt:lpstr>4-1 The Concepts of Prediction, Verification, and Replication (3 of 4)</vt:lpstr>
      <vt:lpstr>4-1 The Concepts of Prediction, Verification, and Replication (4 of 4)</vt:lpstr>
      <vt:lpstr>4-2 Reliability and Validity (1 of 15)</vt:lpstr>
      <vt:lpstr>4-2 Reliability and Validity (2 of 15)</vt:lpstr>
      <vt:lpstr>4-2 Reliability and Validity (3 of 15)</vt:lpstr>
      <vt:lpstr>4-2 Reliability and Validity (4 of 15)</vt:lpstr>
      <vt:lpstr>4-2 Reliability and Validity (5 of 15)</vt:lpstr>
      <vt:lpstr>4-2 Reliability and Validity (6 of 15)</vt:lpstr>
      <vt:lpstr>4-2 Reliability and Validity (7 of 15)</vt:lpstr>
      <vt:lpstr>4-2 Reliability and Validity (8 of 15)</vt:lpstr>
      <vt:lpstr>4-2 Reliability and Validity (9 of 15)</vt:lpstr>
      <vt:lpstr>4-2 Reliability and Validity (10 of 15)</vt:lpstr>
      <vt:lpstr>4-2 Reliability and Validity (11 of 15)</vt:lpstr>
      <vt:lpstr>4-2 Reliability and Validity (12 of 15)</vt:lpstr>
      <vt:lpstr>4-2 Reliability and Validity (13 of 15)</vt:lpstr>
      <vt:lpstr>4-2 Reliability and Validity (14 of 15)</vt:lpstr>
      <vt:lpstr>4-2 Reliability and Validity (15 of 15)</vt:lpstr>
      <vt:lpstr>4-3 Ethics (1 of 3)</vt:lpstr>
      <vt:lpstr>4-3 Ethics (2 of 3)</vt:lpstr>
      <vt:lpstr>4-3 Ethics (3 of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 Issues in Single Subject Research</dc:title>
  <dc:creator/>
  <cp:lastModifiedBy/>
  <cp:revision>1</cp:revision>
  <dcterms:created xsi:type="dcterms:W3CDTF">2015-05-25T16:19:52Z</dcterms:created>
  <dcterms:modified xsi:type="dcterms:W3CDTF">2017-11-11T03:45:56Z</dcterms:modified>
</cp:coreProperties>
</file>