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71" r:id="rId1"/>
  </p:sldMasterIdLst>
  <p:notesMasterIdLst>
    <p:notesMasterId r:id="rId16"/>
  </p:notesMasterIdLst>
  <p:sldIdLst>
    <p:sldId id="509" r:id="rId2"/>
    <p:sldId id="487" r:id="rId3"/>
    <p:sldId id="488" r:id="rId4"/>
    <p:sldId id="502" r:id="rId5"/>
    <p:sldId id="503" r:id="rId6"/>
    <p:sldId id="489" r:id="rId7"/>
    <p:sldId id="505" r:id="rId8"/>
    <p:sldId id="506" r:id="rId9"/>
    <p:sldId id="510" r:id="rId10"/>
    <p:sldId id="507" r:id="rId11"/>
    <p:sldId id="511" r:id="rId12"/>
    <p:sldId id="491" r:id="rId13"/>
    <p:sldId id="512" r:id="rId14"/>
    <p:sldId id="49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481"/>
    <a:srgbClr val="368A42"/>
    <a:srgbClr val="00739B"/>
    <a:srgbClr val="002D3D"/>
    <a:srgbClr val="59305B"/>
    <a:srgbClr val="4578AF"/>
    <a:srgbClr val="33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 autoAdjust="0"/>
    <p:restoredTop sz="86434" autoAdjust="0"/>
  </p:normalViewPr>
  <p:slideViewPr>
    <p:cSldViewPr snapToGrid="0">
      <p:cViewPr varScale="1">
        <p:scale>
          <a:sx n="93" d="100"/>
          <a:sy n="93" d="100"/>
        </p:scale>
        <p:origin x="16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512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512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Notes Placeholder 512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512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Slide Number Placeholder 512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16ACA-BEA9-4113-B004-2C9FC464C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AEEF-EA87-45A5-AB17-DF2F4D00AFC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12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1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2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59305B"/>
              </a:buClr>
              <a:buSzPct val="100000"/>
              <a:defRPr/>
            </a:lvl1pPr>
            <a:lvl2pPr marL="914400" indent="-457200">
              <a:buClr>
                <a:srgbClr val="59305B"/>
              </a:buClr>
              <a:defRPr/>
            </a:lvl2pPr>
            <a:lvl3pPr marL="1376363" indent="-461963">
              <a:buClr>
                <a:srgbClr val="59305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59305B"/>
              </a:buClr>
              <a:buFont typeface="Courier New" pitchFamily="49" charset="0"/>
              <a:buChar char="o"/>
              <a:defRPr/>
            </a:lvl4pPr>
            <a:lvl5pPr>
              <a:buClr>
                <a:srgbClr val="59305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67450"/>
            <a:ext cx="9151937" cy="617539"/>
          </a:xfrm>
          <a:prstGeom prst="rect">
            <a:avLst/>
          </a:prstGeom>
          <a:solidFill>
            <a:srgbClr val="368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447949" y="6398426"/>
            <a:ext cx="6874584" cy="347987"/>
          </a:xfrm>
          <a:prstGeom prst="rect">
            <a:avLst/>
          </a:prstGeom>
          <a:solidFill>
            <a:srgbClr val="368A4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5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61692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68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89909"/>
            <a:ext cx="8229600" cy="103909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742950" y="3790950"/>
            <a:ext cx="7924800" cy="1809750"/>
          </a:xfrm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00250" y="6248400"/>
            <a:ext cx="5695950" cy="6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68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59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 dirty="0"/>
              <a:t>Click to edit Master text styles</a:t>
            </a:r>
          </a:p>
          <a:p>
            <a:pPr marL="914400" lvl="1" indent="-457200"/>
            <a:r>
              <a:rPr lang="en-US" dirty="0"/>
              <a:t>Second level</a:t>
            </a:r>
          </a:p>
          <a:p>
            <a:pPr marL="1376363" lvl="2" indent="-461963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368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68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365870" y="6398426"/>
            <a:ext cx="6806519" cy="347987"/>
          </a:xfrm>
          <a:prstGeom prst="rect">
            <a:avLst/>
          </a:prstGeom>
          <a:solidFill>
            <a:srgbClr val="368A42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\\172.16.1.5\editorial services\WRITING\02_Projects\CENGAGE\Cengage Logo\Siva\Cengage_Logo_Whit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9305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9305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Chapter 5</a:t>
            </a:r>
          </a:p>
        </p:txBody>
      </p:sp>
      <p:sp>
        <p:nvSpPr>
          <p:cNvPr id="7" name="Sub Title 3"/>
          <p:cNvSpPr>
            <a:spLocks noGrp="1"/>
          </p:cNvSpPr>
          <p:nvPr>
            <p:ph idx="1"/>
          </p:nvPr>
        </p:nvSpPr>
        <p:spPr>
          <a:xfrm>
            <a:off x="3788228" y="1205802"/>
            <a:ext cx="5203371" cy="4920361"/>
          </a:xfrm>
        </p:spPr>
        <p:txBody>
          <a:bodyPr anchor="ctr"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3600" dirty="0"/>
              <a:t>Action Research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title="Cengag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F56C95-FB5F-4DBC-B952-4402AAA75F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" y="1543398"/>
            <a:ext cx="3317553" cy="424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5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(6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rgbClr val="368A42"/>
              </a:buClr>
              <a:buFont typeface="Arial" pitchFamily="34" charset="0"/>
              <a:buChar char="•"/>
            </a:pPr>
            <a:r>
              <a:rPr lang="en-US" sz="2600" b="1" dirty="0"/>
              <a:t>Analyzing the Data</a:t>
            </a:r>
          </a:p>
          <a:p>
            <a:pPr marL="589597" lvl="2" indent="-342900">
              <a:buClr>
                <a:srgbClr val="368A42"/>
              </a:buClr>
              <a:buFont typeface="Arial" pitchFamily="34" charset="0"/>
              <a:buChar char="–"/>
            </a:pPr>
            <a:r>
              <a:rPr lang="en-US" sz="2400" dirty="0"/>
              <a:t>Data analysis should not wait until the end of the data collection period  </a:t>
            </a:r>
          </a:p>
          <a:p>
            <a:pPr marL="813434" lvl="3" indent="-342900">
              <a:buClr>
                <a:srgbClr val="368A42"/>
              </a:buClr>
            </a:pPr>
            <a:r>
              <a:rPr lang="en-US" sz="2200" dirty="0"/>
              <a:t>Action research takes time</a:t>
            </a:r>
          </a:p>
          <a:p>
            <a:pPr marL="589597" lvl="2" indent="-342900">
              <a:buClr>
                <a:srgbClr val="368A42"/>
              </a:buClr>
              <a:buFont typeface="Arial" pitchFamily="34" charset="0"/>
              <a:buChar char="–"/>
            </a:pPr>
            <a:r>
              <a:rPr lang="en-US" sz="2400" dirty="0"/>
              <a:t>Examine the data for relevant themes or patterns</a:t>
            </a:r>
          </a:p>
          <a:p>
            <a:pPr marL="589597" lvl="2" indent="-342900">
              <a:buClr>
                <a:srgbClr val="368A42"/>
              </a:buClr>
              <a:buFont typeface="Arial" pitchFamily="34" charset="0"/>
              <a:buChar char="–"/>
            </a:pPr>
            <a:r>
              <a:rPr lang="en-US" sz="2400" dirty="0"/>
              <a:t>Present the results for others to see and analyze, using tables, diagrams, and graphs</a:t>
            </a:r>
          </a:p>
        </p:txBody>
      </p:sp>
    </p:spTree>
    <p:extLst>
      <p:ext uri="{BB962C8B-B14F-4D97-AF65-F5344CB8AC3E}">
        <p14:creationId xmlns:p14="http://schemas.microsoft.com/office/powerpoint/2010/main" val="318445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5-2 Pre- and Post-conference Form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7EFE8-C868-449B-B172-3CBC9DEB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9" name="Picture 8" descr="A form shows fields to enter basic details and list of questions under the headings, “Pre-Conference Form” and “Post-Conference Form.”">
            <a:extLst>
              <a:ext uri="{FF2B5EF4-FFF2-40B4-BE49-F238E27FC236}">
                <a16:creationId xmlns:a16="http://schemas.microsoft.com/office/drawing/2014/main" id="{706F741D-9AA3-4884-841C-643A414E4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088" y="1313935"/>
            <a:ext cx="6541477" cy="468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2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(7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3929743" cy="4830763"/>
          </a:xfrm>
        </p:spPr>
        <p:txBody>
          <a:bodyPr>
            <a:normAutofit/>
          </a:bodyPr>
          <a:lstStyle/>
          <a:p>
            <a:pPr>
              <a:buClr>
                <a:srgbClr val="368A42"/>
              </a:buClr>
            </a:pPr>
            <a:r>
              <a:rPr lang="en-US" b="1" dirty="0"/>
              <a:t>Discussing Your Findings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Identify important findings and interpret the data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Use the literature to contextualize the findings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Don’t overreach and try to make claims that are beyond the scope of the work</a:t>
            </a:r>
          </a:p>
        </p:txBody>
      </p:sp>
      <p:pic>
        <p:nvPicPr>
          <p:cNvPr id="7" name="Picture 6" descr="A two-column table shows headers, “Category” and “Description” with four categories and corresponding descriptions.">
            <a:extLst>
              <a:ext uri="{FF2B5EF4-FFF2-40B4-BE49-F238E27FC236}">
                <a16:creationId xmlns:a16="http://schemas.microsoft.com/office/drawing/2014/main" id="{78FE0B96-AE0C-4004-B888-74C464292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43" y="1565031"/>
            <a:ext cx="4868425" cy="300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5-4 Responses to “What do you like to read?”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F686B3-7693-4F21-915C-C8748DBE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 descr="A bar graph shows the pre-and post-responses to the question, “What do you like to read?”">
            <a:extLst>
              <a:ext uri="{FF2B5EF4-FFF2-40B4-BE49-F238E27FC236}">
                <a16:creationId xmlns:a16="http://schemas.microsoft.com/office/drawing/2014/main" id="{C8751A6F-BE3A-41E0-9851-500633816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11" y="1404655"/>
            <a:ext cx="6649378" cy="40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1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5-3 Disseminating the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68A42"/>
              </a:buClr>
            </a:pPr>
            <a:r>
              <a:rPr lang="en-US" sz="2800" dirty="0"/>
              <a:t>Consider where to share findings</a:t>
            </a:r>
          </a:p>
          <a:p>
            <a:pPr lvl="1">
              <a:buClr>
                <a:srgbClr val="368A42"/>
              </a:buClr>
            </a:pPr>
            <a:r>
              <a:rPr lang="en-US" sz="2600" dirty="0"/>
              <a:t>Colleagues and others close to the work</a:t>
            </a:r>
          </a:p>
          <a:p>
            <a:pPr lvl="1">
              <a:buClr>
                <a:srgbClr val="368A42"/>
              </a:buClr>
            </a:pPr>
            <a:r>
              <a:rPr lang="en-US" sz="2600" dirty="0"/>
              <a:t>Formally or informally</a:t>
            </a:r>
          </a:p>
          <a:p>
            <a:pPr lvl="1">
              <a:buClr>
                <a:srgbClr val="368A42"/>
              </a:buClr>
            </a:pPr>
            <a:r>
              <a:rPr lang="en-US" sz="2600" dirty="0"/>
              <a:t>With individuals impacted by the work</a:t>
            </a:r>
          </a:p>
          <a:p>
            <a:pPr lvl="1">
              <a:buClr>
                <a:srgbClr val="368A42"/>
              </a:buClr>
            </a:pPr>
            <a:r>
              <a:rPr lang="en-US" sz="2600" dirty="0"/>
              <a:t>Conversations, presentations, papers</a:t>
            </a:r>
          </a:p>
          <a:p>
            <a:pPr lvl="2">
              <a:buClr>
                <a:srgbClr val="368A42"/>
              </a:buClr>
            </a:pPr>
            <a:r>
              <a:rPr lang="en-US" sz="2400" dirty="0"/>
              <a:t>Disseminating a paper can lead to further analysis</a:t>
            </a:r>
          </a:p>
          <a:p>
            <a:pPr lvl="1">
              <a:buClr>
                <a:srgbClr val="368A42"/>
              </a:buClr>
            </a:pPr>
            <a:r>
              <a:rPr lang="en-US" sz="2600" dirty="0"/>
              <a:t>Considerations for the “end” of the process:</a:t>
            </a:r>
          </a:p>
          <a:p>
            <a:pPr lvl="2">
              <a:buClr>
                <a:srgbClr val="368A42"/>
              </a:buClr>
            </a:pPr>
            <a:r>
              <a:rPr lang="en-US" sz="2400" dirty="0"/>
              <a:t>What are new questions I have about the topic?</a:t>
            </a:r>
          </a:p>
          <a:p>
            <a:pPr lvl="2">
              <a:buClr>
                <a:srgbClr val="368A42"/>
              </a:buClr>
            </a:pPr>
            <a:r>
              <a:rPr lang="en-US" sz="2400" dirty="0"/>
              <a:t>What might be additional plans for improvement grounded in understandings gained from this project?</a:t>
            </a:r>
          </a:p>
          <a:p>
            <a:pPr lvl="2">
              <a:buClr>
                <a:srgbClr val="368A42"/>
              </a:buClr>
            </a:pPr>
            <a:r>
              <a:rPr lang="en-US" sz="2400" dirty="0"/>
              <a:t>What might be done to monitor these plans and explore new questions revealed?</a:t>
            </a: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rgbClr val="368A42"/>
              </a:buClr>
            </a:pPr>
            <a:r>
              <a:rPr lang="en-US" dirty="0"/>
              <a:t>5-1 Describe the purpose of action research.</a:t>
            </a:r>
          </a:p>
          <a:p>
            <a:pPr>
              <a:spcBef>
                <a:spcPts val="600"/>
              </a:spcBef>
              <a:buClr>
                <a:srgbClr val="368A42"/>
              </a:buClr>
            </a:pPr>
            <a:r>
              <a:rPr lang="en-US" dirty="0"/>
              <a:t>5-2 List the steps of action research, and explain the ways in which action research can be supportive of classroom research.</a:t>
            </a:r>
          </a:p>
          <a:p>
            <a:pPr>
              <a:spcBef>
                <a:spcPts val="600"/>
              </a:spcBef>
              <a:buClr>
                <a:srgbClr val="368A42"/>
              </a:buClr>
            </a:pPr>
            <a:r>
              <a:rPr lang="en-US" dirty="0"/>
              <a:t>5-3 Discuss how to disseminate your findings, and the possibilities of action research to improve instruction and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61066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5-1 Purpose of Action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Action research </a:t>
            </a:r>
            <a:r>
              <a:rPr lang="en-US" dirty="0"/>
              <a:t>is a systematic way to collect information to potentially improve a component of the teaching and learning process </a:t>
            </a:r>
          </a:p>
          <a:p>
            <a:pPr>
              <a:buClr>
                <a:srgbClr val="368A42"/>
              </a:buClr>
            </a:pPr>
            <a:r>
              <a:rPr lang="en-US" dirty="0"/>
              <a:t>Action research can be used for a variety of purposes, including to examine and address a problem or area of need in their classrooms</a:t>
            </a:r>
          </a:p>
          <a:p>
            <a:pPr>
              <a:buClr>
                <a:srgbClr val="368A42"/>
              </a:buClr>
            </a:pPr>
            <a:r>
              <a:rPr lang="en-US" dirty="0"/>
              <a:t>The response to intervention (RTI) and individualized education program (IEP) processes require the type of collaborative work demonstrated through action research</a:t>
            </a: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Clr>
                <a:srgbClr val="00739B"/>
              </a:buClr>
            </a:pPr>
            <a:r>
              <a:rPr lang="en-US" dirty="0"/>
              <a:t>5-2 Steps in Conducting Action Research (1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Select a meaningful, authentic focus or research question.</a:t>
            </a:r>
          </a:p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Review previous research focused on the topic.</a:t>
            </a:r>
          </a:p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Develop the methodology to be used with careful thought given to the intervention.</a:t>
            </a:r>
          </a:p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Gather the data.</a:t>
            </a:r>
          </a:p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Analyze the data.</a:t>
            </a:r>
          </a:p>
          <a:p>
            <a:pPr marL="628650" lvl="1" indent="-514350">
              <a:buClr>
                <a:srgbClr val="368A42"/>
              </a:buClr>
              <a:buFont typeface="+mj-lt"/>
              <a:buAutoNum type="arabicPeriod"/>
            </a:pPr>
            <a:r>
              <a:rPr lang="en-US" sz="2600" dirty="0"/>
              <a:t>Decide what should be done based on information gained from the data.</a:t>
            </a:r>
          </a:p>
        </p:txBody>
      </p:sp>
    </p:spTree>
    <p:extLst>
      <p:ext uri="{BB962C8B-B14F-4D97-AF65-F5344CB8AC3E}">
        <p14:creationId xmlns:p14="http://schemas.microsoft.com/office/powerpoint/2010/main" val="37237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(2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68A42"/>
              </a:buClr>
            </a:pPr>
            <a:r>
              <a:rPr lang="en-US" b="1" dirty="0"/>
              <a:t>Determining your focus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Select an authentic, engaging topic 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Establish attainable goals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Translate the topic into an action research question</a:t>
            </a:r>
          </a:p>
          <a:p>
            <a:pPr lvl="2">
              <a:buClr>
                <a:srgbClr val="368A42"/>
              </a:buClr>
            </a:pPr>
            <a:r>
              <a:rPr lang="en-US" dirty="0"/>
              <a:t>Questions should be rich and open-ended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Question should be worthwhile and something the researcher has influence over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Write the questions formally and clearly</a:t>
            </a:r>
          </a:p>
        </p:txBody>
      </p:sp>
    </p:spTree>
    <p:extLst>
      <p:ext uri="{BB962C8B-B14F-4D97-AF65-F5344CB8AC3E}">
        <p14:creationId xmlns:p14="http://schemas.microsoft.com/office/powerpoint/2010/main" val="349653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(3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68A42"/>
              </a:buClr>
            </a:pPr>
            <a:r>
              <a:rPr lang="en-US" b="1" dirty="0"/>
              <a:t>Reviewing the literature </a:t>
            </a:r>
            <a:r>
              <a:rPr lang="en-US" dirty="0"/>
              <a:t>should 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articulate central premises critical to the research question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demonstrate the researcher’s knowledge of the topic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refine the research questions and provide additional information to guide the study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address any gaps in the current research and build a foundation for future studies</a:t>
            </a:r>
          </a:p>
        </p:txBody>
      </p:sp>
    </p:spTree>
    <p:extLst>
      <p:ext uri="{BB962C8B-B14F-4D97-AF65-F5344CB8AC3E}">
        <p14:creationId xmlns:p14="http://schemas.microsoft.com/office/powerpoint/2010/main" val="199356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(4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68A42"/>
              </a:buClr>
            </a:pPr>
            <a:r>
              <a:rPr lang="en-US" b="1" dirty="0">
                <a:solidFill>
                  <a:srgbClr val="000000"/>
                </a:solidFill>
              </a:rPr>
              <a:t>Setting Your Methodological Foundation to Gather Your Data</a:t>
            </a:r>
          </a:p>
          <a:p>
            <a:pPr lvl="1">
              <a:buClr>
                <a:srgbClr val="368A42"/>
              </a:buClr>
            </a:pPr>
            <a:r>
              <a:rPr lang="en-US" dirty="0">
                <a:solidFill>
                  <a:srgbClr val="000000"/>
                </a:solidFill>
              </a:rPr>
              <a:t>Determine dependent and independent variables as well as a timeline for the project</a:t>
            </a:r>
          </a:p>
          <a:p>
            <a:pPr lvl="1">
              <a:buClr>
                <a:srgbClr val="368A42"/>
              </a:buClr>
            </a:pPr>
            <a:r>
              <a:rPr lang="en-US" dirty="0">
                <a:solidFill>
                  <a:srgbClr val="000000"/>
                </a:solidFill>
              </a:rPr>
              <a:t>Establish a clear vision of the types of data to be collected and the ways to collect the data</a:t>
            </a:r>
          </a:p>
          <a:p>
            <a:pPr lvl="1">
              <a:buClr>
                <a:srgbClr val="368A42"/>
              </a:buClr>
            </a:pPr>
            <a:r>
              <a:rPr lang="en-US" dirty="0">
                <a:solidFill>
                  <a:srgbClr val="000000"/>
                </a:solidFill>
              </a:rPr>
              <a:t>Use data collection methods appropriate for the questions being asked</a:t>
            </a:r>
          </a:p>
        </p:txBody>
      </p:sp>
    </p:spTree>
    <p:extLst>
      <p:ext uri="{BB962C8B-B14F-4D97-AF65-F5344CB8AC3E}">
        <p14:creationId xmlns:p14="http://schemas.microsoft.com/office/powerpoint/2010/main" val="201386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5-2 Steps in Conducting Action Research (5 of 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68A42"/>
              </a:buClr>
            </a:pPr>
            <a:r>
              <a:rPr lang="en-US" b="1" dirty="0"/>
              <a:t>Gathering Data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Quantitative Data</a:t>
            </a:r>
          </a:p>
          <a:p>
            <a:pPr lvl="1">
              <a:buClr>
                <a:srgbClr val="368A42"/>
              </a:buClr>
            </a:pPr>
            <a:r>
              <a:rPr lang="en-US" dirty="0"/>
              <a:t>Qualitative Data</a:t>
            </a:r>
          </a:p>
          <a:p>
            <a:pPr lvl="2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Experiencing</a:t>
            </a:r>
            <a:r>
              <a:rPr lang="en-US" dirty="0"/>
              <a:t> – experience and field notes</a:t>
            </a:r>
            <a:endParaRPr lang="en-US" b="1" dirty="0">
              <a:solidFill>
                <a:srgbClr val="364481"/>
              </a:solidFill>
            </a:endParaRPr>
          </a:p>
          <a:p>
            <a:pPr lvl="3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Passive observation </a:t>
            </a:r>
            <a:r>
              <a:rPr lang="en-US" dirty="0"/>
              <a:t>– no teacher involvement</a:t>
            </a:r>
            <a:endParaRPr lang="en-US" b="1" dirty="0">
              <a:solidFill>
                <a:srgbClr val="364481"/>
              </a:solidFill>
            </a:endParaRPr>
          </a:p>
          <a:p>
            <a:pPr lvl="3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Participant-observer</a:t>
            </a:r>
            <a:r>
              <a:rPr lang="en-US" dirty="0"/>
              <a:t> – participate in activity</a:t>
            </a:r>
            <a:endParaRPr lang="en-US" b="1" dirty="0">
              <a:solidFill>
                <a:srgbClr val="364481"/>
              </a:solidFill>
            </a:endParaRPr>
          </a:p>
          <a:p>
            <a:pPr lvl="3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Active participant</a:t>
            </a:r>
            <a:r>
              <a:rPr lang="en-US" dirty="0"/>
              <a:t> – directly involved</a:t>
            </a:r>
            <a:endParaRPr lang="en-US" b="1" dirty="0">
              <a:solidFill>
                <a:srgbClr val="364481"/>
              </a:solidFill>
            </a:endParaRPr>
          </a:p>
          <a:p>
            <a:pPr lvl="2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Enquiring</a:t>
            </a:r>
            <a:r>
              <a:rPr lang="en-US" dirty="0"/>
              <a:t> – questioning or interviewing</a:t>
            </a:r>
            <a:endParaRPr lang="en-US" b="1" dirty="0">
              <a:solidFill>
                <a:srgbClr val="364481"/>
              </a:solidFill>
            </a:endParaRPr>
          </a:p>
          <a:p>
            <a:pPr lvl="2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Examining</a:t>
            </a:r>
            <a:r>
              <a:rPr lang="en-US" dirty="0"/>
              <a:t> – analyzing records and data</a:t>
            </a:r>
            <a:endParaRPr lang="en-US" b="1" dirty="0">
              <a:solidFill>
                <a:srgbClr val="364481"/>
              </a:solidFill>
            </a:endParaRPr>
          </a:p>
          <a:p>
            <a:pPr lvl="2">
              <a:buClr>
                <a:srgbClr val="368A42"/>
              </a:buClr>
            </a:pPr>
            <a:r>
              <a:rPr lang="en-US" b="1" dirty="0">
                <a:solidFill>
                  <a:srgbClr val="364481"/>
                </a:solidFill>
              </a:rPr>
              <a:t>Triangulation</a:t>
            </a:r>
            <a:r>
              <a:rPr lang="en-US" dirty="0"/>
              <a:t> – using multiple sources</a:t>
            </a:r>
            <a:endParaRPr lang="en-US" b="1" dirty="0">
              <a:solidFill>
                <a:srgbClr val="3644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9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5-1 Pre- and Post-research Survey Questions</a:t>
            </a:r>
          </a:p>
        </p:txBody>
      </p:sp>
      <p:pic>
        <p:nvPicPr>
          <p:cNvPr id="11" name="Content Placeholder 10" descr="A survey question form shows a list of ten numbered questions and instructions with options and corresponding fields to select the answers.&#10;">
            <a:extLst>
              <a:ext uri="{FF2B5EF4-FFF2-40B4-BE49-F238E27FC236}">
                <a16:creationId xmlns:a16="http://schemas.microsoft.com/office/drawing/2014/main" id="{531A7968-FA99-4295-B54B-AE082FC6F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21" y="1295400"/>
            <a:ext cx="2819357" cy="4830763"/>
          </a:xfrm>
        </p:spPr>
      </p:pic>
    </p:spTree>
    <p:extLst>
      <p:ext uri="{BB962C8B-B14F-4D97-AF65-F5344CB8AC3E}">
        <p14:creationId xmlns:p14="http://schemas.microsoft.com/office/powerpoint/2010/main" val="1250580781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PresentationFormat>On-screen Show (4:3)</PresentationFormat>
  <Paragraphs>77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Courier New</vt:lpstr>
      <vt:lpstr>Verdana</vt:lpstr>
      <vt:lpstr>Wingdings</vt:lpstr>
      <vt:lpstr>Sample</vt:lpstr>
      <vt:lpstr>Chapter 5</vt:lpstr>
      <vt:lpstr>Learning Objectives</vt:lpstr>
      <vt:lpstr>5-1 Purpose of Action Research</vt:lpstr>
      <vt:lpstr>5-2 Steps in Conducting Action Research (1 of 7)</vt:lpstr>
      <vt:lpstr>5-2 Steps in Conducting Action Research (2 of 7)</vt:lpstr>
      <vt:lpstr>5-2 Steps in Conducting Action Research (3 of 7)</vt:lpstr>
      <vt:lpstr>5-2 Steps in Conducting Action Research (4 of 7)</vt:lpstr>
      <vt:lpstr>5-2 Steps in Conducting Action Research (5 of 7)</vt:lpstr>
      <vt:lpstr>Figure 5-1 Pre- and Post-research Survey Questions</vt:lpstr>
      <vt:lpstr>5-2 Steps in Conducting Action Research (6 of 7)</vt:lpstr>
      <vt:lpstr>Figure 5-2 Pre- and Post-conference Form</vt:lpstr>
      <vt:lpstr>5-2 Steps in Conducting Action Research (7 of 7)</vt:lpstr>
      <vt:lpstr>Figure 5-4 Responses to “What do you like to read?”</vt:lpstr>
      <vt:lpstr>5-3 Disseminating the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Action Research</dc:title>
  <dc:creator/>
  <cp:lastModifiedBy/>
  <cp:revision>1</cp:revision>
  <dcterms:created xsi:type="dcterms:W3CDTF">2015-05-25T16:19:52Z</dcterms:created>
  <dcterms:modified xsi:type="dcterms:W3CDTF">2017-11-11T03:51:29Z</dcterms:modified>
</cp:coreProperties>
</file>