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71" r:id="rId1"/>
  </p:sldMasterIdLst>
  <p:notesMasterIdLst>
    <p:notesMasterId r:id="rId20"/>
  </p:notesMasterIdLst>
  <p:sldIdLst>
    <p:sldId id="509" r:id="rId2"/>
    <p:sldId id="487" r:id="rId3"/>
    <p:sldId id="488" r:id="rId4"/>
    <p:sldId id="533" r:id="rId5"/>
    <p:sldId id="532" r:id="rId6"/>
    <p:sldId id="503" r:id="rId7"/>
    <p:sldId id="534" r:id="rId8"/>
    <p:sldId id="535" r:id="rId9"/>
    <p:sldId id="513" r:id="rId10"/>
    <p:sldId id="536" r:id="rId11"/>
    <p:sldId id="537" r:id="rId12"/>
    <p:sldId id="517" r:id="rId13"/>
    <p:sldId id="520" r:id="rId14"/>
    <p:sldId id="538" r:id="rId15"/>
    <p:sldId id="539" r:id="rId16"/>
    <p:sldId id="528" r:id="rId17"/>
    <p:sldId id="540" r:id="rId18"/>
    <p:sldId id="54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481"/>
    <a:srgbClr val="398740"/>
    <a:srgbClr val="00739B"/>
    <a:srgbClr val="002D3D"/>
    <a:srgbClr val="59305B"/>
    <a:srgbClr val="4578AF"/>
    <a:srgbClr val="33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86300" autoAdjust="0"/>
  </p:normalViewPr>
  <p:slideViewPr>
    <p:cSldViewPr snapToGrid="0">
      <p:cViewPr varScale="1">
        <p:scale>
          <a:sx n="87" d="100"/>
          <a:sy n="87" d="100"/>
        </p:scale>
        <p:origin x="7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3491" name="Rectangle 512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3492" name="Rectangle 512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Notes Placeholder 512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512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Slide Number Placeholder 512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16ACA-BEA9-4113-B004-2C9FC464C5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AEEF-EA87-45A5-AB17-DF2F4D00AFC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122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4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8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54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82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1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82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17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5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0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4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5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5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59305B"/>
              </a:buClr>
              <a:buSzPct val="100000"/>
              <a:defRPr/>
            </a:lvl1pPr>
            <a:lvl2pPr marL="914400" indent="-457200">
              <a:buClr>
                <a:srgbClr val="59305B"/>
              </a:buClr>
              <a:defRPr/>
            </a:lvl2pPr>
            <a:lvl3pPr marL="1376363" indent="-461963">
              <a:buClr>
                <a:srgbClr val="59305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59305B"/>
              </a:buClr>
              <a:buFont typeface="Courier New" pitchFamily="49" charset="0"/>
              <a:buChar char="o"/>
              <a:defRPr/>
            </a:lvl4pPr>
            <a:lvl5pPr>
              <a:buClr>
                <a:srgbClr val="59305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67450"/>
            <a:ext cx="9151937" cy="617539"/>
          </a:xfrm>
          <a:prstGeom prst="rect">
            <a:avLst/>
          </a:prstGeom>
          <a:solidFill>
            <a:srgbClr val="398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447949" y="6398426"/>
            <a:ext cx="6874584" cy="347987"/>
          </a:xfrm>
          <a:prstGeom prst="rect">
            <a:avLst/>
          </a:prstGeom>
          <a:solidFill>
            <a:srgbClr val="39874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5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61692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98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89909"/>
            <a:ext cx="8229600" cy="103909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742950" y="3790950"/>
            <a:ext cx="7924800" cy="1809750"/>
          </a:xfrm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00250" y="6248400"/>
            <a:ext cx="5695950" cy="6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98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759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 dirty="0"/>
              <a:t>Click to edit Master text styles</a:t>
            </a:r>
          </a:p>
          <a:p>
            <a:pPr marL="914400" lvl="1" indent="-457200"/>
            <a:r>
              <a:rPr lang="en-US" dirty="0"/>
              <a:t>Second level</a:t>
            </a:r>
          </a:p>
          <a:p>
            <a:pPr marL="1376363" lvl="2" indent="-461963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398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98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365870" y="6398426"/>
            <a:ext cx="6806519" cy="347987"/>
          </a:xfrm>
          <a:prstGeom prst="rect">
            <a:avLst/>
          </a:prstGeom>
          <a:solidFill>
            <a:srgbClr val="39874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9305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9305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07497" y="176820"/>
            <a:ext cx="7481455" cy="103909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Chapter 6</a:t>
            </a:r>
          </a:p>
        </p:txBody>
      </p:sp>
      <p:sp>
        <p:nvSpPr>
          <p:cNvPr id="7" name="Sub Title 3"/>
          <p:cNvSpPr>
            <a:spLocks noGrp="1"/>
          </p:cNvSpPr>
          <p:nvPr>
            <p:ph sz="quarter" idx="10"/>
          </p:nvPr>
        </p:nvSpPr>
        <p:spPr>
          <a:xfrm>
            <a:off x="4039438" y="3210727"/>
            <a:ext cx="5021832" cy="1042857"/>
          </a:xfrm>
        </p:spPr>
        <p:txBody>
          <a:bodyPr anchor="ctr"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3600" dirty="0"/>
              <a:t>Withdrawal Designs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title="Cengag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4"/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9EDD06-23FF-44CB-A765-07BEA201AF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52" y="1774450"/>
            <a:ext cx="3183596" cy="407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5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6-5 Carla’s Data from an A-B-A-B Design</a:t>
            </a:r>
          </a:p>
        </p:txBody>
      </p:sp>
      <p:pic>
        <p:nvPicPr>
          <p:cNvPr id="5" name="Picture 4" descr="An A-B-A-B graph shows Carla’s data for number of verbalizations against free-time periods.">
            <a:extLst>
              <a:ext uri="{FF2B5EF4-FFF2-40B4-BE49-F238E27FC236}">
                <a16:creationId xmlns:a16="http://schemas.microsoft.com/office/drawing/2014/main" id="{D5648F04-BB0C-4774-B1B3-198188A31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26" y="1413360"/>
            <a:ext cx="6420746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6-6 Effect of Active Supervision and Pre-correction Data in the A-B-A-B Study</a:t>
            </a:r>
          </a:p>
        </p:txBody>
      </p:sp>
      <p:pic>
        <p:nvPicPr>
          <p:cNvPr id="5" name="Picture 4" descr="An A-B-A-B graph shows percent of intervals—minor behavior against sessions.">
            <a:extLst>
              <a:ext uri="{FF2B5EF4-FFF2-40B4-BE49-F238E27FC236}">
                <a16:creationId xmlns:a16="http://schemas.microsoft.com/office/drawing/2014/main" id="{51D6C990-0B13-4644-91E2-FDEA46C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41" y="1423159"/>
            <a:ext cx="6735115" cy="4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5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6-4 Prediction, Verification, and Replication for A-B-A-B Designs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Prediction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Looking at the A-B-A-B design</a:t>
            </a:r>
          </a:p>
          <a:p>
            <a:pPr lvl="2">
              <a:buClr>
                <a:srgbClr val="398740"/>
              </a:buClr>
            </a:pPr>
            <a:r>
              <a:rPr lang="en-US" dirty="0"/>
              <a:t>After stable baseline data are collected (A1), one could </a:t>
            </a:r>
            <a:r>
              <a:rPr lang="en-US" i="1" dirty="0"/>
              <a:t>predict</a:t>
            </a:r>
            <a:r>
              <a:rPr lang="en-US" dirty="0"/>
              <a:t> that the pattern would remain the same if the intervention had no effect</a:t>
            </a:r>
          </a:p>
          <a:p>
            <a:pPr lvl="3">
              <a:buClr>
                <a:srgbClr val="398740"/>
              </a:buClr>
            </a:pPr>
            <a:r>
              <a:rPr lang="en-US" dirty="0"/>
              <a:t>Also one could predict a different pattern would emerge</a:t>
            </a:r>
          </a:p>
          <a:p>
            <a:pPr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Verification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Occurs first when the change from baseline to intervention phase results in a change in responding</a:t>
            </a:r>
          </a:p>
          <a:p>
            <a:pPr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Replication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Occurs when the second treatment phase (B2) results in a similar response pattern as the first treatment phase (B1)</a:t>
            </a:r>
          </a:p>
          <a:p>
            <a:pPr lvl="1">
              <a:buClr>
                <a:srgbClr val="39874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6-5 Advantages and Disadvantages of Withdrawal Designs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600" b="1" dirty="0">
                <a:solidFill>
                  <a:srgbClr val="364481"/>
                </a:solidFill>
              </a:rPr>
              <a:t>Advantages of Withdrawal Design</a:t>
            </a:r>
          </a:p>
          <a:p>
            <a:pPr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dirty="0"/>
              <a:t>A clear functional relationship between the IV and the DV needs to be demonstrated</a:t>
            </a:r>
          </a:p>
          <a:p>
            <a:pPr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dirty="0"/>
              <a:t>The nature of the target behavior can be reversed when the treatment is withdrawn</a:t>
            </a:r>
          </a:p>
          <a:p>
            <a:pPr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dirty="0"/>
              <a:t>The nature of the treatment effects are not present on the target behavior after it is withdrawn</a:t>
            </a:r>
          </a:p>
          <a:p>
            <a:pPr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dirty="0"/>
              <a:t>Withdrawal of treatment does not compromise ethics</a:t>
            </a:r>
          </a:p>
          <a:p>
            <a:pPr marL="0" indent="0">
              <a:buClr>
                <a:srgbClr val="398740"/>
              </a:buClr>
              <a:buNone/>
            </a:pPr>
            <a:r>
              <a:rPr lang="en-US" b="1" dirty="0">
                <a:solidFill>
                  <a:srgbClr val="364481"/>
                </a:solidFill>
              </a:rPr>
              <a:t>Disadvantages</a:t>
            </a:r>
          </a:p>
          <a:p>
            <a:pPr lvl="1">
              <a:buClr>
                <a:srgbClr val="398740"/>
              </a:buClr>
              <a:buFont typeface="Arial" panose="020B0604020202020204" pitchFamily="34" charset="0"/>
              <a:buChar char="•"/>
            </a:pPr>
            <a:r>
              <a:rPr lang="en-US" dirty="0"/>
              <a:t>Resentful demoralization</a:t>
            </a:r>
          </a:p>
          <a:p>
            <a:pPr lvl="2">
              <a:buClr>
                <a:srgbClr val="398740"/>
              </a:buClr>
              <a:buFont typeface="Arial" panose="020B0604020202020204" pitchFamily="34" charset="0"/>
              <a:buChar char="–"/>
            </a:pPr>
            <a:r>
              <a:rPr lang="en-US" dirty="0"/>
              <a:t>The attitudes of individuals who are subjects in control groups who may resent not receiving treatment and react negatively</a:t>
            </a:r>
          </a:p>
          <a:p>
            <a:pPr lvl="1">
              <a:buClr>
                <a:srgbClr val="398740"/>
              </a:buClr>
              <a:buFont typeface="Arial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4097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6-7 Mark’s Data from a B-A-B Design</a:t>
            </a:r>
          </a:p>
        </p:txBody>
      </p:sp>
      <p:pic>
        <p:nvPicPr>
          <p:cNvPr id="5" name="Picture 4" descr="A B-A-B graph shows number of hitting attempts against sessions.">
            <a:extLst>
              <a:ext uri="{FF2B5EF4-FFF2-40B4-BE49-F238E27FC236}">
                <a16:creationId xmlns:a16="http://schemas.microsoft.com/office/drawing/2014/main" id="{FBE35ADA-56E9-4C3D-B5E8-96E592616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281" y="1349112"/>
            <a:ext cx="5887436" cy="481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8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6-8 Total Number of Completed Assignments Data in the B-A-B Study</a:t>
            </a:r>
          </a:p>
        </p:txBody>
      </p:sp>
      <p:pic>
        <p:nvPicPr>
          <p:cNvPr id="7" name="Picture 6" descr="A B-A-B graph shows number of fulfilled assignments against experimental sessions.">
            <a:extLst>
              <a:ext uri="{FF2B5EF4-FFF2-40B4-BE49-F238E27FC236}">
                <a16:creationId xmlns:a16="http://schemas.microsoft.com/office/drawing/2014/main" id="{D4922D07-93A9-42E9-B9C6-480D59B40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99" y="1434658"/>
            <a:ext cx="6801799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12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6-6 Adaptations of the Typical Withdrawal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98740"/>
              </a:buClr>
            </a:pPr>
            <a:r>
              <a:rPr lang="en-US" dirty="0"/>
              <a:t>A-B-A-B-A-B (</a:t>
            </a:r>
            <a:r>
              <a:rPr lang="en-US" b="1" dirty="0">
                <a:solidFill>
                  <a:srgbClr val="364481"/>
                </a:solidFill>
              </a:rPr>
              <a:t>Repeated Withdrawals</a:t>
            </a:r>
            <a:r>
              <a:rPr lang="en-US" dirty="0"/>
              <a:t>)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Increase confidence in the functional relationship between the treatment and the target behavior 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The more times the treatment is applied and withdrawn, the more there is evidence of experimental control 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The issue of ethics and treatment efficiency must be weighed</a:t>
            </a:r>
          </a:p>
        </p:txBody>
      </p:sp>
    </p:spTree>
    <p:extLst>
      <p:ext uri="{BB962C8B-B14F-4D97-AF65-F5344CB8AC3E}">
        <p14:creationId xmlns:p14="http://schemas.microsoft.com/office/powerpoint/2010/main" val="4115760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6-9 Brian’s and Brittany’s Use of PECS Requests</a:t>
            </a:r>
          </a:p>
        </p:txBody>
      </p:sp>
      <p:pic>
        <p:nvPicPr>
          <p:cNvPr id="5" name="Picture 4" descr="An A-B-A-B graph shows number of PECS requests against days for Brian and Brittany.">
            <a:extLst>
              <a:ext uri="{FF2B5EF4-FFF2-40B4-BE49-F238E27FC236}">
                <a16:creationId xmlns:a16="http://schemas.microsoft.com/office/drawing/2014/main" id="{C4BDB946-002D-42AB-8355-B0994CBE6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64" y="1346068"/>
            <a:ext cx="5994470" cy="485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8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6-10 Brian’s and Brittany’s Duration of Tantrum Behavior</a:t>
            </a:r>
          </a:p>
        </p:txBody>
      </p:sp>
      <p:pic>
        <p:nvPicPr>
          <p:cNvPr id="3" name="Picture 2" descr="An A-B-A-B graph shows duration of tantrums (in minutes) against days for Brian and Brittany.">
            <a:extLst>
              <a:ext uri="{FF2B5EF4-FFF2-40B4-BE49-F238E27FC236}">
                <a16:creationId xmlns:a16="http://schemas.microsoft.com/office/drawing/2014/main" id="{3894F75F-9655-4EBB-87CE-59A763B13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550" y="1509803"/>
            <a:ext cx="5996897" cy="45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168" y="1219201"/>
            <a:ext cx="8999621" cy="49409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398740"/>
              </a:buClr>
            </a:pPr>
            <a:r>
              <a:rPr lang="en-US" sz="2400" dirty="0"/>
              <a:t>6-1 Identify the mechanics of withdrawal designs</a:t>
            </a:r>
          </a:p>
          <a:p>
            <a:pPr>
              <a:spcBef>
                <a:spcPts val="600"/>
              </a:spcBef>
              <a:buClr>
                <a:srgbClr val="398740"/>
              </a:buClr>
            </a:pPr>
            <a:r>
              <a:rPr lang="en-US" sz="2400" dirty="0"/>
              <a:t>6-2 Describe the procedures for and uses of the A-B-A design</a:t>
            </a:r>
          </a:p>
          <a:p>
            <a:pPr>
              <a:spcBef>
                <a:spcPts val="600"/>
              </a:spcBef>
              <a:buClr>
                <a:srgbClr val="398740"/>
              </a:buClr>
            </a:pPr>
            <a:r>
              <a:rPr lang="en-US" sz="2400" dirty="0"/>
              <a:t>6-3 Describe the procedures for and uses of the A-B-A-B design</a:t>
            </a:r>
          </a:p>
          <a:p>
            <a:pPr>
              <a:spcBef>
                <a:spcPts val="600"/>
              </a:spcBef>
              <a:buClr>
                <a:srgbClr val="398740"/>
              </a:buClr>
            </a:pPr>
            <a:r>
              <a:rPr lang="en-US" sz="2400" dirty="0"/>
              <a:t>6-4 Describe the principles of prediction, verification, and replication in A-B-A-B designs</a:t>
            </a:r>
          </a:p>
          <a:p>
            <a:pPr>
              <a:buClr>
                <a:srgbClr val="398740"/>
              </a:buClr>
            </a:pPr>
            <a:r>
              <a:rPr lang="en-US" sz="2400" dirty="0"/>
              <a:t>6-5 Identify the advantages and disadvantages of withdrawal designs</a:t>
            </a:r>
          </a:p>
          <a:p>
            <a:pPr>
              <a:buClr>
                <a:srgbClr val="398740"/>
              </a:buClr>
            </a:pPr>
            <a:r>
              <a:rPr lang="en-US" sz="2400" dirty="0"/>
              <a:t>6-6 Describe adaptations of the typical withdrawal design including the B-A-B and A-B-A-B-A-B (repeated withdrawal) designs</a:t>
            </a:r>
          </a:p>
          <a:p>
            <a:pPr>
              <a:buClr>
                <a:srgbClr val="398740"/>
              </a:buClr>
            </a:pPr>
            <a:r>
              <a:rPr lang="en-US" sz="2400" dirty="0"/>
              <a:t>6-7 Apply knowledge of withdrawal designs to a case study</a:t>
            </a:r>
          </a:p>
          <a:p>
            <a:pPr>
              <a:spcBef>
                <a:spcPts val="600"/>
              </a:spcBef>
              <a:buClr>
                <a:srgbClr val="398740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66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6-1 Mechanics of Withdrawal </a:t>
            </a:r>
            <a:br>
              <a:rPr lang="en-US" dirty="0"/>
            </a:br>
            <a:r>
              <a:rPr lang="en-US" dirty="0"/>
              <a:t>Designs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Reversal design</a:t>
            </a:r>
            <a:r>
              <a:rPr lang="en-US" dirty="0"/>
              <a:t>,</a:t>
            </a:r>
            <a:r>
              <a:rPr lang="en-US" b="1" dirty="0">
                <a:solidFill>
                  <a:srgbClr val="364481"/>
                </a:solidFill>
              </a:rPr>
              <a:t> </a:t>
            </a:r>
            <a:r>
              <a:rPr lang="en-US" dirty="0"/>
              <a:t>also known as withdrawal</a:t>
            </a:r>
          </a:p>
          <a:p>
            <a:pPr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Basic goal</a:t>
            </a:r>
            <a:r>
              <a:rPr lang="en-US" dirty="0"/>
              <a:t>: To show that there is a functional relationship between the target behavior and the intervention.</a:t>
            </a:r>
          </a:p>
          <a:p>
            <a:pPr>
              <a:buClr>
                <a:srgbClr val="398740"/>
              </a:buClr>
            </a:pPr>
            <a:r>
              <a:rPr lang="en-US" dirty="0"/>
              <a:t>Typical withdrawal design is designated by letters A-B-A-B </a:t>
            </a:r>
          </a:p>
          <a:p>
            <a:pPr>
              <a:buClr>
                <a:srgbClr val="398740"/>
              </a:buClr>
            </a:pPr>
            <a:r>
              <a:rPr lang="en-US" dirty="0"/>
              <a:t>A researcher might withdraw the intervention to see if the behavior changes toward or returns to the baseline</a:t>
            </a:r>
          </a:p>
          <a:p>
            <a:pPr lvl="1"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A-B-A</a:t>
            </a:r>
          </a:p>
          <a:p>
            <a:pPr lvl="1">
              <a:buClr>
                <a:srgbClr val="398740"/>
              </a:buClr>
            </a:pPr>
            <a:r>
              <a:rPr lang="en-US" dirty="0"/>
              <a:t>Not recommended in educational or clinical settings</a:t>
            </a:r>
          </a:p>
          <a:p>
            <a:pPr lvl="2">
              <a:buClr>
                <a:srgbClr val="398740"/>
              </a:buClr>
            </a:pPr>
            <a:r>
              <a:rPr lang="en-US" dirty="0"/>
              <a:t>Concludes with a nontreatment phase </a:t>
            </a:r>
          </a:p>
          <a:p>
            <a:pPr>
              <a:buClr>
                <a:srgbClr val="398740"/>
              </a:buClr>
            </a:pPr>
            <a:r>
              <a:rPr lang="en-US" dirty="0"/>
              <a:t>A-B-A-B is the typical withdrawal design</a:t>
            </a:r>
          </a:p>
          <a:p>
            <a:pPr>
              <a:buClr>
                <a:srgbClr val="398740"/>
              </a:buClr>
            </a:pPr>
            <a:endParaRPr lang="en-US" b="1" dirty="0">
              <a:solidFill>
                <a:srgbClr val="3644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6-1 Data That Indicate a Functional Relationship</a:t>
            </a:r>
          </a:p>
        </p:txBody>
      </p:sp>
      <p:pic>
        <p:nvPicPr>
          <p:cNvPr id="5" name="Picture 4" descr="An A-B-A-B graph for behaviors against sessions indicates a functional relationship.">
            <a:extLst>
              <a:ext uri="{FF2B5EF4-FFF2-40B4-BE49-F238E27FC236}">
                <a16:creationId xmlns:a16="http://schemas.microsoft.com/office/drawing/2014/main" id="{7C7227CB-C34B-4B03-BC20-C3362CC41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10" y="1355883"/>
            <a:ext cx="6830378" cy="47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0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6-2 Data That Do Not Indicate a Functional Relationship</a:t>
            </a:r>
          </a:p>
        </p:txBody>
      </p:sp>
      <p:pic>
        <p:nvPicPr>
          <p:cNvPr id="5" name="Picture 4" descr="An A-B-A-B graph for behaviors against sessions that do not indicate a functional relationship.">
            <a:extLst>
              <a:ext uri="{FF2B5EF4-FFF2-40B4-BE49-F238E27FC236}">
                <a16:creationId xmlns:a16="http://schemas.microsoft.com/office/drawing/2014/main" id="{193DD0E4-FDBB-4B07-BE13-49634A55E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68" y="1464555"/>
            <a:ext cx="6716062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5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6-2 The A-B-A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sz="2600" dirty="0"/>
              <a:t>In an </a:t>
            </a:r>
            <a:r>
              <a:rPr lang="en-US" sz="2600" b="1" dirty="0">
                <a:solidFill>
                  <a:srgbClr val="364481"/>
                </a:solidFill>
              </a:rPr>
              <a:t>A-B-A design</a:t>
            </a:r>
            <a:r>
              <a:rPr lang="en-US" sz="2600" dirty="0"/>
              <a:t>, the investigator precisely defines both the target behavior to be altered and the treatment to be implemented</a:t>
            </a:r>
          </a:p>
          <a:p>
            <a:pPr marL="571500" lvl="1">
              <a:buClr>
                <a:srgbClr val="398740"/>
              </a:buClr>
              <a:buFont typeface="Arial" pitchFamily="34" charset="0"/>
              <a:buChar char="•"/>
            </a:pPr>
            <a:r>
              <a:rPr lang="en-US" sz="2600" dirty="0"/>
              <a:t>Steps include collecting baseline data (A), introducing treatment (B), and then return to the baseline phase (A)</a:t>
            </a:r>
          </a:p>
        </p:txBody>
      </p:sp>
    </p:spTree>
    <p:extLst>
      <p:ext uri="{BB962C8B-B14F-4D97-AF65-F5344CB8AC3E}">
        <p14:creationId xmlns:p14="http://schemas.microsoft.com/office/powerpoint/2010/main" val="349653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6-3 Johnny’s Data from an A-B-A Design</a:t>
            </a:r>
          </a:p>
        </p:txBody>
      </p:sp>
      <p:pic>
        <p:nvPicPr>
          <p:cNvPr id="5" name="Picture 4" descr="An A-B-A graph represents Johnny’s data for number of on-task observations against days.">
            <a:extLst>
              <a:ext uri="{FF2B5EF4-FFF2-40B4-BE49-F238E27FC236}">
                <a16:creationId xmlns:a16="http://schemas.microsoft.com/office/drawing/2014/main" id="{F9B1AD44-A7CD-454C-8F53-CBA63BCF1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73" y="1291650"/>
            <a:ext cx="6639852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3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Figure 6-4 Use of Pressure Vest and Engagement Behavior in the A-B-A Study</a:t>
            </a:r>
          </a:p>
        </p:txBody>
      </p:sp>
      <p:pic>
        <p:nvPicPr>
          <p:cNvPr id="5" name="Picture 4" descr="An A-B-A graph shows percentage of intervals against sessions for pressure vest and engagement behavior.">
            <a:extLst>
              <a:ext uri="{FF2B5EF4-FFF2-40B4-BE49-F238E27FC236}">
                <a16:creationId xmlns:a16="http://schemas.microsoft.com/office/drawing/2014/main" id="{AAD7E9C6-19C4-442B-A2D1-A2499B966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03" y="1504681"/>
            <a:ext cx="7348191" cy="418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708"/>
            <a:ext cx="9144001" cy="1039092"/>
          </a:xfrm>
        </p:spPr>
        <p:txBody>
          <a:bodyPr>
            <a:noAutofit/>
          </a:bodyPr>
          <a:lstStyle/>
          <a:p>
            <a:r>
              <a:rPr lang="en-US" dirty="0"/>
              <a:t>6-3 The A-B-A-B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597" y="1157468"/>
            <a:ext cx="8704562" cy="496869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rgbClr val="398740"/>
              </a:buClr>
            </a:pPr>
            <a:r>
              <a:rPr lang="en-US" b="1" dirty="0">
                <a:solidFill>
                  <a:srgbClr val="364481"/>
                </a:solidFill>
              </a:rPr>
              <a:t>A-B-A-B design</a:t>
            </a:r>
          </a:p>
          <a:p>
            <a:pPr lvl="1">
              <a:spcBef>
                <a:spcPts val="600"/>
              </a:spcBef>
              <a:buClr>
                <a:srgbClr val="398740"/>
              </a:buClr>
            </a:pPr>
            <a:r>
              <a:rPr lang="en-US" dirty="0"/>
              <a:t>Four steps</a:t>
            </a:r>
          </a:p>
          <a:p>
            <a:pPr lvl="2">
              <a:spcBef>
                <a:spcPts val="600"/>
              </a:spcBef>
              <a:buClr>
                <a:srgbClr val="398740"/>
              </a:buClr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: Baseline data collected before intervention</a:t>
            </a:r>
          </a:p>
          <a:p>
            <a:pPr lvl="2">
              <a:spcBef>
                <a:spcPts val="600"/>
              </a:spcBef>
              <a:buClr>
                <a:srgbClr val="398740"/>
              </a:buClr>
              <a:buFont typeface="+mj-lt"/>
              <a:buAutoNum type="arabicPeriod"/>
            </a:pP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: Intervention is introduced for a specific period of time and data are collected on the same target behavior</a:t>
            </a:r>
          </a:p>
          <a:p>
            <a:pPr lvl="2">
              <a:spcBef>
                <a:spcPts val="600"/>
              </a:spcBef>
              <a:buClr>
                <a:srgbClr val="398740"/>
              </a:buClr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: Intervention is withdrawn for a short period of time to determine if a return to baseline occurs </a:t>
            </a:r>
          </a:p>
          <a:p>
            <a:pPr lvl="2">
              <a:spcBef>
                <a:spcPts val="600"/>
              </a:spcBef>
              <a:buClr>
                <a:srgbClr val="398740"/>
              </a:buClr>
              <a:buFont typeface="+mj-lt"/>
              <a:buAutoNum type="arabicPeriod"/>
            </a:pP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: Intervention is reintroduced</a:t>
            </a:r>
          </a:p>
        </p:txBody>
      </p:sp>
    </p:spTree>
    <p:extLst>
      <p:ext uri="{BB962C8B-B14F-4D97-AF65-F5344CB8AC3E}">
        <p14:creationId xmlns:p14="http://schemas.microsoft.com/office/powerpoint/2010/main" val="3959980405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618</Words>
  <Application>Microsoft Office PowerPoint</Application>
  <PresentationFormat>On-screen Show (4:3)</PresentationFormat>
  <Paragraphs>77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Verdana</vt:lpstr>
      <vt:lpstr>Wingdings</vt:lpstr>
      <vt:lpstr>Sample</vt:lpstr>
      <vt:lpstr>Chapter 6</vt:lpstr>
      <vt:lpstr>Learning Objectives</vt:lpstr>
      <vt:lpstr>6-1 Mechanics of Withdrawal  Designs</vt:lpstr>
      <vt:lpstr>Figure 6-1 Data That Indicate a Functional Relationship</vt:lpstr>
      <vt:lpstr>Figure 6-2 Data That Do Not Indicate a Functional Relationship</vt:lpstr>
      <vt:lpstr>6-2 The A-B-A Design</vt:lpstr>
      <vt:lpstr>Figure 6-3 Johnny’s Data from an A-B-A Design</vt:lpstr>
      <vt:lpstr>Figure 6-4 Use of Pressure Vest and Engagement Behavior in the A-B-A Study</vt:lpstr>
      <vt:lpstr>6-3 The A-B-A-B Design</vt:lpstr>
      <vt:lpstr>Figure 6-5 Carla’s Data from an A-B-A-B Design</vt:lpstr>
      <vt:lpstr>Figure 6-6 Effect of Active Supervision and Pre-correction Data in the A-B-A-B Study</vt:lpstr>
      <vt:lpstr>6-4 Prediction, Verification, and Replication for A-B-A-B Designs</vt:lpstr>
      <vt:lpstr>6-5 Advantages and Disadvantages of Withdrawal Designs </vt:lpstr>
      <vt:lpstr>Figure 6-7 Mark’s Data from a B-A-B Design</vt:lpstr>
      <vt:lpstr>Figure 6-8 Total Number of Completed Assignments Data in the B-A-B Study</vt:lpstr>
      <vt:lpstr>6-6 Adaptations of the Typical Withdrawal Design</vt:lpstr>
      <vt:lpstr>Figure 6-9 Brian’s and Brittany’s Use of PECS Requests</vt:lpstr>
      <vt:lpstr>Figure 6-10 Brian’s and Brittany’s Duration of Tantrum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Withdrawal Designs</dc:title>
  <dc:creator/>
  <cp:lastModifiedBy/>
  <cp:revision>1</cp:revision>
  <dcterms:created xsi:type="dcterms:W3CDTF">2015-05-25T16:19:52Z</dcterms:created>
  <dcterms:modified xsi:type="dcterms:W3CDTF">2017-11-11T03:57:42Z</dcterms:modified>
</cp:coreProperties>
</file>