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71" r:id="rId1"/>
  </p:sldMasterIdLst>
  <p:notesMasterIdLst>
    <p:notesMasterId r:id="rId23"/>
  </p:notesMasterIdLst>
  <p:sldIdLst>
    <p:sldId id="509" r:id="rId2"/>
    <p:sldId id="487" r:id="rId3"/>
    <p:sldId id="488" r:id="rId4"/>
    <p:sldId id="562" r:id="rId5"/>
    <p:sldId id="535" r:id="rId6"/>
    <p:sldId id="564" r:id="rId7"/>
    <p:sldId id="565" r:id="rId8"/>
    <p:sldId id="566" r:id="rId9"/>
    <p:sldId id="543" r:id="rId10"/>
    <p:sldId id="545" r:id="rId11"/>
    <p:sldId id="546" r:id="rId12"/>
    <p:sldId id="567" r:id="rId13"/>
    <p:sldId id="548" r:id="rId14"/>
    <p:sldId id="568" r:id="rId15"/>
    <p:sldId id="569" r:id="rId16"/>
    <p:sldId id="570" r:id="rId17"/>
    <p:sldId id="571" r:id="rId18"/>
    <p:sldId id="572" r:id="rId19"/>
    <p:sldId id="558" r:id="rId20"/>
    <p:sldId id="563" r:id="rId21"/>
    <p:sldId id="57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580"/>
    <a:srgbClr val="338C42"/>
    <a:srgbClr val="00739B"/>
    <a:srgbClr val="002D3D"/>
    <a:srgbClr val="59305B"/>
    <a:srgbClr val="4578AF"/>
    <a:srgbClr val="3366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98" autoAdjust="0"/>
    <p:restoredTop sz="86341" autoAdjust="0"/>
  </p:normalViewPr>
  <p:slideViewPr>
    <p:cSldViewPr snapToGrid="0">
      <p:cViewPr>
        <p:scale>
          <a:sx n="90" d="100"/>
          <a:sy n="90" d="100"/>
        </p:scale>
        <p:origin x="121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1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3491" name="Rectangle 512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3492" name="Rectangle 512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Notes Placeholder 512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4" name="Rectangle 512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7" name="Slide Number Placeholder 512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A16ACA-BEA9-4113-B004-2C9FC464C5F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3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AEEF-EA87-45A5-AB17-DF2F4D00AFC7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1122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9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49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9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55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105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603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28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308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94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9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9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9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9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83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48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51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9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9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" y="27709"/>
            <a:ext cx="9052560" cy="1039091"/>
          </a:xfrm>
        </p:spPr>
        <p:txBody>
          <a:bodyPr>
            <a:normAutofit/>
          </a:bodyPr>
          <a:lstStyle>
            <a:lvl1pPr algn="ctr">
              <a:defRPr sz="36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1963" indent="-461963">
              <a:buClr>
                <a:srgbClr val="59305B"/>
              </a:buClr>
              <a:buSzPct val="100000"/>
              <a:defRPr/>
            </a:lvl1pPr>
            <a:lvl2pPr marL="914400" indent="-457200">
              <a:buClr>
                <a:srgbClr val="59305B"/>
              </a:buClr>
              <a:defRPr/>
            </a:lvl2pPr>
            <a:lvl3pPr marL="1376363" indent="-461963">
              <a:buClr>
                <a:srgbClr val="59305B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rgbClr val="59305B"/>
              </a:buClr>
              <a:buFont typeface="Courier New" pitchFamily="49" charset="0"/>
              <a:buChar char="o"/>
              <a:defRPr/>
            </a:lvl4pPr>
            <a:lvl5pPr>
              <a:buClr>
                <a:srgbClr val="59305B"/>
              </a:buCl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37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gure + Caption Layout"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9169" y="357626"/>
            <a:ext cx="8032638" cy="100401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43000" y="1752600"/>
            <a:ext cx="6997700" cy="3429000"/>
          </a:xfrm>
        </p:spPr>
        <p:txBody>
          <a:bodyPr/>
          <a:lstStyle>
            <a:lvl1pPr>
              <a:buClr>
                <a:srgbClr val="59305B"/>
              </a:buClr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169" y="5486400"/>
            <a:ext cx="8032638" cy="665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/>
        </p:nvSpPr>
        <p:spPr bwMode="white">
          <a:xfrm>
            <a:off x="-7937" y="6267450"/>
            <a:ext cx="9151937" cy="617539"/>
          </a:xfrm>
          <a:prstGeom prst="rect">
            <a:avLst/>
          </a:prstGeom>
          <a:solidFill>
            <a:srgbClr val="338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Copyright" descr="Pearson: Copyright 2015, 2012, 2009"/>
          <p:cNvSpPr txBox="1">
            <a:spLocks noChangeArrowheads="1"/>
          </p:cNvSpPr>
          <p:nvPr/>
        </p:nvSpPr>
        <p:spPr bwMode="auto">
          <a:xfrm>
            <a:off x="1447949" y="6398426"/>
            <a:ext cx="6874584" cy="347987"/>
          </a:xfrm>
          <a:prstGeom prst="rect">
            <a:avLst/>
          </a:prstGeom>
          <a:solidFill>
            <a:srgbClr val="338C42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5" name="Picture 2" descr="\\172.16.1.5\editorial services\WRITING\02_Projects\CENGAGE\Cengage Logo\Siva\Cengage_Logo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" y="6420960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561692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38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59305B"/>
              </a:buClr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389909"/>
            <a:ext cx="8229600" cy="103909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742950" y="3790950"/>
            <a:ext cx="7924800" cy="1809750"/>
          </a:xfrm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000250" y="6248400"/>
            <a:ext cx="5695950" cy="6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3" name="Rectangle 12"/>
          <p:cNvSpPr/>
          <p:nvPr/>
        </p:nvSpPr>
        <p:spPr bwMode="white">
          <a:xfrm>
            <a:off x="-7938" y="6248400"/>
            <a:ext cx="9161464" cy="629874"/>
          </a:xfrm>
          <a:prstGeom prst="rect">
            <a:avLst/>
          </a:prstGeom>
          <a:solidFill>
            <a:srgbClr val="338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7591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61963" lvl="0" indent="-461963">
              <a:buSzPct val="100000"/>
            </a:pPr>
            <a:r>
              <a:rPr lang="en-US" dirty="0"/>
              <a:t>Click to edit Master text styles</a:t>
            </a:r>
          </a:p>
          <a:p>
            <a:pPr marL="914400" lvl="1" indent="-457200"/>
            <a:r>
              <a:rPr lang="en-US" dirty="0"/>
              <a:t>Second level</a:t>
            </a:r>
          </a:p>
          <a:p>
            <a:pPr marL="1376363" lvl="2" indent="-461963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1133554"/>
          </a:xfrm>
          <a:prstGeom prst="rect">
            <a:avLst/>
          </a:prstGeom>
          <a:solidFill>
            <a:srgbClr val="338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 bwMode="white">
          <a:xfrm>
            <a:off x="-7938" y="6248400"/>
            <a:ext cx="9161464" cy="629874"/>
          </a:xfrm>
          <a:prstGeom prst="rect">
            <a:avLst/>
          </a:prstGeom>
          <a:solidFill>
            <a:srgbClr val="338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pyright" descr="Pearson: Copyright 2015, 2012, 2009"/>
          <p:cNvSpPr txBox="1">
            <a:spLocks noChangeArrowheads="1"/>
          </p:cNvSpPr>
          <p:nvPr/>
        </p:nvSpPr>
        <p:spPr bwMode="auto">
          <a:xfrm>
            <a:off x="1365870" y="6398426"/>
            <a:ext cx="6806519" cy="347987"/>
          </a:xfrm>
          <a:prstGeom prst="rect">
            <a:avLst/>
          </a:prstGeom>
          <a:solidFill>
            <a:srgbClr val="338C42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\\172.16.1.5\editorial services\WRITING\02_Projects\CENGAGE\Cengage Logo\Siva\Cengage_Logo_White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" y="6420960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26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9305B"/>
        </a:buClr>
        <a:buFont typeface="Arial" pitchFamily="34" charset="0"/>
        <a:buChar char="•"/>
        <a:defRPr lang="en-US" sz="26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9305B"/>
        </a:buClr>
        <a:buFont typeface="Arial" pitchFamily="34" charset="0"/>
        <a:buChar char="–"/>
        <a:defRPr lang="en-US" sz="24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9305B"/>
        </a:buClr>
        <a:buFont typeface="Wingdings" pitchFamily="2" charset="2"/>
        <a:buChar char="§"/>
        <a:defRPr lang="en-US" sz="22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9305B"/>
        </a:buClr>
        <a:buFont typeface="Courier New" pitchFamily="49" charset="0"/>
        <a:buChar char="o"/>
        <a:defRPr lang="en-US" sz="20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9305B"/>
        </a:buClr>
        <a:buFont typeface="Arial" pitchFamily="34" charset="0"/>
        <a:buChar char="»"/>
        <a:defRPr lang="en-US" sz="2000" kern="1200" dirty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7467" y="161584"/>
            <a:ext cx="7481455" cy="103909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Chapter 7</a:t>
            </a:r>
          </a:p>
        </p:txBody>
      </p:sp>
      <p:sp>
        <p:nvSpPr>
          <p:cNvPr id="7" name="Sub Title 3"/>
          <p:cNvSpPr>
            <a:spLocks noGrp="1"/>
          </p:cNvSpPr>
          <p:nvPr>
            <p:ph sz="quarter" idx="10"/>
          </p:nvPr>
        </p:nvSpPr>
        <p:spPr>
          <a:xfrm>
            <a:off x="4139921" y="1979115"/>
            <a:ext cx="4923902" cy="3490845"/>
          </a:xfrm>
        </p:spPr>
        <p:txBody>
          <a:bodyPr anchor="ctr"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3600" dirty="0"/>
              <a:t>Changing Conditions and Changing Criterion Designs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title="Cengag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" y="6420960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4"/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468C57-45EC-4CCE-8606-60D7FCE366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67" y="1778558"/>
            <a:ext cx="2972240" cy="380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59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5640" y="28800"/>
            <a:ext cx="7762923" cy="1062064"/>
          </a:xfrm>
        </p:spPr>
        <p:txBody>
          <a:bodyPr>
            <a:noAutofit/>
          </a:bodyPr>
          <a:lstStyle/>
          <a:p>
            <a:r>
              <a:rPr lang="en-US" dirty="0"/>
              <a:t>7-5 The Changing Criterion Design (1 of 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252" y="1299411"/>
            <a:ext cx="8967537" cy="4876800"/>
          </a:xfrm>
        </p:spPr>
        <p:txBody>
          <a:bodyPr>
            <a:normAutofit/>
          </a:bodyPr>
          <a:lstStyle/>
          <a:p>
            <a:pPr>
              <a:buClr>
                <a:srgbClr val="338C42"/>
              </a:buClr>
            </a:pPr>
            <a:r>
              <a:rPr lang="en-US" b="1" dirty="0">
                <a:solidFill>
                  <a:srgbClr val="364580"/>
                </a:solidFill>
              </a:rPr>
              <a:t>Changing criterion design</a:t>
            </a:r>
            <a:r>
              <a:rPr lang="en-US" dirty="0"/>
              <a:t> involves the evaluation of the effects of a treatment on the gradual, systematic increase or decrease of a single target behavior</a:t>
            </a:r>
          </a:p>
          <a:p>
            <a:pPr>
              <a:buClr>
                <a:srgbClr val="338C42"/>
              </a:buClr>
            </a:pPr>
            <a:r>
              <a:rPr lang="en-US" dirty="0"/>
              <a:t>Accomplished by carefully changing the criterion levels necessary to meet contingencies to increase behavior or to decrease behavior</a:t>
            </a:r>
          </a:p>
        </p:txBody>
      </p:sp>
    </p:spTree>
    <p:extLst>
      <p:ext uri="{BB962C8B-B14F-4D97-AF65-F5344CB8AC3E}">
        <p14:creationId xmlns:p14="http://schemas.microsoft.com/office/powerpoint/2010/main" val="1020096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1684" y="28800"/>
            <a:ext cx="7730837" cy="1062064"/>
          </a:xfrm>
        </p:spPr>
        <p:txBody>
          <a:bodyPr>
            <a:noAutofit/>
          </a:bodyPr>
          <a:lstStyle/>
          <a:p>
            <a:r>
              <a:rPr lang="en-US" dirty="0"/>
              <a:t>7-5 The Changing Criterion Design (2 of 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252" y="1299411"/>
            <a:ext cx="8967537" cy="4876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buClr>
                <a:srgbClr val="338C42"/>
              </a:buClr>
            </a:pPr>
            <a:r>
              <a:rPr lang="en-US" dirty="0"/>
              <a:t>Changing Criterion Steps</a:t>
            </a:r>
          </a:p>
          <a:p>
            <a:pPr lvl="1">
              <a:spcBef>
                <a:spcPts val="600"/>
              </a:spcBef>
              <a:buClr>
                <a:srgbClr val="338C42"/>
              </a:buClr>
            </a:pPr>
            <a:r>
              <a:rPr lang="en-US" dirty="0"/>
              <a:t>Step 1 Carefully define the target behavior</a:t>
            </a:r>
          </a:p>
          <a:p>
            <a:pPr lvl="1">
              <a:spcBef>
                <a:spcPts val="600"/>
              </a:spcBef>
              <a:buClr>
                <a:srgbClr val="338C42"/>
              </a:buClr>
            </a:pPr>
            <a:r>
              <a:rPr lang="en-US" dirty="0"/>
              <a:t>Step 2 Collect baseline data</a:t>
            </a:r>
          </a:p>
          <a:p>
            <a:pPr lvl="1">
              <a:spcBef>
                <a:spcPts val="600"/>
              </a:spcBef>
              <a:buClr>
                <a:srgbClr val="338C42"/>
              </a:buClr>
            </a:pPr>
            <a:r>
              <a:rPr lang="en-US" dirty="0"/>
              <a:t>Step 3 Determine level of performance (criterion levels)</a:t>
            </a:r>
          </a:p>
          <a:p>
            <a:pPr lvl="3">
              <a:spcBef>
                <a:spcPts val="600"/>
              </a:spcBef>
              <a:buClr>
                <a:srgbClr val="338C42"/>
              </a:buClr>
            </a:pPr>
            <a:r>
              <a:rPr lang="en-US" sz="2400" dirty="0"/>
              <a:t>Determine terminal behavior or goal</a:t>
            </a:r>
          </a:p>
          <a:p>
            <a:pPr lvl="3">
              <a:spcBef>
                <a:spcPts val="600"/>
              </a:spcBef>
              <a:buClr>
                <a:srgbClr val="338C42"/>
              </a:buClr>
            </a:pPr>
            <a:r>
              <a:rPr lang="en-US" sz="2400" dirty="0"/>
              <a:t>Determine criterion level for the first subphase</a:t>
            </a:r>
          </a:p>
          <a:p>
            <a:pPr lvl="3">
              <a:spcBef>
                <a:spcPts val="600"/>
              </a:spcBef>
              <a:buClr>
                <a:srgbClr val="338C42"/>
              </a:buClr>
            </a:pPr>
            <a:r>
              <a:rPr lang="en-US" sz="2400" dirty="0"/>
              <a:t>Establish the criterion levels for the subsequent </a:t>
            </a:r>
            <a:r>
              <a:rPr lang="en-US" sz="2400" dirty="0" err="1"/>
              <a:t>subphases</a:t>
            </a:r>
            <a:endParaRPr lang="en-US" sz="2400" dirty="0"/>
          </a:p>
          <a:p>
            <a:pPr lvl="1">
              <a:buClr>
                <a:srgbClr val="338C42"/>
              </a:buClr>
            </a:pPr>
            <a:r>
              <a:rPr lang="en-US" dirty="0"/>
              <a:t>Step 4 Begin the intervention </a:t>
            </a:r>
          </a:p>
          <a:p>
            <a:pPr lvl="1">
              <a:buClr>
                <a:srgbClr val="338C42"/>
              </a:buClr>
            </a:pPr>
            <a:r>
              <a:rPr lang="en-US" dirty="0"/>
              <a:t>Step 5 Introduce the next </a:t>
            </a:r>
            <a:r>
              <a:rPr lang="en-US" dirty="0" err="1"/>
              <a:t>subphase</a:t>
            </a:r>
            <a:r>
              <a:rPr lang="en-US" dirty="0"/>
              <a:t> level after the first criterion level is met</a:t>
            </a:r>
          </a:p>
          <a:p>
            <a:pPr lvl="1">
              <a:buClr>
                <a:srgbClr val="338C42"/>
              </a:buClr>
            </a:pPr>
            <a:r>
              <a:rPr lang="en-US" dirty="0"/>
              <a:t>Step 6 Continue through each </a:t>
            </a:r>
            <a:r>
              <a:rPr lang="en-US" dirty="0" err="1"/>
              <a:t>subphase</a:t>
            </a:r>
            <a:r>
              <a:rPr lang="en-US" dirty="0"/>
              <a:t> until the terminal goal is reached</a:t>
            </a:r>
          </a:p>
        </p:txBody>
      </p:sp>
    </p:spTree>
    <p:extLst>
      <p:ext uri="{BB962C8B-B14F-4D97-AF65-F5344CB8AC3E}">
        <p14:creationId xmlns:p14="http://schemas.microsoft.com/office/powerpoint/2010/main" val="3120507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1684" y="28800"/>
            <a:ext cx="7730837" cy="1062064"/>
          </a:xfrm>
        </p:spPr>
        <p:txBody>
          <a:bodyPr>
            <a:noAutofit/>
          </a:bodyPr>
          <a:lstStyle/>
          <a:p>
            <a:r>
              <a:rPr lang="en-US" dirty="0"/>
              <a:t>Figure 7-4 Example of Data from a Basic Changing Criterion Design</a:t>
            </a:r>
          </a:p>
        </p:txBody>
      </p:sp>
      <p:pic>
        <p:nvPicPr>
          <p:cNvPr id="3" name="Picture 2" descr="A sample graph from a basic changing criterion design shows number of math problems completed by sessions.">
            <a:extLst>
              <a:ext uri="{FF2B5EF4-FFF2-40B4-BE49-F238E27FC236}">
                <a16:creationId xmlns:a16="http://schemas.microsoft.com/office/drawing/2014/main" id="{CD53D34F-9634-4EAB-87EC-EF758698F3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857" y="1310404"/>
            <a:ext cx="6606490" cy="486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92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2319" y="28800"/>
            <a:ext cx="7690585" cy="1062064"/>
          </a:xfrm>
        </p:spPr>
        <p:txBody>
          <a:bodyPr>
            <a:noAutofit/>
          </a:bodyPr>
          <a:lstStyle/>
          <a:p>
            <a:r>
              <a:rPr lang="en-US" dirty="0"/>
              <a:t>7-5 The Changing Criterion Design (3 of 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252" y="1299411"/>
            <a:ext cx="8967537" cy="4876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rgbClr val="338C42"/>
              </a:buClr>
            </a:pPr>
            <a:r>
              <a:rPr lang="en-US" b="1" dirty="0"/>
              <a:t>Issues Related to Changing Criterion Designs</a:t>
            </a:r>
          </a:p>
          <a:p>
            <a:pPr lvl="1">
              <a:spcBef>
                <a:spcPts val="600"/>
              </a:spcBef>
              <a:buClr>
                <a:srgbClr val="338C42"/>
              </a:buClr>
            </a:pPr>
            <a:r>
              <a:rPr lang="en-US" dirty="0"/>
              <a:t>Three important issues to consider</a:t>
            </a:r>
          </a:p>
          <a:p>
            <a:pPr lvl="2">
              <a:spcBef>
                <a:spcPts val="600"/>
              </a:spcBef>
              <a:buClr>
                <a:srgbClr val="338C42"/>
              </a:buClr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>
                <a:solidFill>
                  <a:srgbClr val="364580"/>
                </a:solidFill>
              </a:rPr>
              <a:t>length of each subphase</a:t>
            </a:r>
          </a:p>
          <a:p>
            <a:pPr lvl="2">
              <a:spcBef>
                <a:spcPts val="600"/>
              </a:spcBef>
              <a:buClr>
                <a:srgbClr val="338C42"/>
              </a:buClr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>
                <a:solidFill>
                  <a:srgbClr val="364580"/>
                </a:solidFill>
              </a:rPr>
              <a:t>magnitude of the criterion changes</a:t>
            </a:r>
          </a:p>
          <a:p>
            <a:pPr lvl="2">
              <a:spcBef>
                <a:spcPts val="600"/>
              </a:spcBef>
              <a:buClr>
                <a:srgbClr val="338C42"/>
              </a:buClr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>
                <a:solidFill>
                  <a:srgbClr val="364580"/>
                </a:solidFill>
              </a:rPr>
              <a:t>number of </a:t>
            </a:r>
            <a:r>
              <a:rPr lang="en-US" dirty="0"/>
              <a:t>subphases or </a:t>
            </a:r>
            <a:r>
              <a:rPr lang="en-US" b="1" dirty="0">
                <a:solidFill>
                  <a:srgbClr val="364580"/>
                </a:solidFill>
              </a:rPr>
              <a:t>criterion changes</a:t>
            </a:r>
            <a:r>
              <a:rPr lang="en-US" sz="2400" b="1" dirty="0">
                <a:solidFill>
                  <a:srgbClr val="364580"/>
                </a:solidFill>
              </a:rPr>
              <a:t> </a:t>
            </a:r>
          </a:p>
          <a:p>
            <a:pPr lvl="1">
              <a:spcBef>
                <a:spcPts val="600"/>
              </a:spcBef>
              <a:buClr>
                <a:srgbClr val="338C42"/>
              </a:buClr>
            </a:pPr>
            <a:r>
              <a:rPr lang="en-US" dirty="0"/>
              <a:t>Another issue to consider</a:t>
            </a:r>
          </a:p>
          <a:p>
            <a:pPr marL="1371600" lvl="2" indent="-457200">
              <a:spcBef>
                <a:spcPts val="600"/>
              </a:spcBef>
              <a:buClr>
                <a:srgbClr val="338C42"/>
              </a:buClr>
              <a:buFont typeface="+mj-lt"/>
              <a:buAutoNum type="arabicPeriod" startAt="4"/>
            </a:pPr>
            <a:r>
              <a:rPr lang="en-US" b="1" dirty="0">
                <a:solidFill>
                  <a:srgbClr val="364580"/>
                </a:solidFill>
              </a:rPr>
              <a:t>Placement of the subphases</a:t>
            </a:r>
          </a:p>
        </p:txBody>
      </p:sp>
    </p:spTree>
    <p:extLst>
      <p:ext uri="{BB962C8B-B14F-4D97-AF65-F5344CB8AC3E}">
        <p14:creationId xmlns:p14="http://schemas.microsoft.com/office/powerpoint/2010/main" val="2963162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7731" y="28800"/>
            <a:ext cx="7690586" cy="1062064"/>
          </a:xfrm>
        </p:spPr>
        <p:txBody>
          <a:bodyPr>
            <a:noAutofit/>
          </a:bodyPr>
          <a:lstStyle/>
          <a:p>
            <a:r>
              <a:rPr lang="en-US" sz="2800" dirty="0"/>
              <a:t>Figure 7-5 Example of Data from a Changing Criterion Design with Different </a:t>
            </a:r>
            <a:r>
              <a:rPr lang="en-US" sz="2800" dirty="0" err="1"/>
              <a:t>Subphase</a:t>
            </a:r>
            <a:r>
              <a:rPr lang="en-US" sz="2800" dirty="0"/>
              <a:t> Lengths</a:t>
            </a:r>
          </a:p>
        </p:txBody>
      </p:sp>
      <p:pic>
        <p:nvPicPr>
          <p:cNvPr id="3" name="Picture 2" descr="A sample graph from a changing criterion design with different subphase lengths shows number of math problems completed against sessions.">
            <a:extLst>
              <a:ext uri="{FF2B5EF4-FFF2-40B4-BE49-F238E27FC236}">
                <a16:creationId xmlns:a16="http://schemas.microsoft.com/office/drawing/2014/main" id="{B46CD369-BDA2-4499-B05F-E430012B3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9" y="1226525"/>
            <a:ext cx="6985030" cy="48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318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5857" y="28800"/>
            <a:ext cx="7706626" cy="1062064"/>
          </a:xfrm>
        </p:spPr>
        <p:txBody>
          <a:bodyPr>
            <a:noAutofit/>
          </a:bodyPr>
          <a:lstStyle/>
          <a:p>
            <a:r>
              <a:rPr lang="en-US" sz="2800" dirty="0"/>
              <a:t>Figure 7-6 Example of Data from a Changing Criterion Design with a Reversal to a Previous Criterion Design</a:t>
            </a:r>
          </a:p>
        </p:txBody>
      </p:sp>
      <p:pic>
        <p:nvPicPr>
          <p:cNvPr id="3" name="Picture 2" descr="A sample graph for changing criterion design with a reversal to a previous criterion design shows number of math problems completed against sessions.">
            <a:extLst>
              <a:ext uri="{FF2B5EF4-FFF2-40B4-BE49-F238E27FC236}">
                <a16:creationId xmlns:a16="http://schemas.microsoft.com/office/drawing/2014/main" id="{0679DDBA-06DA-4211-8F3C-056805D7D9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515" y="1531696"/>
            <a:ext cx="6733309" cy="461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96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5857" y="28800"/>
            <a:ext cx="7706626" cy="1062064"/>
          </a:xfrm>
        </p:spPr>
        <p:txBody>
          <a:bodyPr>
            <a:noAutofit/>
          </a:bodyPr>
          <a:lstStyle/>
          <a:p>
            <a:r>
              <a:rPr lang="en-US" sz="2800" dirty="0"/>
              <a:t>Figure 7-7 Example of Data from a Changing Criterion Design with a Return to a Baseline Phase</a:t>
            </a:r>
          </a:p>
        </p:txBody>
      </p:sp>
      <p:pic>
        <p:nvPicPr>
          <p:cNvPr id="5" name="Picture 4" descr="A sample graph for changing criterion design with a return to a baseline phase shows number of inappropriate verbalization against sessions.">
            <a:extLst>
              <a:ext uri="{FF2B5EF4-FFF2-40B4-BE49-F238E27FC236}">
                <a16:creationId xmlns:a16="http://schemas.microsoft.com/office/drawing/2014/main" id="{644C9538-3F2A-49F9-A600-6590F5AD4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53" y="1280160"/>
            <a:ext cx="6923833" cy="48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1898" y="28800"/>
            <a:ext cx="7674543" cy="1062064"/>
          </a:xfrm>
        </p:spPr>
        <p:txBody>
          <a:bodyPr>
            <a:noAutofit/>
          </a:bodyPr>
          <a:lstStyle/>
          <a:p>
            <a:r>
              <a:rPr lang="en-US" sz="2800" dirty="0"/>
              <a:t>Figure 7-8 Data for the Subjects in the Study Using a Changing Criterion Design with Return to Baseline</a:t>
            </a:r>
          </a:p>
        </p:txBody>
      </p:sp>
      <p:pic>
        <p:nvPicPr>
          <p:cNvPr id="9" name="Picture 8" descr="A series of six graphs show data for subjects in the study using a changing criterion design with return to baseline.">
            <a:extLst>
              <a:ext uri="{FF2B5EF4-FFF2-40B4-BE49-F238E27FC236}">
                <a16:creationId xmlns:a16="http://schemas.microsoft.com/office/drawing/2014/main" id="{33150635-0066-44F7-82BB-643EDF9B1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587" y="1263186"/>
            <a:ext cx="2785163" cy="492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116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835" y="28800"/>
            <a:ext cx="8964330" cy="1062064"/>
          </a:xfrm>
        </p:spPr>
        <p:txBody>
          <a:bodyPr>
            <a:noAutofit/>
          </a:bodyPr>
          <a:lstStyle/>
          <a:p>
            <a:r>
              <a:rPr lang="en-US" dirty="0"/>
              <a:t>Figure 7-9 James’s Math Problems Solved</a:t>
            </a:r>
          </a:p>
        </p:txBody>
      </p:sp>
      <p:pic>
        <p:nvPicPr>
          <p:cNvPr id="3" name="Picture 2" descr="A graph shows James’s number of math problems solved correctly against observations.">
            <a:extLst>
              <a:ext uri="{FF2B5EF4-FFF2-40B4-BE49-F238E27FC236}">
                <a16:creationId xmlns:a16="http://schemas.microsoft.com/office/drawing/2014/main" id="{469078D2-F823-49A8-AF12-50647817C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869" y="1331019"/>
            <a:ext cx="6310262" cy="481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85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835" y="28800"/>
            <a:ext cx="8964330" cy="1062064"/>
          </a:xfrm>
        </p:spPr>
        <p:txBody>
          <a:bodyPr>
            <a:noAutofit/>
          </a:bodyPr>
          <a:lstStyle/>
          <a:p>
            <a:r>
              <a:rPr lang="en-US" dirty="0"/>
              <a:t>7-7 Prediction, Verification, and Replication in the Changing Criterion Design (1 of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252" y="1299411"/>
            <a:ext cx="8967537" cy="4876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</a:pPr>
            <a:r>
              <a:rPr lang="en-US" sz="3100" b="1" dirty="0">
                <a:solidFill>
                  <a:srgbClr val="364580"/>
                </a:solidFill>
              </a:rPr>
              <a:t>Prediction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</a:pPr>
            <a:r>
              <a:rPr lang="en-US" sz="2800" dirty="0"/>
              <a:t>Prediction of the levels of future behaviors is made when stable responding is attained within each subphase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</a:pPr>
            <a:r>
              <a:rPr lang="en-US" sz="3100" b="1" dirty="0">
                <a:solidFill>
                  <a:srgbClr val="364580"/>
                </a:solidFill>
              </a:rPr>
              <a:t>Verification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</a:pPr>
            <a:r>
              <a:rPr lang="en-US" sz="2800" dirty="0"/>
              <a:t>Is possible when either of two of the previously discussed suggestions to increase internal validity is made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</a:pPr>
            <a:r>
              <a:rPr lang="en-US" sz="2600" dirty="0"/>
              <a:t>By varying the lengths of the subphases 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</a:pPr>
            <a:r>
              <a:rPr lang="en-US" sz="2600" dirty="0"/>
              <a:t>Demonstrated when the direction of the criterion levels is reversed and the behavior returns to a previously set criterion level </a:t>
            </a:r>
          </a:p>
        </p:txBody>
      </p:sp>
    </p:spTree>
    <p:extLst>
      <p:ext uri="{BB962C8B-B14F-4D97-AF65-F5344CB8AC3E}">
        <p14:creationId xmlns:p14="http://schemas.microsoft.com/office/powerpoint/2010/main" val="120998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2197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338C42"/>
              </a:buClr>
            </a:pPr>
            <a:r>
              <a:rPr lang="en-US" sz="2200" dirty="0"/>
              <a:t>7-1 Describe the procedures for and uses of changing conditions designs.</a:t>
            </a:r>
          </a:p>
          <a:p>
            <a:pPr>
              <a:spcBef>
                <a:spcPts val="0"/>
              </a:spcBef>
              <a:buClr>
                <a:srgbClr val="338C42"/>
              </a:buClr>
            </a:pPr>
            <a:r>
              <a:rPr lang="en-US" sz="2200" dirty="0"/>
              <a:t>7-2 Apply knowledge of changing conditions designs to a case study.</a:t>
            </a:r>
          </a:p>
          <a:p>
            <a:pPr>
              <a:spcBef>
                <a:spcPts val="0"/>
              </a:spcBef>
              <a:buClr>
                <a:srgbClr val="338C42"/>
              </a:buClr>
            </a:pPr>
            <a:r>
              <a:rPr lang="en-US" sz="2200" dirty="0"/>
              <a:t>7-3 Describe the principles of prediction, verification, and replication in changing conditions designs.</a:t>
            </a:r>
          </a:p>
          <a:p>
            <a:pPr>
              <a:spcBef>
                <a:spcPts val="0"/>
              </a:spcBef>
              <a:buClr>
                <a:srgbClr val="338C42"/>
              </a:buClr>
            </a:pPr>
            <a:r>
              <a:rPr lang="en-US" sz="2200" dirty="0"/>
              <a:t>7-4 Identify the advantages and disadvantages of the changing conditions design.</a:t>
            </a:r>
          </a:p>
          <a:p>
            <a:pPr>
              <a:spcBef>
                <a:spcPts val="0"/>
              </a:spcBef>
              <a:buClr>
                <a:srgbClr val="338C42"/>
              </a:buClr>
            </a:pPr>
            <a:r>
              <a:rPr lang="en-US" sz="2200" dirty="0"/>
              <a:t>7-5 Describe the procedures for and uses of the changing criterion design.</a:t>
            </a:r>
          </a:p>
          <a:p>
            <a:pPr>
              <a:spcBef>
                <a:spcPts val="0"/>
              </a:spcBef>
              <a:buClr>
                <a:srgbClr val="338C42"/>
              </a:buClr>
            </a:pPr>
            <a:r>
              <a:rPr lang="en-US" sz="2200" dirty="0"/>
              <a:t>7-6 Apply knowledge of changing criterion design to a case study.</a:t>
            </a:r>
          </a:p>
          <a:p>
            <a:pPr>
              <a:spcBef>
                <a:spcPts val="0"/>
              </a:spcBef>
              <a:buClr>
                <a:srgbClr val="338C42"/>
              </a:buClr>
            </a:pPr>
            <a:r>
              <a:rPr lang="en-US" sz="2200" dirty="0"/>
              <a:t>7-7 Describe the principles of prediction, verification, and replication in the changing criterion design.</a:t>
            </a:r>
          </a:p>
          <a:p>
            <a:pPr>
              <a:spcBef>
                <a:spcPts val="0"/>
              </a:spcBef>
              <a:buClr>
                <a:srgbClr val="338C42"/>
              </a:buClr>
            </a:pPr>
            <a:r>
              <a:rPr lang="en-US" sz="2200" dirty="0"/>
              <a:t>7-8 Identify the advantages and disadvantages of the changing criterion design.</a:t>
            </a:r>
          </a:p>
          <a:p>
            <a:pPr>
              <a:buClr>
                <a:srgbClr val="338C42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0664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835" y="28800"/>
            <a:ext cx="8964330" cy="1062064"/>
          </a:xfrm>
        </p:spPr>
        <p:txBody>
          <a:bodyPr>
            <a:noAutofit/>
          </a:bodyPr>
          <a:lstStyle/>
          <a:p>
            <a:r>
              <a:rPr lang="en-US" dirty="0"/>
              <a:t>7-7 Prediction, Verification, and Replication in the Changing Criterion Design (2 of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252" y="1299411"/>
            <a:ext cx="8967537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</a:pPr>
            <a:r>
              <a:rPr lang="en-US" b="1" dirty="0">
                <a:solidFill>
                  <a:srgbClr val="364580"/>
                </a:solidFill>
              </a:rPr>
              <a:t>Replication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</a:pPr>
            <a:r>
              <a:rPr lang="en-US" dirty="0"/>
              <a:t>Occurs every time that the behavior changes in the predicted direction based on the predetermined criterion levels</a:t>
            </a:r>
          </a:p>
        </p:txBody>
      </p:sp>
    </p:spTree>
    <p:extLst>
      <p:ext uri="{BB962C8B-B14F-4D97-AF65-F5344CB8AC3E}">
        <p14:creationId xmlns:p14="http://schemas.microsoft.com/office/powerpoint/2010/main" val="1209983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7AE13D9-1035-4E75-9C88-B9A942B03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7-8 Advantages and Disadvantages of the Changing Criterion Design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144801-8FD1-4377-B0EC-14DFA06D1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Advantages</a:t>
            </a:r>
          </a:p>
          <a:p>
            <a:pPr lvl="1"/>
            <a:r>
              <a:rPr lang="en-US" dirty="0"/>
              <a:t>Helpful when terminal goal takes a relatively long time to reach and is challenging</a:t>
            </a:r>
          </a:p>
          <a:p>
            <a:pPr lvl="1"/>
            <a:r>
              <a:rPr lang="en-US" dirty="0"/>
              <a:t>Treatment does not have to be withdrawn to show its functional relationship with target behavior</a:t>
            </a:r>
          </a:p>
          <a:p>
            <a:r>
              <a:rPr lang="en-US" b="1" dirty="0"/>
              <a:t>Disadvantages</a:t>
            </a:r>
          </a:p>
          <a:p>
            <a:pPr lvl="1"/>
            <a:r>
              <a:rPr lang="en-US" dirty="0"/>
              <a:t>Behavior should change only to specified criterion level, but this is not always educationally desirable</a:t>
            </a:r>
          </a:p>
          <a:p>
            <a:pPr lvl="1"/>
            <a:r>
              <a:rPr lang="en-US" dirty="0"/>
              <a:t>Requires a lot of planning</a:t>
            </a:r>
          </a:p>
        </p:txBody>
      </p:sp>
    </p:spTree>
    <p:extLst>
      <p:ext uri="{BB962C8B-B14F-4D97-AF65-F5344CB8AC3E}">
        <p14:creationId xmlns:p14="http://schemas.microsoft.com/office/powerpoint/2010/main" val="14417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345" y="7838"/>
            <a:ext cx="8141967" cy="1083026"/>
          </a:xfrm>
        </p:spPr>
        <p:txBody>
          <a:bodyPr>
            <a:noAutofit/>
          </a:bodyPr>
          <a:lstStyle/>
          <a:p>
            <a:r>
              <a:rPr lang="en-US" dirty="0"/>
              <a:t>7-1 The Changing Conditions Design (1 of 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" y="1193133"/>
            <a:ext cx="8877300" cy="5074317"/>
          </a:xfrm>
        </p:spPr>
        <p:txBody>
          <a:bodyPr>
            <a:normAutofit fontScale="92500"/>
          </a:bodyPr>
          <a:lstStyle/>
          <a:p>
            <a:pPr lvl="1"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•"/>
            </a:pPr>
            <a:r>
              <a:rPr lang="en-US" sz="2800" dirty="0"/>
              <a:t>An extension of A-B design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–"/>
            </a:pPr>
            <a:r>
              <a:rPr lang="en-US" sz="2600" dirty="0"/>
              <a:t>Various </a:t>
            </a:r>
            <a:r>
              <a:rPr lang="en-US" sz="2600" b="1" dirty="0">
                <a:solidFill>
                  <a:srgbClr val="364580"/>
                </a:solidFill>
              </a:rPr>
              <a:t>changing conditions designs </a:t>
            </a:r>
            <a:r>
              <a:rPr lang="en-US" sz="2600" dirty="0"/>
              <a:t>can be used to evaluate the effects of more than one treatment or a combination of treatments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•"/>
            </a:pPr>
            <a:r>
              <a:rPr lang="en-US" sz="2800" dirty="0"/>
              <a:t>The simplest changing conditions design is A-B-C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–"/>
            </a:pPr>
            <a:r>
              <a:rPr lang="en-US" sz="2600" dirty="0"/>
              <a:t>A represents baseline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–"/>
            </a:pPr>
            <a:r>
              <a:rPr lang="en-US" sz="2600" dirty="0"/>
              <a:t>B represents Treatment 1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–"/>
            </a:pPr>
            <a:r>
              <a:rPr lang="en-US" sz="2600" dirty="0"/>
              <a:t>C represents Treatment 2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–"/>
            </a:pPr>
            <a:r>
              <a:rPr lang="en-US" sz="2600" dirty="0"/>
              <a:t>The hyphen between Treatments 1 and 2 represents that they are presented independently</a:t>
            </a:r>
          </a:p>
        </p:txBody>
      </p:sp>
    </p:spTree>
    <p:extLst>
      <p:ext uri="{BB962C8B-B14F-4D97-AF65-F5344CB8AC3E}">
        <p14:creationId xmlns:p14="http://schemas.microsoft.com/office/powerpoint/2010/main" val="199356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345" y="7838"/>
            <a:ext cx="8141967" cy="1083026"/>
          </a:xfrm>
        </p:spPr>
        <p:txBody>
          <a:bodyPr>
            <a:noAutofit/>
          </a:bodyPr>
          <a:lstStyle/>
          <a:p>
            <a:r>
              <a:rPr lang="en-US" dirty="0"/>
              <a:t>7-1 The Changing Conditions Design (2 of 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90864"/>
            <a:ext cx="8896350" cy="5264215"/>
          </a:xfrm>
        </p:spPr>
        <p:txBody>
          <a:bodyPr>
            <a:normAutofit lnSpcReduction="10000"/>
          </a:bodyPr>
          <a:lstStyle/>
          <a:p>
            <a:pPr marL="573088" lvl="1" indent="-461963"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•"/>
            </a:pPr>
            <a:r>
              <a:rPr lang="en-US" sz="2600" b="1" dirty="0">
                <a:solidFill>
                  <a:srgbClr val="364580"/>
                </a:solidFill>
              </a:rPr>
              <a:t>Multiple treatment designs </a:t>
            </a:r>
          </a:p>
          <a:p>
            <a:pPr marL="803275" lvl="2" indent="-341313"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–"/>
            </a:pPr>
            <a:r>
              <a:rPr lang="en-US" sz="2400" dirty="0"/>
              <a:t>Changing conditions designs that include the reintroduction of baseline conditions</a:t>
            </a:r>
          </a:p>
          <a:p>
            <a:pPr marL="571500" lvl="1"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•"/>
            </a:pPr>
            <a:r>
              <a:rPr lang="en-US" sz="2600" b="1" dirty="0">
                <a:solidFill>
                  <a:srgbClr val="364580"/>
                </a:solidFill>
              </a:rPr>
              <a:t>A-B-C Designs </a:t>
            </a:r>
            <a:r>
              <a:rPr lang="en-US" sz="2600" dirty="0"/>
              <a:t>and Response to Intervention</a:t>
            </a:r>
          </a:p>
          <a:p>
            <a:pPr marL="822960" lvl="2" indent="-342900"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–"/>
            </a:pPr>
            <a:r>
              <a:rPr lang="en-US" sz="2400" dirty="0"/>
              <a:t>Response to Intervention (RTI) model</a:t>
            </a:r>
          </a:p>
          <a:p>
            <a:pPr marL="1097280" lvl="3" indent="-342900">
              <a:spcBef>
                <a:spcPts val="600"/>
              </a:spcBef>
              <a:buClr>
                <a:srgbClr val="338C42"/>
              </a:buClr>
              <a:buFont typeface="Wingdings" pitchFamily="2" charset="2"/>
              <a:buChar char="§"/>
            </a:pPr>
            <a:r>
              <a:rPr lang="en-US" sz="2200" dirty="0"/>
              <a:t>Widely used in general education and special education to help identify students with learning and behavior problems</a:t>
            </a:r>
          </a:p>
          <a:p>
            <a:pPr marL="822960" lvl="2" indent="-342900"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–"/>
            </a:pPr>
            <a:r>
              <a:rPr lang="en-US" sz="2400" dirty="0"/>
              <a:t>A tiered approach in which students progress through stages of more intense intervention with the goal of remediating problems</a:t>
            </a:r>
          </a:p>
          <a:p>
            <a:pPr marL="1096963" lvl="3" indent="-242888">
              <a:spcBef>
                <a:spcPts val="600"/>
              </a:spcBef>
              <a:buClr>
                <a:srgbClr val="338C42"/>
              </a:buClr>
              <a:buFont typeface="Wingdings" pitchFamily="2" charset="2"/>
              <a:buChar char="§"/>
            </a:pPr>
            <a:r>
              <a:rPr lang="en-US" sz="2200" dirty="0"/>
              <a:t>Goal of avoiding the need for a referral for special education</a:t>
            </a:r>
            <a:r>
              <a:rPr lang="en-US" dirty="0"/>
              <a:t> </a:t>
            </a:r>
          </a:p>
          <a:p>
            <a:pPr marL="822960" lvl="2" indent="-342900">
              <a:spcBef>
                <a:spcPts val="600"/>
              </a:spcBef>
              <a:buClr>
                <a:srgbClr val="338C42"/>
              </a:buClr>
              <a:buFont typeface="Arial" pitchFamily="34" charset="0"/>
              <a:buChar char="–"/>
            </a:pPr>
            <a:r>
              <a:rPr lang="en-US" sz="2400" dirty="0"/>
              <a:t>Using the A-B-C design with the RTI model</a:t>
            </a:r>
          </a:p>
          <a:p>
            <a:pPr marL="1096963" lvl="3" indent="-242888">
              <a:spcBef>
                <a:spcPts val="600"/>
              </a:spcBef>
              <a:buClr>
                <a:srgbClr val="338C42"/>
              </a:buClr>
              <a:buFont typeface="Wingdings" pitchFamily="2" charset="2"/>
              <a:buChar char="§"/>
            </a:pPr>
            <a:r>
              <a:rPr lang="en-US" sz="2200" dirty="0"/>
              <a:t>Each tier can be thought of as a different letter</a:t>
            </a:r>
          </a:p>
        </p:txBody>
      </p:sp>
    </p:spTree>
    <p:extLst>
      <p:ext uri="{BB962C8B-B14F-4D97-AF65-F5344CB8AC3E}">
        <p14:creationId xmlns:p14="http://schemas.microsoft.com/office/powerpoint/2010/main" val="199356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1477" y="7838"/>
            <a:ext cx="8037093" cy="1083026"/>
          </a:xfrm>
        </p:spPr>
        <p:txBody>
          <a:bodyPr>
            <a:noAutofit/>
          </a:bodyPr>
          <a:lstStyle/>
          <a:p>
            <a:r>
              <a:rPr lang="en-US" dirty="0"/>
              <a:t>7-1 The Changing Conditions Design (3 of 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252" y="1203158"/>
            <a:ext cx="8967537" cy="497305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rgbClr val="338C42"/>
              </a:buClr>
            </a:pPr>
            <a:r>
              <a:rPr lang="en-US" b="1" dirty="0">
                <a:solidFill>
                  <a:srgbClr val="364580"/>
                </a:solidFill>
              </a:rPr>
              <a:t>The A-B-A-C </a:t>
            </a:r>
            <a:r>
              <a:rPr lang="en-US" dirty="0"/>
              <a:t>(multiple treatment) </a:t>
            </a:r>
            <a:r>
              <a:rPr lang="en-US" b="1" dirty="0">
                <a:solidFill>
                  <a:srgbClr val="364580"/>
                </a:solidFill>
              </a:rPr>
              <a:t>Design</a:t>
            </a:r>
          </a:p>
          <a:p>
            <a:pPr lvl="1">
              <a:spcBef>
                <a:spcPts val="600"/>
              </a:spcBef>
              <a:buClr>
                <a:srgbClr val="338C42"/>
              </a:buClr>
            </a:pPr>
            <a:r>
              <a:rPr lang="en-US" dirty="0"/>
              <a:t>The difference between A-B-C design and A-B-A-C design</a:t>
            </a:r>
          </a:p>
          <a:p>
            <a:pPr lvl="2">
              <a:spcBef>
                <a:spcPts val="600"/>
              </a:spcBef>
              <a:buClr>
                <a:srgbClr val="338C42"/>
              </a:buClr>
            </a:pPr>
            <a:r>
              <a:rPr lang="en-US" dirty="0"/>
              <a:t>In A-B-A-C, another baseline condition is introduced between the treatments</a:t>
            </a:r>
          </a:p>
          <a:p>
            <a:pPr lvl="1">
              <a:spcBef>
                <a:spcPts val="600"/>
              </a:spcBef>
              <a:buClr>
                <a:srgbClr val="338C42"/>
              </a:buClr>
            </a:pPr>
            <a:r>
              <a:rPr lang="en-US" dirty="0"/>
              <a:t>The advantage of A-B-A-C design</a:t>
            </a:r>
          </a:p>
          <a:p>
            <a:pPr lvl="2">
              <a:spcBef>
                <a:spcPts val="600"/>
              </a:spcBef>
              <a:buClr>
                <a:srgbClr val="338C42"/>
              </a:buClr>
            </a:pPr>
            <a:r>
              <a:rPr lang="en-US" dirty="0"/>
              <a:t>The functional relationship can be better established because of the return to the baseline before the “C” condition</a:t>
            </a:r>
          </a:p>
        </p:txBody>
      </p:sp>
    </p:spTree>
    <p:extLst>
      <p:ext uri="{BB962C8B-B14F-4D97-AF65-F5344CB8AC3E}">
        <p14:creationId xmlns:p14="http://schemas.microsoft.com/office/powerpoint/2010/main" val="415023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1477" y="7838"/>
            <a:ext cx="8037093" cy="1083026"/>
          </a:xfrm>
        </p:spPr>
        <p:txBody>
          <a:bodyPr>
            <a:noAutofit/>
          </a:bodyPr>
          <a:lstStyle/>
          <a:p>
            <a:r>
              <a:rPr lang="en-US" sz="2800" dirty="0"/>
              <a:t>Figure 7-1 Example of Data from a Changing Conditions Design (A = baseline, B = prompts, </a:t>
            </a:r>
            <a:br>
              <a:rPr lang="en-US" sz="2800" dirty="0"/>
            </a:br>
            <a:r>
              <a:rPr lang="en-US" sz="2800" dirty="0"/>
              <a:t>C = praise)</a:t>
            </a:r>
          </a:p>
        </p:txBody>
      </p:sp>
      <p:pic>
        <p:nvPicPr>
          <p:cNvPr id="3" name="Picture 2" descr="An A-B-A-B-C graph shows number of shirts sold per session.">
            <a:extLst>
              <a:ext uri="{FF2B5EF4-FFF2-40B4-BE49-F238E27FC236}">
                <a16:creationId xmlns:a16="http://schemas.microsoft.com/office/drawing/2014/main" id="{73B274AF-1F77-468D-B554-A15B4306FC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561" y="1236789"/>
            <a:ext cx="6404924" cy="491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57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1477" y="7838"/>
            <a:ext cx="8037093" cy="1083026"/>
          </a:xfrm>
        </p:spPr>
        <p:txBody>
          <a:bodyPr>
            <a:noAutofit/>
          </a:bodyPr>
          <a:lstStyle/>
          <a:p>
            <a:r>
              <a:rPr lang="en-US" dirty="0"/>
              <a:t>Figure 7-2 Data from Subject 1 in the A-B-A-C Study</a:t>
            </a:r>
          </a:p>
        </p:txBody>
      </p:sp>
      <p:pic>
        <p:nvPicPr>
          <p:cNvPr id="3" name="Picture 2" descr="An A-B-A-C graph shows percent compliance by sessions.">
            <a:extLst>
              <a:ext uri="{FF2B5EF4-FFF2-40B4-BE49-F238E27FC236}">
                <a16:creationId xmlns:a16="http://schemas.microsoft.com/office/drawing/2014/main" id="{6A381A29-E900-46AB-B46C-25B8911ACE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322" y="1236481"/>
            <a:ext cx="4913401" cy="490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24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3137" y="7838"/>
            <a:ext cx="8165433" cy="1083026"/>
          </a:xfrm>
        </p:spPr>
        <p:txBody>
          <a:bodyPr>
            <a:noAutofit/>
          </a:bodyPr>
          <a:lstStyle/>
          <a:p>
            <a:r>
              <a:rPr lang="en-US" dirty="0"/>
              <a:t>Figure 7-3 Kumar’s Spelling</a:t>
            </a:r>
          </a:p>
        </p:txBody>
      </p:sp>
      <p:pic>
        <p:nvPicPr>
          <p:cNvPr id="3" name="Picture 2" descr="A graph shows Kumar’s number of words spelled correctly per weekly assessments.">
            <a:extLst>
              <a:ext uri="{FF2B5EF4-FFF2-40B4-BE49-F238E27FC236}">
                <a16:creationId xmlns:a16="http://schemas.microsoft.com/office/drawing/2014/main" id="{E5522623-A251-450A-B773-3D3E27BA10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878" y="1256498"/>
            <a:ext cx="6161949" cy="487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835" y="7838"/>
            <a:ext cx="8964330" cy="1083026"/>
          </a:xfrm>
        </p:spPr>
        <p:txBody>
          <a:bodyPr>
            <a:noAutofit/>
          </a:bodyPr>
          <a:lstStyle/>
          <a:p>
            <a:r>
              <a:rPr lang="en-US" dirty="0"/>
              <a:t>7-3 Prediction, Verification, and Replication in Changing Conditions Designs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252" y="1267326"/>
            <a:ext cx="8967537" cy="4908885"/>
          </a:xfrm>
        </p:spPr>
        <p:txBody>
          <a:bodyPr>
            <a:normAutofit/>
          </a:bodyPr>
          <a:lstStyle/>
          <a:p>
            <a:pPr>
              <a:buClr>
                <a:srgbClr val="338C42"/>
              </a:buClr>
            </a:pPr>
            <a:r>
              <a:rPr lang="en-US" dirty="0"/>
              <a:t>Depends on the specific combinations of treatments and when and where baseline conditions are reintroduced</a:t>
            </a:r>
          </a:p>
          <a:p>
            <a:pPr>
              <a:buClr>
                <a:srgbClr val="338C42"/>
              </a:buClr>
            </a:pPr>
            <a:r>
              <a:rPr lang="en-US" b="1" dirty="0">
                <a:solidFill>
                  <a:srgbClr val="364580"/>
                </a:solidFill>
              </a:rPr>
              <a:t>Prediction</a:t>
            </a:r>
          </a:p>
          <a:p>
            <a:pPr lvl="1">
              <a:buClr>
                <a:srgbClr val="338C42"/>
              </a:buClr>
            </a:pPr>
            <a:r>
              <a:rPr lang="en-US" dirty="0"/>
              <a:t>Ex.: You could predict that the “A” condition will change as a result of the introduction of “B” and “C” </a:t>
            </a:r>
          </a:p>
          <a:p>
            <a:pPr>
              <a:buClr>
                <a:srgbClr val="338C42"/>
              </a:buClr>
            </a:pPr>
            <a:r>
              <a:rPr lang="en-US" b="1" dirty="0">
                <a:solidFill>
                  <a:srgbClr val="364580"/>
                </a:solidFill>
              </a:rPr>
              <a:t>Verification</a:t>
            </a:r>
          </a:p>
          <a:p>
            <a:pPr lvl="1">
              <a:buClr>
                <a:srgbClr val="338C42"/>
              </a:buClr>
            </a:pPr>
            <a:r>
              <a:rPr lang="en-US" dirty="0"/>
              <a:t>Depends on the return to baseline following a specific treatment condition</a:t>
            </a:r>
          </a:p>
          <a:p>
            <a:pPr>
              <a:buClr>
                <a:srgbClr val="338C42"/>
              </a:buClr>
            </a:pPr>
            <a:r>
              <a:rPr lang="en-US" b="1" dirty="0">
                <a:solidFill>
                  <a:srgbClr val="364580"/>
                </a:solidFill>
              </a:rPr>
              <a:t>Replication</a:t>
            </a:r>
          </a:p>
          <a:p>
            <a:pPr lvl="1">
              <a:buClr>
                <a:srgbClr val="338C42"/>
              </a:buClr>
            </a:pPr>
            <a:r>
              <a:rPr lang="en-US" dirty="0"/>
              <a:t>Occurs when the conditions are reintroduced</a:t>
            </a:r>
          </a:p>
        </p:txBody>
      </p:sp>
    </p:spTree>
    <p:extLst>
      <p:ext uri="{BB962C8B-B14F-4D97-AF65-F5344CB8AC3E}">
        <p14:creationId xmlns:p14="http://schemas.microsoft.com/office/powerpoint/2010/main" val="348298604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924</Words>
  <Application>Microsoft Office PowerPoint</Application>
  <PresentationFormat>On-screen Show (4:3)</PresentationFormat>
  <Paragraphs>111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Courier New</vt:lpstr>
      <vt:lpstr>Verdana</vt:lpstr>
      <vt:lpstr>Wingdings</vt:lpstr>
      <vt:lpstr>Sample</vt:lpstr>
      <vt:lpstr>Chapter 7</vt:lpstr>
      <vt:lpstr>Learning Objectives</vt:lpstr>
      <vt:lpstr>7-1 The Changing Conditions Design (1 of 3)</vt:lpstr>
      <vt:lpstr>7-1 The Changing Conditions Design (2 of 3)</vt:lpstr>
      <vt:lpstr>7-1 The Changing Conditions Design (3 of 3)</vt:lpstr>
      <vt:lpstr>Figure 7-1 Example of Data from a Changing Conditions Design (A = baseline, B = prompts,  C = praise)</vt:lpstr>
      <vt:lpstr>Figure 7-2 Data from Subject 1 in the A-B-A-C Study</vt:lpstr>
      <vt:lpstr>Figure 7-3 Kumar’s Spelling</vt:lpstr>
      <vt:lpstr>7-3 Prediction, Verification, and Replication in Changing Conditions Designs</vt:lpstr>
      <vt:lpstr>7-5 The Changing Criterion Design (1 of 3)</vt:lpstr>
      <vt:lpstr>7-5 The Changing Criterion Design (2 of 3)</vt:lpstr>
      <vt:lpstr>Figure 7-4 Example of Data from a Basic Changing Criterion Design</vt:lpstr>
      <vt:lpstr>7-5 The Changing Criterion Design (3 of 3)</vt:lpstr>
      <vt:lpstr>Figure 7-5 Example of Data from a Changing Criterion Design with Different Subphase Lengths</vt:lpstr>
      <vt:lpstr>Figure 7-6 Example of Data from a Changing Criterion Design with a Reversal to a Previous Criterion Design</vt:lpstr>
      <vt:lpstr>Figure 7-7 Example of Data from a Changing Criterion Design with a Return to a Baseline Phase</vt:lpstr>
      <vt:lpstr>Figure 7-8 Data for the Subjects in the Study Using a Changing Criterion Design with Return to Baseline</vt:lpstr>
      <vt:lpstr>Figure 7-9 James’s Math Problems Solved</vt:lpstr>
      <vt:lpstr>7-7 Prediction, Verification, and Replication in the Changing Criterion Design (1 of 2)</vt:lpstr>
      <vt:lpstr>7-7 Prediction, Verification, and Replication in the Changing Criterion Design (2 of 2)</vt:lpstr>
      <vt:lpstr>7-8 Advantages and Disadvantages of the Changing Criterion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Withdrawal Designs</dc:title>
  <dc:creator/>
  <cp:lastModifiedBy/>
  <cp:revision>1</cp:revision>
  <dcterms:created xsi:type="dcterms:W3CDTF">2015-05-25T16:19:52Z</dcterms:created>
  <dcterms:modified xsi:type="dcterms:W3CDTF">2017-11-21T18:48:20Z</dcterms:modified>
</cp:coreProperties>
</file>