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24"/>
  </p:notesMasterIdLst>
  <p:sldIdLst>
    <p:sldId id="509" r:id="rId2"/>
    <p:sldId id="487" r:id="rId3"/>
    <p:sldId id="587" r:id="rId4"/>
    <p:sldId id="488" r:id="rId5"/>
    <p:sldId id="578" r:id="rId6"/>
    <p:sldId id="579" r:id="rId7"/>
    <p:sldId id="536" r:id="rId8"/>
    <p:sldId id="538" r:id="rId9"/>
    <p:sldId id="540" r:id="rId10"/>
    <p:sldId id="580" r:id="rId11"/>
    <p:sldId id="581" r:id="rId12"/>
    <p:sldId id="583" r:id="rId13"/>
    <p:sldId id="547" r:id="rId14"/>
    <p:sldId id="554" r:id="rId15"/>
    <p:sldId id="555" r:id="rId16"/>
    <p:sldId id="584" r:id="rId17"/>
    <p:sldId id="585" r:id="rId18"/>
    <p:sldId id="559" r:id="rId19"/>
    <p:sldId id="562" r:id="rId20"/>
    <p:sldId id="586" r:id="rId21"/>
    <p:sldId id="568" r:id="rId22"/>
    <p:sldId id="57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580"/>
    <a:srgbClr val="3A8F41"/>
    <a:srgbClr val="00739B"/>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60" autoAdjust="0"/>
    <p:restoredTop sz="86463" autoAdjust="0"/>
  </p:normalViewPr>
  <p:slideViewPr>
    <p:cSldViewPr snapToGrid="0">
      <p:cViewPr varScale="1">
        <p:scale>
          <a:sx n="88" d="100"/>
          <a:sy n="88" d="100"/>
        </p:scale>
        <p:origin x="588" y="78"/>
      </p:cViewPr>
      <p:guideLst>
        <p:guide orient="horz" pos="2160"/>
        <p:guide pos="2880"/>
      </p:guideLst>
    </p:cSldViewPr>
  </p:slideViewPr>
  <p:outlineViewPr>
    <p:cViewPr>
      <p:scale>
        <a:sx n="33" d="100"/>
        <a:sy n="33" d="100"/>
      </p:scale>
      <p:origin x="0" y="-5031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dirty="0"/>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12</a:t>
            </a:fld>
            <a:endParaRPr lang="en-US" dirty="0"/>
          </a:p>
        </p:txBody>
      </p:sp>
    </p:spTree>
    <p:extLst>
      <p:ext uri="{BB962C8B-B14F-4D97-AF65-F5344CB8AC3E}">
        <p14:creationId xmlns:p14="http://schemas.microsoft.com/office/powerpoint/2010/main" val="2293978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13</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14</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15</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16</a:t>
            </a:fld>
            <a:endParaRPr lang="en-US" dirty="0"/>
          </a:p>
        </p:txBody>
      </p:sp>
    </p:spTree>
    <p:extLst>
      <p:ext uri="{BB962C8B-B14F-4D97-AF65-F5344CB8AC3E}">
        <p14:creationId xmlns:p14="http://schemas.microsoft.com/office/powerpoint/2010/main" val="3395313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17</a:t>
            </a:fld>
            <a:endParaRPr lang="en-US" dirty="0"/>
          </a:p>
        </p:txBody>
      </p:sp>
    </p:spTree>
    <p:extLst>
      <p:ext uri="{BB962C8B-B14F-4D97-AF65-F5344CB8AC3E}">
        <p14:creationId xmlns:p14="http://schemas.microsoft.com/office/powerpoint/2010/main" val="2318888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18</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19</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20</a:t>
            </a:fld>
            <a:endParaRPr lang="en-US" dirty="0"/>
          </a:p>
        </p:txBody>
      </p:sp>
    </p:spTree>
    <p:extLst>
      <p:ext uri="{BB962C8B-B14F-4D97-AF65-F5344CB8AC3E}">
        <p14:creationId xmlns:p14="http://schemas.microsoft.com/office/powerpoint/2010/main" val="733965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21</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4</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22</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5</a:t>
            </a:fld>
            <a:endParaRPr lang="en-US" dirty="0"/>
          </a:p>
        </p:txBody>
      </p:sp>
    </p:spTree>
    <p:extLst>
      <p:ext uri="{BB962C8B-B14F-4D97-AF65-F5344CB8AC3E}">
        <p14:creationId xmlns:p14="http://schemas.microsoft.com/office/powerpoint/2010/main" val="4254399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6</a:t>
            </a:fld>
            <a:endParaRPr lang="en-US" dirty="0"/>
          </a:p>
        </p:txBody>
      </p:sp>
    </p:spTree>
    <p:extLst>
      <p:ext uri="{BB962C8B-B14F-4D97-AF65-F5344CB8AC3E}">
        <p14:creationId xmlns:p14="http://schemas.microsoft.com/office/powerpoint/2010/main" val="3401683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7</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8</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9</a:t>
            </a:fld>
            <a:endParaRPr lang="en-US" dirty="0"/>
          </a:p>
        </p:txBody>
      </p:sp>
    </p:spTree>
    <p:extLst>
      <p:ext uri="{BB962C8B-B14F-4D97-AF65-F5344CB8AC3E}">
        <p14:creationId xmlns:p14="http://schemas.microsoft.com/office/powerpoint/2010/main" val="2025419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10</a:t>
            </a:fld>
            <a:endParaRPr lang="en-US" dirty="0"/>
          </a:p>
        </p:txBody>
      </p:sp>
    </p:spTree>
    <p:extLst>
      <p:ext uri="{BB962C8B-B14F-4D97-AF65-F5344CB8AC3E}">
        <p14:creationId xmlns:p14="http://schemas.microsoft.com/office/powerpoint/2010/main" val="1322078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11</a:t>
            </a:fld>
            <a:endParaRPr lang="en-US" dirty="0"/>
          </a:p>
        </p:txBody>
      </p:sp>
    </p:spTree>
    <p:extLst>
      <p:ext uri="{BB962C8B-B14F-4D97-AF65-F5344CB8AC3E}">
        <p14:creationId xmlns:p14="http://schemas.microsoft.com/office/powerpoint/2010/main" val="227717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59305B"/>
              </a:buClr>
              <a:buSzPct val="100000"/>
              <a:defRPr/>
            </a:lvl1pPr>
            <a:lvl2pPr marL="914400" indent="-457200">
              <a:buClr>
                <a:srgbClr val="59305B"/>
              </a:buClr>
              <a:defRPr/>
            </a:lvl2pPr>
            <a:lvl3pPr marL="1376363" indent="-461963">
              <a:buClr>
                <a:srgbClr val="59305B"/>
              </a:buClr>
              <a:buFont typeface="Wingdings" pitchFamily="2" charset="2"/>
              <a:buChar char="§"/>
              <a:defRPr/>
            </a:lvl3pPr>
            <a:lvl4pPr marL="1600200" indent="-228600">
              <a:buClr>
                <a:srgbClr val="59305B"/>
              </a:buClr>
              <a:buFont typeface="Courier New" pitchFamily="49" charset="0"/>
              <a:buChar char="o"/>
              <a:defRPr/>
            </a:lvl4pPr>
            <a:lvl5pPr>
              <a:buClr>
                <a:srgbClr val="59305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3A8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3A8F41"/>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3A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3A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3A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bwMode="white">
          <a:xfrm>
            <a:off x="-7938" y="6248400"/>
            <a:ext cx="9161464" cy="629874"/>
          </a:xfrm>
          <a:prstGeom prst="rect">
            <a:avLst/>
          </a:prstGeom>
          <a:solidFill>
            <a:srgbClr val="3A8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3A8F41"/>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9305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59305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59305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59305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59305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tmp"/></Relationships>
</file>

<file path=ppt/slides/_rels/slide12.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tm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4622" y="132862"/>
            <a:ext cx="7481455" cy="1039091"/>
          </a:xfrm>
        </p:spPr>
        <p:txBody>
          <a:bodyPr>
            <a:normAutofit/>
          </a:bodyPr>
          <a:lstStyle/>
          <a:p>
            <a:r>
              <a:rPr lang="en-US" sz="4000" b="1" dirty="0">
                <a:solidFill>
                  <a:schemeClr val="bg1"/>
                </a:solidFill>
              </a:rPr>
              <a:t>Chapter 8</a:t>
            </a:r>
          </a:p>
        </p:txBody>
      </p:sp>
      <p:sp>
        <p:nvSpPr>
          <p:cNvPr id="7" name="Sub Title 3"/>
          <p:cNvSpPr>
            <a:spLocks noGrp="1"/>
          </p:cNvSpPr>
          <p:nvPr>
            <p:ph sz="quarter" idx="10"/>
          </p:nvPr>
        </p:nvSpPr>
        <p:spPr>
          <a:xfrm>
            <a:off x="4371033" y="2059913"/>
            <a:ext cx="4557974" cy="3303945"/>
          </a:xfrm>
        </p:spPr>
        <p:txBody>
          <a:bodyPr anchor="ctr">
            <a:normAutofit/>
          </a:bodyPr>
          <a:lstStyle/>
          <a:p>
            <a:pPr marL="0" lvl="0" indent="0" algn="ctr" eaLnBrk="0" fontAlgn="base" hangingPunct="0">
              <a:spcBef>
                <a:spcPct val="0"/>
              </a:spcBef>
              <a:spcAft>
                <a:spcPct val="0"/>
              </a:spcAft>
              <a:buClrTx/>
              <a:buNone/>
              <a:defRPr/>
            </a:pPr>
            <a:r>
              <a:rPr lang="en-US" sz="3600" dirty="0"/>
              <a:t>Multiple Baseline Designs</a:t>
            </a:r>
            <a:endParaRPr lang="en-US" sz="3600" dirty="0">
              <a:solidFill>
                <a:schemeClr val="bg1"/>
              </a:solidFill>
            </a:endParaRPr>
          </a:p>
        </p:txBody>
      </p:sp>
      <p:pic>
        <p:nvPicPr>
          <p:cNvPr id="1026" name="Picture 2" title="Cengag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4"/>
          <p:cNvSpPr>
            <a:spLocks noGrp="1"/>
          </p:cNvSpPr>
          <p:nvPr>
            <p:ph sz="quarter" idx="11"/>
          </p:nvPr>
        </p:nvSpPr>
        <p:spPr/>
        <p:txBody>
          <a:bodyPr anchor="ctr">
            <a:normAutofit/>
          </a:bodyPr>
          <a:lstStyle/>
          <a:p>
            <a:pPr lvl="0" algn="ctr" eaLnBrk="0" fontAlgn="base" hangingPunct="0">
              <a:spcBef>
                <a:spcPct val="0"/>
              </a:spcBef>
              <a:spcAft>
                <a:spcPct val="0"/>
              </a:spcAft>
              <a:buClrTx/>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3" name="Picture 2">
            <a:extLst>
              <a:ext uri="{FF2B5EF4-FFF2-40B4-BE49-F238E27FC236}">
                <a16:creationId xmlns:a16="http://schemas.microsoft.com/office/drawing/2014/main" id="{55B82926-0D99-4034-8EBA-40E581DEE9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976" y="1644046"/>
            <a:ext cx="3202260" cy="4097638"/>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8-3 Multiple Baseline Across Behaviors (2 of 4)</a:t>
            </a:r>
          </a:p>
        </p:txBody>
      </p:sp>
      <p:sp>
        <p:nvSpPr>
          <p:cNvPr id="10" name="Content Placeholder 9">
            <a:extLst>
              <a:ext uri="{FF2B5EF4-FFF2-40B4-BE49-F238E27FC236}">
                <a16:creationId xmlns:a16="http://schemas.microsoft.com/office/drawing/2014/main" id="{832DC05F-D7DA-437B-9285-5E211850C4E6}"/>
              </a:ext>
            </a:extLst>
          </p:cNvPr>
          <p:cNvSpPr>
            <a:spLocks noGrp="1"/>
          </p:cNvSpPr>
          <p:nvPr>
            <p:ph idx="1"/>
          </p:nvPr>
        </p:nvSpPr>
        <p:spPr>
          <a:xfrm>
            <a:off x="228599" y="1295400"/>
            <a:ext cx="6074229" cy="4830763"/>
          </a:xfrm>
        </p:spPr>
        <p:txBody>
          <a:bodyPr>
            <a:normAutofit fontScale="92500" lnSpcReduction="10000"/>
          </a:bodyPr>
          <a:lstStyle/>
          <a:p>
            <a:pPr>
              <a:buClr>
                <a:srgbClr val="3A8F41"/>
              </a:buClr>
            </a:pPr>
            <a:r>
              <a:rPr lang="en-US" dirty="0"/>
              <a:t>Purpose of the study – </a:t>
            </a:r>
            <a:r>
              <a:rPr lang="en-US" dirty="0" err="1"/>
              <a:t>Mazzotti</a:t>
            </a:r>
            <a:r>
              <a:rPr lang="en-US" dirty="0"/>
              <a:t>, Test, Wood, and Richter (2010)</a:t>
            </a:r>
          </a:p>
          <a:p>
            <a:pPr lvl="1">
              <a:buClr>
                <a:srgbClr val="3A8F41"/>
              </a:buClr>
            </a:pPr>
            <a:r>
              <a:rPr lang="en-US" dirty="0"/>
              <a:t>To evaluate the effects of computer-assisted instruction (CAI) on high school students with mild to moderate intellectual disabilities</a:t>
            </a:r>
          </a:p>
          <a:p>
            <a:pPr>
              <a:buClr>
                <a:srgbClr val="3A8F41"/>
              </a:buClr>
            </a:pPr>
            <a:r>
              <a:rPr lang="en-US" dirty="0"/>
              <a:t>Design</a:t>
            </a:r>
          </a:p>
          <a:p>
            <a:pPr lvl="1">
              <a:buClr>
                <a:srgbClr val="3A8F41"/>
              </a:buClr>
            </a:pPr>
            <a:r>
              <a:rPr lang="en-US" dirty="0"/>
              <a:t>A multiple baseline across behaviors design was replicated across participants</a:t>
            </a:r>
          </a:p>
          <a:p>
            <a:pPr lvl="2">
              <a:buClr>
                <a:srgbClr val="3A8F41"/>
              </a:buClr>
            </a:pPr>
            <a:r>
              <a:rPr lang="en-US" dirty="0"/>
              <a:t>The participants’ knowledge of employment, education, and independent living was assessed during baseline and intervention sessions</a:t>
            </a:r>
          </a:p>
        </p:txBody>
      </p:sp>
      <p:pic>
        <p:nvPicPr>
          <p:cNvPr id="7" name="Picture 6" descr="A multiple design baseline graph shows Steve’s vignette displaying a multiple baseline across behaviors. ">
            <a:extLst>
              <a:ext uri="{FF2B5EF4-FFF2-40B4-BE49-F238E27FC236}">
                <a16:creationId xmlns:a16="http://schemas.microsoft.com/office/drawing/2014/main" id="{774B2624-84AA-48EC-A71F-E41002DAC360}"/>
              </a:ext>
            </a:extLst>
          </p:cNvPr>
          <p:cNvPicPr>
            <a:picLocks noChangeAspect="1"/>
          </p:cNvPicPr>
          <p:nvPr/>
        </p:nvPicPr>
        <p:blipFill rotWithShape="1">
          <a:blip r:embed="rId3">
            <a:extLst>
              <a:ext uri="{28A0092B-C50C-407E-A947-70E740481C1C}">
                <a14:useLocalDpi xmlns:a14="http://schemas.microsoft.com/office/drawing/2010/main" val="0"/>
              </a:ext>
            </a:extLst>
          </a:blip>
          <a:srcRect l="27875"/>
          <a:stretch/>
        </p:blipFill>
        <p:spPr>
          <a:xfrm>
            <a:off x="6271054" y="1209044"/>
            <a:ext cx="2323568" cy="4894299"/>
          </a:xfrm>
          <a:prstGeom prst="rect">
            <a:avLst/>
          </a:prstGeom>
        </p:spPr>
      </p:pic>
    </p:spTree>
    <p:extLst>
      <p:ext uri="{BB962C8B-B14F-4D97-AF65-F5344CB8AC3E}">
        <p14:creationId xmlns:p14="http://schemas.microsoft.com/office/powerpoint/2010/main" val="212289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8-3 Multiple Baseline Across Behaviors (3 of 4)</a:t>
            </a:r>
          </a:p>
        </p:txBody>
      </p:sp>
      <p:sp>
        <p:nvSpPr>
          <p:cNvPr id="2" name="Content Placeholder 1">
            <a:extLst>
              <a:ext uri="{FF2B5EF4-FFF2-40B4-BE49-F238E27FC236}">
                <a16:creationId xmlns:a16="http://schemas.microsoft.com/office/drawing/2014/main" id="{DCCDFFC3-219D-4F2C-9087-F409250693BD}"/>
              </a:ext>
            </a:extLst>
          </p:cNvPr>
          <p:cNvSpPr>
            <a:spLocks noGrp="1"/>
          </p:cNvSpPr>
          <p:nvPr>
            <p:ph idx="1"/>
          </p:nvPr>
        </p:nvSpPr>
        <p:spPr/>
        <p:txBody>
          <a:bodyPr/>
          <a:lstStyle/>
          <a:p>
            <a:pPr marL="0" indent="0">
              <a:buNone/>
            </a:pPr>
            <a:r>
              <a:rPr lang="en-US" dirty="0"/>
              <a:t> </a:t>
            </a:r>
          </a:p>
        </p:txBody>
      </p:sp>
      <p:pic>
        <p:nvPicPr>
          <p:cNvPr id="7" name="Picture 6" descr="A series of three graphs illustrates data from the number correct on computer-assisted instruction for Rick, per session, in the multiple baseline across behaviors design.">
            <a:extLst>
              <a:ext uri="{FF2B5EF4-FFF2-40B4-BE49-F238E27FC236}">
                <a16:creationId xmlns:a16="http://schemas.microsoft.com/office/drawing/2014/main" id="{350A4303-62FF-4DED-B420-95D19E74ABC2}"/>
              </a:ext>
            </a:extLst>
          </p:cNvPr>
          <p:cNvPicPr>
            <a:picLocks noChangeAspect="1"/>
          </p:cNvPicPr>
          <p:nvPr/>
        </p:nvPicPr>
        <p:blipFill rotWithShape="1">
          <a:blip r:embed="rId3">
            <a:extLst>
              <a:ext uri="{28A0092B-C50C-407E-A947-70E740481C1C}">
                <a14:useLocalDpi xmlns:a14="http://schemas.microsoft.com/office/drawing/2010/main" val="0"/>
              </a:ext>
            </a:extLst>
          </a:blip>
          <a:srcRect l="23989"/>
          <a:stretch/>
        </p:blipFill>
        <p:spPr>
          <a:xfrm>
            <a:off x="383060" y="1247561"/>
            <a:ext cx="3314076" cy="4853239"/>
          </a:xfrm>
          <a:prstGeom prst="rect">
            <a:avLst/>
          </a:prstGeom>
        </p:spPr>
      </p:pic>
      <p:pic>
        <p:nvPicPr>
          <p:cNvPr id="8" name="Picture 7" descr="A series of three graphs illustrates data from the number correct on computer-assisted instruction for Dylan, per session, in the multiple baseline across behaviors design.">
            <a:extLst>
              <a:ext uri="{FF2B5EF4-FFF2-40B4-BE49-F238E27FC236}">
                <a16:creationId xmlns:a16="http://schemas.microsoft.com/office/drawing/2014/main" id="{9774246F-70D1-40B2-9A34-41516F0AB878}"/>
              </a:ext>
            </a:extLst>
          </p:cNvPr>
          <p:cNvPicPr>
            <a:picLocks noChangeAspect="1"/>
          </p:cNvPicPr>
          <p:nvPr/>
        </p:nvPicPr>
        <p:blipFill rotWithShape="1">
          <a:blip r:embed="rId4">
            <a:extLst>
              <a:ext uri="{28A0092B-C50C-407E-A947-70E740481C1C}">
                <a14:useLocalDpi xmlns:a14="http://schemas.microsoft.com/office/drawing/2010/main" val="0"/>
              </a:ext>
            </a:extLst>
          </a:blip>
          <a:srcRect l="25035"/>
          <a:stretch/>
        </p:blipFill>
        <p:spPr>
          <a:xfrm>
            <a:off x="5606279" y="1185778"/>
            <a:ext cx="3209454" cy="4853239"/>
          </a:xfrm>
          <a:prstGeom prst="rect">
            <a:avLst/>
          </a:prstGeom>
        </p:spPr>
      </p:pic>
    </p:spTree>
    <p:extLst>
      <p:ext uri="{BB962C8B-B14F-4D97-AF65-F5344CB8AC3E}">
        <p14:creationId xmlns:p14="http://schemas.microsoft.com/office/powerpoint/2010/main" val="2877773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8-3 Multiple Baseline Across Behaviors (4 of 4)</a:t>
            </a:r>
          </a:p>
        </p:txBody>
      </p:sp>
      <p:sp>
        <p:nvSpPr>
          <p:cNvPr id="2" name="Content Placeholder 1">
            <a:extLst>
              <a:ext uri="{FF2B5EF4-FFF2-40B4-BE49-F238E27FC236}">
                <a16:creationId xmlns:a16="http://schemas.microsoft.com/office/drawing/2014/main" id="{49818061-B5C0-4EA2-8597-C959AE53D85A}"/>
              </a:ext>
            </a:extLst>
          </p:cNvPr>
          <p:cNvSpPr>
            <a:spLocks noGrp="1"/>
          </p:cNvSpPr>
          <p:nvPr>
            <p:ph idx="1"/>
          </p:nvPr>
        </p:nvSpPr>
        <p:spPr/>
        <p:txBody>
          <a:bodyPr/>
          <a:lstStyle/>
          <a:p>
            <a:pPr marL="0" indent="0">
              <a:buNone/>
            </a:pPr>
            <a:r>
              <a:rPr lang="en-US" dirty="0"/>
              <a:t> </a:t>
            </a:r>
          </a:p>
        </p:txBody>
      </p:sp>
      <p:pic>
        <p:nvPicPr>
          <p:cNvPr id="5" name="Picture 4" descr="A series of three graphs illustrates data from the number correct on computer-assisted instruction for Kim, per session, in the multiple baseline across behaviors design.">
            <a:extLst>
              <a:ext uri="{FF2B5EF4-FFF2-40B4-BE49-F238E27FC236}">
                <a16:creationId xmlns:a16="http://schemas.microsoft.com/office/drawing/2014/main" id="{14BBDBE0-19A9-4D64-9777-AAEC7A8A1CB4}"/>
              </a:ext>
            </a:extLst>
          </p:cNvPr>
          <p:cNvPicPr>
            <a:picLocks noChangeAspect="1"/>
          </p:cNvPicPr>
          <p:nvPr/>
        </p:nvPicPr>
        <p:blipFill rotWithShape="1">
          <a:blip r:embed="rId3">
            <a:extLst>
              <a:ext uri="{28A0092B-C50C-407E-A947-70E740481C1C}">
                <a14:useLocalDpi xmlns:a14="http://schemas.microsoft.com/office/drawing/2010/main" val="0"/>
              </a:ext>
            </a:extLst>
          </a:blip>
          <a:srcRect l="24536"/>
          <a:stretch/>
        </p:blipFill>
        <p:spPr>
          <a:xfrm>
            <a:off x="370702" y="1218550"/>
            <a:ext cx="3136699" cy="4683338"/>
          </a:xfrm>
          <a:prstGeom prst="rect">
            <a:avLst/>
          </a:prstGeom>
        </p:spPr>
      </p:pic>
      <p:pic>
        <p:nvPicPr>
          <p:cNvPr id="7" name="Picture 6" descr="A series of three graphs illustrates data from the number correct on computer-assisted instruction for Mary Lou, per session, in the multiple baseline across behaviors design.">
            <a:extLst>
              <a:ext uri="{FF2B5EF4-FFF2-40B4-BE49-F238E27FC236}">
                <a16:creationId xmlns:a16="http://schemas.microsoft.com/office/drawing/2014/main" id="{C742D75C-28ED-4FCE-89CB-E0DA6A66D8F7}"/>
              </a:ext>
            </a:extLst>
          </p:cNvPr>
          <p:cNvPicPr>
            <a:picLocks noChangeAspect="1"/>
          </p:cNvPicPr>
          <p:nvPr/>
        </p:nvPicPr>
        <p:blipFill rotWithShape="1">
          <a:blip r:embed="rId4">
            <a:extLst>
              <a:ext uri="{28A0092B-C50C-407E-A947-70E740481C1C}">
                <a14:useLocalDpi xmlns:a14="http://schemas.microsoft.com/office/drawing/2010/main" val="0"/>
              </a:ext>
            </a:extLst>
          </a:blip>
          <a:srcRect l="24709"/>
          <a:stretch/>
        </p:blipFill>
        <p:spPr>
          <a:xfrm>
            <a:off x="5456522" y="1218550"/>
            <a:ext cx="3155309" cy="4683339"/>
          </a:xfrm>
          <a:prstGeom prst="rect">
            <a:avLst/>
          </a:prstGeom>
        </p:spPr>
      </p:pic>
    </p:spTree>
    <p:extLst>
      <p:ext uri="{BB962C8B-B14F-4D97-AF65-F5344CB8AC3E}">
        <p14:creationId xmlns:p14="http://schemas.microsoft.com/office/powerpoint/2010/main" val="3800568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8-4 Multiple Baseline Across Settings (1 of 2)</a:t>
            </a:r>
          </a:p>
        </p:txBody>
      </p:sp>
      <p:sp>
        <p:nvSpPr>
          <p:cNvPr id="5" name="Content Placeholder 4"/>
          <p:cNvSpPr>
            <a:spLocks noGrp="1"/>
          </p:cNvSpPr>
          <p:nvPr>
            <p:ph idx="1"/>
          </p:nvPr>
        </p:nvSpPr>
        <p:spPr/>
        <p:txBody>
          <a:bodyPr>
            <a:noAutofit/>
          </a:bodyPr>
          <a:lstStyle/>
          <a:p>
            <a:pPr>
              <a:buClr>
                <a:srgbClr val="3A8F41"/>
              </a:buClr>
            </a:pPr>
            <a:r>
              <a:rPr lang="en-US" dirty="0"/>
              <a:t>The same intervention is applied to the same individual in different settings</a:t>
            </a:r>
          </a:p>
          <a:p>
            <a:pPr>
              <a:buClr>
                <a:srgbClr val="3A8F41"/>
              </a:buClr>
            </a:pPr>
            <a:r>
              <a:rPr lang="en-US" u="sng" dirty="0"/>
              <a:t>Advantage</a:t>
            </a:r>
            <a:r>
              <a:rPr lang="en-US" dirty="0"/>
              <a:t>: Generality of intervention effectiveness with the same individual in different settings may be demonstrated</a:t>
            </a:r>
          </a:p>
          <a:p>
            <a:pPr>
              <a:buClr>
                <a:srgbClr val="3A8F41"/>
              </a:buClr>
            </a:pPr>
            <a:r>
              <a:rPr lang="en-US" u="sng" dirty="0"/>
              <a:t>Disadvantage</a:t>
            </a:r>
            <a:r>
              <a:rPr lang="en-US" dirty="0"/>
              <a:t>: Extraneous variables that may influence responding in different settings may be difficult to control or predict</a:t>
            </a:r>
          </a:p>
        </p:txBody>
      </p:sp>
    </p:spTree>
    <p:extLst>
      <p:ext uri="{BB962C8B-B14F-4D97-AF65-F5344CB8AC3E}">
        <p14:creationId xmlns:p14="http://schemas.microsoft.com/office/powerpoint/2010/main" val="389836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8-4 Multiple Baseline Across Settings (2 of 2)</a:t>
            </a:r>
          </a:p>
        </p:txBody>
      </p:sp>
      <p:sp>
        <p:nvSpPr>
          <p:cNvPr id="5" name="Content Placeholder 4"/>
          <p:cNvSpPr>
            <a:spLocks noGrp="1"/>
          </p:cNvSpPr>
          <p:nvPr>
            <p:ph idx="1"/>
          </p:nvPr>
        </p:nvSpPr>
        <p:spPr>
          <a:xfrm>
            <a:off x="228600" y="1295400"/>
            <a:ext cx="5900057" cy="4830763"/>
          </a:xfrm>
        </p:spPr>
        <p:txBody>
          <a:bodyPr>
            <a:noAutofit/>
          </a:bodyPr>
          <a:lstStyle/>
          <a:p>
            <a:pPr>
              <a:buClr>
                <a:srgbClr val="3A8F41"/>
              </a:buClr>
            </a:pPr>
            <a:r>
              <a:rPr lang="en-US" dirty="0"/>
              <a:t>Limitations of the Study</a:t>
            </a:r>
          </a:p>
          <a:p>
            <a:pPr lvl="1">
              <a:buClr>
                <a:srgbClr val="3A8F41"/>
              </a:buClr>
            </a:pPr>
            <a:r>
              <a:rPr lang="en-US" dirty="0"/>
              <a:t>Because the selection of students for this study was so selective, the robustness of the findings requires systematic replication across a variety of students without disabilities</a:t>
            </a:r>
          </a:p>
          <a:p>
            <a:pPr lvl="1">
              <a:buClr>
                <a:srgbClr val="3A8F41"/>
              </a:buClr>
            </a:pPr>
            <a:r>
              <a:rPr lang="en-US" dirty="0"/>
              <a:t>Whether positive effects would occur for students who are already performing well in general education classes</a:t>
            </a:r>
          </a:p>
        </p:txBody>
      </p:sp>
      <p:pic>
        <p:nvPicPr>
          <p:cNvPr id="3" name="Picture 2" descr="A series of three graphs shows data in two phases—A and DR—for Stephen, Robert, and Michael. X axis is latency in minutes. Y axis is observations.">
            <a:extLst>
              <a:ext uri="{FF2B5EF4-FFF2-40B4-BE49-F238E27FC236}">
                <a16:creationId xmlns:a16="http://schemas.microsoft.com/office/drawing/2014/main" id="{7EA04AC3-38FB-4744-B683-5EBDCEE518ED}"/>
              </a:ext>
            </a:extLst>
          </p:cNvPr>
          <p:cNvPicPr>
            <a:picLocks noChangeAspect="1"/>
          </p:cNvPicPr>
          <p:nvPr/>
        </p:nvPicPr>
        <p:blipFill rotWithShape="1">
          <a:blip r:embed="rId3">
            <a:extLst>
              <a:ext uri="{28A0092B-C50C-407E-A947-70E740481C1C}">
                <a14:useLocalDpi xmlns:a14="http://schemas.microsoft.com/office/drawing/2010/main" val="0"/>
              </a:ext>
            </a:extLst>
          </a:blip>
          <a:srcRect l="30772"/>
          <a:stretch/>
        </p:blipFill>
        <p:spPr>
          <a:xfrm>
            <a:off x="5968727" y="1208111"/>
            <a:ext cx="2510123" cy="4834811"/>
          </a:xfrm>
          <a:prstGeom prst="rect">
            <a:avLst/>
          </a:prstGeom>
        </p:spPr>
      </p:pic>
    </p:spTree>
    <p:extLst>
      <p:ext uri="{BB962C8B-B14F-4D97-AF65-F5344CB8AC3E}">
        <p14:creationId xmlns:p14="http://schemas.microsoft.com/office/powerpoint/2010/main" val="173464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8-5 Multiple Baseline Across Subjects (1 of 2)</a:t>
            </a:r>
          </a:p>
        </p:txBody>
      </p:sp>
      <p:sp>
        <p:nvSpPr>
          <p:cNvPr id="5" name="Content Placeholder 4"/>
          <p:cNvSpPr>
            <a:spLocks noGrp="1"/>
          </p:cNvSpPr>
          <p:nvPr>
            <p:ph idx="1"/>
          </p:nvPr>
        </p:nvSpPr>
        <p:spPr/>
        <p:txBody>
          <a:bodyPr>
            <a:noAutofit/>
          </a:bodyPr>
          <a:lstStyle/>
          <a:p>
            <a:pPr>
              <a:buClr>
                <a:srgbClr val="3A8F41"/>
              </a:buClr>
            </a:pPr>
            <a:r>
              <a:rPr lang="en-US" dirty="0"/>
              <a:t>The same intervention is applied to the same or similar behaviors, in the same setting, to different individuals</a:t>
            </a:r>
          </a:p>
          <a:p>
            <a:pPr>
              <a:buClr>
                <a:srgbClr val="3A8F41"/>
              </a:buClr>
            </a:pPr>
            <a:r>
              <a:rPr lang="en-US" u="sng" dirty="0"/>
              <a:t>Advantage</a:t>
            </a:r>
            <a:r>
              <a:rPr lang="en-US" dirty="0"/>
              <a:t>: Allows researcher to demonstrate the effectiveness of an intervention with more than one individual who displays a similar need for behavior change</a:t>
            </a:r>
          </a:p>
          <a:p>
            <a:pPr>
              <a:buClr>
                <a:srgbClr val="3A8F41"/>
              </a:buClr>
            </a:pPr>
            <a:r>
              <a:rPr lang="en-US" u="sng" dirty="0"/>
              <a:t>Disadvantage</a:t>
            </a:r>
            <a:r>
              <a:rPr lang="en-US" dirty="0"/>
              <a:t>: Covariance among subjects may emerge if individuals learn vicariously through the experiences of other subjects</a:t>
            </a:r>
          </a:p>
          <a:p>
            <a:pPr lvl="1">
              <a:buClr>
                <a:srgbClr val="3A8F41"/>
              </a:buClr>
            </a:pPr>
            <a:r>
              <a:rPr lang="en-US" dirty="0"/>
              <a:t>Also, identifying multiple subjects in the same setting who are functionally similar yet independent of one another can be difficult</a:t>
            </a:r>
          </a:p>
        </p:txBody>
      </p:sp>
    </p:spTree>
    <p:extLst>
      <p:ext uri="{BB962C8B-B14F-4D97-AF65-F5344CB8AC3E}">
        <p14:creationId xmlns:p14="http://schemas.microsoft.com/office/powerpoint/2010/main" val="1854144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8-10 Data from the Multiple Baseline Across Settings Study</a:t>
            </a:r>
          </a:p>
        </p:txBody>
      </p:sp>
      <p:sp>
        <p:nvSpPr>
          <p:cNvPr id="2" name="Content Placeholder 1">
            <a:extLst>
              <a:ext uri="{FF2B5EF4-FFF2-40B4-BE49-F238E27FC236}">
                <a16:creationId xmlns:a16="http://schemas.microsoft.com/office/drawing/2014/main" id="{2F3A70D0-E1EE-428B-B7F2-23F5D5BFC3E3}"/>
              </a:ext>
            </a:extLst>
          </p:cNvPr>
          <p:cNvSpPr>
            <a:spLocks noGrp="1"/>
          </p:cNvSpPr>
          <p:nvPr>
            <p:ph idx="1"/>
          </p:nvPr>
        </p:nvSpPr>
        <p:spPr/>
        <p:txBody>
          <a:bodyPr/>
          <a:lstStyle/>
          <a:p>
            <a:pPr marL="0" indent="0">
              <a:buNone/>
            </a:pPr>
            <a:r>
              <a:rPr lang="en-US" dirty="0"/>
              <a:t> </a:t>
            </a:r>
          </a:p>
        </p:txBody>
      </p:sp>
      <p:pic>
        <p:nvPicPr>
          <p:cNvPr id="7" name="Picture 6" descr="A series of three graphs show data from the multiple baseline across settings study for the percentage of time Louie is academically engaged in three different subjects.X axis is percentage of time academically engaged. Y axis is days.">
            <a:extLst>
              <a:ext uri="{FF2B5EF4-FFF2-40B4-BE49-F238E27FC236}">
                <a16:creationId xmlns:a16="http://schemas.microsoft.com/office/drawing/2014/main" id="{D6E156F4-24A6-4B41-A33B-D7EDFEFCF2CE}"/>
              </a:ext>
            </a:extLst>
          </p:cNvPr>
          <p:cNvPicPr>
            <a:picLocks noChangeAspect="1"/>
          </p:cNvPicPr>
          <p:nvPr/>
        </p:nvPicPr>
        <p:blipFill rotWithShape="1">
          <a:blip r:embed="rId3">
            <a:extLst>
              <a:ext uri="{28A0092B-C50C-407E-A947-70E740481C1C}">
                <a14:useLocalDpi xmlns:a14="http://schemas.microsoft.com/office/drawing/2010/main" val="0"/>
              </a:ext>
            </a:extLst>
          </a:blip>
          <a:srcRect l="26594"/>
          <a:stretch/>
        </p:blipFill>
        <p:spPr>
          <a:xfrm>
            <a:off x="2832624" y="1273796"/>
            <a:ext cx="3359036" cy="4774921"/>
          </a:xfrm>
          <a:prstGeom prst="rect">
            <a:avLst/>
          </a:prstGeom>
        </p:spPr>
      </p:pic>
    </p:spTree>
    <p:extLst>
      <p:ext uri="{BB962C8B-B14F-4D97-AF65-F5344CB8AC3E}">
        <p14:creationId xmlns:p14="http://schemas.microsoft.com/office/powerpoint/2010/main" val="781859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8-11 Data from Example Displaying a Multiple Baseline Across Subjects Design</a:t>
            </a:r>
          </a:p>
        </p:txBody>
      </p:sp>
      <p:sp>
        <p:nvSpPr>
          <p:cNvPr id="2" name="Content Placeholder 1">
            <a:extLst>
              <a:ext uri="{FF2B5EF4-FFF2-40B4-BE49-F238E27FC236}">
                <a16:creationId xmlns:a16="http://schemas.microsoft.com/office/drawing/2014/main" id="{527E8142-6909-4D0B-9F52-1748F8042F31}"/>
              </a:ext>
            </a:extLst>
          </p:cNvPr>
          <p:cNvSpPr>
            <a:spLocks noGrp="1"/>
          </p:cNvSpPr>
          <p:nvPr>
            <p:ph idx="1"/>
          </p:nvPr>
        </p:nvSpPr>
        <p:spPr/>
        <p:txBody>
          <a:bodyPr/>
          <a:lstStyle/>
          <a:p>
            <a:pPr marL="0" indent="0">
              <a:buNone/>
            </a:pPr>
            <a:r>
              <a:rPr lang="en-US" dirty="0"/>
              <a:t> </a:t>
            </a:r>
          </a:p>
        </p:txBody>
      </p:sp>
      <p:pic>
        <p:nvPicPr>
          <p:cNvPr id="7" name="Picture 6" descr="A series of three graphs illustrates data from example displaying a multiple baseline across subjects design for Ed, Charles, and Lydia. X axis is frequency of errors in storytelling. Y axis is sessions.">
            <a:extLst>
              <a:ext uri="{FF2B5EF4-FFF2-40B4-BE49-F238E27FC236}">
                <a16:creationId xmlns:a16="http://schemas.microsoft.com/office/drawing/2014/main" id="{109E0F6A-6D80-4101-ACA6-EFAE378BD555}"/>
              </a:ext>
            </a:extLst>
          </p:cNvPr>
          <p:cNvPicPr>
            <a:picLocks noChangeAspect="1"/>
          </p:cNvPicPr>
          <p:nvPr/>
        </p:nvPicPr>
        <p:blipFill rotWithShape="1">
          <a:blip r:embed="rId3">
            <a:extLst>
              <a:ext uri="{28A0092B-C50C-407E-A947-70E740481C1C}">
                <a14:useLocalDpi xmlns:a14="http://schemas.microsoft.com/office/drawing/2010/main" val="0"/>
              </a:ext>
            </a:extLst>
          </a:blip>
          <a:srcRect l="29072"/>
          <a:stretch/>
        </p:blipFill>
        <p:spPr>
          <a:xfrm>
            <a:off x="3268361" y="1280416"/>
            <a:ext cx="2309857" cy="4808483"/>
          </a:xfrm>
          <a:prstGeom prst="rect">
            <a:avLst/>
          </a:prstGeom>
        </p:spPr>
      </p:pic>
    </p:spTree>
    <p:extLst>
      <p:ext uri="{BB962C8B-B14F-4D97-AF65-F5344CB8AC3E}">
        <p14:creationId xmlns:p14="http://schemas.microsoft.com/office/powerpoint/2010/main" val="3994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8-5 Multiple Baseline Across Subjects (2 of</a:t>
            </a:r>
            <a:r>
              <a:rPr lang="en-US" baseline="0" dirty="0"/>
              <a:t> 2</a:t>
            </a:r>
            <a:r>
              <a:rPr lang="en-US" dirty="0"/>
              <a:t>)</a:t>
            </a:r>
          </a:p>
        </p:txBody>
      </p:sp>
      <p:sp>
        <p:nvSpPr>
          <p:cNvPr id="5" name="Content Placeholder 4"/>
          <p:cNvSpPr>
            <a:spLocks noGrp="1"/>
          </p:cNvSpPr>
          <p:nvPr>
            <p:ph idx="1"/>
          </p:nvPr>
        </p:nvSpPr>
        <p:spPr>
          <a:xfrm>
            <a:off x="228600" y="1295400"/>
            <a:ext cx="4474029" cy="4830763"/>
          </a:xfrm>
        </p:spPr>
        <p:txBody>
          <a:bodyPr>
            <a:noAutofit/>
          </a:bodyPr>
          <a:lstStyle/>
          <a:p>
            <a:pPr>
              <a:spcBef>
                <a:spcPts val="600"/>
              </a:spcBef>
              <a:buClr>
                <a:srgbClr val="3A8F41"/>
              </a:buClr>
            </a:pPr>
            <a:r>
              <a:rPr lang="en-US" sz="2000" dirty="0"/>
              <a:t>Purpose of the study – Bennett, Ramasamy, &amp; </a:t>
            </a:r>
            <a:r>
              <a:rPr lang="en-US" sz="2000" dirty="0" err="1"/>
              <a:t>Honsberger</a:t>
            </a:r>
            <a:r>
              <a:rPr lang="en-US" sz="2000" dirty="0"/>
              <a:t> (2012)</a:t>
            </a:r>
          </a:p>
          <a:p>
            <a:pPr lvl="1">
              <a:spcBef>
                <a:spcPts val="600"/>
              </a:spcBef>
              <a:buClr>
                <a:srgbClr val="3A8F41"/>
              </a:buClr>
            </a:pPr>
            <a:r>
              <a:rPr lang="en-US" sz="2000" dirty="0"/>
              <a:t>To determine the effects of covert audio coaching (CAC) on the development and maintenance of employment skills of high school students with autism spectrum disorders (ASD)</a:t>
            </a:r>
          </a:p>
          <a:p>
            <a:pPr>
              <a:spcBef>
                <a:spcPts val="600"/>
              </a:spcBef>
              <a:buClr>
                <a:srgbClr val="3A8F41"/>
              </a:buClr>
            </a:pPr>
            <a:r>
              <a:rPr lang="en-US" sz="2000" dirty="0"/>
              <a:t>The design</a:t>
            </a:r>
          </a:p>
          <a:p>
            <a:pPr lvl="1">
              <a:spcBef>
                <a:spcPts val="600"/>
              </a:spcBef>
              <a:buClr>
                <a:srgbClr val="3A8F41"/>
              </a:buClr>
            </a:pPr>
            <a:r>
              <a:rPr lang="en-US" sz="2000" dirty="0"/>
              <a:t>Multiple baseline across subjects was used</a:t>
            </a:r>
          </a:p>
          <a:p>
            <a:pPr lvl="2">
              <a:spcBef>
                <a:spcPts val="600"/>
              </a:spcBef>
              <a:buClr>
                <a:srgbClr val="3A8F41"/>
              </a:buClr>
            </a:pPr>
            <a:r>
              <a:rPr lang="en-US" sz="1800" dirty="0"/>
              <a:t>Collected repeated measures of photocopying performance</a:t>
            </a:r>
          </a:p>
        </p:txBody>
      </p:sp>
      <p:pic>
        <p:nvPicPr>
          <p:cNvPr id="3" name="Picture 2" descr="A series of three graphs show data from the multiple baseline across subjects design for percent of task steps correct, per session, for Jason, Shaun, and David.">
            <a:extLst>
              <a:ext uri="{FF2B5EF4-FFF2-40B4-BE49-F238E27FC236}">
                <a16:creationId xmlns:a16="http://schemas.microsoft.com/office/drawing/2014/main" id="{BE66D7D3-DE29-41EF-A2BF-36FB0CE900E6}"/>
              </a:ext>
            </a:extLst>
          </p:cNvPr>
          <p:cNvPicPr>
            <a:picLocks noChangeAspect="1"/>
          </p:cNvPicPr>
          <p:nvPr/>
        </p:nvPicPr>
        <p:blipFill rotWithShape="1">
          <a:blip r:embed="rId3">
            <a:extLst>
              <a:ext uri="{28A0092B-C50C-407E-A947-70E740481C1C}">
                <a14:useLocalDpi xmlns:a14="http://schemas.microsoft.com/office/drawing/2010/main" val="0"/>
              </a:ext>
            </a:extLst>
          </a:blip>
          <a:srcRect l="25153"/>
          <a:stretch/>
        </p:blipFill>
        <p:spPr>
          <a:xfrm>
            <a:off x="4621427" y="1301032"/>
            <a:ext cx="3959655" cy="4809387"/>
          </a:xfrm>
          <a:prstGeom prst="rect">
            <a:avLst/>
          </a:prstGeom>
        </p:spPr>
      </p:pic>
    </p:spTree>
    <p:extLst>
      <p:ext uri="{BB962C8B-B14F-4D97-AF65-F5344CB8AC3E}">
        <p14:creationId xmlns:p14="http://schemas.microsoft.com/office/powerpoint/2010/main" val="1334067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8-6 Multiple Probe Design</a:t>
            </a:r>
          </a:p>
        </p:txBody>
      </p:sp>
      <p:sp>
        <p:nvSpPr>
          <p:cNvPr id="5" name="Content Placeholder 4"/>
          <p:cNvSpPr>
            <a:spLocks noGrp="1"/>
          </p:cNvSpPr>
          <p:nvPr>
            <p:ph idx="1"/>
          </p:nvPr>
        </p:nvSpPr>
        <p:spPr>
          <a:xfrm>
            <a:off x="228600" y="1295400"/>
            <a:ext cx="5900057" cy="4830763"/>
          </a:xfrm>
        </p:spPr>
        <p:txBody>
          <a:bodyPr>
            <a:noAutofit/>
          </a:bodyPr>
          <a:lstStyle/>
          <a:p>
            <a:pPr>
              <a:buClr>
                <a:srgbClr val="3A8F41"/>
              </a:buClr>
            </a:pPr>
            <a:r>
              <a:rPr lang="en-US" sz="2800" dirty="0"/>
              <a:t>May be adapted to any of the basic designs</a:t>
            </a:r>
          </a:p>
          <a:p>
            <a:pPr>
              <a:buClr>
                <a:srgbClr val="3A8F41"/>
              </a:buClr>
            </a:pPr>
            <a:r>
              <a:rPr lang="en-US" sz="2800" dirty="0"/>
              <a:t>Data probes are taken during baselines rather than continuous measurement</a:t>
            </a:r>
          </a:p>
          <a:p>
            <a:pPr>
              <a:buClr>
                <a:srgbClr val="3A8F41"/>
              </a:buClr>
            </a:pPr>
            <a:r>
              <a:rPr lang="en-US" sz="2800" dirty="0"/>
              <a:t>Reduces need for resources</a:t>
            </a:r>
          </a:p>
          <a:p>
            <a:pPr>
              <a:buClr>
                <a:srgbClr val="3A8F41"/>
              </a:buClr>
            </a:pPr>
            <a:r>
              <a:rPr lang="en-US" sz="2800" dirty="0"/>
              <a:t>Potentially leads to problems if probes are too infrequent or do not suggest steady baseline recording</a:t>
            </a:r>
          </a:p>
        </p:txBody>
      </p:sp>
      <p:pic>
        <p:nvPicPr>
          <p:cNvPr id="7" name="Picture 6" descr="A series of three graphs illustrate data from Sara’s vignette displaying a multiple probe design. X axis is latency in minutes. Y axis is observations.">
            <a:extLst>
              <a:ext uri="{FF2B5EF4-FFF2-40B4-BE49-F238E27FC236}">
                <a16:creationId xmlns:a16="http://schemas.microsoft.com/office/drawing/2014/main" id="{A76CB64D-9861-48C7-8EF7-631F7B9C96B3}"/>
              </a:ext>
            </a:extLst>
          </p:cNvPr>
          <p:cNvPicPr>
            <a:picLocks noChangeAspect="1"/>
          </p:cNvPicPr>
          <p:nvPr/>
        </p:nvPicPr>
        <p:blipFill rotWithShape="1">
          <a:blip r:embed="rId3">
            <a:extLst>
              <a:ext uri="{28A0092B-C50C-407E-A947-70E740481C1C}">
                <a14:useLocalDpi xmlns:a14="http://schemas.microsoft.com/office/drawing/2010/main" val="0"/>
              </a:ext>
            </a:extLst>
          </a:blip>
          <a:srcRect l="29962"/>
          <a:stretch/>
        </p:blipFill>
        <p:spPr>
          <a:xfrm>
            <a:off x="6017740" y="1195298"/>
            <a:ext cx="2314378" cy="5020858"/>
          </a:xfrm>
          <a:prstGeom prst="rect">
            <a:avLst/>
          </a:prstGeom>
        </p:spPr>
      </p:pic>
    </p:spTree>
    <p:extLst>
      <p:ext uri="{BB962C8B-B14F-4D97-AF65-F5344CB8AC3E}">
        <p14:creationId xmlns:p14="http://schemas.microsoft.com/office/powerpoint/2010/main" val="185032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 (1 of 2) </a:t>
            </a:r>
          </a:p>
        </p:txBody>
      </p:sp>
      <p:sp>
        <p:nvSpPr>
          <p:cNvPr id="5" name="Content Placeholder 4"/>
          <p:cNvSpPr>
            <a:spLocks noGrp="1"/>
          </p:cNvSpPr>
          <p:nvPr>
            <p:ph idx="1"/>
          </p:nvPr>
        </p:nvSpPr>
        <p:spPr/>
        <p:txBody>
          <a:bodyPr>
            <a:noAutofit/>
          </a:bodyPr>
          <a:lstStyle/>
          <a:p>
            <a:pPr>
              <a:buClr>
                <a:srgbClr val="3A8F41"/>
              </a:buClr>
            </a:pPr>
            <a:r>
              <a:rPr lang="en-US" sz="2400" dirty="0"/>
              <a:t>8-1 Describe the procedures for and uses of the basic multiple baseline design</a:t>
            </a:r>
          </a:p>
          <a:p>
            <a:pPr>
              <a:buClr>
                <a:srgbClr val="3A8F41"/>
              </a:buClr>
            </a:pPr>
            <a:r>
              <a:rPr lang="en-US" sz="2400" dirty="0"/>
              <a:t>8-2 Describe the principles of prediction, verification, and replication in multiple baseline designs</a:t>
            </a:r>
          </a:p>
          <a:p>
            <a:pPr>
              <a:buClr>
                <a:srgbClr val="3A8F41"/>
              </a:buClr>
            </a:pPr>
            <a:r>
              <a:rPr lang="en-US" sz="2400" dirty="0"/>
              <a:t>8-3 Design the procedures for and uses of the multiple baseline across behaviors design</a:t>
            </a:r>
          </a:p>
          <a:p>
            <a:pPr>
              <a:buClr>
                <a:srgbClr val="3A8F41"/>
              </a:buClr>
            </a:pPr>
            <a:r>
              <a:rPr lang="en-US" sz="2400" dirty="0"/>
              <a:t>8-4 Design the procedures for and uses of the multiple baseline across settings design</a:t>
            </a:r>
          </a:p>
          <a:p>
            <a:pPr>
              <a:buClr>
                <a:srgbClr val="3A8F41"/>
              </a:buClr>
            </a:pPr>
            <a:r>
              <a:rPr lang="en-US" sz="2400" dirty="0"/>
              <a:t>8-5 Describe the procedures for and uses of the multiple baseline across subjects design</a:t>
            </a:r>
          </a:p>
        </p:txBody>
      </p:sp>
    </p:spTree>
    <p:extLst>
      <p:ext uri="{BB962C8B-B14F-4D97-AF65-F5344CB8AC3E}">
        <p14:creationId xmlns:p14="http://schemas.microsoft.com/office/powerpoint/2010/main" val="610664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8-14 Data from the Multiple Probe Design</a:t>
            </a:r>
          </a:p>
        </p:txBody>
      </p:sp>
      <p:sp>
        <p:nvSpPr>
          <p:cNvPr id="2" name="Content Placeholder 1">
            <a:extLst>
              <a:ext uri="{FF2B5EF4-FFF2-40B4-BE49-F238E27FC236}">
                <a16:creationId xmlns:a16="http://schemas.microsoft.com/office/drawing/2014/main" id="{8AD044CF-2D67-46D4-AFCE-A69580B288EE}"/>
              </a:ext>
            </a:extLst>
          </p:cNvPr>
          <p:cNvSpPr>
            <a:spLocks noGrp="1"/>
          </p:cNvSpPr>
          <p:nvPr>
            <p:ph idx="1"/>
          </p:nvPr>
        </p:nvSpPr>
        <p:spPr/>
        <p:txBody>
          <a:bodyPr/>
          <a:lstStyle/>
          <a:p>
            <a:pPr marL="0" indent="0">
              <a:buNone/>
            </a:pPr>
            <a:r>
              <a:rPr lang="en-US" dirty="0"/>
              <a:t> </a:t>
            </a:r>
          </a:p>
        </p:txBody>
      </p:sp>
      <p:pic>
        <p:nvPicPr>
          <p:cNvPr id="7" name="Picture 6" descr="A series of three graphs shows percent of correct instructional words, per session, for John, Tammy, Arthur, and Maria in multiple probe design.">
            <a:extLst>
              <a:ext uri="{FF2B5EF4-FFF2-40B4-BE49-F238E27FC236}">
                <a16:creationId xmlns:a16="http://schemas.microsoft.com/office/drawing/2014/main" id="{83BE10D3-6A73-45CA-8448-547E8B70D53C}"/>
              </a:ext>
            </a:extLst>
          </p:cNvPr>
          <p:cNvPicPr>
            <a:picLocks noChangeAspect="1"/>
          </p:cNvPicPr>
          <p:nvPr/>
        </p:nvPicPr>
        <p:blipFill rotWithShape="1">
          <a:blip r:embed="rId3">
            <a:extLst>
              <a:ext uri="{28A0092B-C50C-407E-A947-70E740481C1C}">
                <a14:useLocalDpi xmlns:a14="http://schemas.microsoft.com/office/drawing/2010/main" val="0"/>
              </a:ext>
            </a:extLst>
          </a:blip>
          <a:srcRect l="23826"/>
          <a:stretch/>
        </p:blipFill>
        <p:spPr>
          <a:xfrm>
            <a:off x="2952306" y="1268058"/>
            <a:ext cx="3127089" cy="4955885"/>
          </a:xfrm>
          <a:prstGeom prst="rect">
            <a:avLst/>
          </a:prstGeom>
        </p:spPr>
      </p:pic>
    </p:spTree>
    <p:extLst>
      <p:ext uri="{BB962C8B-B14F-4D97-AF65-F5344CB8AC3E}">
        <p14:creationId xmlns:p14="http://schemas.microsoft.com/office/powerpoint/2010/main" val="876513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8-7 Delayed Multiple Baseline Design </a:t>
            </a:r>
          </a:p>
        </p:txBody>
      </p:sp>
      <p:sp>
        <p:nvSpPr>
          <p:cNvPr id="5" name="Content Placeholder 4"/>
          <p:cNvSpPr>
            <a:spLocks noGrp="1"/>
          </p:cNvSpPr>
          <p:nvPr>
            <p:ph idx="1"/>
          </p:nvPr>
        </p:nvSpPr>
        <p:spPr>
          <a:xfrm>
            <a:off x="228600" y="1295400"/>
            <a:ext cx="5900057" cy="4830763"/>
          </a:xfrm>
        </p:spPr>
        <p:txBody>
          <a:bodyPr>
            <a:noAutofit/>
          </a:bodyPr>
          <a:lstStyle/>
          <a:p>
            <a:pPr marL="0" indent="0">
              <a:buClr>
                <a:srgbClr val="00739B"/>
              </a:buClr>
              <a:buNone/>
            </a:pPr>
            <a:r>
              <a:rPr lang="en-US" sz="2000" b="1" dirty="0">
                <a:solidFill>
                  <a:srgbClr val="364580"/>
                </a:solidFill>
              </a:rPr>
              <a:t>Delayed Multiple Baseline Design</a:t>
            </a:r>
          </a:p>
          <a:p>
            <a:pPr>
              <a:buClr>
                <a:srgbClr val="3A8F41"/>
              </a:buClr>
            </a:pPr>
            <a:r>
              <a:rPr lang="en-US" sz="2000" dirty="0"/>
              <a:t>Used when a withdrawal design no</a:t>
            </a:r>
          </a:p>
          <a:p>
            <a:pPr marL="0" indent="0">
              <a:buClr>
                <a:srgbClr val="3A8F41"/>
              </a:buClr>
              <a:buNone/>
            </a:pPr>
            <a:r>
              <a:rPr lang="en-US" sz="2000" dirty="0"/>
              <a:t>	 longer is possible </a:t>
            </a:r>
          </a:p>
          <a:p>
            <a:pPr>
              <a:buClr>
                <a:srgbClr val="3A8F41"/>
              </a:buClr>
            </a:pPr>
            <a:r>
              <a:rPr lang="en-US" sz="2000" dirty="0"/>
              <a:t>OR when other behaviors, settings, or individuals emerge that are in need of intervention</a:t>
            </a:r>
          </a:p>
          <a:p>
            <a:pPr>
              <a:buClr>
                <a:srgbClr val="3A8F41"/>
              </a:buClr>
            </a:pPr>
            <a:r>
              <a:rPr lang="en-US" sz="2000" dirty="0"/>
              <a:t>Baselines are not measured simultaneously</a:t>
            </a:r>
          </a:p>
          <a:p>
            <a:pPr>
              <a:buClr>
                <a:srgbClr val="3A8F41"/>
              </a:buClr>
            </a:pPr>
            <a:r>
              <a:rPr lang="en-US" sz="2000" dirty="0"/>
              <a:t>Potential problems in demonstrating a functional relationship</a:t>
            </a:r>
          </a:p>
          <a:p>
            <a:pPr>
              <a:buClr>
                <a:srgbClr val="3A8F41"/>
              </a:buClr>
            </a:pPr>
            <a:r>
              <a:rPr lang="en-US" sz="2000" u="sng" dirty="0"/>
              <a:t>Advantages</a:t>
            </a:r>
            <a:r>
              <a:rPr lang="en-US" sz="2000" dirty="0"/>
              <a:t>: </a:t>
            </a:r>
          </a:p>
          <a:p>
            <a:pPr lvl="1">
              <a:buClr>
                <a:srgbClr val="3A8F41"/>
              </a:buClr>
            </a:pPr>
            <a:r>
              <a:rPr lang="en-US" sz="2000" dirty="0"/>
              <a:t>May allow the use of fewer resources</a:t>
            </a:r>
          </a:p>
          <a:p>
            <a:pPr lvl="1">
              <a:buClr>
                <a:srgbClr val="3A8F41"/>
              </a:buClr>
            </a:pPr>
            <a:r>
              <a:rPr lang="en-US" sz="2000" dirty="0"/>
              <a:t>May allow the researcher to extend the study to new behaviors, settings, and individuals that had not been target priority</a:t>
            </a:r>
          </a:p>
        </p:txBody>
      </p:sp>
      <p:pic>
        <p:nvPicPr>
          <p:cNvPr id="3" name="Picture 2" descr="A series of three graphs illustrates Robert’s vignette displaying a delayed multiple baseline design of frequency of disrupting talking out against observations.">
            <a:extLst>
              <a:ext uri="{FF2B5EF4-FFF2-40B4-BE49-F238E27FC236}">
                <a16:creationId xmlns:a16="http://schemas.microsoft.com/office/drawing/2014/main" id="{4FCC39EB-F4B3-4B6C-869F-A2A73F047222}"/>
              </a:ext>
            </a:extLst>
          </p:cNvPr>
          <p:cNvPicPr>
            <a:picLocks noChangeAspect="1"/>
          </p:cNvPicPr>
          <p:nvPr/>
        </p:nvPicPr>
        <p:blipFill rotWithShape="1">
          <a:blip r:embed="rId3">
            <a:extLst>
              <a:ext uri="{28A0092B-C50C-407E-A947-70E740481C1C}">
                <a14:useLocalDpi xmlns:a14="http://schemas.microsoft.com/office/drawing/2010/main" val="0"/>
              </a:ext>
            </a:extLst>
          </a:blip>
          <a:srcRect l="30567"/>
          <a:stretch/>
        </p:blipFill>
        <p:spPr>
          <a:xfrm>
            <a:off x="5955957" y="1317948"/>
            <a:ext cx="2247950" cy="4802658"/>
          </a:xfrm>
          <a:prstGeom prst="rect">
            <a:avLst/>
          </a:prstGeom>
        </p:spPr>
      </p:pic>
    </p:spTree>
    <p:extLst>
      <p:ext uri="{BB962C8B-B14F-4D97-AF65-F5344CB8AC3E}">
        <p14:creationId xmlns:p14="http://schemas.microsoft.com/office/powerpoint/2010/main" val="3175943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8-8 Application Practice: Derrick </a:t>
            </a:r>
          </a:p>
        </p:txBody>
      </p:sp>
      <p:sp>
        <p:nvSpPr>
          <p:cNvPr id="5" name="Content Placeholder 4"/>
          <p:cNvSpPr>
            <a:spLocks noGrp="1"/>
          </p:cNvSpPr>
          <p:nvPr>
            <p:ph idx="1"/>
          </p:nvPr>
        </p:nvSpPr>
        <p:spPr>
          <a:xfrm>
            <a:off x="228600" y="1295400"/>
            <a:ext cx="5203371" cy="4830763"/>
          </a:xfrm>
        </p:spPr>
        <p:txBody>
          <a:bodyPr>
            <a:noAutofit/>
          </a:bodyPr>
          <a:lstStyle/>
          <a:p>
            <a:pPr>
              <a:buClr>
                <a:srgbClr val="3A8F41"/>
              </a:buClr>
            </a:pPr>
            <a:r>
              <a:rPr lang="en-US" sz="2200" dirty="0"/>
              <a:t>Limitations of the Study</a:t>
            </a:r>
          </a:p>
          <a:p>
            <a:pPr lvl="1">
              <a:buClr>
                <a:srgbClr val="3A8F41"/>
              </a:buClr>
            </a:pPr>
            <a:r>
              <a:rPr lang="en-US" sz="2200" dirty="0"/>
              <a:t>Covariance that occurred during the lunch period confounds the prediction</a:t>
            </a:r>
          </a:p>
          <a:p>
            <a:pPr lvl="1">
              <a:buClr>
                <a:srgbClr val="3A8F41"/>
              </a:buClr>
            </a:pPr>
            <a:r>
              <a:rPr lang="en-US" sz="2200" dirty="0"/>
              <a:t>Limited follow-up in the study</a:t>
            </a:r>
          </a:p>
          <a:p>
            <a:pPr lvl="1">
              <a:buClr>
                <a:srgbClr val="3A8F41"/>
              </a:buClr>
            </a:pPr>
            <a:r>
              <a:rPr lang="en-US" sz="2200" dirty="0"/>
              <a:t>Home environment was not addressed, even though it was an important component for Derrick social conversation</a:t>
            </a:r>
          </a:p>
        </p:txBody>
      </p:sp>
      <p:pic>
        <p:nvPicPr>
          <p:cNvPr id="3" name="Picture 2" descr="A series of four graph show Derick’s frequency of social conversations as number of social conversations per observation.">
            <a:extLst>
              <a:ext uri="{FF2B5EF4-FFF2-40B4-BE49-F238E27FC236}">
                <a16:creationId xmlns:a16="http://schemas.microsoft.com/office/drawing/2014/main" id="{AD7B0DF6-602C-4B68-BE92-722D37AE6794}"/>
              </a:ext>
            </a:extLst>
          </p:cNvPr>
          <p:cNvPicPr>
            <a:picLocks noChangeAspect="1"/>
          </p:cNvPicPr>
          <p:nvPr/>
        </p:nvPicPr>
        <p:blipFill rotWithShape="1">
          <a:blip r:embed="rId3">
            <a:extLst>
              <a:ext uri="{28A0092B-C50C-407E-A947-70E740481C1C}">
                <a14:useLocalDpi xmlns:a14="http://schemas.microsoft.com/office/drawing/2010/main" val="0"/>
              </a:ext>
            </a:extLst>
          </a:blip>
          <a:srcRect l="25573"/>
          <a:stretch/>
        </p:blipFill>
        <p:spPr>
          <a:xfrm>
            <a:off x="5325761" y="1386677"/>
            <a:ext cx="2698535" cy="4721349"/>
          </a:xfrm>
          <a:prstGeom prst="rect">
            <a:avLst/>
          </a:prstGeom>
        </p:spPr>
      </p:pic>
    </p:spTree>
    <p:extLst>
      <p:ext uri="{BB962C8B-B14F-4D97-AF65-F5344CB8AC3E}">
        <p14:creationId xmlns:p14="http://schemas.microsoft.com/office/powerpoint/2010/main" val="370211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 (2 of 2) </a:t>
            </a:r>
          </a:p>
        </p:txBody>
      </p:sp>
      <p:sp>
        <p:nvSpPr>
          <p:cNvPr id="5" name="Content Placeholder 4"/>
          <p:cNvSpPr>
            <a:spLocks noGrp="1"/>
          </p:cNvSpPr>
          <p:nvPr>
            <p:ph idx="1"/>
          </p:nvPr>
        </p:nvSpPr>
        <p:spPr/>
        <p:txBody>
          <a:bodyPr>
            <a:noAutofit/>
          </a:bodyPr>
          <a:lstStyle/>
          <a:p>
            <a:pPr>
              <a:buClr>
                <a:srgbClr val="3A8F41"/>
              </a:buClr>
            </a:pPr>
            <a:r>
              <a:rPr lang="en-US" sz="2400" dirty="0"/>
              <a:t>8-6 Describe the procedures for and uses of the multiple probe design</a:t>
            </a:r>
          </a:p>
          <a:p>
            <a:pPr>
              <a:buClr>
                <a:srgbClr val="3A8F41"/>
              </a:buClr>
            </a:pPr>
            <a:r>
              <a:rPr lang="en-US" sz="2400" dirty="0"/>
              <a:t>8-7 Describe the procedures for and uses of the delayed multiple baseline design</a:t>
            </a:r>
          </a:p>
          <a:p>
            <a:pPr>
              <a:buClr>
                <a:srgbClr val="3A8F41"/>
              </a:buClr>
            </a:pPr>
            <a:r>
              <a:rPr lang="en-US" sz="2400" dirty="0"/>
              <a:t>8-8 Apply knowledge of multiple baseline designs to a case study</a:t>
            </a:r>
          </a:p>
          <a:p>
            <a:pPr>
              <a:buClr>
                <a:srgbClr val="3A8F41"/>
              </a:buClr>
            </a:pPr>
            <a:r>
              <a:rPr lang="en-US" sz="2400" dirty="0"/>
              <a:t>8-9 Identify the advantages and disadvantages of the multiple baseline design</a:t>
            </a:r>
          </a:p>
          <a:p>
            <a:pPr>
              <a:buClr>
                <a:srgbClr val="3A8F41"/>
              </a:buClr>
            </a:pPr>
            <a:endParaRPr lang="en-US" dirty="0"/>
          </a:p>
        </p:txBody>
      </p:sp>
    </p:spTree>
    <p:extLst>
      <p:ext uri="{BB962C8B-B14F-4D97-AF65-F5344CB8AC3E}">
        <p14:creationId xmlns:p14="http://schemas.microsoft.com/office/powerpoint/2010/main" val="390502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8-1 The Basic Multiple Baseline Design</a:t>
            </a:r>
          </a:p>
        </p:txBody>
      </p:sp>
      <p:sp>
        <p:nvSpPr>
          <p:cNvPr id="5" name="Content Placeholder 4"/>
          <p:cNvSpPr>
            <a:spLocks noGrp="1"/>
          </p:cNvSpPr>
          <p:nvPr>
            <p:ph idx="1"/>
          </p:nvPr>
        </p:nvSpPr>
        <p:spPr/>
        <p:txBody>
          <a:bodyPr>
            <a:normAutofit/>
          </a:bodyPr>
          <a:lstStyle/>
          <a:p>
            <a:pPr>
              <a:buClr>
                <a:srgbClr val="3A8F41"/>
              </a:buClr>
            </a:pPr>
            <a:r>
              <a:rPr lang="en-US" b="1" dirty="0">
                <a:solidFill>
                  <a:srgbClr val="364580"/>
                </a:solidFill>
              </a:rPr>
              <a:t>Multiple Baseline Designs</a:t>
            </a:r>
          </a:p>
          <a:p>
            <a:pPr lvl="1">
              <a:buClr>
                <a:srgbClr val="3A8F41"/>
              </a:buClr>
            </a:pPr>
            <a:r>
              <a:rPr lang="en-US" dirty="0"/>
              <a:t>GOAL: Demonstration of a functional relationship between the target behavior and intervention by replicating the intervention effects with two or more behaviors, in two or more settings, or with two or more individuals</a:t>
            </a:r>
          </a:p>
          <a:p>
            <a:pPr lvl="1">
              <a:buClr>
                <a:srgbClr val="3A8F41"/>
              </a:buClr>
            </a:pPr>
            <a:r>
              <a:rPr lang="en-US" dirty="0"/>
              <a:t>The three major types of multiple baseline designs are multiple baseline across behaviors, settings, and subjects</a:t>
            </a:r>
          </a:p>
          <a:p>
            <a:pPr lvl="1">
              <a:buClr>
                <a:srgbClr val="3A8F41"/>
              </a:buClr>
            </a:pPr>
            <a:r>
              <a:rPr lang="en-US" dirty="0"/>
              <a:t>The researcher takes repeated measures of baseline performance concurrently on two or more baselines</a:t>
            </a:r>
          </a:p>
        </p:txBody>
      </p:sp>
    </p:spTree>
    <p:extLst>
      <p:ext uri="{BB962C8B-B14F-4D97-AF65-F5344CB8AC3E}">
        <p14:creationId xmlns:p14="http://schemas.microsoft.com/office/powerpoint/2010/main" val="1993566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8-1 Variables in Multiple Baseline Designs</a:t>
            </a:r>
          </a:p>
        </p:txBody>
      </p:sp>
      <p:sp>
        <p:nvSpPr>
          <p:cNvPr id="2" name="Content Placeholder 1">
            <a:extLst>
              <a:ext uri="{FF2B5EF4-FFF2-40B4-BE49-F238E27FC236}">
                <a16:creationId xmlns:a16="http://schemas.microsoft.com/office/drawing/2014/main" id="{7DC96EC2-7660-4C4F-BFFA-1A4DD3DC6FA4}"/>
              </a:ext>
            </a:extLst>
          </p:cNvPr>
          <p:cNvSpPr>
            <a:spLocks noGrp="1"/>
          </p:cNvSpPr>
          <p:nvPr>
            <p:ph idx="1"/>
          </p:nvPr>
        </p:nvSpPr>
        <p:spPr/>
        <p:txBody>
          <a:bodyPr/>
          <a:lstStyle/>
          <a:p>
            <a:pPr marL="0" indent="0">
              <a:buNone/>
            </a:pPr>
            <a:r>
              <a:rPr lang="en-US" dirty="0"/>
              <a:t> </a:t>
            </a:r>
          </a:p>
        </p:txBody>
      </p:sp>
      <p:pic>
        <p:nvPicPr>
          <p:cNvPr id="7" name="Picture 6" descr="A series of nine graphs illustrate variables in multiple baseline designs with target behaviors against observations.">
            <a:extLst>
              <a:ext uri="{FF2B5EF4-FFF2-40B4-BE49-F238E27FC236}">
                <a16:creationId xmlns:a16="http://schemas.microsoft.com/office/drawing/2014/main" id="{5AAC5E17-EB6F-4AB3-AB3C-4743DF4FB594}"/>
              </a:ext>
            </a:extLst>
          </p:cNvPr>
          <p:cNvPicPr>
            <a:picLocks noChangeAspect="1"/>
          </p:cNvPicPr>
          <p:nvPr/>
        </p:nvPicPr>
        <p:blipFill rotWithShape="1">
          <a:blip r:embed="rId3">
            <a:extLst>
              <a:ext uri="{28A0092B-C50C-407E-A947-70E740481C1C}">
                <a14:useLocalDpi xmlns:a14="http://schemas.microsoft.com/office/drawing/2010/main" val="0"/>
              </a:ext>
            </a:extLst>
          </a:blip>
          <a:srcRect b="12724"/>
          <a:stretch/>
        </p:blipFill>
        <p:spPr>
          <a:xfrm>
            <a:off x="1618806" y="1599426"/>
            <a:ext cx="5931043" cy="4282389"/>
          </a:xfrm>
          <a:prstGeom prst="rect">
            <a:avLst/>
          </a:prstGeom>
        </p:spPr>
      </p:pic>
    </p:spTree>
    <p:extLst>
      <p:ext uri="{BB962C8B-B14F-4D97-AF65-F5344CB8AC3E}">
        <p14:creationId xmlns:p14="http://schemas.microsoft.com/office/powerpoint/2010/main" val="93032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8-2 Typical Multiple Baseline Design</a:t>
            </a:r>
          </a:p>
        </p:txBody>
      </p:sp>
      <p:sp>
        <p:nvSpPr>
          <p:cNvPr id="2" name="Content Placeholder 1">
            <a:extLst>
              <a:ext uri="{FF2B5EF4-FFF2-40B4-BE49-F238E27FC236}">
                <a16:creationId xmlns:a16="http://schemas.microsoft.com/office/drawing/2014/main" id="{0BC78126-CF06-4AF7-9F28-F6319631A6BC}"/>
              </a:ext>
            </a:extLst>
          </p:cNvPr>
          <p:cNvSpPr>
            <a:spLocks noGrp="1"/>
          </p:cNvSpPr>
          <p:nvPr>
            <p:ph idx="1"/>
          </p:nvPr>
        </p:nvSpPr>
        <p:spPr/>
        <p:txBody>
          <a:bodyPr/>
          <a:lstStyle/>
          <a:p>
            <a:pPr marL="0" indent="0">
              <a:buNone/>
            </a:pPr>
            <a:r>
              <a:rPr lang="en-US" dirty="0"/>
              <a:t> </a:t>
            </a:r>
          </a:p>
        </p:txBody>
      </p:sp>
      <p:pic>
        <p:nvPicPr>
          <p:cNvPr id="9" name="Picture 8" descr="Three graphs illustrate a typical multiple baseline design.">
            <a:extLst>
              <a:ext uri="{FF2B5EF4-FFF2-40B4-BE49-F238E27FC236}">
                <a16:creationId xmlns:a16="http://schemas.microsoft.com/office/drawing/2014/main" id="{109F1671-2367-4A19-81B3-5A91448ADAED}"/>
              </a:ext>
            </a:extLst>
          </p:cNvPr>
          <p:cNvPicPr>
            <a:picLocks noChangeAspect="1"/>
          </p:cNvPicPr>
          <p:nvPr/>
        </p:nvPicPr>
        <p:blipFill rotWithShape="1">
          <a:blip r:embed="rId3">
            <a:extLst>
              <a:ext uri="{28A0092B-C50C-407E-A947-70E740481C1C}">
                <a14:useLocalDpi xmlns:a14="http://schemas.microsoft.com/office/drawing/2010/main" val="0"/>
              </a:ext>
            </a:extLst>
          </a:blip>
          <a:srcRect l="26232"/>
          <a:stretch/>
        </p:blipFill>
        <p:spPr>
          <a:xfrm>
            <a:off x="3390585" y="1252731"/>
            <a:ext cx="2387485" cy="4885689"/>
          </a:xfrm>
          <a:prstGeom prst="rect">
            <a:avLst/>
          </a:prstGeom>
        </p:spPr>
      </p:pic>
    </p:spTree>
    <p:extLst>
      <p:ext uri="{BB962C8B-B14F-4D97-AF65-F5344CB8AC3E}">
        <p14:creationId xmlns:p14="http://schemas.microsoft.com/office/powerpoint/2010/main" val="331760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8-2 Prediction, Verification, and Replication For Multiple Baseline Designs</a:t>
            </a:r>
          </a:p>
        </p:txBody>
      </p:sp>
      <p:sp>
        <p:nvSpPr>
          <p:cNvPr id="5" name="Content Placeholder 4"/>
          <p:cNvSpPr>
            <a:spLocks noGrp="1"/>
          </p:cNvSpPr>
          <p:nvPr>
            <p:ph idx="1"/>
          </p:nvPr>
        </p:nvSpPr>
        <p:spPr>
          <a:xfrm>
            <a:off x="228600" y="1153886"/>
            <a:ext cx="8763000" cy="4972277"/>
          </a:xfrm>
        </p:spPr>
        <p:txBody>
          <a:bodyPr>
            <a:noAutofit/>
          </a:bodyPr>
          <a:lstStyle/>
          <a:p>
            <a:pPr>
              <a:buClr>
                <a:srgbClr val="3A8F41"/>
              </a:buClr>
            </a:pPr>
            <a:r>
              <a:rPr lang="en-US" sz="2000" b="1" dirty="0">
                <a:solidFill>
                  <a:srgbClr val="364580"/>
                </a:solidFill>
              </a:rPr>
              <a:t>Prediction</a:t>
            </a:r>
          </a:p>
          <a:p>
            <a:pPr lvl="1">
              <a:buClr>
                <a:srgbClr val="3A8F41"/>
              </a:buClr>
            </a:pPr>
            <a:r>
              <a:rPr lang="en-US" sz="2000" dirty="0"/>
              <a:t>After baseline data are stable, the prediction would be that there would be no change in the data path for the dependent variables if there was no intervention effect</a:t>
            </a:r>
          </a:p>
          <a:p>
            <a:pPr>
              <a:buClr>
                <a:srgbClr val="3A8F41"/>
              </a:buClr>
            </a:pPr>
            <a:r>
              <a:rPr lang="en-US" sz="2000" b="1" dirty="0">
                <a:solidFill>
                  <a:srgbClr val="364580"/>
                </a:solidFill>
              </a:rPr>
              <a:t>Verification</a:t>
            </a:r>
          </a:p>
          <a:p>
            <a:pPr lvl="1">
              <a:buClr>
                <a:srgbClr val="3A8F41"/>
              </a:buClr>
            </a:pPr>
            <a:r>
              <a:rPr lang="en-US" sz="2000" dirty="0"/>
              <a:t>When the intervention is implemented, the data path changes predictably for the dependent variable</a:t>
            </a:r>
          </a:p>
          <a:p>
            <a:pPr lvl="1">
              <a:buClr>
                <a:srgbClr val="3A8F41"/>
              </a:buClr>
            </a:pPr>
            <a:r>
              <a:rPr lang="en-US" sz="2000" dirty="0"/>
              <a:t>Verification is evident if the data path changes in a predictable manner through a phase change, as from baseline to intervention</a:t>
            </a:r>
          </a:p>
          <a:p>
            <a:pPr>
              <a:buClr>
                <a:srgbClr val="3A8F41"/>
              </a:buClr>
            </a:pPr>
            <a:r>
              <a:rPr lang="en-US" sz="2000" b="1" dirty="0">
                <a:solidFill>
                  <a:srgbClr val="364580"/>
                </a:solidFill>
              </a:rPr>
              <a:t>Replication</a:t>
            </a:r>
          </a:p>
          <a:p>
            <a:pPr lvl="1">
              <a:buClr>
                <a:srgbClr val="3A8F41"/>
              </a:buClr>
            </a:pPr>
            <a:r>
              <a:rPr lang="en-US" sz="2000" dirty="0"/>
              <a:t>The prediction and verification are repeated for each dependent variable</a:t>
            </a:r>
          </a:p>
          <a:p>
            <a:pPr lvl="1">
              <a:buClr>
                <a:srgbClr val="3A8F41"/>
              </a:buClr>
            </a:pPr>
            <a:r>
              <a:rPr lang="en-US" sz="2000" dirty="0"/>
              <a:t>The form of replication provides a convincing argument for the presence of a functional relationship between the dependent and independent variables</a:t>
            </a:r>
          </a:p>
          <a:p>
            <a:pPr>
              <a:buClr>
                <a:srgbClr val="3A8F41"/>
              </a:buClr>
            </a:pPr>
            <a:endParaRPr lang="en-US" sz="2400" dirty="0"/>
          </a:p>
        </p:txBody>
      </p:sp>
    </p:spTree>
    <p:extLst>
      <p:ext uri="{BB962C8B-B14F-4D97-AF65-F5344CB8AC3E}">
        <p14:creationId xmlns:p14="http://schemas.microsoft.com/office/powerpoint/2010/main" val="172132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t>Figure 8-3 Data from Joseph’s Vignette Displaying a Functional Relationship Within a Multiple Baseline Design</a:t>
            </a:r>
          </a:p>
        </p:txBody>
      </p:sp>
      <p:sp>
        <p:nvSpPr>
          <p:cNvPr id="2" name="Content Placeholder 1">
            <a:extLst>
              <a:ext uri="{FF2B5EF4-FFF2-40B4-BE49-F238E27FC236}">
                <a16:creationId xmlns:a16="http://schemas.microsoft.com/office/drawing/2014/main" id="{FD93D4F6-48B9-42D7-AD44-C4631DE9932A}"/>
              </a:ext>
            </a:extLst>
          </p:cNvPr>
          <p:cNvSpPr>
            <a:spLocks noGrp="1"/>
          </p:cNvSpPr>
          <p:nvPr>
            <p:ph idx="1"/>
          </p:nvPr>
        </p:nvSpPr>
        <p:spPr/>
        <p:txBody>
          <a:bodyPr/>
          <a:lstStyle/>
          <a:p>
            <a:pPr marL="0" indent="0">
              <a:buNone/>
            </a:pPr>
            <a:r>
              <a:rPr lang="en-US" dirty="0"/>
              <a:t> </a:t>
            </a:r>
          </a:p>
        </p:txBody>
      </p:sp>
      <p:pic>
        <p:nvPicPr>
          <p:cNvPr id="3" name="Picture 2" descr="A multiple design baseline graph shows Joseph’s vignette displaying a functional relationship.">
            <a:extLst>
              <a:ext uri="{FF2B5EF4-FFF2-40B4-BE49-F238E27FC236}">
                <a16:creationId xmlns:a16="http://schemas.microsoft.com/office/drawing/2014/main" id="{8967E68B-AAE7-49A8-AD1D-D08A5D0E3243}"/>
              </a:ext>
            </a:extLst>
          </p:cNvPr>
          <p:cNvPicPr>
            <a:picLocks noChangeAspect="1"/>
          </p:cNvPicPr>
          <p:nvPr/>
        </p:nvPicPr>
        <p:blipFill rotWithShape="1">
          <a:blip r:embed="rId3">
            <a:extLst>
              <a:ext uri="{28A0092B-C50C-407E-A947-70E740481C1C}">
                <a14:useLocalDpi xmlns:a14="http://schemas.microsoft.com/office/drawing/2010/main" val="0"/>
              </a:ext>
            </a:extLst>
          </a:blip>
          <a:srcRect l="27036"/>
          <a:stretch/>
        </p:blipFill>
        <p:spPr>
          <a:xfrm>
            <a:off x="3385751" y="1147900"/>
            <a:ext cx="2526377" cy="4916315"/>
          </a:xfrm>
          <a:prstGeom prst="rect">
            <a:avLst/>
          </a:prstGeom>
        </p:spPr>
      </p:pic>
    </p:spTree>
    <p:extLst>
      <p:ext uri="{BB962C8B-B14F-4D97-AF65-F5344CB8AC3E}">
        <p14:creationId xmlns:p14="http://schemas.microsoft.com/office/powerpoint/2010/main" val="28148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8-3 Multiple Baseline Across Behaviors (1 of 4)</a:t>
            </a:r>
          </a:p>
        </p:txBody>
      </p:sp>
      <p:sp>
        <p:nvSpPr>
          <p:cNvPr id="5" name="Content Placeholder 4"/>
          <p:cNvSpPr>
            <a:spLocks noGrp="1"/>
          </p:cNvSpPr>
          <p:nvPr>
            <p:ph idx="1"/>
          </p:nvPr>
        </p:nvSpPr>
        <p:spPr/>
        <p:txBody>
          <a:bodyPr>
            <a:noAutofit/>
          </a:bodyPr>
          <a:lstStyle/>
          <a:p>
            <a:pPr>
              <a:spcBef>
                <a:spcPts val="600"/>
              </a:spcBef>
              <a:buClr>
                <a:srgbClr val="3A8F41"/>
              </a:buClr>
            </a:pPr>
            <a:r>
              <a:rPr lang="en-US" dirty="0"/>
              <a:t>The same intervention is applied to similar behaviors in the same individual in the same setting</a:t>
            </a:r>
          </a:p>
          <a:p>
            <a:pPr>
              <a:spcBef>
                <a:spcPts val="600"/>
              </a:spcBef>
              <a:buClr>
                <a:srgbClr val="3A8F41"/>
              </a:buClr>
            </a:pPr>
            <a:r>
              <a:rPr lang="en-US" u="sng" dirty="0"/>
              <a:t>Advantage</a:t>
            </a:r>
            <a:r>
              <a:rPr lang="en-US" dirty="0"/>
              <a:t>: Generality of intervention effects for similar behaviors within the same individual can be demonstrated</a:t>
            </a:r>
          </a:p>
          <a:p>
            <a:pPr>
              <a:spcBef>
                <a:spcPts val="600"/>
              </a:spcBef>
              <a:buClr>
                <a:srgbClr val="3A8F41"/>
              </a:buClr>
            </a:pPr>
            <a:r>
              <a:rPr lang="en-US" u="sng" dirty="0"/>
              <a:t>Disadvantage</a:t>
            </a:r>
            <a:r>
              <a:rPr lang="en-US" dirty="0"/>
              <a:t>: The possibility of covariance among behaviors, which weakens the demonstration of a functional relationship</a:t>
            </a:r>
          </a:p>
        </p:txBody>
      </p:sp>
    </p:spTree>
    <p:extLst>
      <p:ext uri="{BB962C8B-B14F-4D97-AF65-F5344CB8AC3E}">
        <p14:creationId xmlns:p14="http://schemas.microsoft.com/office/powerpoint/2010/main" val="1731814188"/>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945</Words>
  <Application>Microsoft Office PowerPoint</Application>
  <PresentationFormat>On-screen Show (4:3)</PresentationFormat>
  <Paragraphs>113</Paragraphs>
  <Slides>22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Courier New</vt:lpstr>
      <vt:lpstr>Verdana</vt:lpstr>
      <vt:lpstr>Wingdings</vt:lpstr>
      <vt:lpstr>Sample</vt:lpstr>
      <vt:lpstr>Chapter 8</vt:lpstr>
      <vt:lpstr>Learning Objectives (1 of 2) </vt:lpstr>
      <vt:lpstr>Learning Objectives (2 of 2) </vt:lpstr>
      <vt:lpstr>8-1 The Basic Multiple Baseline Design</vt:lpstr>
      <vt:lpstr>Figure 8-1 Variables in Multiple Baseline Designs</vt:lpstr>
      <vt:lpstr>Figure 8-2 Typical Multiple Baseline Design</vt:lpstr>
      <vt:lpstr>8-2 Prediction, Verification, and Replication For Multiple Baseline Designs</vt:lpstr>
      <vt:lpstr>Figure 8-3 Data from Joseph’s Vignette Displaying a Functional Relationship Within a Multiple Baseline Design</vt:lpstr>
      <vt:lpstr>8-3 Multiple Baseline Across Behaviors (1 of 4)</vt:lpstr>
      <vt:lpstr>8-3 Multiple Baseline Across Behaviors (2 of 4)</vt:lpstr>
      <vt:lpstr>8-3 Multiple Baseline Across Behaviors (3 of 4)</vt:lpstr>
      <vt:lpstr>8-3 Multiple Baseline Across Behaviors (4 of 4)</vt:lpstr>
      <vt:lpstr>8-4 Multiple Baseline Across Settings (1 of 2)</vt:lpstr>
      <vt:lpstr>8-4 Multiple Baseline Across Settings (2 of 2)</vt:lpstr>
      <vt:lpstr>8-5 Multiple Baseline Across Subjects (1 of 2)</vt:lpstr>
      <vt:lpstr>8-10 Data from the Multiple Baseline Across Settings Study</vt:lpstr>
      <vt:lpstr>Figure 8-11 Data from Example Displaying a Multiple Baseline Across Subjects Design</vt:lpstr>
      <vt:lpstr>8-5 Multiple Baseline Across Subjects (2 of 2)</vt:lpstr>
      <vt:lpstr>8-6 Multiple Probe Design</vt:lpstr>
      <vt:lpstr>Figure 8-14 Data from the Multiple Probe Design</vt:lpstr>
      <vt:lpstr>8-7 Delayed Multiple Baseline Design </vt:lpstr>
      <vt:lpstr>8-8 Application Practice: Derrick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Multiple Baseline Designs</dc:title>
  <dc:creator/>
  <cp:lastModifiedBy/>
  <cp:revision>1</cp:revision>
  <dcterms:created xsi:type="dcterms:W3CDTF">2015-05-25T16:19:52Z</dcterms:created>
  <dcterms:modified xsi:type="dcterms:W3CDTF">2017-11-11T04:05:11Z</dcterms:modified>
</cp:coreProperties>
</file>