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71" r:id="rId1"/>
  </p:sldMasterIdLst>
  <p:notesMasterIdLst>
    <p:notesMasterId r:id="rId19"/>
  </p:notesMasterIdLst>
  <p:sldIdLst>
    <p:sldId id="509" r:id="rId2"/>
    <p:sldId id="487" r:id="rId3"/>
    <p:sldId id="511" r:id="rId4"/>
    <p:sldId id="514" r:id="rId5"/>
    <p:sldId id="536" r:id="rId6"/>
    <p:sldId id="541" r:id="rId7"/>
    <p:sldId id="517" r:id="rId8"/>
    <p:sldId id="542" r:id="rId9"/>
    <p:sldId id="518" r:id="rId10"/>
    <p:sldId id="519" r:id="rId11"/>
    <p:sldId id="543" r:id="rId12"/>
    <p:sldId id="521" r:id="rId13"/>
    <p:sldId id="538" r:id="rId14"/>
    <p:sldId id="544" r:id="rId15"/>
    <p:sldId id="524" r:id="rId16"/>
    <p:sldId id="528" r:id="rId17"/>
    <p:sldId id="54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4481"/>
    <a:srgbClr val="00739B"/>
    <a:srgbClr val="489B47"/>
    <a:srgbClr val="002D3D"/>
    <a:srgbClr val="59305B"/>
    <a:srgbClr val="4578AF"/>
    <a:srgbClr val="3366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2073" autoAdjust="0"/>
  </p:normalViewPr>
  <p:slideViewPr>
    <p:cSldViewPr snapToGrid="0">
      <p:cViewPr varScale="1">
        <p:scale>
          <a:sx n="93" d="100"/>
          <a:sy n="93" d="100"/>
        </p:scale>
        <p:origin x="834" y="96"/>
      </p:cViewPr>
      <p:guideLst>
        <p:guide orient="horz" pos="2160"/>
        <p:guide pos="2880"/>
      </p:guideLst>
    </p:cSldViewPr>
  </p:slideViewPr>
  <p:outlineViewPr>
    <p:cViewPr>
      <p:scale>
        <a:sx n="33" d="100"/>
        <a:sy n="33" d="100"/>
      </p:scale>
      <p:origin x="0" y="-3547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512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63491" name="Rectangle 512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63492" name="Rectangle 5123"/>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5125" name="Notes Placeholder 512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512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5127" name="Slide Number Placeholder 512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fld id="{FCA16ACA-BEA9-4113-B004-2C9FC464C5F8}" type="slidenum">
              <a:rPr lang="en-US"/>
              <a:pPr/>
              <a:t>‹#›</a:t>
            </a:fld>
            <a:endParaRPr lang="en-US" dirty="0"/>
          </a:p>
        </p:txBody>
      </p:sp>
    </p:spTree>
    <p:extLst>
      <p:ext uri="{BB962C8B-B14F-4D97-AF65-F5344CB8AC3E}">
        <p14:creationId xmlns:p14="http://schemas.microsoft.com/office/powerpoint/2010/main" val="157493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EAEEF-EA87-45A5-AB17-DF2F4D00AFC7}" type="slidenum">
              <a:rPr lang="en-US" altLang="en-US" smtClean="0"/>
              <a:pPr/>
              <a:t>1</a:t>
            </a:fld>
            <a:endParaRPr lang="en-US" altLang="en-US" dirty="0"/>
          </a:p>
        </p:txBody>
      </p:sp>
    </p:spTree>
    <p:extLst>
      <p:ext uri="{BB962C8B-B14F-4D97-AF65-F5344CB8AC3E}">
        <p14:creationId xmlns:p14="http://schemas.microsoft.com/office/powerpoint/2010/main" val="1681122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 y="27709"/>
            <a:ext cx="9052560" cy="1039091"/>
          </a:xfrm>
        </p:spPr>
        <p:txBody>
          <a:bodyPr>
            <a:normAutofit/>
          </a:bodyPr>
          <a:lstStyle>
            <a:lvl1pPr algn="ctr">
              <a:defRPr sz="3600">
                <a:latin typeface="Arial" pitchFamily="34" charset="0"/>
                <a:ea typeface="Verdana"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461963" indent="-461963">
              <a:buClr>
                <a:srgbClr val="489B47"/>
              </a:buClr>
              <a:buSzPct val="100000"/>
              <a:defRPr/>
            </a:lvl1pPr>
            <a:lvl2pPr marL="914400" indent="-457200">
              <a:buClr>
                <a:srgbClr val="489B47"/>
              </a:buClr>
              <a:defRPr/>
            </a:lvl2pPr>
            <a:lvl3pPr marL="1376363" indent="-461963">
              <a:buClr>
                <a:srgbClr val="489B47"/>
              </a:buClr>
              <a:buFont typeface="Wingdings" pitchFamily="2" charset="2"/>
              <a:buChar char="§"/>
              <a:defRPr/>
            </a:lvl3pPr>
            <a:lvl4pPr marL="1600200" indent="-228600">
              <a:buClr>
                <a:srgbClr val="489B47"/>
              </a:buClr>
              <a:buFont typeface="Courier New" pitchFamily="49" charset="0"/>
              <a:buChar char="o"/>
              <a:defRPr/>
            </a:lvl4pPr>
            <a:lvl5pPr>
              <a:buClr>
                <a:srgbClr val="489B47"/>
              </a:buCl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37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19169" y="357626"/>
            <a:ext cx="8032638"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143000" y="1752600"/>
            <a:ext cx="6997700" cy="3429000"/>
          </a:xfrm>
        </p:spPr>
        <p:txBody>
          <a:bodyPr/>
          <a:lstStyle>
            <a:lvl1pPr>
              <a:buClr>
                <a:srgbClr val="489B47"/>
              </a:buClr>
              <a:defRPr/>
            </a:lvl1pPr>
          </a:lstStyle>
          <a:p>
            <a:r>
              <a:rPr lang="en-US" dirty="0"/>
              <a:t>Click icon to add picture</a:t>
            </a:r>
          </a:p>
        </p:txBody>
      </p:sp>
      <p:sp>
        <p:nvSpPr>
          <p:cNvPr id="11" name="Text Placeholder 3"/>
          <p:cNvSpPr>
            <a:spLocks noGrp="1"/>
          </p:cNvSpPr>
          <p:nvPr>
            <p:ph type="body" sz="half" idx="2"/>
          </p:nvPr>
        </p:nvSpPr>
        <p:spPr>
          <a:xfrm>
            <a:off x="519169" y="5486400"/>
            <a:ext cx="8032638"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7937" y="6267450"/>
            <a:ext cx="9151937" cy="617539"/>
          </a:xfrm>
          <a:prstGeom prst="rect">
            <a:avLst/>
          </a:prstGeom>
          <a:solidFill>
            <a:srgbClr val="489B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Copyright" descr="Pearson: Copyright 2015, 2012, 2009"/>
          <p:cNvSpPr txBox="1">
            <a:spLocks noChangeArrowheads="1"/>
          </p:cNvSpPr>
          <p:nvPr/>
        </p:nvSpPr>
        <p:spPr bwMode="auto">
          <a:xfrm>
            <a:off x="1447949" y="6398426"/>
            <a:ext cx="6874584" cy="347987"/>
          </a:xfrm>
          <a:prstGeom prst="rect">
            <a:avLst/>
          </a:prstGeom>
          <a:solidFill>
            <a:srgbClr val="489B47"/>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15" name="Picture 2" descr="\\172.16.1.5\editorial services\WRITING\02_Projects\CENGAGE\Cengage Logo\Siva\Cengage_Logo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561692"/>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p:cNvSpPr/>
          <p:nvPr userDrawn="1"/>
        </p:nvSpPr>
        <p:spPr bwMode="white">
          <a:xfrm>
            <a:off x="0" y="0"/>
            <a:ext cx="9144000" cy="1371600"/>
          </a:xfrm>
          <a:prstGeom prst="rect">
            <a:avLst/>
          </a:prstGeom>
          <a:solidFill>
            <a:srgbClr val="489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9305B"/>
              </a:buClr>
            </a:pPr>
            <a:endParaRPr lang="en-US" dirty="0"/>
          </a:p>
        </p:txBody>
      </p:sp>
      <p:sp>
        <p:nvSpPr>
          <p:cNvPr id="2" name="Title 1"/>
          <p:cNvSpPr>
            <a:spLocks noGrp="1"/>
          </p:cNvSpPr>
          <p:nvPr>
            <p:ph type="title"/>
          </p:nvPr>
        </p:nvSpPr>
        <p:spPr>
          <a:xfrm>
            <a:off x="723900" y="2389909"/>
            <a:ext cx="8229600" cy="1039091"/>
          </a:xfr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hasCustomPrompt="1"/>
          </p:nvPr>
        </p:nvSpPr>
        <p:spPr>
          <a:xfrm>
            <a:off x="742950" y="3790950"/>
            <a:ext cx="7924800" cy="1809750"/>
          </a:xfrm>
        </p:spPr>
        <p:txBody>
          <a:bodyPr/>
          <a:lstStyle>
            <a:lvl1pPr>
              <a:buClr>
                <a:srgbClr val="489B47"/>
              </a:buClr>
              <a:defRPr/>
            </a:lvl1pPr>
          </a:lstStyle>
          <a:p>
            <a:pPr lvl="0"/>
            <a:r>
              <a:rPr lang="en-US" dirty="0"/>
              <a:t>Click to edit Master title style</a:t>
            </a:r>
          </a:p>
        </p:txBody>
      </p:sp>
      <p:sp>
        <p:nvSpPr>
          <p:cNvPr id="7" name="Content Placeholder 6"/>
          <p:cNvSpPr>
            <a:spLocks noGrp="1"/>
          </p:cNvSpPr>
          <p:nvPr>
            <p:ph sz="quarter" idx="11"/>
          </p:nvPr>
        </p:nvSpPr>
        <p:spPr>
          <a:xfrm>
            <a:off x="2000250" y="6248400"/>
            <a:ext cx="5695950" cy="609600"/>
          </a:xfrm>
        </p:spPr>
        <p:txBody>
          <a:bodyPr/>
          <a:lstStyle>
            <a:lvl1pPr marL="0" indent="0">
              <a:buNone/>
              <a:defRPr/>
            </a:lvl1pPr>
          </a:lstStyle>
          <a:p>
            <a:pPr lvl="0"/>
            <a:endParaRPr lang="en-US" dirty="0"/>
          </a:p>
        </p:txBody>
      </p:sp>
      <p:sp>
        <p:nvSpPr>
          <p:cNvPr id="13" name="Rectangle 12"/>
          <p:cNvSpPr/>
          <p:nvPr/>
        </p:nvSpPr>
        <p:spPr bwMode="white">
          <a:xfrm>
            <a:off x="-7938" y="6248400"/>
            <a:ext cx="9161464" cy="629874"/>
          </a:xfrm>
          <a:prstGeom prst="rect">
            <a:avLst/>
          </a:prstGeom>
          <a:solidFill>
            <a:srgbClr val="489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6575915"/>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type="title"/>
          </p:nvPr>
        </p:nvSpPr>
        <p:spPr>
          <a:xfrm>
            <a:off x="457200" y="27709"/>
            <a:ext cx="8229600" cy="1039091"/>
          </a:xfrm>
          <a:prstGeom prst="rect">
            <a:avLst/>
          </a:prstGeom>
        </p:spPr>
        <p:txBody>
          <a:bodyPr vert="horz" lIns="91440" tIns="45720" rIns="91440" bIns="45720" rtlCol="0" anchor="ctr">
            <a:normAutofit/>
          </a:bodyPr>
          <a:lstStyle/>
          <a:p>
            <a:r>
              <a:rPr lang="en-US"/>
              <a:t>Click to edit Master title style</a:t>
            </a:r>
          </a:p>
        </p:txBody>
      </p:sp>
      <p:sp>
        <p:nvSpPr>
          <p:cNvPr id="3" name="Content Placeholder 2"/>
          <p:cNvSpPr>
            <a:spLocks noGrp="1"/>
          </p:cNvSpPr>
          <p:nvPr>
            <p:ph type="body" idx="1"/>
          </p:nvPr>
        </p:nvSpPr>
        <p:spPr>
          <a:xfrm>
            <a:off x="228600" y="1295400"/>
            <a:ext cx="8763000" cy="4830763"/>
          </a:xfrm>
          <a:prstGeom prst="rect">
            <a:avLst/>
          </a:prstGeom>
        </p:spPr>
        <p:txBody>
          <a:bodyPr vert="horz" lIns="91440" tIns="45720" rIns="91440" bIns="45720" rtlCol="0">
            <a:normAutofit/>
          </a:bodyPr>
          <a:lstStyle/>
          <a:p>
            <a:pPr marL="461963" lvl="0" indent="-461963">
              <a:buSzPct val="100000"/>
            </a:pPr>
            <a:r>
              <a:rPr lang="en-US" dirty="0"/>
              <a:t>Click to edit Master text styles</a:t>
            </a:r>
          </a:p>
          <a:p>
            <a:pPr marL="914400" lvl="1" indent="-457200"/>
            <a:r>
              <a:rPr lang="en-US" dirty="0"/>
              <a:t>Second level</a:t>
            </a:r>
          </a:p>
          <a:p>
            <a:pPr marL="1376363" lvl="2" indent="-461963"/>
            <a:r>
              <a:rPr lang="en-US" dirty="0"/>
              <a:t>Third level</a:t>
            </a:r>
          </a:p>
          <a:p>
            <a:pPr lvl="3"/>
            <a:r>
              <a:rPr lang="en-US" dirty="0"/>
              <a:t>Fourth level</a:t>
            </a:r>
          </a:p>
          <a:p>
            <a:pPr lvl="4"/>
            <a:r>
              <a:rPr lang="en-US" dirty="0"/>
              <a:t>Fifth level</a:t>
            </a:r>
          </a:p>
        </p:txBody>
      </p:sp>
      <p:sp>
        <p:nvSpPr>
          <p:cNvPr id="7" name="Rectangle 6"/>
          <p:cNvSpPr/>
          <p:nvPr/>
        </p:nvSpPr>
        <p:spPr bwMode="white">
          <a:xfrm>
            <a:off x="0" y="0"/>
            <a:ext cx="9144000" cy="1133554"/>
          </a:xfrm>
          <a:prstGeom prst="rect">
            <a:avLst/>
          </a:prstGeom>
          <a:solidFill>
            <a:srgbClr val="489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bwMode="white">
          <a:xfrm>
            <a:off x="-7938" y="6248400"/>
            <a:ext cx="9161464" cy="629874"/>
          </a:xfrm>
          <a:prstGeom prst="rect">
            <a:avLst/>
          </a:prstGeom>
          <a:solidFill>
            <a:srgbClr val="489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pyright" descr="Pearson: Copyright 2015, 2012, 2009"/>
          <p:cNvSpPr txBox="1">
            <a:spLocks noChangeArrowheads="1"/>
          </p:cNvSpPr>
          <p:nvPr/>
        </p:nvSpPr>
        <p:spPr bwMode="auto">
          <a:xfrm>
            <a:off x="1365870" y="6398426"/>
            <a:ext cx="6806519" cy="347987"/>
          </a:xfrm>
          <a:prstGeom prst="rect">
            <a:avLst/>
          </a:prstGeom>
          <a:solidFill>
            <a:srgbClr val="489B47"/>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9" name="Picture 2" descr="\\172.16.1.5\editorial services\WRITING\02_Projects\CENGAGE\Cengage Logo\Siva\Cengage_Logo_White.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269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sldNum="0" hdr="0" dt="0"/>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00739B"/>
        </a:buClr>
        <a:buFont typeface="Arial" pitchFamily="34" charset="0"/>
        <a:buChar char="•"/>
        <a:defRPr lang="en-US" sz="2600" kern="1200" dirty="0" smtClean="0">
          <a:solidFill>
            <a:schemeClr val="tx1"/>
          </a:solidFill>
          <a:latin typeface="Arial" pitchFamily="34" charset="0"/>
          <a:ea typeface="Verdana" pitchFamily="34" charset="0"/>
          <a:cs typeface="Arial" pitchFamily="34" charset="0"/>
        </a:defRPr>
      </a:lvl1pPr>
      <a:lvl2pPr marL="742950" indent="-285750" algn="l" defTabSz="914400" rtl="0" eaLnBrk="1" latinLnBrk="0" hangingPunct="1">
        <a:spcBef>
          <a:spcPct val="20000"/>
        </a:spcBef>
        <a:buClr>
          <a:srgbClr val="00739B"/>
        </a:buClr>
        <a:buFont typeface="Arial" pitchFamily="34" charset="0"/>
        <a:buChar char="–"/>
        <a:defRPr lang="en-US" sz="2400" kern="1200" dirty="0" smtClean="0">
          <a:solidFill>
            <a:schemeClr val="tx1"/>
          </a:solidFill>
          <a:latin typeface="Arial" pitchFamily="34" charset="0"/>
          <a:ea typeface="Verdana" pitchFamily="34" charset="0"/>
          <a:cs typeface="Arial" pitchFamily="34" charset="0"/>
        </a:defRPr>
      </a:lvl2pPr>
      <a:lvl3pPr marL="1143000" indent="-228600" algn="l" defTabSz="914400" rtl="0" eaLnBrk="1" latinLnBrk="0" hangingPunct="1">
        <a:spcBef>
          <a:spcPct val="20000"/>
        </a:spcBef>
        <a:buClr>
          <a:srgbClr val="00739B"/>
        </a:buClr>
        <a:buFont typeface="Wingdings" pitchFamily="2" charset="2"/>
        <a:buChar char="§"/>
        <a:defRPr lang="en-US" sz="2200" kern="1200" dirty="0" smtClean="0">
          <a:solidFill>
            <a:schemeClr val="tx1"/>
          </a:solidFill>
          <a:latin typeface="Arial" pitchFamily="34" charset="0"/>
          <a:ea typeface="Verdana" pitchFamily="34" charset="0"/>
          <a:cs typeface="Arial" pitchFamily="34" charset="0"/>
        </a:defRPr>
      </a:lvl3pPr>
      <a:lvl4pPr marL="1600200" indent="-228600" algn="l" defTabSz="914400" rtl="0" eaLnBrk="1" latinLnBrk="0" hangingPunct="1">
        <a:spcBef>
          <a:spcPct val="20000"/>
        </a:spcBef>
        <a:buClr>
          <a:srgbClr val="00739B"/>
        </a:buClr>
        <a:buFont typeface="Courier New" pitchFamily="49" charset="0"/>
        <a:buChar char="o"/>
        <a:defRPr lang="en-US" sz="2000" kern="1200" dirty="0" smtClean="0">
          <a:solidFill>
            <a:schemeClr val="tx1"/>
          </a:solidFill>
          <a:latin typeface="Arial" pitchFamily="34" charset="0"/>
          <a:ea typeface="Verdana" pitchFamily="34" charset="0"/>
          <a:cs typeface="Arial" pitchFamily="34" charset="0"/>
        </a:defRPr>
      </a:lvl4pPr>
      <a:lvl5pPr marL="2057400" indent="-228600" algn="l" defTabSz="914400" rtl="0" eaLnBrk="1" latinLnBrk="0" hangingPunct="1">
        <a:spcBef>
          <a:spcPct val="20000"/>
        </a:spcBef>
        <a:buClr>
          <a:srgbClr val="00739B"/>
        </a:buClr>
        <a:buFont typeface="Arial" pitchFamily="34" charset="0"/>
        <a:buChar char="»"/>
        <a:defRPr lang="en-US" sz="2000" kern="1200" dirty="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4622" y="138366"/>
            <a:ext cx="7481455" cy="1039091"/>
          </a:xfrm>
        </p:spPr>
        <p:txBody>
          <a:bodyPr>
            <a:normAutofit/>
          </a:bodyPr>
          <a:lstStyle/>
          <a:p>
            <a:r>
              <a:rPr lang="en-US" sz="4000" b="1" dirty="0">
                <a:solidFill>
                  <a:schemeClr val="bg1"/>
                </a:solidFill>
              </a:rPr>
              <a:t>Chapter 9</a:t>
            </a:r>
          </a:p>
        </p:txBody>
      </p:sp>
      <p:sp>
        <p:nvSpPr>
          <p:cNvPr id="7" name="Sub Title 3"/>
          <p:cNvSpPr>
            <a:spLocks noGrp="1"/>
          </p:cNvSpPr>
          <p:nvPr>
            <p:ph sz="quarter" idx="10"/>
          </p:nvPr>
        </p:nvSpPr>
        <p:spPr>
          <a:xfrm>
            <a:off x="3959258" y="2026763"/>
            <a:ext cx="4708492" cy="3378544"/>
          </a:xfrm>
        </p:spPr>
        <p:txBody>
          <a:bodyPr anchor="ctr">
            <a:normAutofit/>
          </a:bodyPr>
          <a:lstStyle/>
          <a:p>
            <a:pPr marL="0" lvl="0" indent="0" algn="ctr" eaLnBrk="0" fontAlgn="base" hangingPunct="0">
              <a:spcBef>
                <a:spcPct val="0"/>
              </a:spcBef>
              <a:spcAft>
                <a:spcPct val="0"/>
              </a:spcAft>
              <a:buClrTx/>
              <a:buNone/>
              <a:defRPr/>
            </a:pPr>
            <a:r>
              <a:rPr lang="en-US" sz="3600" dirty="0"/>
              <a:t>Overview of Alternating Treatments Designs</a:t>
            </a:r>
            <a:endParaRPr lang="en-US" sz="3600" dirty="0">
              <a:solidFill>
                <a:schemeClr val="bg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4"/>
          <p:cNvSpPr>
            <a:spLocks noGrp="1"/>
          </p:cNvSpPr>
          <p:nvPr>
            <p:ph sz="quarter" idx="11"/>
          </p:nvPr>
        </p:nvSpPr>
        <p:spPr/>
        <p:txBody>
          <a:bodyPr anchor="ctr">
            <a:normAutofit/>
          </a:bodyPr>
          <a:lstStyle/>
          <a:p>
            <a:pPr lvl="0" algn="ctr" eaLnBrk="0" fontAlgn="base" hangingPunct="0">
              <a:spcBef>
                <a:spcPct val="0"/>
              </a:spcBef>
              <a:spcAft>
                <a:spcPct val="0"/>
              </a:spcAft>
              <a:buClrTx/>
              <a:defRPr/>
            </a:pPr>
            <a:r>
              <a:rPr lang="en-US" sz="1200" dirty="0">
                <a:solidFill>
                  <a:schemeClr val="bg1"/>
                </a:solidFill>
              </a:rPr>
              <a:t>© 2019 </a:t>
            </a:r>
            <a:r>
              <a:rPr lang="en-US" sz="1200" dirty="0" err="1">
                <a:solidFill>
                  <a:schemeClr val="bg1"/>
                </a:solidFill>
              </a:rPr>
              <a:t>Cengage</a:t>
            </a:r>
            <a:r>
              <a:rPr lang="en-US" sz="1200" dirty="0">
                <a:solidFill>
                  <a:schemeClr val="bg1"/>
                </a:solidFill>
              </a:rPr>
              <a:t>.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3" name="Picture 2">
            <a:extLst>
              <a:ext uri="{FF2B5EF4-FFF2-40B4-BE49-F238E27FC236}">
                <a16:creationId xmlns:a16="http://schemas.microsoft.com/office/drawing/2014/main" id="{63531C7D-5697-4439-8CB4-583FC5BC86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375" y="1618075"/>
            <a:ext cx="3169166" cy="4055290"/>
          </a:xfrm>
          <a:prstGeom prst="rect">
            <a:avLst/>
          </a:prstGeom>
        </p:spPr>
      </p:pic>
    </p:spTree>
    <p:extLst>
      <p:ext uri="{BB962C8B-B14F-4D97-AF65-F5344CB8AC3E}">
        <p14:creationId xmlns:p14="http://schemas.microsoft.com/office/powerpoint/2010/main" val="2454059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9-3 Alternating Treatments Design With a Baseline (2 of 3)</a:t>
            </a:r>
          </a:p>
        </p:txBody>
      </p:sp>
      <p:sp>
        <p:nvSpPr>
          <p:cNvPr id="5" name="Content Placeholder 4"/>
          <p:cNvSpPr>
            <a:spLocks noGrp="1"/>
          </p:cNvSpPr>
          <p:nvPr>
            <p:ph idx="1"/>
          </p:nvPr>
        </p:nvSpPr>
        <p:spPr>
          <a:xfrm>
            <a:off x="64168" y="1219201"/>
            <a:ext cx="4327079" cy="4940968"/>
          </a:xfrm>
        </p:spPr>
        <p:txBody>
          <a:bodyPr>
            <a:noAutofit/>
          </a:bodyPr>
          <a:lstStyle/>
          <a:p>
            <a:pPr>
              <a:buClr>
                <a:srgbClr val="489B47"/>
              </a:buClr>
            </a:pPr>
            <a:r>
              <a:rPr lang="en-US" sz="2400" dirty="0" err="1"/>
              <a:t>Weismer</a:t>
            </a:r>
            <a:r>
              <a:rPr lang="en-US" sz="2400" dirty="0"/>
              <a:t>, Murray-Branch, &amp; Miller (1993). Comparison of two methods for promoting productive vocabulary in late talkers. </a:t>
            </a:r>
          </a:p>
          <a:p>
            <a:pPr>
              <a:buClr>
                <a:srgbClr val="489B47"/>
              </a:buClr>
            </a:pPr>
            <a:r>
              <a:rPr lang="en-US" sz="2400" dirty="0"/>
              <a:t>Purpose of the study</a:t>
            </a:r>
          </a:p>
          <a:p>
            <a:pPr lvl="1">
              <a:buClr>
                <a:srgbClr val="489B47"/>
              </a:buClr>
            </a:pPr>
            <a:r>
              <a:rPr lang="en-US" sz="2000" dirty="0"/>
              <a:t>Determined the effectiveness of two methods of promoting productive vocabulary in young children identified as being late talkers</a:t>
            </a:r>
          </a:p>
        </p:txBody>
      </p:sp>
      <p:pic>
        <p:nvPicPr>
          <p:cNvPr id="6" name="Picture 5" descr="Two line graphs show data for two subjects, Dylan and Alana, collected using baseline followed by an alternating treatments design.">
            <a:extLst>
              <a:ext uri="{FF2B5EF4-FFF2-40B4-BE49-F238E27FC236}">
                <a16:creationId xmlns:a16="http://schemas.microsoft.com/office/drawing/2014/main" id="{6E05F70B-C7DB-4BA6-8002-182A3B01DE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0179" y="1219201"/>
            <a:ext cx="3362087" cy="4940968"/>
          </a:xfrm>
          <a:prstGeom prst="rect">
            <a:avLst/>
          </a:prstGeom>
        </p:spPr>
      </p:pic>
    </p:spTree>
    <p:extLst>
      <p:ext uri="{BB962C8B-B14F-4D97-AF65-F5344CB8AC3E}">
        <p14:creationId xmlns:p14="http://schemas.microsoft.com/office/powerpoint/2010/main" val="180573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9-3 Alternating Treatments Design With a Baseline (3 of 3)</a:t>
            </a:r>
          </a:p>
        </p:txBody>
      </p:sp>
      <p:pic>
        <p:nvPicPr>
          <p:cNvPr id="6" name="Picture 5" descr="Two line graphs show frequency data for a late talker when instructed individually and in a group.">
            <a:extLst>
              <a:ext uri="{FF2B5EF4-FFF2-40B4-BE49-F238E27FC236}">
                <a16:creationId xmlns:a16="http://schemas.microsoft.com/office/drawing/2014/main" id="{B9189626-E4F6-4338-9456-D7F8FBD794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42" y="1579378"/>
            <a:ext cx="3787789" cy="4303090"/>
          </a:xfrm>
          <a:prstGeom prst="rect">
            <a:avLst/>
          </a:prstGeom>
        </p:spPr>
      </p:pic>
      <p:pic>
        <p:nvPicPr>
          <p:cNvPr id="10" name="Picture 9" descr="Two line graphs show lexical diversity data for a late talker when instructed individually and in a group.">
            <a:extLst>
              <a:ext uri="{FF2B5EF4-FFF2-40B4-BE49-F238E27FC236}">
                <a16:creationId xmlns:a16="http://schemas.microsoft.com/office/drawing/2014/main" id="{0F04939A-C68B-444B-8543-B7734CD244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0662" y="1579378"/>
            <a:ext cx="4435846" cy="4634584"/>
          </a:xfrm>
          <a:prstGeom prst="rect">
            <a:avLst/>
          </a:prstGeom>
        </p:spPr>
      </p:pic>
    </p:spTree>
    <p:extLst>
      <p:ext uri="{BB962C8B-B14F-4D97-AF65-F5344CB8AC3E}">
        <p14:creationId xmlns:p14="http://schemas.microsoft.com/office/powerpoint/2010/main" val="185002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t>9-4 Alternating Treatments Design Followed by a Baseline and a Final Treatment Phase (1 of 2)</a:t>
            </a:r>
          </a:p>
        </p:txBody>
      </p:sp>
      <p:sp>
        <p:nvSpPr>
          <p:cNvPr id="5" name="Content Placeholder 4"/>
          <p:cNvSpPr>
            <a:spLocks noGrp="1"/>
          </p:cNvSpPr>
          <p:nvPr>
            <p:ph idx="1"/>
          </p:nvPr>
        </p:nvSpPr>
        <p:spPr>
          <a:xfrm>
            <a:off x="64168" y="1219201"/>
            <a:ext cx="8999621" cy="4940968"/>
          </a:xfrm>
        </p:spPr>
        <p:txBody>
          <a:bodyPr>
            <a:noAutofit/>
          </a:bodyPr>
          <a:lstStyle/>
          <a:p>
            <a:r>
              <a:rPr lang="en-US" b="1" dirty="0">
                <a:solidFill>
                  <a:srgbClr val="364481"/>
                </a:solidFill>
              </a:rPr>
              <a:t>Alternating Treatments Design with a Baseline and a Final Treatment Phase</a:t>
            </a:r>
          </a:p>
          <a:p>
            <a:pPr lvl="1"/>
            <a:r>
              <a:rPr lang="en-US" dirty="0"/>
              <a:t>It is important to continue the most effective treatment after that determination has been made </a:t>
            </a:r>
          </a:p>
          <a:p>
            <a:pPr lvl="2"/>
            <a:r>
              <a:rPr lang="en-US" dirty="0"/>
              <a:t>First collect initial baseline data, then introduce alternating treatments, and then continue the study using only the most effective treatment</a:t>
            </a:r>
          </a:p>
          <a:p>
            <a:pPr lvl="1"/>
            <a:r>
              <a:rPr lang="en-US" dirty="0"/>
              <a:t>Methodological reason to continue implementing the most effective treatment as a final phase </a:t>
            </a:r>
          </a:p>
          <a:p>
            <a:pPr lvl="2"/>
            <a:r>
              <a:rPr lang="en-US" dirty="0"/>
              <a:t>Possible that the most effective treatment might lose its effectiveness once it is presented in isolation</a:t>
            </a:r>
          </a:p>
        </p:txBody>
      </p:sp>
    </p:spTree>
    <p:extLst>
      <p:ext uri="{BB962C8B-B14F-4D97-AF65-F5344CB8AC3E}">
        <p14:creationId xmlns:p14="http://schemas.microsoft.com/office/powerpoint/2010/main" val="1805731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t>9-4 Alternating Treatments Design with a Baseline and a Final Treatment Phase (2 of 2) </a:t>
            </a:r>
          </a:p>
        </p:txBody>
      </p:sp>
      <p:sp>
        <p:nvSpPr>
          <p:cNvPr id="5" name="Content Placeholder 4"/>
          <p:cNvSpPr>
            <a:spLocks noGrp="1"/>
          </p:cNvSpPr>
          <p:nvPr>
            <p:ph idx="1"/>
          </p:nvPr>
        </p:nvSpPr>
        <p:spPr>
          <a:xfrm>
            <a:off x="45719" y="1219201"/>
            <a:ext cx="5344272" cy="4940968"/>
          </a:xfrm>
        </p:spPr>
        <p:txBody>
          <a:bodyPr>
            <a:noAutofit/>
          </a:bodyPr>
          <a:lstStyle/>
          <a:p>
            <a:r>
              <a:rPr lang="en-US" sz="2000" dirty="0" err="1"/>
              <a:t>Cihak</a:t>
            </a:r>
            <a:r>
              <a:rPr lang="en-US" sz="2000" dirty="0"/>
              <a:t>, Smith, Cornett, &amp; Coleman (2012). The use of video modeling with the picture exchange communication system to increase independent communicative initiations in preschoolers with autism and developmental delays. </a:t>
            </a:r>
          </a:p>
          <a:p>
            <a:pPr>
              <a:buClr>
                <a:srgbClr val="489B47"/>
              </a:buClr>
            </a:pPr>
            <a:r>
              <a:rPr lang="en-US" sz="2000" dirty="0"/>
              <a:t>The design</a:t>
            </a:r>
          </a:p>
          <a:p>
            <a:pPr lvl="1">
              <a:buClr>
                <a:srgbClr val="489B47"/>
              </a:buClr>
            </a:pPr>
            <a:r>
              <a:rPr lang="en-US" sz="1800" dirty="0"/>
              <a:t>An alternating treatments design with a baseline and final treatment phase </a:t>
            </a:r>
          </a:p>
          <a:p>
            <a:pPr lvl="1">
              <a:buClr>
                <a:srgbClr val="489B47"/>
              </a:buClr>
            </a:pPr>
            <a:r>
              <a:rPr lang="en-US" sz="1800" dirty="0"/>
              <a:t>The interventions were randomly presented</a:t>
            </a:r>
          </a:p>
          <a:p>
            <a:pPr lvl="1">
              <a:buClr>
                <a:srgbClr val="489B47"/>
              </a:buClr>
            </a:pPr>
            <a:r>
              <a:rPr lang="en-US" sz="1800" dirty="0"/>
              <a:t>The foods and toys were counterbalanced across students to decrease the likelihood of a student receiving the same picture more often in a specific condition</a:t>
            </a:r>
          </a:p>
        </p:txBody>
      </p:sp>
      <p:pic>
        <p:nvPicPr>
          <p:cNvPr id="6" name="Picture 5" descr="Two line graphs show the number of positive statements per session by two subjects, Dylan and Alana, when baseline is followed by alternating and final treatment.">
            <a:extLst>
              <a:ext uri="{FF2B5EF4-FFF2-40B4-BE49-F238E27FC236}">
                <a16:creationId xmlns:a16="http://schemas.microsoft.com/office/drawing/2014/main" id="{73293CF7-16B8-4CAA-A7DC-AB8C731334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9991" y="1257969"/>
            <a:ext cx="3270202" cy="4902200"/>
          </a:xfrm>
          <a:prstGeom prst="rect">
            <a:avLst/>
          </a:prstGeom>
        </p:spPr>
      </p:pic>
    </p:spTree>
    <p:extLst>
      <p:ext uri="{BB962C8B-B14F-4D97-AF65-F5344CB8AC3E}">
        <p14:creationId xmlns:p14="http://schemas.microsoft.com/office/powerpoint/2010/main" val="253465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400" dirty="0"/>
              <a:t>Figure 9-10 Carl’s Percentage of Independent Exchanges in the Alternating Treatments Design with Baseline and Final Treatment Phases</a:t>
            </a:r>
          </a:p>
        </p:txBody>
      </p:sp>
      <p:pic>
        <p:nvPicPr>
          <p:cNvPr id="3" name="Picture 2" descr="A line graph shows Carl’s percentage of independent exchanges using the alternating treatments design with baseline and final treatment phases.">
            <a:extLst>
              <a:ext uri="{FF2B5EF4-FFF2-40B4-BE49-F238E27FC236}">
                <a16:creationId xmlns:a16="http://schemas.microsoft.com/office/drawing/2014/main" id="{56DD0FFF-31A4-4567-905A-61D0077AB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0334" y="1306584"/>
            <a:ext cx="6963332" cy="4794561"/>
          </a:xfrm>
          <a:prstGeom prst="rect">
            <a:avLst/>
          </a:prstGeom>
        </p:spPr>
      </p:pic>
    </p:spTree>
    <p:extLst>
      <p:ext uri="{BB962C8B-B14F-4D97-AF65-F5344CB8AC3E}">
        <p14:creationId xmlns:p14="http://schemas.microsoft.com/office/powerpoint/2010/main" val="3179864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9-5 Prediction, Verification, and Replication </a:t>
            </a:r>
          </a:p>
        </p:txBody>
      </p:sp>
      <p:sp>
        <p:nvSpPr>
          <p:cNvPr id="5" name="Content Placeholder 4"/>
          <p:cNvSpPr>
            <a:spLocks noGrp="1"/>
          </p:cNvSpPr>
          <p:nvPr>
            <p:ph idx="1"/>
          </p:nvPr>
        </p:nvSpPr>
        <p:spPr>
          <a:xfrm>
            <a:off x="0" y="1144772"/>
            <a:ext cx="8999621" cy="5107171"/>
          </a:xfrm>
        </p:spPr>
        <p:txBody>
          <a:bodyPr>
            <a:noAutofit/>
          </a:bodyPr>
          <a:lstStyle/>
          <a:p>
            <a:r>
              <a:rPr lang="en-US" sz="2400" b="1" dirty="0">
                <a:solidFill>
                  <a:srgbClr val="364481"/>
                </a:solidFill>
              </a:rPr>
              <a:t>Alternating Treatment Designs </a:t>
            </a:r>
            <a:r>
              <a:rPr lang="en-US" sz="2400" dirty="0"/>
              <a:t>addressed each of the three issues in the following way:</a:t>
            </a:r>
          </a:p>
          <a:p>
            <a:pPr lvl="1"/>
            <a:r>
              <a:rPr lang="en-US" sz="2000" b="1" dirty="0">
                <a:solidFill>
                  <a:srgbClr val="364481"/>
                </a:solidFill>
              </a:rPr>
              <a:t>Prediction</a:t>
            </a:r>
          </a:p>
          <a:p>
            <a:pPr lvl="2"/>
            <a:r>
              <a:rPr lang="en-US" sz="2000" dirty="0"/>
              <a:t>Each data point serves as a predictor of future behavior under the same treatment</a:t>
            </a:r>
          </a:p>
          <a:p>
            <a:pPr lvl="1"/>
            <a:r>
              <a:rPr lang="en-US" sz="2000" b="1" dirty="0">
                <a:solidFill>
                  <a:srgbClr val="364481"/>
                </a:solidFill>
              </a:rPr>
              <a:t>Verification</a:t>
            </a:r>
          </a:p>
          <a:p>
            <a:pPr lvl="2"/>
            <a:r>
              <a:rPr lang="en-US" sz="2000" dirty="0"/>
              <a:t>Each successive data point serves to verify previous predictions of performance under the same treatment </a:t>
            </a:r>
          </a:p>
          <a:p>
            <a:pPr marL="914400" lvl="2" indent="-449263">
              <a:buFont typeface="Arial" pitchFamily="34" charset="0"/>
              <a:buChar char="–"/>
            </a:pPr>
            <a:r>
              <a:rPr lang="en-US" sz="2000" b="1" dirty="0">
                <a:solidFill>
                  <a:srgbClr val="364481"/>
                </a:solidFill>
              </a:rPr>
              <a:t>Replication</a:t>
            </a:r>
          </a:p>
          <a:p>
            <a:pPr lvl="2"/>
            <a:r>
              <a:rPr lang="en-US" sz="2000" dirty="0"/>
              <a:t>Each successive data point provides the opportunity to replicate the differential effects produced by the treatments </a:t>
            </a:r>
          </a:p>
          <a:p>
            <a:r>
              <a:rPr lang="en-US" sz="2400" dirty="0"/>
              <a:t>Recommended that at least five participants be included in a study using alternating treatments design </a:t>
            </a:r>
          </a:p>
          <a:p>
            <a:pPr lvl="1"/>
            <a:r>
              <a:rPr lang="en-US" sz="2000" dirty="0"/>
              <a:t>To better elucidate the treatment effects</a:t>
            </a:r>
          </a:p>
          <a:p>
            <a:pPr lvl="2"/>
            <a:endParaRPr lang="en-US" dirty="0"/>
          </a:p>
        </p:txBody>
      </p:sp>
    </p:spTree>
    <p:extLst>
      <p:ext uri="{BB962C8B-B14F-4D97-AF65-F5344CB8AC3E}">
        <p14:creationId xmlns:p14="http://schemas.microsoft.com/office/powerpoint/2010/main" val="1805731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9-7 Adaptations of the Alternating Treatments Design </a:t>
            </a:r>
          </a:p>
        </p:txBody>
      </p:sp>
      <p:sp>
        <p:nvSpPr>
          <p:cNvPr id="5" name="Content Placeholder 4"/>
          <p:cNvSpPr>
            <a:spLocks noGrp="1"/>
          </p:cNvSpPr>
          <p:nvPr>
            <p:ph idx="1"/>
          </p:nvPr>
        </p:nvSpPr>
        <p:spPr>
          <a:xfrm>
            <a:off x="98659" y="1066800"/>
            <a:ext cx="8999621" cy="5040282"/>
          </a:xfrm>
        </p:spPr>
        <p:txBody>
          <a:bodyPr>
            <a:noAutofit/>
          </a:bodyPr>
          <a:lstStyle/>
          <a:p>
            <a:r>
              <a:rPr lang="en-US" sz="2000" b="1" dirty="0" err="1">
                <a:solidFill>
                  <a:srgbClr val="364481"/>
                </a:solidFill>
              </a:rPr>
              <a:t>Multielement</a:t>
            </a:r>
            <a:r>
              <a:rPr lang="en-US" sz="2000" b="1" dirty="0">
                <a:solidFill>
                  <a:srgbClr val="364481"/>
                </a:solidFill>
              </a:rPr>
              <a:t> Design</a:t>
            </a:r>
          </a:p>
          <a:p>
            <a:pPr lvl="1"/>
            <a:r>
              <a:rPr lang="en-US" sz="2000" dirty="0"/>
              <a:t>Relevant when used as part of a functional behavior assessment in which the purpose of a specific behavior is identified so that a behavioral intervention program can be developed</a:t>
            </a:r>
          </a:p>
          <a:p>
            <a:pPr lvl="1"/>
            <a:r>
              <a:rPr lang="en-US" sz="2000" dirty="0"/>
              <a:t>Used to evaluate whether a response occurs differentially across conditions, in order to identify a functional relation</a:t>
            </a:r>
          </a:p>
          <a:p>
            <a:r>
              <a:rPr lang="en-US" sz="2000" b="1" dirty="0">
                <a:solidFill>
                  <a:srgbClr val="364481"/>
                </a:solidFill>
              </a:rPr>
              <a:t>Simultaneous Treatments Design</a:t>
            </a:r>
          </a:p>
          <a:p>
            <a:pPr lvl="1"/>
            <a:r>
              <a:rPr lang="en-US" sz="2000" dirty="0"/>
              <a:t>The treatment conditions are presented at the same time instead of being alternated </a:t>
            </a:r>
          </a:p>
          <a:p>
            <a:pPr lvl="2"/>
            <a:r>
              <a:rPr lang="en-US" sz="2000" dirty="0"/>
              <a:t>It best approximates the conditions of the natural environment</a:t>
            </a:r>
          </a:p>
          <a:p>
            <a:pPr lvl="2"/>
            <a:r>
              <a:rPr lang="en-US" sz="2000" dirty="0"/>
              <a:t>It takes less time to determine treatment effectiveness</a:t>
            </a:r>
          </a:p>
          <a:p>
            <a:r>
              <a:rPr lang="en-US" sz="2000" b="1" dirty="0">
                <a:solidFill>
                  <a:srgbClr val="364481"/>
                </a:solidFill>
              </a:rPr>
              <a:t>Adapted Alternating Treatments Design </a:t>
            </a:r>
          </a:p>
          <a:p>
            <a:pPr lvl="1"/>
            <a:r>
              <a:rPr lang="en-US" sz="2000" dirty="0"/>
              <a:t>Each intervention is applied to different behaviors that are considered to be of equal response difficulty but functionally independent </a:t>
            </a:r>
          </a:p>
          <a:p>
            <a:pPr lvl="2"/>
            <a:r>
              <a:rPr lang="en-US" sz="2000" dirty="0"/>
              <a:t>Can be time consuming and problematic</a:t>
            </a:r>
          </a:p>
          <a:p>
            <a:pPr lvl="3"/>
            <a:endParaRPr lang="en-US" sz="1800" dirty="0"/>
          </a:p>
        </p:txBody>
      </p:sp>
    </p:spTree>
    <p:extLst>
      <p:ext uri="{BB962C8B-B14F-4D97-AF65-F5344CB8AC3E}">
        <p14:creationId xmlns:p14="http://schemas.microsoft.com/office/powerpoint/2010/main" val="1805731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9-8 Application Practice: Latisha </a:t>
            </a:r>
          </a:p>
        </p:txBody>
      </p:sp>
      <p:sp>
        <p:nvSpPr>
          <p:cNvPr id="5" name="Content Placeholder 4"/>
          <p:cNvSpPr>
            <a:spLocks noGrp="1"/>
          </p:cNvSpPr>
          <p:nvPr>
            <p:ph idx="1"/>
          </p:nvPr>
        </p:nvSpPr>
        <p:spPr>
          <a:xfrm>
            <a:off x="0" y="1251098"/>
            <a:ext cx="4178595" cy="4940968"/>
          </a:xfrm>
        </p:spPr>
        <p:txBody>
          <a:bodyPr>
            <a:noAutofit/>
          </a:bodyPr>
          <a:lstStyle/>
          <a:p>
            <a:pPr lvl="1"/>
            <a:r>
              <a:rPr lang="en-US" sz="2200" dirty="0"/>
              <a:t>By collecting the baseline data first, their effectiveness could be better established</a:t>
            </a:r>
          </a:p>
          <a:p>
            <a:pPr lvl="1"/>
            <a:r>
              <a:rPr lang="en-US" sz="2200" dirty="0"/>
              <a:t>The final treatment phase was used to validate the effectiveness of the superior intervention by demonstrating that results were maintained when the more effective intervention was used exclusively</a:t>
            </a:r>
          </a:p>
        </p:txBody>
      </p:sp>
      <p:pic>
        <p:nvPicPr>
          <p:cNvPr id="6" name="Picture 5" descr="A line graph shows Latisha’s spelling data using an alternate treatment design with baseline and final treatment phases.">
            <a:extLst>
              <a:ext uri="{FF2B5EF4-FFF2-40B4-BE49-F238E27FC236}">
                <a16:creationId xmlns:a16="http://schemas.microsoft.com/office/drawing/2014/main" id="{FECD89BC-7365-4D63-AC07-8CEECA0360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8595" y="1867382"/>
            <a:ext cx="4732943" cy="3708400"/>
          </a:xfrm>
          <a:prstGeom prst="rect">
            <a:avLst/>
          </a:prstGeom>
        </p:spPr>
      </p:pic>
    </p:spTree>
    <p:extLst>
      <p:ext uri="{BB962C8B-B14F-4D97-AF65-F5344CB8AC3E}">
        <p14:creationId xmlns:p14="http://schemas.microsoft.com/office/powerpoint/2010/main" val="57668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Learning Objectives </a:t>
            </a:r>
          </a:p>
        </p:txBody>
      </p:sp>
      <p:sp>
        <p:nvSpPr>
          <p:cNvPr id="5" name="Content Placeholder 4"/>
          <p:cNvSpPr>
            <a:spLocks noGrp="1"/>
          </p:cNvSpPr>
          <p:nvPr>
            <p:ph idx="1"/>
          </p:nvPr>
        </p:nvSpPr>
        <p:spPr>
          <a:xfrm>
            <a:off x="269909" y="1211580"/>
            <a:ext cx="8645492" cy="4948589"/>
          </a:xfrm>
        </p:spPr>
        <p:txBody>
          <a:bodyPr>
            <a:noAutofit/>
          </a:bodyPr>
          <a:lstStyle/>
          <a:p>
            <a:pPr>
              <a:buClr>
                <a:srgbClr val="489B47"/>
              </a:buClr>
            </a:pPr>
            <a:r>
              <a:rPr lang="en-US" sz="2000" dirty="0"/>
              <a:t>9-1 Describe the procedures for and uses of alternating treatments design with no baseline</a:t>
            </a:r>
          </a:p>
          <a:p>
            <a:pPr>
              <a:buClr>
                <a:srgbClr val="489B47"/>
              </a:buClr>
            </a:pPr>
            <a:r>
              <a:rPr lang="en-US" sz="2000" dirty="0"/>
              <a:t>9-2 Discuss how to interpret data from alternating treatments designs</a:t>
            </a:r>
          </a:p>
          <a:p>
            <a:pPr>
              <a:buClr>
                <a:srgbClr val="489B47"/>
              </a:buClr>
            </a:pPr>
            <a:r>
              <a:rPr lang="en-US" sz="2000" dirty="0"/>
              <a:t>9-3 Describe the procedures for and uses of alternating treatments design with a baseline</a:t>
            </a:r>
          </a:p>
          <a:p>
            <a:pPr>
              <a:buClr>
                <a:srgbClr val="489B47"/>
              </a:buClr>
            </a:pPr>
            <a:r>
              <a:rPr lang="en-US" sz="2000" dirty="0"/>
              <a:t>9-4 Describe the procedures for and uses of alternating treatments design with a baseline and a final treatment phase</a:t>
            </a:r>
          </a:p>
          <a:p>
            <a:r>
              <a:rPr lang="en-US" sz="2000" dirty="0"/>
              <a:t>9-5 Describe the principles of prediction, verification, and replication in alternating treatments designs</a:t>
            </a:r>
          </a:p>
          <a:p>
            <a:r>
              <a:rPr lang="en-US" sz="2000" dirty="0"/>
              <a:t>9-6 Identify the advantages and disadvantages of alternating treatments designs</a:t>
            </a:r>
          </a:p>
          <a:p>
            <a:r>
              <a:rPr lang="en-US" sz="2000" dirty="0"/>
              <a:t>9-7 Apply your knowledge of alternating treatments designs</a:t>
            </a:r>
          </a:p>
          <a:p>
            <a:pPr>
              <a:buClr>
                <a:srgbClr val="489B47"/>
              </a:buClr>
            </a:pPr>
            <a:endParaRPr lang="en-US" dirty="0"/>
          </a:p>
        </p:txBody>
      </p:sp>
    </p:spTree>
    <p:extLst>
      <p:ext uri="{BB962C8B-B14F-4D97-AF65-F5344CB8AC3E}">
        <p14:creationId xmlns:p14="http://schemas.microsoft.com/office/powerpoint/2010/main" val="61066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9-1 Alternating Treatments Design with No Baseline (1 of 4)</a:t>
            </a:r>
          </a:p>
        </p:txBody>
      </p:sp>
      <p:sp>
        <p:nvSpPr>
          <p:cNvPr id="5" name="Content Placeholder 4"/>
          <p:cNvSpPr>
            <a:spLocks noGrp="1"/>
          </p:cNvSpPr>
          <p:nvPr>
            <p:ph idx="1"/>
          </p:nvPr>
        </p:nvSpPr>
        <p:spPr>
          <a:xfrm>
            <a:off x="64168" y="1194496"/>
            <a:ext cx="8999621" cy="4990378"/>
          </a:xfrm>
        </p:spPr>
        <p:txBody>
          <a:bodyPr>
            <a:noAutofit/>
          </a:bodyPr>
          <a:lstStyle/>
          <a:p>
            <a:pPr>
              <a:buClr>
                <a:srgbClr val="489B47"/>
              </a:buClr>
            </a:pPr>
            <a:r>
              <a:rPr lang="en-US" b="1" dirty="0">
                <a:solidFill>
                  <a:srgbClr val="364481"/>
                </a:solidFill>
              </a:rPr>
              <a:t>Basic goal</a:t>
            </a:r>
            <a:r>
              <a:rPr lang="en-US" b="1" dirty="0"/>
              <a:t>:</a:t>
            </a:r>
            <a:r>
              <a:rPr lang="en-US" dirty="0"/>
              <a:t> comparison of the effects of two or more independent variables (treatments) on the same behavior</a:t>
            </a:r>
          </a:p>
          <a:p>
            <a:pPr>
              <a:buClr>
                <a:srgbClr val="489B47"/>
              </a:buClr>
            </a:pPr>
            <a:r>
              <a:rPr lang="en-US" dirty="0"/>
              <a:t>Requires the rapid alternation of two or more distinct treatments while their effects on a single target behavior are measured</a:t>
            </a:r>
          </a:p>
          <a:p>
            <a:pPr>
              <a:buClr>
                <a:srgbClr val="489B47"/>
              </a:buClr>
            </a:pPr>
            <a:r>
              <a:rPr lang="en-US" dirty="0"/>
              <a:t>Three important points</a:t>
            </a:r>
          </a:p>
          <a:p>
            <a:pPr lvl="1">
              <a:buClr>
                <a:srgbClr val="489B47"/>
              </a:buClr>
            </a:pPr>
            <a:r>
              <a:rPr lang="en-US" dirty="0"/>
              <a:t>The presentation of the treatments should be counterbalanced</a:t>
            </a:r>
          </a:p>
          <a:p>
            <a:pPr lvl="1">
              <a:buClr>
                <a:srgbClr val="489B47"/>
              </a:buClr>
            </a:pPr>
            <a:r>
              <a:rPr lang="en-US" dirty="0"/>
              <a:t>The subjects should be able to discriminate between or among the treatment conditions </a:t>
            </a:r>
          </a:p>
          <a:p>
            <a:pPr lvl="1">
              <a:buClr>
                <a:srgbClr val="489B47"/>
              </a:buClr>
            </a:pPr>
            <a:r>
              <a:rPr lang="en-US" dirty="0"/>
              <a:t>The dependent variables should be reversible</a:t>
            </a:r>
          </a:p>
        </p:txBody>
      </p:sp>
    </p:spTree>
    <p:extLst>
      <p:ext uri="{BB962C8B-B14F-4D97-AF65-F5344CB8AC3E}">
        <p14:creationId xmlns:p14="http://schemas.microsoft.com/office/powerpoint/2010/main" val="180573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9-1 Alternating Treatments Design with No Baseline (2 of 4)</a:t>
            </a:r>
          </a:p>
        </p:txBody>
      </p:sp>
      <p:sp>
        <p:nvSpPr>
          <p:cNvPr id="5" name="Content Placeholder 4"/>
          <p:cNvSpPr>
            <a:spLocks noGrp="1"/>
          </p:cNvSpPr>
          <p:nvPr>
            <p:ph idx="1"/>
          </p:nvPr>
        </p:nvSpPr>
        <p:spPr>
          <a:xfrm>
            <a:off x="64168" y="1219201"/>
            <a:ext cx="4954399" cy="4940968"/>
          </a:xfrm>
        </p:spPr>
        <p:txBody>
          <a:bodyPr>
            <a:noAutofit/>
          </a:bodyPr>
          <a:lstStyle/>
          <a:p>
            <a:r>
              <a:rPr lang="en-US" sz="2000" dirty="0"/>
              <a:t>Ingersoll, B. (2010). The differential effect of three natural language interventions on language use in children with autism. </a:t>
            </a:r>
          </a:p>
          <a:p>
            <a:pPr>
              <a:buClr>
                <a:srgbClr val="489B47"/>
              </a:buClr>
            </a:pPr>
            <a:r>
              <a:rPr lang="en-US" sz="2000" dirty="0"/>
              <a:t>Why use this design?</a:t>
            </a:r>
          </a:p>
          <a:p>
            <a:pPr lvl="1">
              <a:buClr>
                <a:srgbClr val="489B47"/>
              </a:buClr>
            </a:pPr>
            <a:r>
              <a:rPr lang="en-US" sz="1800" dirty="0"/>
              <a:t>This design was used because the investigator was interested in determining the relative effectiveness of three interventions. The amount of time for the study precluded the use of other designs </a:t>
            </a:r>
          </a:p>
          <a:p>
            <a:pPr>
              <a:buClr>
                <a:srgbClr val="489B47"/>
              </a:buClr>
            </a:pPr>
            <a:r>
              <a:rPr lang="en-US" sz="2000" dirty="0"/>
              <a:t>Limitations of the study</a:t>
            </a:r>
          </a:p>
          <a:p>
            <a:pPr lvl="1">
              <a:buClr>
                <a:srgbClr val="489B47"/>
              </a:buClr>
            </a:pPr>
            <a:r>
              <a:rPr lang="en-US" sz="1800" dirty="0"/>
              <a:t>The lack of baseline or a no-treatment condition limits some of the conclusions that can be made about the effectiveness of the intervention</a:t>
            </a:r>
          </a:p>
        </p:txBody>
      </p:sp>
      <p:pic>
        <p:nvPicPr>
          <p:cNvPr id="3" name="Picture 2" descr="Two line graphs show data for two subjects, Dylan and Alana, in alternating treatments with no baseline design of number of positive statements per session (days).">
            <a:extLst>
              <a:ext uri="{FF2B5EF4-FFF2-40B4-BE49-F238E27FC236}">
                <a16:creationId xmlns:a16="http://schemas.microsoft.com/office/drawing/2014/main" id="{C87B630E-04F3-47AF-900C-73ABB57E5A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7166" y="1340574"/>
            <a:ext cx="3261833" cy="4819595"/>
          </a:xfrm>
          <a:prstGeom prst="rect">
            <a:avLst/>
          </a:prstGeom>
        </p:spPr>
      </p:pic>
    </p:spTree>
    <p:extLst>
      <p:ext uri="{BB962C8B-B14F-4D97-AF65-F5344CB8AC3E}">
        <p14:creationId xmlns:p14="http://schemas.microsoft.com/office/powerpoint/2010/main" val="180573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9-1 Alternating Treatments Design with No Baseline (3 of 4)</a:t>
            </a:r>
          </a:p>
        </p:txBody>
      </p:sp>
      <p:sp>
        <p:nvSpPr>
          <p:cNvPr id="5" name="Content Placeholder 4"/>
          <p:cNvSpPr>
            <a:spLocks noGrp="1"/>
          </p:cNvSpPr>
          <p:nvPr>
            <p:ph idx="1"/>
          </p:nvPr>
        </p:nvSpPr>
        <p:spPr>
          <a:xfrm>
            <a:off x="64168" y="1219201"/>
            <a:ext cx="4140813" cy="4940968"/>
          </a:xfrm>
        </p:spPr>
        <p:txBody>
          <a:bodyPr>
            <a:noAutofit/>
          </a:bodyPr>
          <a:lstStyle/>
          <a:p>
            <a:r>
              <a:rPr lang="en-US" dirty="0"/>
              <a:t>Limitations of the study</a:t>
            </a:r>
          </a:p>
          <a:p>
            <a:pPr lvl="1">
              <a:buClr>
                <a:srgbClr val="489B47"/>
              </a:buClr>
            </a:pPr>
            <a:r>
              <a:rPr lang="en-US" dirty="0"/>
              <a:t>Three of the subjects did not respond to any of the treatment conditions</a:t>
            </a:r>
          </a:p>
          <a:p>
            <a:pPr lvl="1">
              <a:buClr>
                <a:srgbClr val="489B47"/>
              </a:buClr>
            </a:pPr>
            <a:r>
              <a:rPr lang="en-US" dirty="0"/>
              <a:t>Using multiple subjects confounded the overall results because there was not a consistent pattern across all subjects</a:t>
            </a:r>
          </a:p>
        </p:txBody>
      </p:sp>
      <p:pic>
        <p:nvPicPr>
          <p:cNvPr id="3" name="Picture 2" descr="Two line graphs show data for two subjects, Leon and Griffon, in alternating treatments with no baseline (without a no-treatment condition study).">
            <a:extLst>
              <a:ext uri="{FF2B5EF4-FFF2-40B4-BE49-F238E27FC236}">
                <a16:creationId xmlns:a16="http://schemas.microsoft.com/office/drawing/2014/main" id="{7EEAB0FE-1E10-45E6-9C26-979AF7043A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4981" y="1541001"/>
            <a:ext cx="4354819" cy="4297367"/>
          </a:xfrm>
          <a:prstGeom prst="rect">
            <a:avLst/>
          </a:prstGeom>
        </p:spPr>
      </p:pic>
    </p:spTree>
    <p:extLst>
      <p:ext uri="{BB962C8B-B14F-4D97-AF65-F5344CB8AC3E}">
        <p14:creationId xmlns:p14="http://schemas.microsoft.com/office/powerpoint/2010/main" val="2886867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9-1 Alternating Treatments Design with No Baseline (4 of 4)</a:t>
            </a:r>
          </a:p>
        </p:txBody>
      </p:sp>
      <p:pic>
        <p:nvPicPr>
          <p:cNvPr id="3" name="Picture 2" descr="Four line graphs show two communicative functions of language data, requests, and comments, for two subjects, Leon and Griffon, in alternating treatments with no baseline. ">
            <a:extLst>
              <a:ext uri="{FF2B5EF4-FFF2-40B4-BE49-F238E27FC236}">
                <a16:creationId xmlns:a16="http://schemas.microsoft.com/office/drawing/2014/main" id="{915DBA17-8348-430F-8D54-BCE0C81BA0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60" y="1409450"/>
            <a:ext cx="4696480" cy="3581900"/>
          </a:xfrm>
          <a:prstGeom prst="rect">
            <a:avLst/>
          </a:prstGeom>
        </p:spPr>
      </p:pic>
      <p:pic>
        <p:nvPicPr>
          <p:cNvPr id="7" name="Picture 6" descr="Five line graphs show data for five subjects in the alternating treatments with no baseline (with a no-treatment condition). ">
            <a:extLst>
              <a:ext uri="{FF2B5EF4-FFF2-40B4-BE49-F238E27FC236}">
                <a16:creationId xmlns:a16="http://schemas.microsoft.com/office/drawing/2014/main" id="{B39B6F41-B1A3-4E3F-97A1-DFCDB114D8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0040" y="1409450"/>
            <a:ext cx="2003258" cy="4800600"/>
          </a:xfrm>
          <a:prstGeom prst="rect">
            <a:avLst/>
          </a:prstGeom>
        </p:spPr>
      </p:pic>
    </p:spTree>
    <p:extLst>
      <p:ext uri="{BB962C8B-B14F-4D97-AF65-F5344CB8AC3E}">
        <p14:creationId xmlns:p14="http://schemas.microsoft.com/office/powerpoint/2010/main" val="4160657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9-2 Interpreting Data from Alternating Treatments Designs</a:t>
            </a:r>
          </a:p>
        </p:txBody>
      </p:sp>
      <p:sp>
        <p:nvSpPr>
          <p:cNvPr id="5" name="Content Placeholder 4"/>
          <p:cNvSpPr>
            <a:spLocks noGrp="1"/>
          </p:cNvSpPr>
          <p:nvPr>
            <p:ph idx="1"/>
          </p:nvPr>
        </p:nvSpPr>
        <p:spPr>
          <a:xfrm>
            <a:off x="64168" y="1219201"/>
            <a:ext cx="8999621" cy="4940968"/>
          </a:xfrm>
        </p:spPr>
        <p:txBody>
          <a:bodyPr>
            <a:noAutofit/>
          </a:bodyPr>
          <a:lstStyle/>
          <a:p>
            <a:r>
              <a:rPr lang="en-US" dirty="0"/>
              <a:t>In order to assume that one treatment is more effective than the others when interpreting information from an alternating treatments design, their data paths must be separate except at the beginning of the study</a:t>
            </a:r>
          </a:p>
          <a:p>
            <a:pPr lvl="1"/>
            <a:r>
              <a:rPr lang="en-US" dirty="0"/>
              <a:t>Determined by calculating the percent of nonoverlapping data (PND)</a:t>
            </a:r>
          </a:p>
          <a:p>
            <a:pPr lvl="2"/>
            <a:r>
              <a:rPr lang="en-US" dirty="0"/>
              <a:t>The first data point from one condition is compared to the first data point in another condition</a:t>
            </a:r>
          </a:p>
          <a:p>
            <a:pPr lvl="2"/>
            <a:r>
              <a:rPr lang="en-US" dirty="0"/>
              <a:t>The second data point from one is then compared to the second data point of the other, etc.</a:t>
            </a:r>
          </a:p>
        </p:txBody>
      </p:sp>
    </p:spTree>
    <p:extLst>
      <p:ext uri="{BB962C8B-B14F-4D97-AF65-F5344CB8AC3E}">
        <p14:creationId xmlns:p14="http://schemas.microsoft.com/office/powerpoint/2010/main" val="180573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400" dirty="0"/>
              <a:t>Figure 9-5 Example of Both Ambiguous and Unambiguous Data from an Alternating Treatments Design</a:t>
            </a:r>
          </a:p>
        </p:txBody>
      </p:sp>
      <p:pic>
        <p:nvPicPr>
          <p:cNvPr id="3" name="Picture 2" descr="Two line graphs show data of ambiguous and unambiguous results of an alternating treatments design.">
            <a:extLst>
              <a:ext uri="{FF2B5EF4-FFF2-40B4-BE49-F238E27FC236}">
                <a16:creationId xmlns:a16="http://schemas.microsoft.com/office/drawing/2014/main" id="{7C7856C1-F5D2-4C97-A237-1C5A278BEB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3400" y="1241178"/>
            <a:ext cx="3251200" cy="4916900"/>
          </a:xfrm>
          <a:prstGeom prst="rect">
            <a:avLst/>
          </a:prstGeom>
        </p:spPr>
      </p:pic>
    </p:spTree>
    <p:extLst>
      <p:ext uri="{BB962C8B-B14F-4D97-AF65-F5344CB8AC3E}">
        <p14:creationId xmlns:p14="http://schemas.microsoft.com/office/powerpoint/2010/main" val="3354987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9-3 Alternating Treatments Design With a Baseline (1 of 3)</a:t>
            </a:r>
          </a:p>
        </p:txBody>
      </p:sp>
      <p:sp>
        <p:nvSpPr>
          <p:cNvPr id="5" name="Content Placeholder 4"/>
          <p:cNvSpPr>
            <a:spLocks noGrp="1"/>
          </p:cNvSpPr>
          <p:nvPr>
            <p:ph idx="1"/>
          </p:nvPr>
        </p:nvSpPr>
        <p:spPr>
          <a:xfrm>
            <a:off x="64168" y="1219201"/>
            <a:ext cx="8999621" cy="4940968"/>
          </a:xfrm>
        </p:spPr>
        <p:txBody>
          <a:bodyPr>
            <a:noAutofit/>
          </a:bodyPr>
          <a:lstStyle/>
          <a:p>
            <a:pPr marL="0" indent="0">
              <a:buNone/>
            </a:pPr>
            <a:r>
              <a:rPr lang="en-US" b="1" dirty="0">
                <a:solidFill>
                  <a:srgbClr val="364481"/>
                </a:solidFill>
              </a:rPr>
              <a:t>Alternating Treatments Design with a Baseline</a:t>
            </a:r>
          </a:p>
          <a:p>
            <a:pPr>
              <a:buClr>
                <a:srgbClr val="489B47"/>
              </a:buClr>
            </a:pPr>
            <a:r>
              <a:rPr lang="en-US" dirty="0"/>
              <a:t>Initial baseline data should be collected before introducing the alternating treatments </a:t>
            </a:r>
          </a:p>
          <a:p>
            <a:pPr lvl="1">
              <a:buClr>
                <a:srgbClr val="489B47"/>
              </a:buClr>
            </a:pPr>
            <a:r>
              <a:rPr lang="en-US" dirty="0"/>
              <a:t>Whenever possible and appropriate </a:t>
            </a:r>
          </a:p>
          <a:p>
            <a:pPr>
              <a:buClr>
                <a:srgbClr val="489B47"/>
              </a:buClr>
            </a:pPr>
            <a:r>
              <a:rPr lang="en-US" dirty="0"/>
              <a:t>The baseline data should demonstrate a stable rate of responding</a:t>
            </a:r>
          </a:p>
          <a:p>
            <a:pPr lvl="1">
              <a:buClr>
                <a:srgbClr val="489B47"/>
              </a:buClr>
            </a:pPr>
            <a:r>
              <a:rPr lang="en-US" dirty="0"/>
              <a:t>Two situations where this might not be possible</a:t>
            </a:r>
          </a:p>
          <a:p>
            <a:pPr lvl="2">
              <a:buClr>
                <a:srgbClr val="489B47"/>
              </a:buClr>
            </a:pPr>
            <a:r>
              <a:rPr lang="en-US" dirty="0"/>
              <a:t>When the trend is moving in a countertherapeutic direction</a:t>
            </a:r>
          </a:p>
          <a:p>
            <a:pPr lvl="2">
              <a:buClr>
                <a:srgbClr val="489B47"/>
              </a:buClr>
            </a:pPr>
            <a:r>
              <a:rPr lang="en-US" dirty="0"/>
              <a:t>When the target behavior changes simply as a result of being recorded</a:t>
            </a:r>
          </a:p>
        </p:txBody>
      </p:sp>
    </p:spTree>
    <p:extLst>
      <p:ext uri="{BB962C8B-B14F-4D97-AF65-F5344CB8AC3E}">
        <p14:creationId xmlns:p14="http://schemas.microsoft.com/office/powerpoint/2010/main" val="1805731925"/>
      </p:ext>
    </p:extLst>
  </p:cSld>
  <p:clrMapOvr>
    <a:masterClrMapping/>
  </p:clrMapOvr>
</p:sld>
</file>

<file path=ppt/theme/theme1.xml><?xml version="1.0" encoding="utf-8"?>
<a:theme xmlns:a="http://schemas.openxmlformats.org/drawingml/2006/main" name="Sa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1051</Words>
  <Application>Microsoft Office PowerPoint</Application>
  <PresentationFormat>On-screen Show (4:3)</PresentationFormat>
  <Paragraphs>86</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Calibri</vt:lpstr>
      <vt:lpstr>Courier New</vt:lpstr>
      <vt:lpstr>Verdana</vt:lpstr>
      <vt:lpstr>Wingdings</vt:lpstr>
      <vt:lpstr>Sample</vt:lpstr>
      <vt:lpstr>Chapter 9</vt:lpstr>
      <vt:lpstr>Learning Objectives </vt:lpstr>
      <vt:lpstr>9-1 Alternating Treatments Design with No Baseline (1 of 4)</vt:lpstr>
      <vt:lpstr>9-1 Alternating Treatments Design with No Baseline (2 of 4)</vt:lpstr>
      <vt:lpstr>9-1 Alternating Treatments Design with No Baseline (3 of 4)</vt:lpstr>
      <vt:lpstr>9-1 Alternating Treatments Design with No Baseline (4 of 4)</vt:lpstr>
      <vt:lpstr>9-2 Interpreting Data from Alternating Treatments Designs</vt:lpstr>
      <vt:lpstr>Figure 9-5 Example of Both Ambiguous and Unambiguous Data from an Alternating Treatments Design</vt:lpstr>
      <vt:lpstr>9-3 Alternating Treatments Design With a Baseline (1 of 3)</vt:lpstr>
      <vt:lpstr>9-3 Alternating Treatments Design With a Baseline (2 of 3)</vt:lpstr>
      <vt:lpstr>9-3 Alternating Treatments Design With a Baseline (3 of 3)</vt:lpstr>
      <vt:lpstr>9-4 Alternating Treatments Design Followed by a Baseline and a Final Treatment Phase (1 of 2)</vt:lpstr>
      <vt:lpstr>9-4 Alternating Treatments Design with a Baseline and a Final Treatment Phase (2 of 2) </vt:lpstr>
      <vt:lpstr>Figure 9-10 Carl’s Percentage of Independent Exchanges in the Alternating Treatments Design with Baseline and Final Treatment Phases</vt:lpstr>
      <vt:lpstr>9-5 Prediction, Verification, and Replication </vt:lpstr>
      <vt:lpstr>9-7 Adaptations of the Alternating Treatments Design </vt:lpstr>
      <vt:lpstr>9-8 Application Practice: Latisha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Overview of Alternating Treatments Designs</dc:title>
  <dc:creator/>
  <cp:lastModifiedBy/>
  <cp:revision>1</cp:revision>
  <dcterms:created xsi:type="dcterms:W3CDTF">2015-05-25T16:19:52Z</dcterms:created>
  <dcterms:modified xsi:type="dcterms:W3CDTF">2017-11-11T04:08:53Z</dcterms:modified>
</cp:coreProperties>
</file>