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71" r:id="rId1"/>
  </p:sldMasterIdLst>
  <p:notesMasterIdLst>
    <p:notesMasterId r:id="rId20"/>
  </p:notesMasterIdLst>
  <p:sldIdLst>
    <p:sldId id="509" r:id="rId2"/>
    <p:sldId id="510" r:id="rId3"/>
    <p:sldId id="511" r:id="rId4"/>
    <p:sldId id="550" r:id="rId5"/>
    <p:sldId id="562" r:id="rId6"/>
    <p:sldId id="563" r:id="rId7"/>
    <p:sldId id="553" r:id="rId8"/>
    <p:sldId id="513" r:id="rId9"/>
    <p:sldId id="516" r:id="rId10"/>
    <p:sldId id="517" r:id="rId11"/>
    <p:sldId id="518" r:id="rId12"/>
    <p:sldId id="522" r:id="rId13"/>
    <p:sldId id="524" r:id="rId14"/>
    <p:sldId id="525" r:id="rId15"/>
    <p:sldId id="559" r:id="rId16"/>
    <p:sldId id="561" r:id="rId17"/>
    <p:sldId id="527" r:id="rId18"/>
    <p:sldId id="528"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4481"/>
    <a:srgbClr val="00739B"/>
    <a:srgbClr val="358D41"/>
    <a:srgbClr val="002D3D"/>
    <a:srgbClr val="59305B"/>
    <a:srgbClr val="4578AF"/>
    <a:srgbClr val="3366FF"/>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272" autoAdjust="0"/>
  </p:normalViewPr>
  <p:slideViewPr>
    <p:cSldViewPr snapToGrid="0">
      <p:cViewPr varScale="1">
        <p:scale>
          <a:sx n="87" d="100"/>
          <a:sy n="87" d="100"/>
        </p:scale>
        <p:origin x="37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5121"/>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63491" name="Rectangle 5122"/>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63492" name="Rectangle 5123"/>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5125" name="Notes Placeholder 512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3494" name="Rectangle 5125"/>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5127" name="Slide Number Placeholder 512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fld id="{FCA16ACA-BEA9-4113-B004-2C9FC464C5F8}" type="slidenum">
              <a:rPr lang="en-US"/>
              <a:pPr/>
              <a:t>‹#›</a:t>
            </a:fld>
            <a:endParaRPr lang="en-US" dirty="0"/>
          </a:p>
        </p:txBody>
      </p:sp>
    </p:spTree>
    <p:extLst>
      <p:ext uri="{BB962C8B-B14F-4D97-AF65-F5344CB8AC3E}">
        <p14:creationId xmlns:p14="http://schemas.microsoft.com/office/powerpoint/2010/main" val="15749348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EAEEF-EA87-45A5-AB17-DF2F4D00AFC7}" type="slidenum">
              <a:rPr lang="en-US" altLang="en-US" smtClean="0"/>
              <a:pPr/>
              <a:t>1</a:t>
            </a:fld>
            <a:endParaRPr lang="en-US" altLang="en-US" dirty="0"/>
          </a:p>
        </p:txBody>
      </p:sp>
    </p:spTree>
    <p:extLst>
      <p:ext uri="{BB962C8B-B14F-4D97-AF65-F5344CB8AC3E}">
        <p14:creationId xmlns:p14="http://schemas.microsoft.com/office/powerpoint/2010/main" val="1681122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0" y="0"/>
            <a:ext cx="9143281" cy="1164566"/>
          </a:xfrm>
          <a:solidFill>
            <a:srgbClr val="358D41"/>
          </a:solidFill>
        </p:spPr>
        <p:txBody>
          <a:bodyPr>
            <a:normAutofit/>
          </a:bodyPr>
          <a:lstStyle>
            <a:lvl1pPr algn="ctr">
              <a:defRPr sz="3600">
                <a:latin typeface="Arial" pitchFamily="34" charset="0"/>
                <a:ea typeface="Verdana"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marL="461963" indent="-461963">
              <a:buClr>
                <a:srgbClr val="358D41"/>
              </a:buClr>
              <a:buSzPct val="100000"/>
              <a:defRPr/>
            </a:lvl1pPr>
            <a:lvl2pPr marL="914400" indent="-457200">
              <a:buClr>
                <a:srgbClr val="358D41"/>
              </a:buClr>
              <a:defRPr/>
            </a:lvl2pPr>
            <a:lvl3pPr marL="1376363" indent="-461963">
              <a:buClr>
                <a:srgbClr val="358D41"/>
              </a:buClr>
              <a:buFont typeface="Wingdings" pitchFamily="2" charset="2"/>
              <a:buChar char="§"/>
              <a:defRPr/>
            </a:lvl3pPr>
            <a:lvl4pPr marL="1600200" indent="-228600">
              <a:buClr>
                <a:srgbClr val="358D41"/>
              </a:buClr>
              <a:buFont typeface="Courier New" pitchFamily="49" charset="0"/>
              <a:buChar char="o"/>
              <a:defRPr/>
            </a:lvl4pPr>
            <a:lvl5pPr>
              <a:buClr>
                <a:srgbClr val="358D41"/>
              </a:buCl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72379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Figure + Caption Layout">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519169" y="357626"/>
            <a:ext cx="8032638" cy="1004011"/>
          </a:xfrm>
        </p:spPr>
        <p:txBody>
          <a:bodyPr>
            <a:normAutofit/>
          </a:bodyPr>
          <a:lstStyle>
            <a:lvl1pPr algn="ctr">
              <a:defRPr sz="3600" b="0">
                <a:solidFill>
                  <a:schemeClr val="tx1"/>
                </a:solidFill>
              </a:defRPr>
            </a:lvl1pPr>
          </a:lstStyle>
          <a:p>
            <a:r>
              <a:rPr lang="en-US"/>
              <a:t>Click to edit Master title style</a:t>
            </a:r>
            <a:endParaRPr lang="en-US" dirty="0"/>
          </a:p>
        </p:txBody>
      </p:sp>
      <p:sp>
        <p:nvSpPr>
          <p:cNvPr id="3" name="Picture Placeholder 2"/>
          <p:cNvSpPr>
            <a:spLocks noGrp="1"/>
          </p:cNvSpPr>
          <p:nvPr>
            <p:ph type="pic" sz="quarter" idx="10"/>
          </p:nvPr>
        </p:nvSpPr>
        <p:spPr>
          <a:xfrm>
            <a:off x="1143000" y="1752600"/>
            <a:ext cx="6997700" cy="3429000"/>
          </a:xfrm>
        </p:spPr>
        <p:txBody>
          <a:bodyPr/>
          <a:lstStyle>
            <a:lvl1pPr>
              <a:buClr>
                <a:srgbClr val="358D41"/>
              </a:buClr>
              <a:defRPr/>
            </a:lvl1pPr>
          </a:lstStyle>
          <a:p>
            <a:r>
              <a:rPr lang="en-US" dirty="0"/>
              <a:t>Click icon to add picture</a:t>
            </a:r>
          </a:p>
        </p:txBody>
      </p:sp>
      <p:sp>
        <p:nvSpPr>
          <p:cNvPr id="11" name="Text Placeholder 3"/>
          <p:cNvSpPr>
            <a:spLocks noGrp="1"/>
          </p:cNvSpPr>
          <p:nvPr>
            <p:ph type="body" sz="half" idx="2"/>
          </p:nvPr>
        </p:nvSpPr>
        <p:spPr>
          <a:xfrm>
            <a:off x="519169" y="5486400"/>
            <a:ext cx="8032638" cy="6651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p:nvPr/>
        </p:nvSpPr>
        <p:spPr bwMode="white">
          <a:xfrm>
            <a:off x="-7937" y="6267450"/>
            <a:ext cx="9151937" cy="617539"/>
          </a:xfrm>
          <a:prstGeom prst="rect">
            <a:avLst/>
          </a:prstGeom>
          <a:solidFill>
            <a:srgbClr val="358D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Copyright" descr="Pearson: Copyright 2015, 2012, 2009"/>
          <p:cNvSpPr txBox="1">
            <a:spLocks noChangeArrowheads="1"/>
          </p:cNvSpPr>
          <p:nvPr/>
        </p:nvSpPr>
        <p:spPr bwMode="auto">
          <a:xfrm>
            <a:off x="1447949" y="6398426"/>
            <a:ext cx="6874584" cy="347987"/>
          </a:xfrm>
          <a:prstGeom prst="rect">
            <a:avLst/>
          </a:prstGeom>
          <a:solidFill>
            <a:srgbClr val="358D41"/>
          </a:solid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marL="0" lvl="0" indent="0" algn="ctr" eaLnBrk="0" fontAlgn="base" hangingPunct="0">
              <a:spcBef>
                <a:spcPct val="0"/>
              </a:spcBef>
              <a:spcAft>
                <a:spcPct val="0"/>
              </a:spcAft>
              <a:buClrTx/>
              <a:buNone/>
              <a:defRPr/>
            </a:pPr>
            <a:r>
              <a:rPr lang="en-US" sz="1200" dirty="0">
                <a:solidFill>
                  <a:schemeClr val="bg1"/>
                </a:solidFill>
              </a:rPr>
              <a:t>© 2019 Cengage. All rights reserved</a:t>
            </a:r>
            <a:r>
              <a:rPr lang="en-US" sz="1200" dirty="0">
                <a:solidFill>
                  <a:schemeClr val="bg1"/>
                </a:solidFill>
                <a:ea typeface="ＭＳ Ｐゴシック" charset="-128"/>
              </a:rPr>
              <a:t>.</a:t>
            </a:r>
            <a:endParaRPr lang="en-US" sz="1200" dirty="0">
              <a:solidFill>
                <a:schemeClr val="bg1"/>
              </a:solidFill>
            </a:endParaRPr>
          </a:p>
        </p:txBody>
      </p:sp>
      <p:pic>
        <p:nvPicPr>
          <p:cNvPr id="15" name="Picture 2" descr="\\172.16.1.5\editorial services\WRITING\02_Projects\CENGAGE\Cengage Logo\Siva\Cengage_Logo_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411" y="6420960"/>
            <a:ext cx="1375130" cy="308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6561692"/>
      </p:ext>
    </p:extLst>
  </p:cSld>
  <p:clrMapOvr>
    <a:masterClrMapping/>
  </p:clrMapOvr>
  <p:transition spd="slow"/>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6" name="Rectangle 15"/>
          <p:cNvSpPr/>
          <p:nvPr userDrawn="1"/>
        </p:nvSpPr>
        <p:spPr bwMode="white">
          <a:xfrm>
            <a:off x="0" y="0"/>
            <a:ext cx="9144000" cy="1371600"/>
          </a:xfrm>
          <a:prstGeom prst="rect">
            <a:avLst/>
          </a:prstGeom>
          <a:solidFill>
            <a:srgbClr val="358D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59305B"/>
              </a:buClr>
            </a:pPr>
            <a:endParaRPr lang="en-US" dirty="0"/>
          </a:p>
        </p:txBody>
      </p:sp>
      <p:sp>
        <p:nvSpPr>
          <p:cNvPr id="2" name="Title 1"/>
          <p:cNvSpPr>
            <a:spLocks noGrp="1"/>
          </p:cNvSpPr>
          <p:nvPr>
            <p:ph type="title"/>
          </p:nvPr>
        </p:nvSpPr>
        <p:spPr>
          <a:xfrm>
            <a:off x="723900" y="2389909"/>
            <a:ext cx="8229600" cy="1039091"/>
          </a:xfrm>
        </p:spPr>
        <p:txBody>
          <a:bodyPr/>
          <a:lstStyle>
            <a:lvl1pPr>
              <a:defRPr>
                <a:solidFill>
                  <a:schemeClr val="tx1"/>
                </a:solidFill>
              </a:defRPr>
            </a:lvl1pPr>
          </a:lstStyle>
          <a:p>
            <a:r>
              <a:rPr lang="en-US" dirty="0"/>
              <a:t>Click to edit Master title style</a:t>
            </a:r>
          </a:p>
        </p:txBody>
      </p:sp>
      <p:sp>
        <p:nvSpPr>
          <p:cNvPr id="4" name="Content Placeholder 3"/>
          <p:cNvSpPr>
            <a:spLocks noGrp="1"/>
          </p:cNvSpPr>
          <p:nvPr>
            <p:ph sz="quarter" idx="10" hasCustomPrompt="1"/>
          </p:nvPr>
        </p:nvSpPr>
        <p:spPr>
          <a:xfrm>
            <a:off x="742950" y="3790950"/>
            <a:ext cx="7924800" cy="1809750"/>
          </a:xfrm>
        </p:spPr>
        <p:txBody>
          <a:bodyPr/>
          <a:lstStyle>
            <a:lvl1pPr>
              <a:buClr>
                <a:srgbClr val="358D41"/>
              </a:buClr>
              <a:defRPr/>
            </a:lvl1pPr>
          </a:lstStyle>
          <a:p>
            <a:pPr lvl="0"/>
            <a:r>
              <a:rPr lang="en-US" dirty="0"/>
              <a:t>Click to edit Master title style</a:t>
            </a:r>
          </a:p>
        </p:txBody>
      </p:sp>
      <p:sp>
        <p:nvSpPr>
          <p:cNvPr id="7" name="Content Placeholder 6"/>
          <p:cNvSpPr>
            <a:spLocks noGrp="1"/>
          </p:cNvSpPr>
          <p:nvPr>
            <p:ph sz="quarter" idx="11"/>
          </p:nvPr>
        </p:nvSpPr>
        <p:spPr>
          <a:xfrm>
            <a:off x="2000250" y="6248400"/>
            <a:ext cx="5695950" cy="609600"/>
          </a:xfrm>
        </p:spPr>
        <p:txBody>
          <a:bodyPr/>
          <a:lstStyle>
            <a:lvl1pPr marL="0" indent="0">
              <a:buNone/>
              <a:defRPr/>
            </a:lvl1pPr>
          </a:lstStyle>
          <a:p>
            <a:pPr lvl="0"/>
            <a:endParaRPr lang="en-US" dirty="0"/>
          </a:p>
        </p:txBody>
      </p:sp>
      <p:sp>
        <p:nvSpPr>
          <p:cNvPr id="13" name="Rectangle 12"/>
          <p:cNvSpPr/>
          <p:nvPr/>
        </p:nvSpPr>
        <p:spPr bwMode="white">
          <a:xfrm>
            <a:off x="-7938" y="6248400"/>
            <a:ext cx="9161464" cy="629874"/>
          </a:xfrm>
          <a:prstGeom prst="rect">
            <a:avLst/>
          </a:prstGeom>
          <a:solidFill>
            <a:srgbClr val="358D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56575915"/>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Content Placeholder 1"/>
          <p:cNvSpPr>
            <a:spLocks noGrp="1"/>
          </p:cNvSpPr>
          <p:nvPr>
            <p:ph type="title"/>
          </p:nvPr>
        </p:nvSpPr>
        <p:spPr>
          <a:xfrm>
            <a:off x="457200" y="27709"/>
            <a:ext cx="8229600" cy="1039091"/>
          </a:xfrm>
          <a:prstGeom prst="rect">
            <a:avLst/>
          </a:prstGeom>
        </p:spPr>
        <p:txBody>
          <a:bodyPr vert="horz" lIns="91440" tIns="45720" rIns="91440" bIns="45720" rtlCol="0" anchor="ctr">
            <a:normAutofit/>
          </a:bodyPr>
          <a:lstStyle/>
          <a:p>
            <a:r>
              <a:rPr lang="en-US"/>
              <a:t>Click to edit Master title style</a:t>
            </a:r>
          </a:p>
        </p:txBody>
      </p:sp>
      <p:sp>
        <p:nvSpPr>
          <p:cNvPr id="3" name="Content Placeholder 2"/>
          <p:cNvSpPr>
            <a:spLocks noGrp="1"/>
          </p:cNvSpPr>
          <p:nvPr>
            <p:ph type="body" idx="1"/>
          </p:nvPr>
        </p:nvSpPr>
        <p:spPr>
          <a:xfrm>
            <a:off x="228600" y="1295400"/>
            <a:ext cx="8763000" cy="4830763"/>
          </a:xfrm>
          <a:prstGeom prst="rect">
            <a:avLst/>
          </a:prstGeom>
        </p:spPr>
        <p:txBody>
          <a:bodyPr vert="horz" lIns="91440" tIns="45720" rIns="91440" bIns="45720" rtlCol="0">
            <a:normAutofit/>
          </a:bodyPr>
          <a:lstStyle/>
          <a:p>
            <a:pPr marL="461963" lvl="0" indent="-461963">
              <a:buSzPct val="100000"/>
            </a:pPr>
            <a:r>
              <a:rPr lang="en-US" dirty="0"/>
              <a:t>Click to edit Master text styles</a:t>
            </a:r>
          </a:p>
          <a:p>
            <a:pPr marL="914400" lvl="1" indent="-457200"/>
            <a:r>
              <a:rPr lang="en-US" dirty="0"/>
              <a:t>Second level</a:t>
            </a:r>
          </a:p>
          <a:p>
            <a:pPr marL="1376363" lvl="2" indent="-461963"/>
            <a:r>
              <a:rPr lang="en-US" dirty="0"/>
              <a:t>Third level</a:t>
            </a:r>
          </a:p>
          <a:p>
            <a:pPr lvl="3"/>
            <a:r>
              <a:rPr lang="en-US" dirty="0"/>
              <a:t>Fourth level</a:t>
            </a:r>
          </a:p>
          <a:p>
            <a:pPr lvl="4"/>
            <a:r>
              <a:rPr lang="en-US" dirty="0"/>
              <a:t>Fifth level</a:t>
            </a:r>
          </a:p>
        </p:txBody>
      </p:sp>
      <p:sp>
        <p:nvSpPr>
          <p:cNvPr id="7" name="Rectangle 6"/>
          <p:cNvSpPr/>
          <p:nvPr/>
        </p:nvSpPr>
        <p:spPr bwMode="white">
          <a:xfrm>
            <a:off x="0" y="0"/>
            <a:ext cx="9144000" cy="1133554"/>
          </a:xfrm>
          <a:prstGeom prst="rect">
            <a:avLst/>
          </a:prstGeom>
          <a:solidFill>
            <a:srgbClr val="358D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bwMode="white">
          <a:xfrm>
            <a:off x="-7938" y="6248400"/>
            <a:ext cx="9161464" cy="629874"/>
          </a:xfrm>
          <a:prstGeom prst="rect">
            <a:avLst/>
          </a:prstGeom>
          <a:solidFill>
            <a:srgbClr val="358D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pyright" descr="Pearson: Copyright 2015, 2012, 2009"/>
          <p:cNvSpPr txBox="1">
            <a:spLocks noChangeArrowheads="1"/>
          </p:cNvSpPr>
          <p:nvPr/>
        </p:nvSpPr>
        <p:spPr bwMode="auto">
          <a:xfrm>
            <a:off x="1365870" y="6398426"/>
            <a:ext cx="6806519" cy="347987"/>
          </a:xfrm>
          <a:prstGeom prst="rect">
            <a:avLst/>
          </a:prstGeom>
          <a:solidFill>
            <a:srgbClr val="358D41"/>
          </a:solid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marL="0" lvl="0" indent="0" algn="ctr" eaLnBrk="0" fontAlgn="base" hangingPunct="0">
              <a:spcBef>
                <a:spcPct val="0"/>
              </a:spcBef>
              <a:spcAft>
                <a:spcPct val="0"/>
              </a:spcAft>
              <a:buClrTx/>
              <a:buNone/>
              <a:defRPr/>
            </a:pPr>
            <a:r>
              <a:rPr lang="en-US" sz="1200" dirty="0">
                <a:solidFill>
                  <a:schemeClr val="bg1"/>
                </a:solidFill>
              </a:rPr>
              <a:t>© 2019 Cengage. All rights reserved</a:t>
            </a:r>
            <a:r>
              <a:rPr lang="en-US" sz="1200" dirty="0">
                <a:solidFill>
                  <a:schemeClr val="bg1"/>
                </a:solidFill>
                <a:ea typeface="ＭＳ Ｐゴシック" charset="-128"/>
              </a:rPr>
              <a:t>.</a:t>
            </a:r>
            <a:endParaRPr lang="en-US" sz="1200" dirty="0">
              <a:solidFill>
                <a:schemeClr val="bg1"/>
              </a:solidFill>
            </a:endParaRPr>
          </a:p>
        </p:txBody>
      </p:sp>
      <p:pic>
        <p:nvPicPr>
          <p:cNvPr id="9" name="Picture 2" descr="\\172.16.1.5\editorial services\WRITING\02_Projects\CENGAGE\Cengage Logo\Siva\Cengage_Logo_White.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2411" y="6420960"/>
            <a:ext cx="1375130" cy="308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22697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Lst>
  <p:hf sldNum="0" hdr="0" dt="0"/>
  <p:txStyles>
    <p:titleStyle>
      <a:lvl1pPr algn="ctr" defTabSz="914400" rtl="0" eaLnBrk="1" latinLnBrk="0" hangingPunct="1">
        <a:spcBef>
          <a:spcPct val="0"/>
        </a:spcBef>
        <a:buNone/>
        <a:defRPr sz="3600"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rgbClr val="358D41"/>
        </a:buClr>
        <a:buFont typeface="Arial" pitchFamily="34" charset="0"/>
        <a:buChar char="•"/>
        <a:defRPr lang="en-US" sz="2600" kern="1200" dirty="0" smtClean="0">
          <a:solidFill>
            <a:schemeClr val="tx1"/>
          </a:solidFill>
          <a:latin typeface="Arial" pitchFamily="34" charset="0"/>
          <a:ea typeface="Verdana" pitchFamily="34" charset="0"/>
          <a:cs typeface="Arial" pitchFamily="34" charset="0"/>
        </a:defRPr>
      </a:lvl1pPr>
      <a:lvl2pPr marL="742950" indent="-285750" algn="l" defTabSz="914400" rtl="0" eaLnBrk="1" latinLnBrk="0" hangingPunct="1">
        <a:spcBef>
          <a:spcPct val="20000"/>
        </a:spcBef>
        <a:buClr>
          <a:srgbClr val="358D41"/>
        </a:buClr>
        <a:buFont typeface="Arial" pitchFamily="34" charset="0"/>
        <a:buChar char="–"/>
        <a:defRPr lang="en-US" sz="2400" kern="1200" dirty="0" smtClean="0">
          <a:solidFill>
            <a:schemeClr val="tx1"/>
          </a:solidFill>
          <a:latin typeface="Arial" pitchFamily="34" charset="0"/>
          <a:ea typeface="Verdana" pitchFamily="34" charset="0"/>
          <a:cs typeface="Arial" pitchFamily="34" charset="0"/>
        </a:defRPr>
      </a:lvl2pPr>
      <a:lvl3pPr marL="1143000" indent="-228600" algn="l" defTabSz="914400" rtl="0" eaLnBrk="1" latinLnBrk="0" hangingPunct="1">
        <a:spcBef>
          <a:spcPct val="20000"/>
        </a:spcBef>
        <a:buClr>
          <a:srgbClr val="358D41"/>
        </a:buClr>
        <a:buFont typeface="Wingdings" pitchFamily="2" charset="2"/>
        <a:buChar char="§"/>
        <a:defRPr lang="en-US" sz="2200" kern="1200" dirty="0" smtClean="0">
          <a:solidFill>
            <a:schemeClr val="tx1"/>
          </a:solidFill>
          <a:latin typeface="Arial" pitchFamily="34" charset="0"/>
          <a:ea typeface="Verdana" pitchFamily="34" charset="0"/>
          <a:cs typeface="Arial" pitchFamily="34" charset="0"/>
        </a:defRPr>
      </a:lvl3pPr>
      <a:lvl4pPr marL="1714500" indent="-342900" algn="l" defTabSz="914400" rtl="0" eaLnBrk="1" latinLnBrk="0" hangingPunct="1">
        <a:spcBef>
          <a:spcPct val="20000"/>
        </a:spcBef>
        <a:buClr>
          <a:srgbClr val="358D41"/>
        </a:buClr>
        <a:buFont typeface="Courier New" panose="02070309020205020404" pitchFamily="49" charset="0"/>
        <a:buChar char="o"/>
        <a:defRPr lang="en-US" sz="2000" kern="1200" dirty="0" smtClean="0">
          <a:solidFill>
            <a:schemeClr val="tx1"/>
          </a:solidFill>
          <a:latin typeface="Arial" pitchFamily="34" charset="0"/>
          <a:ea typeface="Verdana" pitchFamily="34" charset="0"/>
          <a:cs typeface="Arial" pitchFamily="34" charset="0"/>
        </a:defRPr>
      </a:lvl4pPr>
      <a:lvl5pPr marL="2057400" indent="-228600" algn="l" defTabSz="914400" rtl="0" eaLnBrk="1" latinLnBrk="0" hangingPunct="1">
        <a:spcBef>
          <a:spcPct val="20000"/>
        </a:spcBef>
        <a:buClr>
          <a:srgbClr val="59305B"/>
        </a:buClr>
        <a:buFont typeface="Arial" pitchFamily="34" charset="0"/>
        <a:buChar char="»"/>
        <a:defRPr lang="en-US" sz="2000" kern="1200" dirty="0">
          <a:solidFill>
            <a:schemeClr val="tx1"/>
          </a:solidFill>
          <a:latin typeface="Arial" pitchFamily="34" charset="0"/>
          <a:ea typeface="Verdana" pitchFamily="34"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5.tmp"/><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88939" y="119604"/>
            <a:ext cx="7481455" cy="1039091"/>
          </a:xfrm>
        </p:spPr>
        <p:txBody>
          <a:bodyPr>
            <a:normAutofit/>
          </a:bodyPr>
          <a:lstStyle/>
          <a:p>
            <a:r>
              <a:rPr lang="en-US" sz="4000" b="1" dirty="0">
                <a:solidFill>
                  <a:schemeClr val="bg1"/>
                </a:solidFill>
              </a:rPr>
              <a:t>Chapter 10</a:t>
            </a:r>
          </a:p>
        </p:txBody>
      </p:sp>
      <p:sp>
        <p:nvSpPr>
          <p:cNvPr id="7" name="Sub Title 3"/>
          <p:cNvSpPr>
            <a:spLocks noGrp="1"/>
          </p:cNvSpPr>
          <p:nvPr>
            <p:ph sz="quarter" idx="10"/>
          </p:nvPr>
        </p:nvSpPr>
        <p:spPr>
          <a:xfrm>
            <a:off x="4234334" y="2601998"/>
            <a:ext cx="4789086" cy="2194616"/>
          </a:xfrm>
        </p:spPr>
        <p:txBody>
          <a:bodyPr anchor="ctr">
            <a:normAutofit/>
          </a:bodyPr>
          <a:lstStyle/>
          <a:p>
            <a:pPr marL="0" lvl="0" indent="0" algn="ctr" eaLnBrk="0" fontAlgn="base" hangingPunct="0">
              <a:spcBef>
                <a:spcPct val="0"/>
              </a:spcBef>
              <a:spcAft>
                <a:spcPct val="0"/>
              </a:spcAft>
              <a:buClrTx/>
              <a:buNone/>
              <a:defRPr/>
            </a:pPr>
            <a:r>
              <a:rPr lang="en-US" sz="3600" dirty="0"/>
              <a:t>Analyzing Results from Single Subject Studies</a:t>
            </a:r>
            <a:endParaRPr lang="en-US" sz="3600" dirty="0">
              <a:solidFill>
                <a:schemeClr val="bg1"/>
              </a:solidFill>
            </a:endParaRPr>
          </a:p>
        </p:txBody>
      </p:sp>
      <p:pic>
        <p:nvPicPr>
          <p:cNvPr id="1026" name="Picture 2" title="Cengage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411" y="6420960"/>
            <a:ext cx="1375130" cy="308204"/>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4"/>
          <p:cNvSpPr>
            <a:spLocks noGrp="1"/>
          </p:cNvSpPr>
          <p:nvPr>
            <p:ph sz="quarter" idx="11"/>
          </p:nvPr>
        </p:nvSpPr>
        <p:spPr/>
        <p:txBody>
          <a:bodyPr anchor="ctr">
            <a:normAutofit/>
          </a:bodyPr>
          <a:lstStyle/>
          <a:p>
            <a:pPr lvl="0" algn="ctr" eaLnBrk="0" fontAlgn="base" hangingPunct="0">
              <a:spcBef>
                <a:spcPct val="0"/>
              </a:spcBef>
              <a:spcAft>
                <a:spcPct val="0"/>
              </a:spcAft>
              <a:buClrTx/>
              <a:defRPr/>
            </a:pPr>
            <a:r>
              <a:rPr lang="en-US" sz="1200" dirty="0">
                <a:solidFill>
                  <a:schemeClr val="bg1"/>
                </a:solidFill>
              </a:rPr>
              <a:t>© 2019 Cengage. All rights reserved</a:t>
            </a:r>
            <a:r>
              <a:rPr lang="en-US" sz="1200" dirty="0">
                <a:solidFill>
                  <a:schemeClr val="bg1"/>
                </a:solidFill>
                <a:ea typeface="ＭＳ Ｐゴシック" charset="-128"/>
              </a:rPr>
              <a:t>.</a:t>
            </a:r>
            <a:endParaRPr lang="en-US" sz="1200" dirty="0">
              <a:solidFill>
                <a:schemeClr val="bg1"/>
              </a:solidFill>
            </a:endParaRPr>
          </a:p>
        </p:txBody>
      </p:sp>
      <p:pic>
        <p:nvPicPr>
          <p:cNvPr id="3" name="Picture 2">
            <a:extLst>
              <a:ext uri="{FF2B5EF4-FFF2-40B4-BE49-F238E27FC236}">
                <a16:creationId xmlns:a16="http://schemas.microsoft.com/office/drawing/2014/main" id="{2EDC3A22-A5C7-4DB2-A877-B3F52C87922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4153" y="1656928"/>
            <a:ext cx="3192193" cy="4084756"/>
          </a:xfrm>
          <a:prstGeom prst="rect">
            <a:avLst/>
          </a:prstGeom>
        </p:spPr>
      </p:pic>
    </p:spTree>
    <p:extLst>
      <p:ext uri="{BB962C8B-B14F-4D97-AF65-F5344CB8AC3E}">
        <p14:creationId xmlns:p14="http://schemas.microsoft.com/office/powerpoint/2010/main" val="2454059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buClr>
                <a:srgbClr val="00739B"/>
              </a:buClr>
            </a:pPr>
            <a:r>
              <a:rPr lang="en-US" dirty="0"/>
              <a:t>10-3 Statistical Analysis </a:t>
            </a:r>
            <a:r>
              <a:rPr lang="en-US" sz="3600" kern="1200" dirty="0">
                <a:solidFill>
                  <a:schemeClr val="bg1"/>
                </a:solidFill>
                <a:effectLst/>
                <a:latin typeface="Arial" pitchFamily="34" charset="0"/>
                <a:ea typeface="Verdana" pitchFamily="34" charset="0"/>
                <a:cs typeface="Arial" pitchFamily="34" charset="0"/>
              </a:rPr>
              <a:t>(2 of</a:t>
            </a:r>
            <a:r>
              <a:rPr lang="en-US" sz="3600" kern="1200" baseline="0" dirty="0">
                <a:solidFill>
                  <a:schemeClr val="bg1"/>
                </a:solidFill>
                <a:effectLst/>
                <a:latin typeface="Arial" pitchFamily="34" charset="0"/>
                <a:ea typeface="Verdana" pitchFamily="34" charset="0"/>
                <a:cs typeface="Arial" pitchFamily="34" charset="0"/>
              </a:rPr>
              <a:t> </a:t>
            </a:r>
            <a:r>
              <a:rPr lang="en-US" dirty="0"/>
              <a:t>5</a:t>
            </a:r>
            <a:r>
              <a:rPr lang="en-US" sz="3600" kern="1200" dirty="0">
                <a:solidFill>
                  <a:schemeClr val="bg1"/>
                </a:solidFill>
                <a:effectLst/>
                <a:latin typeface="Arial" pitchFamily="34" charset="0"/>
                <a:ea typeface="Verdana" pitchFamily="34" charset="0"/>
                <a:cs typeface="Arial" pitchFamily="34" charset="0"/>
              </a:rPr>
              <a:t>)</a:t>
            </a:r>
            <a:endParaRPr lang="en-US" dirty="0"/>
          </a:p>
        </p:txBody>
      </p:sp>
      <p:sp>
        <p:nvSpPr>
          <p:cNvPr id="6" name="Content Placeholder 5"/>
          <p:cNvSpPr>
            <a:spLocks noGrp="1"/>
          </p:cNvSpPr>
          <p:nvPr>
            <p:ph idx="1"/>
          </p:nvPr>
        </p:nvSpPr>
        <p:spPr/>
        <p:txBody>
          <a:bodyPr/>
          <a:lstStyle/>
          <a:p>
            <a:r>
              <a:rPr lang="en-US" b="1" dirty="0">
                <a:solidFill>
                  <a:srgbClr val="364481"/>
                </a:solidFill>
              </a:rPr>
              <a:t>How to Use Statistical Analysis</a:t>
            </a:r>
          </a:p>
          <a:p>
            <a:pPr lvl="1"/>
            <a:r>
              <a:rPr lang="en-US" dirty="0"/>
              <a:t>Descriptive and inferential statistics may be used</a:t>
            </a:r>
          </a:p>
          <a:p>
            <a:pPr lvl="1"/>
            <a:r>
              <a:rPr lang="en-US" dirty="0"/>
              <a:t>Inferential statistics may be divided into parametric (e.g., </a:t>
            </a:r>
            <a:r>
              <a:rPr lang="en-US" i="1" dirty="0"/>
              <a:t>t</a:t>
            </a:r>
            <a:r>
              <a:rPr lang="en-US" dirty="0"/>
              <a:t> test, ANOVA) and nonparametric (e.g., randomization test) procedures</a:t>
            </a:r>
          </a:p>
          <a:p>
            <a:pPr lvl="1"/>
            <a:r>
              <a:rPr lang="en-US" dirty="0"/>
              <a:t>Parametric procedures have more rigorous assumptions to be met for their use</a:t>
            </a:r>
          </a:p>
        </p:txBody>
      </p:sp>
    </p:spTree>
    <p:extLst>
      <p:ext uri="{BB962C8B-B14F-4D97-AF65-F5344CB8AC3E}">
        <p14:creationId xmlns:p14="http://schemas.microsoft.com/office/powerpoint/2010/main" val="1134397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10-3 Statistical Analysis </a:t>
            </a:r>
            <a:r>
              <a:rPr lang="en-US" sz="3600" kern="1200" dirty="0">
                <a:solidFill>
                  <a:schemeClr val="bg1"/>
                </a:solidFill>
                <a:effectLst/>
                <a:latin typeface="Arial" pitchFamily="34" charset="0"/>
                <a:ea typeface="Verdana" pitchFamily="34" charset="0"/>
                <a:cs typeface="Arial" pitchFamily="34" charset="0"/>
              </a:rPr>
              <a:t>(3</a:t>
            </a:r>
            <a:r>
              <a:rPr lang="en-US" sz="3600" kern="1200" baseline="0" dirty="0">
                <a:solidFill>
                  <a:schemeClr val="bg1"/>
                </a:solidFill>
                <a:effectLst/>
                <a:latin typeface="Arial" pitchFamily="34" charset="0"/>
                <a:ea typeface="Verdana" pitchFamily="34" charset="0"/>
                <a:cs typeface="Arial" pitchFamily="34" charset="0"/>
              </a:rPr>
              <a:t> of </a:t>
            </a:r>
            <a:r>
              <a:rPr lang="en-US" dirty="0"/>
              <a:t>5</a:t>
            </a:r>
            <a:r>
              <a:rPr lang="en-US" sz="3600" kern="1200" dirty="0">
                <a:solidFill>
                  <a:schemeClr val="bg1"/>
                </a:solidFill>
                <a:effectLst/>
                <a:latin typeface="Arial" pitchFamily="34" charset="0"/>
                <a:ea typeface="Verdana" pitchFamily="34" charset="0"/>
                <a:cs typeface="Arial" pitchFamily="34" charset="0"/>
              </a:rPr>
              <a:t>)</a:t>
            </a:r>
            <a:endParaRPr lang="en-US" dirty="0"/>
          </a:p>
        </p:txBody>
      </p:sp>
      <p:sp>
        <p:nvSpPr>
          <p:cNvPr id="6" name="Content Placeholder 5"/>
          <p:cNvSpPr>
            <a:spLocks noGrp="1"/>
          </p:cNvSpPr>
          <p:nvPr>
            <p:ph idx="1"/>
          </p:nvPr>
        </p:nvSpPr>
        <p:spPr/>
        <p:txBody>
          <a:bodyPr/>
          <a:lstStyle/>
          <a:p>
            <a:r>
              <a:rPr lang="en-US" dirty="0"/>
              <a:t>Statistical Procedures</a:t>
            </a:r>
          </a:p>
          <a:p>
            <a:pPr lvl="1"/>
            <a:r>
              <a:rPr lang="en-US" dirty="0"/>
              <a:t>Two general types of statistical procedures used by researchers:</a:t>
            </a:r>
          </a:p>
          <a:p>
            <a:pPr lvl="2"/>
            <a:r>
              <a:rPr lang="en-US" u="sng" dirty="0"/>
              <a:t>Descriptive measures </a:t>
            </a:r>
            <a:r>
              <a:rPr lang="en-US" dirty="0"/>
              <a:t>(e.g., mean, median, mode, frequency) are used to describe aspects of the data without inferences to their statistical significance</a:t>
            </a:r>
          </a:p>
          <a:p>
            <a:pPr lvl="2"/>
            <a:r>
              <a:rPr lang="en-US" u="sng" dirty="0"/>
              <a:t>Inferential statistics </a:t>
            </a:r>
            <a:r>
              <a:rPr lang="en-US" dirty="0"/>
              <a:t>are used when the researcher wishes to generalize her or his findings to other individuals (or samples/populations) </a:t>
            </a:r>
          </a:p>
        </p:txBody>
      </p:sp>
    </p:spTree>
    <p:extLst>
      <p:ext uri="{BB962C8B-B14F-4D97-AF65-F5344CB8AC3E}">
        <p14:creationId xmlns:p14="http://schemas.microsoft.com/office/powerpoint/2010/main" val="1134397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10-3 Statistical Analysis (4 of 5)</a:t>
            </a:r>
          </a:p>
        </p:txBody>
      </p:sp>
      <p:sp>
        <p:nvSpPr>
          <p:cNvPr id="6" name="Content Placeholder 5"/>
          <p:cNvSpPr>
            <a:spLocks noGrp="1"/>
          </p:cNvSpPr>
          <p:nvPr>
            <p:ph idx="1"/>
          </p:nvPr>
        </p:nvSpPr>
        <p:spPr>
          <a:xfrm>
            <a:off x="228601" y="1295400"/>
            <a:ext cx="4244926" cy="4830763"/>
          </a:xfrm>
        </p:spPr>
        <p:txBody>
          <a:bodyPr>
            <a:normAutofit lnSpcReduction="10000"/>
          </a:bodyPr>
          <a:lstStyle/>
          <a:p>
            <a:r>
              <a:rPr lang="en-US" b="1" dirty="0">
                <a:solidFill>
                  <a:srgbClr val="364481"/>
                </a:solidFill>
              </a:rPr>
              <a:t>Time Series Analysis</a:t>
            </a:r>
          </a:p>
          <a:p>
            <a:pPr lvl="1"/>
            <a:r>
              <a:rPr lang="en-US" dirty="0"/>
              <a:t>A nonparametric procedure that may be more appropriate than parametric procedures but requires a large number of observations and is somewhat complicated for the novice</a:t>
            </a:r>
          </a:p>
          <a:p>
            <a:pPr lvl="2"/>
            <a:r>
              <a:rPr lang="en-US" dirty="0"/>
              <a:t>Requires 20–100 data points in each phase</a:t>
            </a:r>
          </a:p>
        </p:txBody>
      </p:sp>
      <p:pic>
        <p:nvPicPr>
          <p:cNvPr id="4" name="Picture 3" descr="A series of three graphs illustrates confounding data paths across phases.">
            <a:extLst>
              <a:ext uri="{FF2B5EF4-FFF2-40B4-BE49-F238E27FC236}">
                <a16:creationId xmlns:a16="http://schemas.microsoft.com/office/drawing/2014/main" id="{9C42F9A0-B1E0-4E76-A24B-491F484141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27375" y="1314739"/>
            <a:ext cx="2224079" cy="4811424"/>
          </a:xfrm>
          <a:prstGeom prst="rect">
            <a:avLst/>
          </a:prstGeom>
        </p:spPr>
      </p:pic>
    </p:spTree>
    <p:extLst>
      <p:ext uri="{BB962C8B-B14F-4D97-AF65-F5344CB8AC3E}">
        <p14:creationId xmlns:p14="http://schemas.microsoft.com/office/powerpoint/2010/main" val="1134397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10-3 Statistical Analysis </a:t>
            </a:r>
            <a:r>
              <a:rPr lang="en-US" sz="3600" kern="1200" dirty="0">
                <a:solidFill>
                  <a:schemeClr val="bg1"/>
                </a:solidFill>
                <a:effectLst/>
                <a:latin typeface="Arial" pitchFamily="34" charset="0"/>
                <a:ea typeface="Verdana" pitchFamily="34" charset="0"/>
                <a:cs typeface="Arial" pitchFamily="34" charset="0"/>
              </a:rPr>
              <a:t>(</a:t>
            </a:r>
            <a:r>
              <a:rPr lang="en-US" dirty="0"/>
              <a:t>5</a:t>
            </a:r>
            <a:r>
              <a:rPr lang="en-US" sz="3600" kern="1200" dirty="0">
                <a:solidFill>
                  <a:schemeClr val="bg1"/>
                </a:solidFill>
                <a:effectLst/>
                <a:latin typeface="Arial" pitchFamily="34" charset="0"/>
                <a:ea typeface="Verdana" pitchFamily="34" charset="0"/>
                <a:cs typeface="Arial" pitchFamily="34" charset="0"/>
              </a:rPr>
              <a:t> of </a:t>
            </a:r>
            <a:r>
              <a:rPr lang="en-US" dirty="0"/>
              <a:t>5</a:t>
            </a:r>
            <a:r>
              <a:rPr lang="en-US" sz="3600" kern="1200" dirty="0">
                <a:solidFill>
                  <a:schemeClr val="bg1"/>
                </a:solidFill>
                <a:effectLst/>
                <a:latin typeface="Arial" pitchFamily="34" charset="0"/>
                <a:ea typeface="Verdana" pitchFamily="34" charset="0"/>
                <a:cs typeface="Arial" pitchFamily="34" charset="0"/>
              </a:rPr>
              <a:t>)</a:t>
            </a:r>
            <a:endParaRPr lang="en-US" dirty="0"/>
          </a:p>
        </p:txBody>
      </p:sp>
      <p:sp>
        <p:nvSpPr>
          <p:cNvPr id="6" name="Content Placeholder 5"/>
          <p:cNvSpPr>
            <a:spLocks noGrp="1"/>
          </p:cNvSpPr>
          <p:nvPr>
            <p:ph idx="1"/>
          </p:nvPr>
        </p:nvSpPr>
        <p:spPr/>
        <p:txBody>
          <a:bodyPr/>
          <a:lstStyle/>
          <a:p>
            <a:r>
              <a:rPr lang="en-US" b="1" dirty="0">
                <a:solidFill>
                  <a:srgbClr val="364481"/>
                </a:solidFill>
              </a:rPr>
              <a:t>Disadvantages to Statistical Analysis</a:t>
            </a:r>
          </a:p>
          <a:p>
            <a:pPr lvl="1"/>
            <a:r>
              <a:rPr lang="en-US" dirty="0"/>
              <a:t>Assumptions for use may be violated</a:t>
            </a:r>
          </a:p>
          <a:p>
            <a:pPr lvl="1"/>
            <a:r>
              <a:rPr lang="en-US" dirty="0"/>
              <a:t>Results may not indicate educational or clinical significance</a:t>
            </a:r>
          </a:p>
          <a:p>
            <a:pPr lvl="1"/>
            <a:r>
              <a:rPr lang="en-US" dirty="0"/>
              <a:t>Generally require knowledge and use of statistical computer packages</a:t>
            </a:r>
          </a:p>
        </p:txBody>
      </p:sp>
    </p:spTree>
    <p:extLst>
      <p:ext uri="{BB962C8B-B14F-4D97-AF65-F5344CB8AC3E}">
        <p14:creationId xmlns:p14="http://schemas.microsoft.com/office/powerpoint/2010/main" val="1134397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10-4 Qualitative Analysis </a:t>
            </a:r>
            <a:r>
              <a:rPr lang="en-US" sz="3600" kern="1200" dirty="0">
                <a:solidFill>
                  <a:schemeClr val="bg1"/>
                </a:solidFill>
                <a:effectLst/>
                <a:latin typeface="Arial" pitchFamily="34" charset="0"/>
                <a:ea typeface="Verdana" pitchFamily="34" charset="0"/>
                <a:cs typeface="Arial" pitchFamily="34" charset="0"/>
              </a:rPr>
              <a:t>(1 of 5)</a:t>
            </a:r>
            <a:endParaRPr lang="en-US" dirty="0"/>
          </a:p>
        </p:txBody>
      </p:sp>
      <p:sp>
        <p:nvSpPr>
          <p:cNvPr id="6" name="Content Placeholder 5"/>
          <p:cNvSpPr>
            <a:spLocks noGrp="1"/>
          </p:cNvSpPr>
          <p:nvPr>
            <p:ph idx="1"/>
          </p:nvPr>
        </p:nvSpPr>
        <p:spPr/>
        <p:txBody>
          <a:bodyPr>
            <a:normAutofit/>
          </a:bodyPr>
          <a:lstStyle/>
          <a:p>
            <a:r>
              <a:rPr lang="en-US" dirty="0"/>
              <a:t>Research that has as its primary purpose the determination of relationships, effects, and causes that focus on individual variables</a:t>
            </a:r>
          </a:p>
          <a:p>
            <a:r>
              <a:rPr lang="en-US" b="1" dirty="0">
                <a:solidFill>
                  <a:srgbClr val="364481"/>
                </a:solidFill>
              </a:rPr>
              <a:t>Qualitative analyses </a:t>
            </a:r>
            <a:r>
              <a:rPr lang="en-US" dirty="0"/>
              <a:t>may involve case studies, personal experiences, introspection, life stories, interviews, and observational, historical, and/or visual texts</a:t>
            </a:r>
          </a:p>
        </p:txBody>
      </p:sp>
    </p:spTree>
    <p:extLst>
      <p:ext uri="{BB962C8B-B14F-4D97-AF65-F5344CB8AC3E}">
        <p14:creationId xmlns:p14="http://schemas.microsoft.com/office/powerpoint/2010/main" val="1134397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10-4 Qualitative Analysis </a:t>
            </a:r>
            <a:r>
              <a:rPr lang="en-US" sz="3600" kern="1200" dirty="0">
                <a:solidFill>
                  <a:schemeClr val="bg1"/>
                </a:solidFill>
                <a:effectLst/>
                <a:latin typeface="Arial" pitchFamily="34" charset="0"/>
                <a:ea typeface="Verdana" pitchFamily="34" charset="0"/>
                <a:cs typeface="Arial" pitchFamily="34" charset="0"/>
              </a:rPr>
              <a:t>(2 of 5)</a:t>
            </a:r>
            <a:endParaRPr lang="en-US" dirty="0"/>
          </a:p>
        </p:txBody>
      </p:sp>
      <p:sp>
        <p:nvSpPr>
          <p:cNvPr id="6" name="Content Placeholder 5"/>
          <p:cNvSpPr>
            <a:spLocks noGrp="1"/>
          </p:cNvSpPr>
          <p:nvPr>
            <p:ph idx="1"/>
          </p:nvPr>
        </p:nvSpPr>
        <p:spPr>
          <a:xfrm>
            <a:off x="228600" y="1295400"/>
            <a:ext cx="8763000" cy="4922520"/>
          </a:xfrm>
        </p:spPr>
        <p:txBody>
          <a:bodyPr>
            <a:normAutofit lnSpcReduction="10000"/>
          </a:bodyPr>
          <a:lstStyle/>
          <a:p>
            <a:r>
              <a:rPr lang="en-US" dirty="0"/>
              <a:t>Interpretivist approach in which the researcher typically attempts to tell the story of the study through the collection of data and the examination of variables that often are not quantitative</a:t>
            </a:r>
          </a:p>
          <a:p>
            <a:r>
              <a:rPr lang="en-US" dirty="0"/>
              <a:t>Mixed methods are increasing in popularity</a:t>
            </a:r>
          </a:p>
          <a:p>
            <a:r>
              <a:rPr lang="en-US" b="1" dirty="0">
                <a:solidFill>
                  <a:srgbClr val="364481"/>
                </a:solidFill>
              </a:rPr>
              <a:t>When to Use Qualitative Analysis</a:t>
            </a:r>
          </a:p>
          <a:p>
            <a:pPr lvl="1"/>
            <a:r>
              <a:rPr lang="en-US" b="1" dirty="0">
                <a:solidFill>
                  <a:srgbClr val="364481"/>
                </a:solidFill>
              </a:rPr>
              <a:t>Qualitative methods </a:t>
            </a:r>
            <a:r>
              <a:rPr lang="en-US" dirty="0"/>
              <a:t>may be used in virtually any study so long as the researcher has identified some variables/methods a priori and is flexible enough to identify others as the study progresses</a:t>
            </a:r>
          </a:p>
          <a:p>
            <a:pPr lvl="1"/>
            <a:r>
              <a:rPr lang="en-US" dirty="0"/>
              <a:t>Used as a supplement to either or both visual and statistical analyses</a:t>
            </a:r>
          </a:p>
        </p:txBody>
      </p:sp>
    </p:spTree>
    <p:extLst>
      <p:ext uri="{BB962C8B-B14F-4D97-AF65-F5344CB8AC3E}">
        <p14:creationId xmlns:p14="http://schemas.microsoft.com/office/powerpoint/2010/main" val="4263290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10-4 Qualitative Analysis </a:t>
            </a:r>
            <a:r>
              <a:rPr lang="en-US" sz="3600" kern="1200" dirty="0">
                <a:solidFill>
                  <a:schemeClr val="bg1"/>
                </a:solidFill>
                <a:effectLst/>
                <a:latin typeface="Arial" pitchFamily="34" charset="0"/>
                <a:ea typeface="Verdana" pitchFamily="34" charset="0"/>
                <a:cs typeface="Arial" pitchFamily="34" charset="0"/>
              </a:rPr>
              <a:t>(3 of 5)</a:t>
            </a:r>
            <a:endParaRPr lang="en-US" dirty="0"/>
          </a:p>
        </p:txBody>
      </p:sp>
      <p:sp>
        <p:nvSpPr>
          <p:cNvPr id="6" name="Content Placeholder 5"/>
          <p:cNvSpPr>
            <a:spLocks noGrp="1"/>
          </p:cNvSpPr>
          <p:nvPr>
            <p:ph idx="1"/>
          </p:nvPr>
        </p:nvSpPr>
        <p:spPr/>
        <p:txBody>
          <a:bodyPr>
            <a:normAutofit fontScale="92500" lnSpcReduction="20000"/>
          </a:bodyPr>
          <a:lstStyle/>
          <a:p>
            <a:pPr marL="114300" indent="0">
              <a:buClr>
                <a:srgbClr val="00739B"/>
              </a:buClr>
              <a:buNone/>
            </a:pPr>
            <a:r>
              <a:rPr lang="en-US" dirty="0"/>
              <a:t>Combining Both Qualitative and Quantitative Research</a:t>
            </a:r>
          </a:p>
          <a:p>
            <a:pPr marL="460375" indent="-457200">
              <a:buFont typeface="+mj-lt"/>
              <a:buAutoNum type="arabicPeriod"/>
            </a:pPr>
            <a:r>
              <a:rPr lang="en-US" sz="2400" dirty="0"/>
              <a:t>Qualitative principles would be violated if the researcher spent too little time observing</a:t>
            </a:r>
          </a:p>
          <a:p>
            <a:pPr marL="460375" indent="-457200">
              <a:buFont typeface="+mj-lt"/>
              <a:buAutoNum type="arabicPeriod"/>
            </a:pPr>
            <a:r>
              <a:rPr lang="en-US" sz="2400" dirty="0"/>
              <a:t>The researcher should maintain field notes</a:t>
            </a:r>
          </a:p>
          <a:p>
            <a:pPr marL="809625" lvl="2" indent="-342900"/>
            <a:r>
              <a:rPr lang="en-US" dirty="0"/>
              <a:t>Personal interpretation of the events is important in qualitative research</a:t>
            </a:r>
          </a:p>
          <a:p>
            <a:pPr marL="460375" indent="-457200">
              <a:buFont typeface="+mj-lt"/>
              <a:buAutoNum type="arabicPeriod"/>
            </a:pPr>
            <a:r>
              <a:rPr lang="en-US" sz="2400" dirty="0"/>
              <a:t>The researcher must be involved in the study and be familiar with the individuals who are subjects, those who may be involved in collecting data, and applying the treatment variable, and those whose lives may be affected by the outcomes (e.g., family members)</a:t>
            </a:r>
          </a:p>
          <a:p>
            <a:pPr marL="460375" indent="-457200">
              <a:buFont typeface="+mj-lt"/>
              <a:buAutoNum type="arabicPeriod" startAt="4"/>
            </a:pPr>
            <a:r>
              <a:rPr lang="en-US" sz="2400" dirty="0"/>
              <a:t>The researcher must be prepared to collect data on variables that become important as the study evolves</a:t>
            </a:r>
          </a:p>
          <a:p>
            <a:pPr marL="460375" indent="-457200">
              <a:buFont typeface="+mj-lt"/>
              <a:buAutoNum type="arabicPeriod" startAt="4"/>
            </a:pPr>
            <a:r>
              <a:rPr lang="en-US" sz="2400" dirty="0"/>
              <a:t>The researcher should interpret what is seen and heard </a:t>
            </a:r>
          </a:p>
          <a:p>
            <a:pPr marL="460375" indent="-457200">
              <a:buFont typeface="+mj-lt"/>
              <a:buAutoNum type="arabicPeriod" startAt="4"/>
            </a:pPr>
            <a:r>
              <a:rPr lang="en-US" sz="2400" dirty="0"/>
              <a:t>Biases related to the study should be acknowledged </a:t>
            </a:r>
          </a:p>
          <a:p>
            <a:pPr marL="460375" indent="-457200">
              <a:buFont typeface="+mj-lt"/>
              <a:buAutoNum type="arabicPeriod"/>
            </a:pPr>
            <a:endParaRPr lang="en-US" sz="2400" dirty="0"/>
          </a:p>
        </p:txBody>
      </p:sp>
    </p:spTree>
    <p:extLst>
      <p:ext uri="{BB962C8B-B14F-4D97-AF65-F5344CB8AC3E}">
        <p14:creationId xmlns:p14="http://schemas.microsoft.com/office/powerpoint/2010/main" val="2446567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10-4 Qualitative Analysis (5 of 5)</a:t>
            </a:r>
          </a:p>
        </p:txBody>
      </p:sp>
      <p:sp>
        <p:nvSpPr>
          <p:cNvPr id="6" name="Content Placeholder 5"/>
          <p:cNvSpPr>
            <a:spLocks noGrp="1"/>
          </p:cNvSpPr>
          <p:nvPr>
            <p:ph idx="1"/>
          </p:nvPr>
        </p:nvSpPr>
        <p:spPr/>
        <p:txBody>
          <a:bodyPr/>
          <a:lstStyle/>
          <a:p>
            <a:r>
              <a:rPr lang="en-US" b="1" dirty="0">
                <a:solidFill>
                  <a:srgbClr val="364481"/>
                </a:solidFill>
              </a:rPr>
              <a:t>How to Use Qualitative Analysis</a:t>
            </a:r>
          </a:p>
          <a:p>
            <a:pPr lvl="1"/>
            <a:r>
              <a:rPr lang="en-US" dirty="0"/>
              <a:t>Typically, field notes and observations are made, compiled, analyzed, and presented by the researcher</a:t>
            </a:r>
          </a:p>
          <a:p>
            <a:pPr lvl="1"/>
            <a:r>
              <a:rPr lang="en-US" dirty="0"/>
              <a:t>Mixing both qualitative and quantitative methods</a:t>
            </a:r>
          </a:p>
          <a:p>
            <a:pPr lvl="1"/>
            <a:r>
              <a:rPr lang="en-US" dirty="0"/>
              <a:t>Also, it is essential to understand that while the interpretations of the research by the researcher are important, the interpretations of the research outcomes by other participants including the subject(s) are often equally important</a:t>
            </a:r>
          </a:p>
        </p:txBody>
      </p:sp>
    </p:spTree>
    <p:extLst>
      <p:ext uri="{BB962C8B-B14F-4D97-AF65-F5344CB8AC3E}">
        <p14:creationId xmlns:p14="http://schemas.microsoft.com/office/powerpoint/2010/main" val="1134397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dirty="0"/>
              <a:t>10-5 Advantages and Disadvantages of Qualitative Analysis</a:t>
            </a:r>
          </a:p>
        </p:txBody>
      </p:sp>
      <p:sp>
        <p:nvSpPr>
          <p:cNvPr id="6" name="Content Placeholder 5"/>
          <p:cNvSpPr>
            <a:spLocks noGrp="1"/>
          </p:cNvSpPr>
          <p:nvPr>
            <p:ph idx="1"/>
          </p:nvPr>
        </p:nvSpPr>
        <p:spPr/>
        <p:txBody>
          <a:bodyPr>
            <a:normAutofit lnSpcReduction="10000"/>
          </a:bodyPr>
          <a:lstStyle/>
          <a:p>
            <a:r>
              <a:rPr lang="en-US" dirty="0"/>
              <a:t>Advantages</a:t>
            </a:r>
          </a:p>
          <a:p>
            <a:pPr lvl="1"/>
            <a:r>
              <a:rPr lang="en-US" dirty="0"/>
              <a:t>Provides interpretation by the researcher, but also by the participants</a:t>
            </a:r>
          </a:p>
          <a:p>
            <a:pPr lvl="1"/>
            <a:r>
              <a:rPr lang="en-US" dirty="0"/>
              <a:t>Researcher is able to more fully develop and explain the data and events of the study</a:t>
            </a:r>
          </a:p>
          <a:p>
            <a:r>
              <a:rPr lang="en-US" dirty="0"/>
              <a:t>Disadvantages</a:t>
            </a:r>
          </a:p>
          <a:p>
            <a:pPr lvl="1"/>
            <a:r>
              <a:rPr lang="en-US" dirty="0"/>
              <a:t>Time demands may be greater</a:t>
            </a:r>
          </a:p>
          <a:p>
            <a:pPr lvl="1"/>
            <a:r>
              <a:rPr lang="en-US" dirty="0"/>
              <a:t>May require extensions of phases that are inappropriate</a:t>
            </a:r>
          </a:p>
          <a:p>
            <a:pPr lvl="1"/>
            <a:r>
              <a:rPr lang="en-US" dirty="0"/>
              <a:t>Resources needed may be scarce</a:t>
            </a:r>
          </a:p>
          <a:p>
            <a:pPr lvl="1"/>
            <a:r>
              <a:rPr lang="en-US" dirty="0"/>
              <a:t>Funding agencies may be less enthusiastic toward qualitative approaches than quantitative approaches</a:t>
            </a:r>
          </a:p>
          <a:p>
            <a:pPr lvl="1"/>
            <a:r>
              <a:rPr lang="en-US" dirty="0"/>
              <a:t>Reader should study these procedures further</a:t>
            </a:r>
          </a:p>
        </p:txBody>
      </p:sp>
    </p:spTree>
    <p:extLst>
      <p:ext uri="{BB962C8B-B14F-4D97-AF65-F5344CB8AC3E}">
        <p14:creationId xmlns:p14="http://schemas.microsoft.com/office/powerpoint/2010/main" val="1134397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Learning Objectives</a:t>
            </a:r>
          </a:p>
        </p:txBody>
      </p:sp>
      <p:sp>
        <p:nvSpPr>
          <p:cNvPr id="6" name="Content Placeholder 5"/>
          <p:cNvSpPr>
            <a:spLocks noGrp="1"/>
          </p:cNvSpPr>
          <p:nvPr>
            <p:ph idx="1"/>
          </p:nvPr>
        </p:nvSpPr>
        <p:spPr/>
        <p:txBody>
          <a:bodyPr/>
          <a:lstStyle/>
          <a:p>
            <a:r>
              <a:rPr lang="en-US" dirty="0"/>
              <a:t>10-1 Describe and apply principles of visual analysis, including when to use visual analysis and applying visual analysis with and across phases.</a:t>
            </a:r>
          </a:p>
          <a:p>
            <a:r>
              <a:rPr lang="en-US" dirty="0"/>
              <a:t>10-2 Describe the advantages and disadvantages of visual analysis.</a:t>
            </a:r>
          </a:p>
          <a:p>
            <a:r>
              <a:rPr lang="en-US" dirty="0"/>
              <a:t>10-3 Describe when and how to use statistical analysis, and distinguish among statistical procedures.</a:t>
            </a:r>
          </a:p>
          <a:p>
            <a:r>
              <a:rPr lang="en-US" dirty="0"/>
              <a:t>10-4 Describe when and how to use qualitative analysis.</a:t>
            </a:r>
          </a:p>
          <a:p>
            <a:r>
              <a:rPr lang="en-US" dirty="0"/>
              <a:t>10-5 Describe the advantages and disadvantages of qualitative analysis.</a:t>
            </a:r>
          </a:p>
        </p:txBody>
      </p:sp>
    </p:spTree>
    <p:extLst>
      <p:ext uri="{BB962C8B-B14F-4D97-AF65-F5344CB8AC3E}">
        <p14:creationId xmlns:p14="http://schemas.microsoft.com/office/powerpoint/2010/main" val="173754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10-1 Visual Analysis (1 of 3)</a:t>
            </a:r>
          </a:p>
        </p:txBody>
      </p:sp>
      <p:sp>
        <p:nvSpPr>
          <p:cNvPr id="6" name="Content Placeholder 5"/>
          <p:cNvSpPr>
            <a:spLocks noGrp="1"/>
          </p:cNvSpPr>
          <p:nvPr>
            <p:ph idx="1"/>
          </p:nvPr>
        </p:nvSpPr>
        <p:spPr/>
        <p:txBody>
          <a:bodyPr>
            <a:normAutofit/>
          </a:bodyPr>
          <a:lstStyle/>
          <a:p>
            <a:pPr marL="0" indent="0">
              <a:buNone/>
            </a:pPr>
            <a:r>
              <a:rPr lang="en-US" b="1" dirty="0">
                <a:solidFill>
                  <a:srgbClr val="364481"/>
                </a:solidFill>
              </a:rPr>
              <a:t>Visual Analysis of Data</a:t>
            </a:r>
          </a:p>
          <a:p>
            <a:r>
              <a:rPr lang="en-US" sz="2400" dirty="0"/>
              <a:t>Researchers involved in applied research and practice frequently use visual analysis to make inferences about behavioral changes</a:t>
            </a:r>
          </a:p>
          <a:p>
            <a:r>
              <a:rPr lang="en-US" sz="2400" dirty="0"/>
              <a:t>Visual analysis has limitations because of subjectivity that may be involved</a:t>
            </a:r>
          </a:p>
          <a:p>
            <a:r>
              <a:rPr lang="en-US" sz="2400" b="1" dirty="0">
                <a:solidFill>
                  <a:srgbClr val="364481"/>
                </a:solidFill>
              </a:rPr>
              <a:t>When to Use Visual Analysis </a:t>
            </a:r>
            <a:r>
              <a:rPr lang="en-US" sz="2400" dirty="0"/>
              <a:t>– when continuous numerical data are gathered, the data are graphically depicted, and the researcher wishes to make formative and summative analyses.</a:t>
            </a:r>
          </a:p>
        </p:txBody>
      </p:sp>
    </p:spTree>
    <p:extLst>
      <p:ext uri="{BB962C8B-B14F-4D97-AF65-F5344CB8AC3E}">
        <p14:creationId xmlns:p14="http://schemas.microsoft.com/office/powerpoint/2010/main" val="1134397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10-1 Visual Analysis (2 of 3)</a:t>
            </a:r>
          </a:p>
        </p:txBody>
      </p:sp>
      <p:sp>
        <p:nvSpPr>
          <p:cNvPr id="6" name="Content Placeholder 5"/>
          <p:cNvSpPr>
            <a:spLocks noGrp="1"/>
          </p:cNvSpPr>
          <p:nvPr>
            <p:ph idx="1"/>
          </p:nvPr>
        </p:nvSpPr>
        <p:spPr>
          <a:xfrm>
            <a:off x="228600" y="1295400"/>
            <a:ext cx="4146452" cy="4830763"/>
          </a:xfrm>
        </p:spPr>
        <p:txBody>
          <a:bodyPr>
            <a:normAutofit fontScale="92500" lnSpcReduction="10000"/>
          </a:bodyPr>
          <a:lstStyle/>
          <a:p>
            <a:r>
              <a:rPr lang="en-US" b="1" dirty="0">
                <a:solidFill>
                  <a:srgbClr val="364481"/>
                </a:solidFill>
              </a:rPr>
              <a:t>Level of Behavior</a:t>
            </a:r>
          </a:p>
          <a:p>
            <a:pPr lvl="1"/>
            <a:r>
              <a:rPr lang="en-US" dirty="0"/>
              <a:t>The performance of the target behavior and where along the </a:t>
            </a:r>
            <a:r>
              <a:rPr lang="en-US" i="1" dirty="0"/>
              <a:t>y</a:t>
            </a:r>
            <a:r>
              <a:rPr lang="en-US" dirty="0"/>
              <a:t>-axis the data points fall</a:t>
            </a:r>
          </a:p>
          <a:p>
            <a:pPr lvl="2"/>
            <a:r>
              <a:rPr lang="en-US" dirty="0"/>
              <a:t>Should be depicted as a jump in the data path either upward or downward</a:t>
            </a:r>
          </a:p>
          <a:p>
            <a:pPr lvl="1"/>
            <a:r>
              <a:rPr lang="en-US" dirty="0"/>
              <a:t>When the level changes within phases, variability is created and mean, median, or range lines may be needed to assist in the visual analysis</a:t>
            </a:r>
          </a:p>
        </p:txBody>
      </p:sp>
      <p:pic>
        <p:nvPicPr>
          <p:cNvPr id="4" name="Picture 3" descr="Two graphs illustrate change in level of behavior.">
            <a:extLst>
              <a:ext uri="{FF2B5EF4-FFF2-40B4-BE49-F238E27FC236}">
                <a16:creationId xmlns:a16="http://schemas.microsoft.com/office/drawing/2014/main" id="{F4CE5E1F-18E2-4C75-8008-FF88168203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0967" y="1295400"/>
            <a:ext cx="2934988" cy="4830763"/>
          </a:xfrm>
          <a:prstGeom prst="rect">
            <a:avLst/>
          </a:prstGeom>
        </p:spPr>
      </p:pic>
    </p:spTree>
    <p:extLst>
      <p:ext uri="{BB962C8B-B14F-4D97-AF65-F5344CB8AC3E}">
        <p14:creationId xmlns:p14="http://schemas.microsoft.com/office/powerpoint/2010/main" val="295616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Figure 10-2 Example Demonstrating Mean, Median, and Range of Level of Performance</a:t>
            </a:r>
          </a:p>
        </p:txBody>
      </p:sp>
      <p:pic>
        <p:nvPicPr>
          <p:cNvPr id="4" name="Picture 3" descr="Three graphs illustrate mean, median, and range of level of performance.">
            <a:extLst>
              <a:ext uri="{FF2B5EF4-FFF2-40B4-BE49-F238E27FC236}">
                <a16:creationId xmlns:a16="http://schemas.microsoft.com/office/drawing/2014/main" id="{32029A5F-DAE2-47F4-8A5A-8017B1FE0D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9338" y="1376857"/>
            <a:ext cx="2264603" cy="4867428"/>
          </a:xfrm>
          <a:prstGeom prst="rect">
            <a:avLst/>
          </a:prstGeom>
        </p:spPr>
      </p:pic>
    </p:spTree>
    <p:extLst>
      <p:ext uri="{BB962C8B-B14F-4D97-AF65-F5344CB8AC3E}">
        <p14:creationId xmlns:p14="http://schemas.microsoft.com/office/powerpoint/2010/main" val="3753645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n example graph shows the split-middle method for determining trend lines and is plotted for 7 equals 3, 7, 10, 8, 10, 8, 10, 13, 12, and 15.">
            <a:extLst>
              <a:ext uri="{FF2B5EF4-FFF2-40B4-BE49-F238E27FC236}">
                <a16:creationId xmlns:a16="http://schemas.microsoft.com/office/drawing/2014/main" id="{36978B6C-3DF5-4DBE-8497-8970E9DE1DAC}"/>
              </a:ext>
            </a:extLst>
          </p:cNvPr>
          <p:cNvPicPr>
            <a:picLocks noChangeAspect="1"/>
          </p:cNvPicPr>
          <p:nvPr/>
        </p:nvPicPr>
        <p:blipFill rotWithShape="1">
          <a:blip r:embed="rId2">
            <a:extLst>
              <a:ext uri="{28A0092B-C50C-407E-A947-70E740481C1C}">
                <a14:useLocalDpi xmlns:a14="http://schemas.microsoft.com/office/drawing/2010/main" val="0"/>
              </a:ext>
            </a:extLst>
          </a:blip>
          <a:srcRect l="24806"/>
          <a:stretch/>
        </p:blipFill>
        <p:spPr>
          <a:xfrm>
            <a:off x="1806766" y="1688759"/>
            <a:ext cx="5838560" cy="4050484"/>
          </a:xfrm>
          <a:prstGeom prst="rect">
            <a:avLst/>
          </a:prstGeom>
        </p:spPr>
      </p:pic>
      <p:sp>
        <p:nvSpPr>
          <p:cNvPr id="5" name="Title 4"/>
          <p:cNvSpPr>
            <a:spLocks noGrp="1"/>
          </p:cNvSpPr>
          <p:nvPr>
            <p:ph type="title"/>
          </p:nvPr>
        </p:nvSpPr>
        <p:spPr/>
        <p:txBody>
          <a:bodyPr>
            <a:normAutofit fontScale="90000"/>
          </a:bodyPr>
          <a:lstStyle/>
          <a:p>
            <a:r>
              <a:rPr lang="en-US" dirty="0"/>
              <a:t>Figure 10-3 Example of the Split-Middle Method for Determining Trend Lines</a:t>
            </a:r>
          </a:p>
        </p:txBody>
      </p:sp>
      <p:pic>
        <p:nvPicPr>
          <p:cNvPr id="4" name="Picture 3" descr="An example graph shows the split-middle method for determining trend lines and is plotted for 7 equals 3, 7, 10, 8, 10, 8, 10, 13, 12, and 15.">
            <a:extLst>
              <a:ext uri="{FF2B5EF4-FFF2-40B4-BE49-F238E27FC236}">
                <a16:creationId xmlns:a16="http://schemas.microsoft.com/office/drawing/2014/main" id="{2B0ACA28-B1F1-4E19-824B-8BF61048AF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2209" y="1300751"/>
            <a:ext cx="6790830" cy="4817506"/>
          </a:xfrm>
          <a:prstGeom prst="rect">
            <a:avLst/>
          </a:prstGeom>
        </p:spPr>
      </p:pic>
    </p:spTree>
    <p:extLst>
      <p:ext uri="{BB962C8B-B14F-4D97-AF65-F5344CB8AC3E}">
        <p14:creationId xmlns:p14="http://schemas.microsoft.com/office/powerpoint/2010/main" val="1474811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10-1 Visual Analysis (3 of 3)</a:t>
            </a:r>
          </a:p>
        </p:txBody>
      </p:sp>
      <p:sp>
        <p:nvSpPr>
          <p:cNvPr id="6" name="Content Placeholder 5"/>
          <p:cNvSpPr>
            <a:spLocks noGrp="1"/>
          </p:cNvSpPr>
          <p:nvPr>
            <p:ph idx="1"/>
          </p:nvPr>
        </p:nvSpPr>
        <p:spPr>
          <a:xfrm>
            <a:off x="228600" y="1295400"/>
            <a:ext cx="3808828" cy="4830763"/>
          </a:xfrm>
        </p:spPr>
        <p:txBody>
          <a:bodyPr/>
          <a:lstStyle/>
          <a:p>
            <a:r>
              <a:rPr lang="en-US" dirty="0"/>
              <a:t>An </a:t>
            </a:r>
            <a:r>
              <a:rPr lang="en-US" b="1" dirty="0">
                <a:solidFill>
                  <a:srgbClr val="364481"/>
                </a:solidFill>
              </a:rPr>
              <a:t>Immediate Change in Level</a:t>
            </a:r>
          </a:p>
          <a:p>
            <a:pPr lvl="1"/>
            <a:r>
              <a:rPr lang="en-US" dirty="0"/>
              <a:t>Assuming the change is in the desired direction, immediate changes may be indicative of (but not prove) a functional relationship</a:t>
            </a:r>
          </a:p>
        </p:txBody>
      </p:sp>
      <p:pic>
        <p:nvPicPr>
          <p:cNvPr id="4" name="Picture 3" descr="A graph shows data points in phase A farther from the x-axis and data points in phase B closer to the x-axis. Arrows point to the last point in phase A and the first point in phase B. The arrows are labeled: “Variable data paths but no overlap of data across phases.”">
            <a:extLst>
              <a:ext uri="{FF2B5EF4-FFF2-40B4-BE49-F238E27FC236}">
                <a16:creationId xmlns:a16="http://schemas.microsoft.com/office/drawing/2014/main" id="{9D776AE0-9E81-4337-AA4C-34EFBBA280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7428" y="1785644"/>
            <a:ext cx="5010849" cy="4201111"/>
          </a:xfrm>
          <a:prstGeom prst="rect">
            <a:avLst/>
          </a:prstGeom>
        </p:spPr>
      </p:pic>
    </p:spTree>
    <p:extLst>
      <p:ext uri="{BB962C8B-B14F-4D97-AF65-F5344CB8AC3E}">
        <p14:creationId xmlns:p14="http://schemas.microsoft.com/office/powerpoint/2010/main" val="2451395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dirty="0"/>
              <a:t>10-2 Advantages and Disadvantages of Visual Analysis</a:t>
            </a:r>
          </a:p>
        </p:txBody>
      </p:sp>
      <p:sp>
        <p:nvSpPr>
          <p:cNvPr id="6" name="Content Placeholder 5"/>
          <p:cNvSpPr>
            <a:spLocks noGrp="1"/>
          </p:cNvSpPr>
          <p:nvPr>
            <p:ph idx="1"/>
          </p:nvPr>
        </p:nvSpPr>
        <p:spPr/>
        <p:txBody>
          <a:bodyPr>
            <a:normAutofit fontScale="85000" lnSpcReduction="20000"/>
          </a:bodyPr>
          <a:lstStyle/>
          <a:p>
            <a:pPr marL="0" indent="0">
              <a:buNone/>
            </a:pPr>
            <a:r>
              <a:rPr lang="en-US" b="1" dirty="0">
                <a:solidFill>
                  <a:srgbClr val="364481"/>
                </a:solidFill>
              </a:rPr>
              <a:t>Advantages to Visual Analysis</a:t>
            </a:r>
          </a:p>
          <a:p>
            <a:r>
              <a:rPr lang="en-US" dirty="0"/>
              <a:t>Relatively simple to use (assuming correctly scaled and accurate graphic displays of data)</a:t>
            </a:r>
          </a:p>
          <a:p>
            <a:r>
              <a:rPr lang="en-US" dirty="0"/>
              <a:t>Appears sufficient for revealing strong and robust intervention effects that can literally be seen in many instances</a:t>
            </a:r>
          </a:p>
          <a:p>
            <a:r>
              <a:rPr lang="en-US" dirty="0"/>
              <a:t>Can include descriptive statistical analyses that can assist in visual inspection alone</a:t>
            </a:r>
          </a:p>
          <a:p>
            <a:r>
              <a:rPr lang="en-US" dirty="0"/>
              <a:t>Requires that the researcher look beyond the numerical data and consider outliers, unusual events, changes in level or trend, or other variables that might have affected the outcomes of the study</a:t>
            </a:r>
          </a:p>
          <a:p>
            <a:pPr marL="0" indent="0">
              <a:buNone/>
            </a:pPr>
            <a:r>
              <a:rPr lang="en-US" b="1" dirty="0">
                <a:solidFill>
                  <a:srgbClr val="364481"/>
                </a:solidFill>
              </a:rPr>
              <a:t>Disadvantages to Visual Analysis</a:t>
            </a:r>
          </a:p>
          <a:p>
            <a:r>
              <a:rPr lang="en-US" dirty="0"/>
              <a:t>May be less reliable than statistical analysis</a:t>
            </a:r>
          </a:p>
          <a:p>
            <a:r>
              <a:rPr lang="en-US" dirty="0"/>
              <a:t>Two analysts may not arrive at the same conclusions from visual analysis (subjectivity)</a:t>
            </a:r>
          </a:p>
          <a:p>
            <a:endParaRPr lang="en-US" dirty="0"/>
          </a:p>
          <a:p>
            <a:endParaRPr lang="en-US" dirty="0"/>
          </a:p>
        </p:txBody>
      </p:sp>
    </p:spTree>
    <p:extLst>
      <p:ext uri="{BB962C8B-B14F-4D97-AF65-F5344CB8AC3E}">
        <p14:creationId xmlns:p14="http://schemas.microsoft.com/office/powerpoint/2010/main" val="1134397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10-3 Statistical Analysis (1 of 5)</a:t>
            </a:r>
          </a:p>
        </p:txBody>
      </p:sp>
      <p:sp>
        <p:nvSpPr>
          <p:cNvPr id="6" name="Content Placeholder 5"/>
          <p:cNvSpPr>
            <a:spLocks noGrp="1"/>
          </p:cNvSpPr>
          <p:nvPr>
            <p:ph idx="1"/>
          </p:nvPr>
        </p:nvSpPr>
        <p:spPr/>
        <p:txBody>
          <a:bodyPr/>
          <a:lstStyle/>
          <a:p>
            <a:r>
              <a:rPr lang="en-US" b="1" dirty="0">
                <a:solidFill>
                  <a:srgbClr val="364481"/>
                </a:solidFill>
              </a:rPr>
              <a:t>When to Use Statistical Analysis</a:t>
            </a:r>
          </a:p>
          <a:p>
            <a:pPr lvl="1"/>
            <a:r>
              <a:rPr lang="en-US" dirty="0"/>
              <a:t>When there is variability in baseline data but a trend is evident</a:t>
            </a:r>
          </a:p>
          <a:p>
            <a:pPr lvl="1"/>
            <a:r>
              <a:rPr lang="en-US" dirty="0"/>
              <a:t>When changes in trend across phases are difficult to visually analyze</a:t>
            </a:r>
          </a:p>
          <a:p>
            <a:pPr lvl="1"/>
            <a:r>
              <a:rPr lang="en-US" dirty="0"/>
              <a:t>When visual analysis does not establish a clear intervention effect but one may be present</a:t>
            </a:r>
          </a:p>
          <a:p>
            <a:pPr lvl="1"/>
            <a:r>
              <a:rPr lang="en-US" dirty="0"/>
              <a:t>When applied research typically involves many extraneous variables that may affect variability of performance</a:t>
            </a:r>
          </a:p>
        </p:txBody>
      </p:sp>
    </p:spTree>
    <p:extLst>
      <p:ext uri="{BB962C8B-B14F-4D97-AF65-F5344CB8AC3E}">
        <p14:creationId xmlns:p14="http://schemas.microsoft.com/office/powerpoint/2010/main" val="1134397635"/>
      </p:ext>
    </p:extLst>
  </p:cSld>
  <p:clrMapOvr>
    <a:masterClrMapping/>
  </p:clrMapOvr>
</p:sld>
</file>

<file path=ppt/theme/theme1.xml><?xml version="1.0" encoding="utf-8"?>
<a:theme xmlns:a="http://schemas.openxmlformats.org/drawingml/2006/main" name="Samp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1103</Words>
  <Application>Microsoft Office PowerPoint</Application>
  <PresentationFormat>On-screen Show (4:3)</PresentationFormat>
  <Paragraphs>92</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ＭＳ Ｐゴシック</vt:lpstr>
      <vt:lpstr>Arial</vt:lpstr>
      <vt:lpstr>Calibri</vt:lpstr>
      <vt:lpstr>Courier New</vt:lpstr>
      <vt:lpstr>Verdana</vt:lpstr>
      <vt:lpstr>Wingdings</vt:lpstr>
      <vt:lpstr>Sample</vt:lpstr>
      <vt:lpstr>Chapter 10</vt:lpstr>
      <vt:lpstr>Learning Objectives</vt:lpstr>
      <vt:lpstr>10-1 Visual Analysis (1 of 3)</vt:lpstr>
      <vt:lpstr>10-1 Visual Analysis (2 of 3)</vt:lpstr>
      <vt:lpstr>Figure 10-2 Example Demonstrating Mean, Median, and Range of Level of Performance</vt:lpstr>
      <vt:lpstr>Figure 10-3 Example of the Split-Middle Method for Determining Trend Lines</vt:lpstr>
      <vt:lpstr>10-1 Visual Analysis (3 of 3)</vt:lpstr>
      <vt:lpstr>10-2 Advantages and Disadvantages of Visual Analysis</vt:lpstr>
      <vt:lpstr>10-3 Statistical Analysis (1 of 5)</vt:lpstr>
      <vt:lpstr>10-3 Statistical Analysis (2 of 5)</vt:lpstr>
      <vt:lpstr>10-3 Statistical Analysis (3 of 5)</vt:lpstr>
      <vt:lpstr>10-3 Statistical Analysis (4 of 5)</vt:lpstr>
      <vt:lpstr>10-3 Statistical Analysis (5 of 5)</vt:lpstr>
      <vt:lpstr>10-4 Qualitative Analysis (1 of 5)</vt:lpstr>
      <vt:lpstr>10-4 Qualitative Analysis (2 of 5)</vt:lpstr>
      <vt:lpstr>10-4 Qualitative Analysis (3 of 5)</vt:lpstr>
      <vt:lpstr>10-4 Qualitative Analysis (5 of 5)</vt:lpstr>
      <vt:lpstr>10-5 Advantages and Disadvantages of Qualitative Analysis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 Analyzing Results from Single Subject Studies</dc:title>
  <dc:creator/>
  <cp:lastModifiedBy/>
  <cp:revision>1</cp:revision>
  <dcterms:created xsi:type="dcterms:W3CDTF">2015-05-25T16:19:52Z</dcterms:created>
  <dcterms:modified xsi:type="dcterms:W3CDTF">2017-11-11T04:16:43Z</dcterms:modified>
</cp:coreProperties>
</file>