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4"/>
    <p:sldMasterId id="2147483867" r:id="rId5"/>
    <p:sldMasterId id="2147483897" r:id="rId6"/>
    <p:sldMasterId id="2147483882" r:id="rId7"/>
  </p:sldMasterIdLst>
  <p:notesMasterIdLst>
    <p:notesMasterId r:id="rId49"/>
  </p:notesMasterIdLst>
  <p:handoutMasterIdLst>
    <p:handoutMasterId r:id="rId50"/>
  </p:handoutMasterIdLst>
  <p:sldIdLst>
    <p:sldId id="279" r:id="rId8"/>
    <p:sldId id="256" r:id="rId9"/>
    <p:sldId id="285" r:id="rId10"/>
    <p:sldId id="298" r:id="rId11"/>
    <p:sldId id="324" r:id="rId12"/>
    <p:sldId id="289" r:id="rId13"/>
    <p:sldId id="303" r:id="rId14"/>
    <p:sldId id="290" r:id="rId15"/>
    <p:sldId id="308" r:id="rId16"/>
    <p:sldId id="291" r:id="rId17"/>
    <p:sldId id="292" r:id="rId18"/>
    <p:sldId id="319" r:id="rId19"/>
    <p:sldId id="321" r:id="rId20"/>
    <p:sldId id="322" r:id="rId21"/>
    <p:sldId id="325" r:id="rId22"/>
    <p:sldId id="299" r:id="rId23"/>
    <p:sldId id="317" r:id="rId24"/>
    <p:sldId id="262" r:id="rId25"/>
    <p:sldId id="312" r:id="rId26"/>
    <p:sldId id="318" r:id="rId27"/>
    <p:sldId id="294" r:id="rId28"/>
    <p:sldId id="302" r:id="rId29"/>
    <p:sldId id="300" r:id="rId30"/>
    <p:sldId id="326" r:id="rId31"/>
    <p:sldId id="269" r:id="rId32"/>
    <p:sldId id="323" r:id="rId33"/>
    <p:sldId id="306" r:id="rId34"/>
    <p:sldId id="271" r:id="rId35"/>
    <p:sldId id="270" r:id="rId36"/>
    <p:sldId id="272" r:id="rId37"/>
    <p:sldId id="274" r:id="rId38"/>
    <p:sldId id="327" r:id="rId39"/>
    <p:sldId id="309" r:id="rId40"/>
    <p:sldId id="315" r:id="rId41"/>
    <p:sldId id="316" r:id="rId42"/>
    <p:sldId id="333" r:id="rId43"/>
    <p:sldId id="328" r:id="rId44"/>
    <p:sldId id="329" r:id="rId45"/>
    <p:sldId id="330" r:id="rId46"/>
    <p:sldId id="331" r:id="rId47"/>
    <p:sldId id="332" r:id="rId48"/>
  </p:sldIdLst>
  <p:sldSz cx="9144000" cy="6858000" type="screen4x3"/>
  <p:notesSz cx="6858000" cy="9083675"/>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776">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N" lastIdx="1" clrIdx="0"/>
  <p:cmAuthor id="2" name="Anisha Maria Fernandes" initials="AMF" lastIdx="10" clrIdx="1">
    <p:extLst>
      <p:ext uri="{19B8F6BF-5375-455C-9EA6-DF929625EA0E}">
        <p15:presenceInfo xmlns:p15="http://schemas.microsoft.com/office/powerpoint/2012/main" userId="S-1-5-21-3361151005-2080053223-3394076701-18836" providerId="AD"/>
      </p:ext>
    </p:extLst>
  </p:cmAuthor>
  <p:cmAuthor id="3" name="Kavitha Melarcode Seetharaman" initials="KMS" lastIdx="12" clrIdx="2">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33"/>
    <a:srgbClr val="292929"/>
    <a:srgbClr val="FF9900"/>
    <a:srgbClr val="CC9900"/>
    <a:srgbClr val="D8D8D8"/>
    <a:srgbClr val="CCCC99"/>
    <a:srgbClr val="E5CC7F"/>
    <a:srgbClr val="D1A31A"/>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0" autoAdjust="0"/>
    <p:restoredTop sz="94280" autoAdjust="0"/>
  </p:normalViewPr>
  <p:slideViewPr>
    <p:cSldViewPr>
      <p:cViewPr varScale="1">
        <p:scale>
          <a:sx n="65" d="100"/>
          <a:sy n="65" d="100"/>
        </p:scale>
        <p:origin x="1074" y="60"/>
      </p:cViewPr>
      <p:guideLst>
        <p:guide orient="horz" pos="1776"/>
        <p:guide pos="2880"/>
      </p:guideLst>
    </p:cSldViewPr>
  </p:slideViewPr>
  <p:outlineViewPr>
    <p:cViewPr>
      <p:scale>
        <a:sx n="33" d="100"/>
        <a:sy n="33" d="100"/>
      </p:scale>
      <p:origin x="0" y="-31500"/>
    </p:cViewPr>
  </p:outlineViewPr>
  <p:notesTextViewPr>
    <p:cViewPr>
      <p:scale>
        <a:sx n="100" d="100"/>
        <a:sy n="100" d="100"/>
      </p:scale>
      <p:origin x="0" y="0"/>
    </p:cViewPr>
  </p:notesTextViewPr>
  <p:sorterViewPr>
    <p:cViewPr>
      <p:scale>
        <a:sx n="66" d="100"/>
        <a:sy n="66" d="100"/>
      </p:scale>
      <p:origin x="0" y="858"/>
    </p:cViewPr>
  </p:sorterViewPr>
  <p:notesViewPr>
    <p:cSldViewPr>
      <p:cViewPr varScale="1">
        <p:scale>
          <a:sx n="70" d="100"/>
          <a:sy n="70" d="100"/>
        </p:scale>
        <p:origin x="-2760" y="-9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81325" cy="446088"/>
          </a:xfrm>
          <a:prstGeom prst="rect">
            <a:avLst/>
          </a:prstGeom>
          <a:noFill/>
          <a:ln w="9525">
            <a:noFill/>
            <a:miter lim="800000"/>
            <a:headEnd/>
            <a:tailEnd/>
          </a:ln>
          <a:effectLst/>
        </p:spPr>
        <p:txBody>
          <a:bodyPr vert="horz" wrap="square" lIns="89392" tIns="44696" rIns="89392" bIns="44696"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6259" name="Rectangle 3"/>
          <p:cNvSpPr>
            <a:spLocks noGrp="1" noChangeArrowheads="1"/>
          </p:cNvSpPr>
          <p:nvPr>
            <p:ph type="dt" sz="quarter" idx="1"/>
          </p:nvPr>
        </p:nvSpPr>
        <p:spPr bwMode="auto">
          <a:xfrm>
            <a:off x="3876675" y="0"/>
            <a:ext cx="2981325" cy="446088"/>
          </a:xfrm>
          <a:prstGeom prst="rect">
            <a:avLst/>
          </a:prstGeom>
          <a:noFill/>
          <a:ln w="9525">
            <a:noFill/>
            <a:miter lim="800000"/>
            <a:headEnd/>
            <a:tailEnd/>
          </a:ln>
          <a:effectLst/>
        </p:spPr>
        <p:txBody>
          <a:bodyPr vert="horz" wrap="square" lIns="89392" tIns="44696" rIns="89392" bIns="44696"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6260" name="Rectangle 4"/>
          <p:cNvSpPr>
            <a:spLocks noGrp="1" noChangeArrowheads="1"/>
          </p:cNvSpPr>
          <p:nvPr>
            <p:ph type="ftr" sz="quarter" idx="2"/>
          </p:nvPr>
        </p:nvSpPr>
        <p:spPr bwMode="auto">
          <a:xfrm>
            <a:off x="0" y="8637588"/>
            <a:ext cx="2981325" cy="446087"/>
          </a:xfrm>
          <a:prstGeom prst="rect">
            <a:avLst/>
          </a:prstGeom>
          <a:noFill/>
          <a:ln w="9525">
            <a:noFill/>
            <a:miter lim="800000"/>
            <a:headEnd/>
            <a:tailEnd/>
          </a:ln>
          <a:effectLst/>
        </p:spPr>
        <p:txBody>
          <a:bodyPr vert="horz" wrap="square" lIns="89392" tIns="44696" rIns="89392" bIns="44696"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6261" name="Rectangle 5"/>
          <p:cNvSpPr>
            <a:spLocks noGrp="1" noChangeArrowheads="1"/>
          </p:cNvSpPr>
          <p:nvPr>
            <p:ph type="sldNum" sz="quarter" idx="3"/>
          </p:nvPr>
        </p:nvSpPr>
        <p:spPr bwMode="auto">
          <a:xfrm>
            <a:off x="3876675" y="8637588"/>
            <a:ext cx="2981325" cy="446087"/>
          </a:xfrm>
          <a:prstGeom prst="rect">
            <a:avLst/>
          </a:prstGeom>
          <a:noFill/>
          <a:ln w="9525">
            <a:noFill/>
            <a:miter lim="800000"/>
            <a:headEnd/>
            <a:tailEnd/>
          </a:ln>
          <a:effectLst/>
        </p:spPr>
        <p:txBody>
          <a:bodyPr vert="horz" wrap="square" lIns="89392" tIns="44696" rIns="89392" bIns="44696" numCol="1" anchor="b" anchorCtr="0" compatLnSpc="1">
            <a:prstTxWarp prst="textNoShape">
              <a:avLst/>
            </a:prstTxWarp>
          </a:bodyPr>
          <a:lstStyle>
            <a:lvl1pPr algn="r">
              <a:defRPr sz="1200">
                <a:latin typeface="Times New Roman" panose="02020603050405020304" pitchFamily="18" charset="0"/>
              </a:defRPr>
            </a:lvl1pPr>
          </a:lstStyle>
          <a:p>
            <a:fld id="{8DAAAE0D-C9D6-4DAF-84FE-C83F4201E7A6}" type="slidenum">
              <a:rPr lang="en-US" altLang="en-US"/>
              <a:pPr/>
              <a:t>‹#›</a:t>
            </a:fld>
            <a:endParaRPr lang="en-US" altLang="en-US"/>
          </a:p>
        </p:txBody>
      </p:sp>
    </p:spTree>
    <p:extLst>
      <p:ext uri="{BB962C8B-B14F-4D97-AF65-F5344CB8AC3E}">
        <p14:creationId xmlns:p14="http://schemas.microsoft.com/office/powerpoint/2010/main" val="3035020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90" tIns="45545" rIns="91090" bIns="45545" numCol="1" anchor="t" anchorCtr="0" compatLnSpc="1">
            <a:prstTxWarp prst="textNoShape">
              <a:avLst/>
            </a:prstTxWarp>
          </a:bodyPr>
          <a:lstStyle>
            <a:lvl1pPr defTabSz="910989">
              <a:defRPr sz="1200">
                <a:latin typeface="Times New Roman" pitchFamily="18" charset="0"/>
              </a:defRPr>
            </a:lvl1pPr>
          </a:lstStyle>
          <a:p>
            <a:pPr>
              <a:defRPr/>
            </a:pPr>
            <a:endParaRPr lang="en-US"/>
          </a:p>
        </p:txBody>
      </p:sp>
      <p:sp>
        <p:nvSpPr>
          <p:cNvPr id="1027"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090" tIns="45545" rIns="91090" bIns="45545" numCol="1" anchor="t" anchorCtr="0" compatLnSpc="1">
            <a:prstTxWarp prst="textNoShape">
              <a:avLst/>
            </a:prstTxWarp>
          </a:bodyPr>
          <a:lstStyle>
            <a:lvl1pPr algn="r" defTabSz="910989">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4400" y="4314825"/>
            <a:ext cx="5029200" cy="4087813"/>
          </a:xfrm>
          <a:prstGeom prst="rect">
            <a:avLst/>
          </a:prstGeom>
          <a:noFill/>
          <a:ln w="9525">
            <a:noFill/>
            <a:miter lim="800000"/>
            <a:headEnd/>
            <a:tailEnd/>
          </a:ln>
          <a:effectLst/>
        </p:spPr>
        <p:txBody>
          <a:bodyPr vert="horz" wrap="square" lIns="91090" tIns="45545" rIns="91090" bIns="455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90" tIns="45545" rIns="91090" bIns="45545" numCol="1" anchor="b" anchorCtr="0" compatLnSpc="1">
            <a:prstTxWarp prst="textNoShape">
              <a:avLst/>
            </a:prstTxWarp>
          </a:bodyPr>
          <a:lstStyle>
            <a:lvl1pPr defTabSz="910989">
              <a:defRPr sz="1200">
                <a:latin typeface="Times New Roman" pitchFamily="18" charset="0"/>
              </a:defRPr>
            </a:lvl1pPr>
          </a:lstStyle>
          <a:p>
            <a:pPr>
              <a:defRPr/>
            </a:pPr>
            <a:endParaRPr lang="en-US"/>
          </a:p>
        </p:txBody>
      </p:sp>
      <p:sp>
        <p:nvSpPr>
          <p:cNvPr id="1031" name="Rectangle 7"/>
          <p:cNvSpPr>
            <a:spLocks noGrp="1" noChangeArrowheads="1"/>
          </p:cNvSpPr>
          <p:nvPr>
            <p:ph type="sldNum" sz="quarter" idx="5"/>
          </p:nvPr>
        </p:nvSpPr>
        <p:spPr bwMode="auto">
          <a:xfrm>
            <a:off x="3886200" y="8629650"/>
            <a:ext cx="2971800" cy="454025"/>
          </a:xfrm>
          <a:prstGeom prst="rect">
            <a:avLst/>
          </a:prstGeom>
          <a:noFill/>
          <a:ln w="9525">
            <a:noFill/>
            <a:miter lim="800000"/>
            <a:headEnd/>
            <a:tailEnd/>
          </a:ln>
          <a:effectLst/>
        </p:spPr>
        <p:txBody>
          <a:bodyPr vert="horz" wrap="square" lIns="91090" tIns="45545" rIns="91090" bIns="45545" numCol="1" anchor="b" anchorCtr="0" compatLnSpc="1">
            <a:prstTxWarp prst="textNoShape">
              <a:avLst/>
            </a:prstTxWarp>
          </a:bodyPr>
          <a:lstStyle>
            <a:lvl1pPr algn="r" defTabSz="909638">
              <a:defRPr sz="1200">
                <a:latin typeface="Times New Roman" panose="02020603050405020304" pitchFamily="18" charset="0"/>
              </a:defRPr>
            </a:lvl1pPr>
          </a:lstStyle>
          <a:p>
            <a:fld id="{3856CF22-FDF2-4F39-9CA2-45E990F9B39C}" type="slidenum">
              <a:rPr lang="en-US" altLang="en-US"/>
              <a:pPr/>
              <a:t>‹#›</a:t>
            </a:fld>
            <a:endParaRPr lang="en-US" altLang="en-US"/>
          </a:p>
        </p:txBody>
      </p:sp>
    </p:spTree>
    <p:extLst>
      <p:ext uri="{BB962C8B-B14F-4D97-AF65-F5344CB8AC3E}">
        <p14:creationId xmlns:p14="http://schemas.microsoft.com/office/powerpoint/2010/main" val="1391415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CCD79D1A-0D1A-4013-B22E-81AADF03194B}"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4801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ECE62BFF-0DAB-454B-8804-AED7CF09A203}"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p14="http://schemas.microsoft.com/office/powerpoint/2010/main" val="1724236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8BE68783-60E7-4FEA-827E-A689613B4763}"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379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4E8A8DAF-7737-47E9-BB62-F0BB7E6AAFD2}"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2031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2E8A80DC-6C87-4C4A-B341-DA7BD502EA45}"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4603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7A856814-8977-473B-B25F-907058F8E5C3}"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351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3F0A77AA-44EA-4F86-94CB-05306A9C622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2755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AD5DE14A-0E3C-40B4-91AF-D2AA0339F909}"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p14="http://schemas.microsoft.com/office/powerpoint/2010/main" val="390139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659C7CEB-0C95-462A-B5DC-812E68BF054C}"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accompanies the video segment, </a:t>
            </a:r>
            <a:r>
              <a:rPr lang="en-US" altLang="en-US" i="1"/>
              <a:t>Observing Effective Teaching</a:t>
            </a:r>
            <a:r>
              <a:rPr lang="en-US" altLang="en-US"/>
              <a:t>, on the McGraw-Hill DVD </a:t>
            </a:r>
            <a:r>
              <a:rPr lang="en-US" altLang="en-US" b="1"/>
              <a:t>Teaching Stories: A Video Collection for Educational Psychology</a:t>
            </a:r>
            <a:r>
              <a:rPr lang="en-US" altLang="en-US"/>
              <a:t>.</a:t>
            </a:r>
          </a:p>
        </p:txBody>
      </p:sp>
    </p:spTree>
    <p:extLst>
      <p:ext uri="{BB962C8B-B14F-4D97-AF65-F5344CB8AC3E}">
        <p14:creationId xmlns:p14="http://schemas.microsoft.com/office/powerpoint/2010/main" val="324311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FECF5165-AEC5-4439-9EDD-4B843FA23A15}"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55004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5C56A116-D2DB-430D-A208-116D03F413F4}"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235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F2F3155A-5B9E-4873-939E-20A624B5116F}"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46104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2E3028AC-FE19-48AB-93D0-E8CFF46E73AD}"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364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5C4F7EE1-9848-4021-956F-BE4105F6ED5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3115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BC009D87-903B-4ACB-A427-72C385F41E86}"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714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95C2A3F9-2924-4697-A3ED-3B6EAC033428}"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a:p>
            <a:endParaRPr lang="en-US" altLang="en-US" dirty="0"/>
          </a:p>
        </p:txBody>
      </p:sp>
    </p:spTree>
    <p:extLst>
      <p:ext uri="{BB962C8B-B14F-4D97-AF65-F5344CB8AC3E}">
        <p14:creationId xmlns:p14="http://schemas.microsoft.com/office/powerpoint/2010/main" val="1642470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A1FCA167-FEC8-43CF-A406-8108A9338BC9}"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55306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D20E1B63-4AD2-43BB-8B20-35F5C5E05E4C}"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1112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7013276F-5CF6-4FFF-8AE1-6B66EB8FA27C}"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059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BEC96D4B-2639-46AD-87EB-9A5A3F5FF43E}"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82890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E37A759D-4250-4C8D-BDF8-E3A2047DB945}"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baseline="0" dirty="0"/>
          </a:p>
          <a:p>
            <a:endParaRPr lang="en-IN" altLang="en-US" baseline="0" dirty="0"/>
          </a:p>
          <a:p>
            <a:endParaRPr lang="en-IN" altLang="en-US" baseline="0" dirty="0"/>
          </a:p>
          <a:p>
            <a:endParaRPr lang="en-US" altLang="en-US" baseline="0" dirty="0"/>
          </a:p>
          <a:p>
            <a:endParaRPr lang="en-US" altLang="en-US" dirty="0"/>
          </a:p>
        </p:txBody>
      </p:sp>
    </p:spTree>
    <p:extLst>
      <p:ext uri="{BB962C8B-B14F-4D97-AF65-F5344CB8AC3E}">
        <p14:creationId xmlns:p14="http://schemas.microsoft.com/office/powerpoint/2010/main" val="1049276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EA710421-7ADC-4AA9-9EB1-FF73ADC20E33}"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0510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C88CA4AB-76EC-4CF0-9713-4AF221433525}"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26101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C80BBC11-D0AD-4986-9A47-E16FF8817B3C}"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39590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CF964D91-CCA7-4908-A5BB-9F2A4CAE2574}"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88084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CF4E7B0D-7BDD-44C6-B1BF-C39A913339FD}"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43136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2923D189-0645-48FC-83A5-4E460221B821}"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a slideshow, text may be written on the slides in the yes/no boxes, and then saved for later reference.</a:t>
            </a:r>
          </a:p>
          <a:p>
            <a:endParaRPr lang="en-US" altLang="en-US"/>
          </a:p>
        </p:txBody>
      </p:sp>
    </p:spTree>
    <p:extLst>
      <p:ext uri="{BB962C8B-B14F-4D97-AF65-F5344CB8AC3E}">
        <p14:creationId xmlns:p14="http://schemas.microsoft.com/office/powerpoint/2010/main" val="1913701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840957E4-FC94-46AA-81AC-46C00FB1E94B}"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case is on page 25 of the text.</a:t>
            </a:r>
          </a:p>
        </p:txBody>
      </p:sp>
    </p:spTree>
    <p:extLst>
      <p:ext uri="{BB962C8B-B14F-4D97-AF65-F5344CB8AC3E}">
        <p14:creationId xmlns:p14="http://schemas.microsoft.com/office/powerpoint/2010/main" val="1688026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6AAEFB0F-D8F7-4A80-BE90-711C3ED95266}"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case is on page 25 of the text.</a:t>
            </a:r>
          </a:p>
        </p:txBody>
      </p:sp>
    </p:spTree>
    <p:extLst>
      <p:ext uri="{BB962C8B-B14F-4D97-AF65-F5344CB8AC3E}">
        <p14:creationId xmlns:p14="http://schemas.microsoft.com/office/powerpoint/2010/main" val="6414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BFBB30A5-BD49-49BB-898E-A9A437530908}"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1385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83D0B9B5-D709-4FE2-933D-8A1159753C4E}"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8723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49F6EE44-B39E-48DA-813D-680F0978E96E}"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7133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B8E46AEA-2CB8-4383-B27E-87EC68D25F53}"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635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6BBD95AD-344A-4084-B162-E49C978BAB72}"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p14="http://schemas.microsoft.com/office/powerpoint/2010/main" val="279657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fld id="{3707DE85-A68C-4074-BB75-EA89C6275C76}"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8174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2009 McGraw-Hill Higher Education. All rights reserved.</a:t>
            </a:r>
          </a:p>
        </p:txBody>
      </p:sp>
      <p:sp>
        <p:nvSpPr>
          <p:cNvPr id="1832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1833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58EAC285-01CC-450D-9325-157A99793962}" type="slidenum">
              <a:rPr lang="en-US" altLang="en-US"/>
              <a:pPr/>
              <a:t>‹#›</a:t>
            </a:fld>
            <a:endParaRPr lang="en-US" altLang="en-US"/>
          </a:p>
        </p:txBody>
      </p:sp>
    </p:spTree>
    <p:extLst>
      <p:ext uri="{BB962C8B-B14F-4D97-AF65-F5344CB8AC3E}">
        <p14:creationId xmlns:p14="http://schemas.microsoft.com/office/powerpoint/2010/main" val="177196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293749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96643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F0DF417-4DA1-42AE-9BC4-2D11CBC5EE3A}" type="slidenum">
              <a:rPr lang="en-US" altLang="en-US"/>
              <a:pPr/>
              <a:t>‹#›</a:t>
            </a:fld>
            <a:endParaRPr lang="en-US" altLang="en-US"/>
          </a:p>
        </p:txBody>
      </p:sp>
      <p:sp>
        <p:nvSpPr>
          <p:cNvPr id="7" name="Content Placeholder 6"/>
          <p:cNvSpPr>
            <a:spLocks noGrp="1"/>
          </p:cNvSpPr>
          <p:nvPr>
            <p:ph sz="quarter" idx="11"/>
          </p:nvPr>
        </p:nvSpPr>
        <p:spPr>
          <a:xfrm>
            <a:off x="3048000" y="5638800"/>
            <a:ext cx="1655763" cy="533400"/>
          </a:xfrm>
        </p:spPr>
        <p:txBody>
          <a:bodyPr/>
          <a:lstStyle/>
          <a:p>
            <a:pPr lvl="0"/>
            <a:endParaRPr lang="en-IN" dirty="0"/>
          </a:p>
        </p:txBody>
      </p:sp>
    </p:spTree>
    <p:extLst>
      <p:ext uri="{BB962C8B-B14F-4D97-AF65-F5344CB8AC3E}">
        <p14:creationId xmlns:p14="http://schemas.microsoft.com/office/powerpoint/2010/main" val="197788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1EA4BAB-641D-4E57-A68E-AC0A2B702203}" type="slidenum">
              <a:rPr lang="en-US" altLang="en-US"/>
              <a:pPr/>
              <a:t>‹#›</a:t>
            </a:fld>
            <a:endParaRPr lang="en-US" altLang="en-US"/>
          </a:p>
        </p:txBody>
      </p:sp>
      <p:sp>
        <p:nvSpPr>
          <p:cNvPr id="8" name="Content Placeholder 7"/>
          <p:cNvSpPr>
            <a:spLocks noGrp="1"/>
          </p:cNvSpPr>
          <p:nvPr>
            <p:ph sz="quarter" idx="11"/>
          </p:nvPr>
        </p:nvSpPr>
        <p:spPr>
          <a:xfrm>
            <a:off x="5715000" y="5486400"/>
            <a:ext cx="838200" cy="609600"/>
          </a:xfrm>
        </p:spPr>
        <p:txBody>
          <a:bodyPr/>
          <a:lstStyle>
            <a:lvl1pPr marL="0" indent="0">
              <a:buNone/>
              <a:defRPr/>
            </a:lvl1pPr>
          </a:lstStyle>
          <a:p>
            <a:pPr lvl="0"/>
            <a:endParaRPr lang="en-IN" dirty="0"/>
          </a:p>
        </p:txBody>
      </p:sp>
      <p:sp>
        <p:nvSpPr>
          <p:cNvPr id="10" name="Content Placeholder 9"/>
          <p:cNvSpPr>
            <a:spLocks noGrp="1"/>
          </p:cNvSpPr>
          <p:nvPr>
            <p:ph sz="quarter" idx="12"/>
          </p:nvPr>
        </p:nvSpPr>
        <p:spPr>
          <a:xfrm>
            <a:off x="7162800" y="5397500"/>
            <a:ext cx="1066800" cy="381000"/>
          </a:xfrm>
        </p:spPr>
        <p:txBody>
          <a:bodyPr/>
          <a:lstStyle/>
          <a:p>
            <a:pPr lvl="0"/>
            <a:endParaRPr lang="en-IN" dirty="0"/>
          </a:p>
        </p:txBody>
      </p:sp>
    </p:spTree>
    <p:extLst>
      <p:ext uri="{BB962C8B-B14F-4D97-AF65-F5344CB8AC3E}">
        <p14:creationId xmlns:p14="http://schemas.microsoft.com/office/powerpoint/2010/main" val="185299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04CE4E9-4059-4C45-8D9B-691AB20F67C4}" type="slidenum">
              <a:rPr lang="en-US" altLang="en-US"/>
              <a:pPr/>
              <a:t>‹#›</a:t>
            </a:fld>
            <a:endParaRPr lang="en-US" altLang="en-US"/>
          </a:p>
        </p:txBody>
      </p:sp>
      <p:sp>
        <p:nvSpPr>
          <p:cNvPr id="8" name="Content Placeholder 7"/>
          <p:cNvSpPr>
            <a:spLocks noGrp="1"/>
          </p:cNvSpPr>
          <p:nvPr>
            <p:ph sz="quarter" idx="11"/>
          </p:nvPr>
        </p:nvSpPr>
        <p:spPr>
          <a:xfrm>
            <a:off x="1905000" y="5410200"/>
            <a:ext cx="1600200" cy="685800"/>
          </a:xfrm>
        </p:spPr>
        <p:txBody>
          <a:bodyPr/>
          <a:lstStyle/>
          <a:p>
            <a:pPr lvl="0"/>
            <a:endParaRPr lang="en-IN" dirty="0"/>
          </a:p>
        </p:txBody>
      </p:sp>
    </p:spTree>
    <p:extLst>
      <p:ext uri="{BB962C8B-B14F-4D97-AF65-F5344CB8AC3E}">
        <p14:creationId xmlns:p14="http://schemas.microsoft.com/office/powerpoint/2010/main" val="32833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832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dirty="0"/>
              <a:t>Click to edit Master subtitle style</a:t>
            </a:r>
          </a:p>
        </p:txBody>
      </p:sp>
      <p:sp>
        <p:nvSpPr>
          <p:cNvPr id="1833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p:txBody>
          <a:bodyPr/>
          <a:lstStyle>
            <a:lvl1pPr>
              <a:defRPr/>
            </a:lvl1pPr>
          </a:lstStyle>
          <a:p>
            <a:fld id="{58EAC285-01CC-450D-9325-157A99793962}" type="slidenum">
              <a:rPr lang="en-US" altLang="en-US"/>
              <a:pPr/>
              <a:t>‹#›</a:t>
            </a:fld>
            <a:endParaRPr lang="en-US" altLang="en-US"/>
          </a:p>
        </p:txBody>
      </p:sp>
      <p:sp>
        <p:nvSpPr>
          <p:cNvPr id="3" name="Content Placeholder 2"/>
          <p:cNvSpPr>
            <a:spLocks noGrp="1"/>
          </p:cNvSpPr>
          <p:nvPr>
            <p:ph sz="quarter" idx="13"/>
          </p:nvPr>
        </p:nvSpPr>
        <p:spPr>
          <a:xfrm>
            <a:off x="609600" y="3538538"/>
            <a:ext cx="1447800" cy="647700"/>
          </a:xfrm>
        </p:spPr>
        <p:txBody>
          <a:bodyPr/>
          <a:lstStyle/>
          <a:p>
            <a:pPr lvl="0"/>
            <a:endParaRPr lang="en-IN" dirty="0"/>
          </a:p>
        </p:txBody>
      </p:sp>
      <p:sp>
        <p:nvSpPr>
          <p:cNvPr id="15" name="Content Placeholder 14"/>
          <p:cNvSpPr>
            <a:spLocks noGrp="1"/>
          </p:cNvSpPr>
          <p:nvPr>
            <p:ph sz="quarter" idx="14"/>
          </p:nvPr>
        </p:nvSpPr>
        <p:spPr>
          <a:xfrm>
            <a:off x="990600" y="4953000"/>
            <a:ext cx="990600" cy="457200"/>
          </a:xfrm>
        </p:spPr>
        <p:txBody>
          <a:bodyPr/>
          <a:lstStyle/>
          <a:p>
            <a:pPr lvl="0"/>
            <a:endParaRPr lang="en-IN" dirty="0"/>
          </a:p>
        </p:txBody>
      </p:sp>
      <p:sp>
        <p:nvSpPr>
          <p:cNvPr id="19" name="Content Placeholder 18"/>
          <p:cNvSpPr>
            <a:spLocks noGrp="1"/>
          </p:cNvSpPr>
          <p:nvPr>
            <p:ph sz="quarter" idx="15"/>
          </p:nvPr>
        </p:nvSpPr>
        <p:spPr>
          <a:xfrm>
            <a:off x="4114800" y="5562600"/>
            <a:ext cx="990600" cy="381000"/>
          </a:xfrm>
        </p:spPr>
        <p:txBody>
          <a:bodyPr/>
          <a:lstStyle/>
          <a:p>
            <a:pPr lvl="0"/>
            <a:endParaRPr lang="en-IN" dirty="0"/>
          </a:p>
        </p:txBody>
      </p:sp>
      <p:sp>
        <p:nvSpPr>
          <p:cNvPr id="21" name="Content Placeholder 20"/>
          <p:cNvSpPr>
            <a:spLocks noGrp="1"/>
          </p:cNvSpPr>
          <p:nvPr>
            <p:ph sz="quarter" idx="16"/>
          </p:nvPr>
        </p:nvSpPr>
        <p:spPr>
          <a:xfrm>
            <a:off x="6324600" y="5821363"/>
            <a:ext cx="762000" cy="404812"/>
          </a:xfrm>
        </p:spPr>
        <p:txBody>
          <a:bodyPr/>
          <a:lstStyle/>
          <a:p>
            <a:pPr lvl="0"/>
            <a:endParaRPr lang="en-IN" dirty="0"/>
          </a:p>
        </p:txBody>
      </p:sp>
      <p:sp>
        <p:nvSpPr>
          <p:cNvPr id="23" name="Content Placeholder 22"/>
          <p:cNvSpPr>
            <a:spLocks noGrp="1"/>
          </p:cNvSpPr>
          <p:nvPr>
            <p:ph sz="quarter" idx="17"/>
          </p:nvPr>
        </p:nvSpPr>
        <p:spPr>
          <a:xfrm>
            <a:off x="7924800" y="6019800"/>
            <a:ext cx="762000" cy="457200"/>
          </a:xfrm>
        </p:spPr>
        <p:txBody>
          <a:bodyPr/>
          <a:lstStyle/>
          <a:p>
            <a:pPr lvl="0"/>
            <a:endParaRPr lang="en-IN" dirty="0"/>
          </a:p>
        </p:txBody>
      </p:sp>
    </p:spTree>
    <p:extLst>
      <p:ext uri="{BB962C8B-B14F-4D97-AF65-F5344CB8AC3E}">
        <p14:creationId xmlns:p14="http://schemas.microsoft.com/office/powerpoint/2010/main" val="84579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C937D75A-42DE-4A62-AC8A-214F0A14D99E}" type="slidenum">
              <a:rPr lang="en-US" altLang="en-US"/>
              <a:pPr/>
              <a:t>‹#›</a:t>
            </a:fld>
            <a:endParaRPr lang="en-US" altLang="en-US"/>
          </a:p>
        </p:txBody>
      </p:sp>
    </p:spTree>
    <p:extLst>
      <p:ext uri="{BB962C8B-B14F-4D97-AF65-F5344CB8AC3E}">
        <p14:creationId xmlns:p14="http://schemas.microsoft.com/office/powerpoint/2010/main" val="1339782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55750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3FC003DB-2C3E-4EEB-89AA-0B99C656D2CA}" type="slidenum">
              <a:rPr lang="en-US" altLang="en-US"/>
              <a:pPr/>
              <a:t>‹#›</a:t>
            </a:fld>
            <a:endParaRPr lang="en-US" altLang="en-US"/>
          </a:p>
        </p:txBody>
      </p:sp>
    </p:spTree>
    <p:extLst>
      <p:ext uri="{BB962C8B-B14F-4D97-AF65-F5344CB8AC3E}">
        <p14:creationId xmlns:p14="http://schemas.microsoft.com/office/powerpoint/2010/main" val="1300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77817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C937D75A-42DE-4A62-AC8A-214F0A14D99E}" type="slidenum">
              <a:rPr lang="en-US" altLang="en-US"/>
              <a:pPr/>
              <a:t>‹#›</a:t>
            </a:fld>
            <a:endParaRPr lang="en-US" altLang="en-US"/>
          </a:p>
        </p:txBody>
      </p:sp>
      <p:sp>
        <p:nvSpPr>
          <p:cNvPr id="6" name="Content Placeholder 5"/>
          <p:cNvSpPr>
            <a:spLocks noGrp="1"/>
          </p:cNvSpPr>
          <p:nvPr>
            <p:ph sz="quarter" idx="11"/>
          </p:nvPr>
        </p:nvSpPr>
        <p:spPr>
          <a:xfrm>
            <a:off x="1905000" y="4800600"/>
            <a:ext cx="1066800" cy="457200"/>
          </a:xfrm>
        </p:spPr>
        <p:txBody>
          <a:bodyPr/>
          <a:lstStyle/>
          <a:p>
            <a:pPr lvl="0"/>
            <a:endParaRPr lang="en-IN" dirty="0"/>
          </a:p>
        </p:txBody>
      </p:sp>
      <p:sp>
        <p:nvSpPr>
          <p:cNvPr id="8" name="Content Placeholder 7"/>
          <p:cNvSpPr>
            <a:spLocks noGrp="1"/>
          </p:cNvSpPr>
          <p:nvPr>
            <p:ph sz="quarter" idx="12"/>
          </p:nvPr>
        </p:nvSpPr>
        <p:spPr>
          <a:xfrm>
            <a:off x="3886200" y="4953000"/>
            <a:ext cx="1143000" cy="609600"/>
          </a:xfrm>
        </p:spPr>
        <p:txBody>
          <a:bodyPr/>
          <a:lstStyle/>
          <a:p>
            <a:pPr lvl="0"/>
            <a:endParaRPr lang="en-IN" dirty="0"/>
          </a:p>
        </p:txBody>
      </p:sp>
    </p:spTree>
    <p:extLst>
      <p:ext uri="{BB962C8B-B14F-4D97-AF65-F5344CB8AC3E}">
        <p14:creationId xmlns:p14="http://schemas.microsoft.com/office/powerpoint/2010/main" val="2935630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5E47A2FC-74C4-47EA-A5E0-98260228F6F9}" type="slidenum">
              <a:rPr lang="en-US" altLang="en-US"/>
              <a:pPr/>
              <a:t>‹#›</a:t>
            </a:fld>
            <a:endParaRPr lang="en-US" altLang="en-US"/>
          </a:p>
        </p:txBody>
      </p:sp>
    </p:spTree>
    <p:extLst>
      <p:ext uri="{BB962C8B-B14F-4D97-AF65-F5344CB8AC3E}">
        <p14:creationId xmlns:p14="http://schemas.microsoft.com/office/powerpoint/2010/main" val="84533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426953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784892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1318099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110624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25342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FF0DF417-4DA1-42AE-9BC4-2D11CBC5EE3A}" type="slidenum">
              <a:rPr lang="en-US" altLang="en-US"/>
              <a:pPr/>
              <a:t>‹#›</a:t>
            </a:fld>
            <a:endParaRPr lang="en-US" altLang="en-US"/>
          </a:p>
        </p:txBody>
      </p:sp>
    </p:spTree>
    <p:extLst>
      <p:ext uri="{BB962C8B-B14F-4D97-AF65-F5344CB8AC3E}">
        <p14:creationId xmlns:p14="http://schemas.microsoft.com/office/powerpoint/2010/main" val="1569742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11EA4BAB-641D-4E57-A68E-AC0A2B702203}" type="slidenum">
              <a:rPr lang="en-US" altLang="en-US"/>
              <a:pPr/>
              <a:t>‹#›</a:t>
            </a:fld>
            <a:endParaRPr lang="en-US" altLang="en-US"/>
          </a:p>
        </p:txBody>
      </p:sp>
    </p:spTree>
    <p:extLst>
      <p:ext uri="{BB962C8B-B14F-4D97-AF65-F5344CB8AC3E}">
        <p14:creationId xmlns:p14="http://schemas.microsoft.com/office/powerpoint/2010/main" val="3802078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904CE4E9-4059-4C45-8D9B-691AB20F67C4}" type="slidenum">
              <a:rPr lang="en-US" altLang="en-US"/>
              <a:pPr/>
              <a:t>‹#›</a:t>
            </a:fld>
            <a:endParaRPr lang="en-US" altLang="en-US"/>
          </a:p>
        </p:txBody>
      </p:sp>
    </p:spTree>
    <p:extLst>
      <p:ext uri="{BB962C8B-B14F-4D97-AF65-F5344CB8AC3E}">
        <p14:creationId xmlns:p14="http://schemas.microsoft.com/office/powerpoint/2010/main" val="1103295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83298" name="Rectangle 2"/>
          <p:cNvSpPr>
            <a:spLocks noGrp="1" noChangeArrowheads="1"/>
          </p:cNvSpPr>
          <p:nvPr>
            <p:ph type="subTitle" idx="1"/>
          </p:nvPr>
        </p:nvSpPr>
        <p:spPr>
          <a:xfrm>
            <a:off x="2286000" y="3581400"/>
            <a:ext cx="5638800" cy="1905000"/>
          </a:xfrm>
          <a:prstGeom prst="rect">
            <a:avLst/>
          </a:prstGeom>
        </p:spPr>
        <p:txBody>
          <a:bodyPr/>
          <a:lstStyle>
            <a:lvl1pPr marL="0" indent="0">
              <a:buFont typeface="Wingdings" pitchFamily="2" charset="2"/>
              <a:buNone/>
              <a:defRPr/>
            </a:lvl1pPr>
          </a:lstStyle>
          <a:p>
            <a:r>
              <a:rPr lang="en-US" dirty="0"/>
              <a:t>Click to edit Master subtitle style</a:t>
            </a:r>
          </a:p>
        </p:txBody>
      </p:sp>
      <p:sp>
        <p:nvSpPr>
          <p:cNvPr id="183308" name="Rectangle 12"/>
          <p:cNvSpPr>
            <a:spLocks noGrp="1" noChangeArrowheads="1"/>
          </p:cNvSpPr>
          <p:nvPr>
            <p:ph type="ctrTitle"/>
          </p:nvPr>
        </p:nvSpPr>
        <p:spPr>
          <a:xfrm>
            <a:off x="838200" y="1443038"/>
            <a:ext cx="7086600" cy="1600200"/>
          </a:xfrm>
          <a:prstGeom prst="rect">
            <a:avLst/>
          </a:prstGeo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58EAC285-01CC-450D-9325-157A99793962}" type="slidenum">
              <a:rPr lang="en-US" altLang="en-US"/>
              <a:pPr/>
              <a:t>‹#›</a:t>
            </a:fld>
            <a:endParaRPr lang="en-US" altLang="en-US"/>
          </a:p>
        </p:txBody>
      </p:sp>
      <p:sp>
        <p:nvSpPr>
          <p:cNvPr id="3" name="Content Placeholder 2"/>
          <p:cNvSpPr>
            <a:spLocks noGrp="1"/>
          </p:cNvSpPr>
          <p:nvPr>
            <p:ph sz="quarter" idx="13"/>
          </p:nvPr>
        </p:nvSpPr>
        <p:spPr>
          <a:xfrm>
            <a:off x="609600" y="3538538"/>
            <a:ext cx="1447800" cy="647700"/>
          </a:xfrm>
          <a:prstGeom prst="rect">
            <a:avLst/>
          </a:prstGeom>
        </p:spPr>
        <p:txBody>
          <a:bodyPr/>
          <a:lstStyle/>
          <a:p>
            <a:pPr lvl="0"/>
            <a:endParaRPr lang="en-IN" dirty="0"/>
          </a:p>
        </p:txBody>
      </p:sp>
      <p:sp>
        <p:nvSpPr>
          <p:cNvPr id="15" name="Content Placeholder 14"/>
          <p:cNvSpPr>
            <a:spLocks noGrp="1"/>
          </p:cNvSpPr>
          <p:nvPr>
            <p:ph sz="quarter" idx="14"/>
          </p:nvPr>
        </p:nvSpPr>
        <p:spPr>
          <a:xfrm>
            <a:off x="990600" y="4953000"/>
            <a:ext cx="990600" cy="457200"/>
          </a:xfrm>
          <a:prstGeom prst="rect">
            <a:avLst/>
          </a:prstGeom>
        </p:spPr>
        <p:txBody>
          <a:bodyPr/>
          <a:lstStyle/>
          <a:p>
            <a:pPr lvl="0"/>
            <a:endParaRPr lang="en-IN" dirty="0"/>
          </a:p>
        </p:txBody>
      </p:sp>
      <p:sp>
        <p:nvSpPr>
          <p:cNvPr id="19" name="Content Placeholder 18"/>
          <p:cNvSpPr>
            <a:spLocks noGrp="1"/>
          </p:cNvSpPr>
          <p:nvPr>
            <p:ph sz="quarter" idx="15"/>
          </p:nvPr>
        </p:nvSpPr>
        <p:spPr>
          <a:xfrm>
            <a:off x="4114800" y="5562600"/>
            <a:ext cx="990600" cy="381000"/>
          </a:xfrm>
          <a:prstGeom prst="rect">
            <a:avLst/>
          </a:prstGeom>
        </p:spPr>
        <p:txBody>
          <a:bodyPr/>
          <a:lstStyle/>
          <a:p>
            <a:pPr lvl="0"/>
            <a:endParaRPr lang="en-IN" dirty="0"/>
          </a:p>
        </p:txBody>
      </p:sp>
      <p:sp>
        <p:nvSpPr>
          <p:cNvPr id="21" name="Content Placeholder 20"/>
          <p:cNvSpPr>
            <a:spLocks noGrp="1"/>
          </p:cNvSpPr>
          <p:nvPr>
            <p:ph sz="quarter" idx="16"/>
          </p:nvPr>
        </p:nvSpPr>
        <p:spPr>
          <a:xfrm>
            <a:off x="6324600" y="5821363"/>
            <a:ext cx="762000" cy="404812"/>
          </a:xfrm>
          <a:prstGeom prst="rect">
            <a:avLst/>
          </a:prstGeom>
        </p:spPr>
        <p:txBody>
          <a:bodyPr/>
          <a:lstStyle/>
          <a:p>
            <a:pPr lvl="0"/>
            <a:endParaRPr lang="en-IN" dirty="0"/>
          </a:p>
        </p:txBody>
      </p:sp>
      <p:sp>
        <p:nvSpPr>
          <p:cNvPr id="23" name="Content Placeholder 22"/>
          <p:cNvSpPr>
            <a:spLocks noGrp="1"/>
          </p:cNvSpPr>
          <p:nvPr>
            <p:ph sz="quarter" idx="17"/>
          </p:nvPr>
        </p:nvSpPr>
        <p:spPr>
          <a:xfrm>
            <a:off x="7924800" y="6019800"/>
            <a:ext cx="762000" cy="457200"/>
          </a:xfrm>
          <a:prstGeom prst="rect">
            <a:avLst/>
          </a:prstGeom>
        </p:spPr>
        <p:txBody>
          <a:bodyPr/>
          <a:lstStyle/>
          <a:p>
            <a:pPr lvl="0"/>
            <a:endParaRPr lang="en-IN" dirty="0"/>
          </a:p>
        </p:txBody>
      </p:sp>
    </p:spTree>
    <p:extLst>
      <p:ext uri="{BB962C8B-B14F-4D97-AF65-F5344CB8AC3E}">
        <p14:creationId xmlns:p14="http://schemas.microsoft.com/office/powerpoint/2010/main" val="25462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4290737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3128144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289573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FC003DB-2C3E-4EEB-89AA-0B99C656D2CA}" type="slidenum">
              <a:rPr lang="en-US" altLang="en-US"/>
              <a:pPr/>
              <a:t>‹#›</a:t>
            </a:fld>
            <a:endParaRPr lang="en-US" altLang="en-US"/>
          </a:p>
        </p:txBody>
      </p:sp>
    </p:spTree>
    <p:extLst>
      <p:ext uri="{BB962C8B-B14F-4D97-AF65-F5344CB8AC3E}">
        <p14:creationId xmlns:p14="http://schemas.microsoft.com/office/powerpoint/2010/main" val="1947677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1345071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E47A2FC-74C4-47EA-A5E0-98260228F6F9}" type="slidenum">
              <a:rPr lang="en-US" altLang="en-US"/>
              <a:pPr/>
              <a:t>‹#›</a:t>
            </a:fld>
            <a:endParaRPr lang="en-US" altLang="en-US"/>
          </a:p>
        </p:txBody>
      </p:sp>
    </p:spTree>
    <p:extLst>
      <p:ext uri="{BB962C8B-B14F-4D97-AF65-F5344CB8AC3E}">
        <p14:creationId xmlns:p14="http://schemas.microsoft.com/office/powerpoint/2010/main" val="1520471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2578947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3952184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3798721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49325" y="1981200"/>
            <a:ext cx="7661275"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701001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10367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FC003DB-2C3E-4EEB-89AA-0B99C656D2CA}" type="slidenum">
              <a:rPr lang="en-US" altLang="en-US"/>
              <a:pPr/>
              <a:t>‹#›</a:t>
            </a:fld>
            <a:endParaRPr lang="en-US" altLang="en-US"/>
          </a:p>
        </p:txBody>
      </p:sp>
      <p:sp>
        <p:nvSpPr>
          <p:cNvPr id="7" name="Content Placeholder 6"/>
          <p:cNvSpPr>
            <a:spLocks noGrp="1"/>
          </p:cNvSpPr>
          <p:nvPr>
            <p:ph sz="quarter" idx="11"/>
          </p:nvPr>
        </p:nvSpPr>
        <p:spPr>
          <a:xfrm>
            <a:off x="1676400" y="4724400"/>
            <a:ext cx="990600" cy="533400"/>
          </a:xfrm>
        </p:spPr>
        <p:txBody>
          <a:bodyPr/>
          <a:lstStyle/>
          <a:p>
            <a:pPr lvl="0"/>
            <a:endParaRPr lang="en-IN" dirty="0"/>
          </a:p>
        </p:txBody>
      </p:sp>
      <p:sp>
        <p:nvSpPr>
          <p:cNvPr id="9" name="Content Placeholder 8"/>
          <p:cNvSpPr>
            <a:spLocks noGrp="1"/>
          </p:cNvSpPr>
          <p:nvPr>
            <p:ph sz="quarter" idx="12"/>
          </p:nvPr>
        </p:nvSpPr>
        <p:spPr>
          <a:xfrm>
            <a:off x="3018971" y="4762500"/>
            <a:ext cx="1019629" cy="495300"/>
          </a:xfrm>
        </p:spPr>
        <p:txBody>
          <a:bodyPr/>
          <a:lstStyle/>
          <a:p>
            <a:pPr lvl="0"/>
            <a:endParaRPr lang="en-IN" dirty="0"/>
          </a:p>
        </p:txBody>
      </p:sp>
      <p:sp>
        <p:nvSpPr>
          <p:cNvPr id="11" name="Content Placeholder 10"/>
          <p:cNvSpPr>
            <a:spLocks noGrp="1"/>
          </p:cNvSpPr>
          <p:nvPr>
            <p:ph sz="quarter" idx="13"/>
          </p:nvPr>
        </p:nvSpPr>
        <p:spPr>
          <a:xfrm>
            <a:off x="5334000" y="5747656"/>
            <a:ext cx="1023257" cy="653143"/>
          </a:xfrm>
        </p:spPr>
        <p:txBody>
          <a:bodyPr/>
          <a:lstStyle/>
          <a:p>
            <a:pPr lvl="0"/>
            <a:endParaRPr lang="en-IN" dirty="0"/>
          </a:p>
        </p:txBody>
      </p:sp>
    </p:spTree>
    <p:extLst>
      <p:ext uri="{BB962C8B-B14F-4D97-AF65-F5344CB8AC3E}">
        <p14:creationId xmlns:p14="http://schemas.microsoft.com/office/powerpoint/2010/main" val="3935027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F0DF417-4DA1-42AE-9BC4-2D11CBC5EE3A}" type="slidenum">
              <a:rPr lang="en-US" altLang="en-US"/>
              <a:pPr/>
              <a:t>‹#›</a:t>
            </a:fld>
            <a:endParaRPr lang="en-US" altLang="en-US"/>
          </a:p>
        </p:txBody>
      </p:sp>
    </p:spTree>
    <p:extLst>
      <p:ext uri="{BB962C8B-B14F-4D97-AF65-F5344CB8AC3E}">
        <p14:creationId xmlns:p14="http://schemas.microsoft.com/office/powerpoint/2010/main" val="644235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1EA4BAB-641D-4E57-A68E-AC0A2B702203}" type="slidenum">
              <a:rPr lang="en-US" altLang="en-US"/>
              <a:pPr/>
              <a:t>‹#›</a:t>
            </a:fld>
            <a:endParaRPr lang="en-US" altLang="en-US"/>
          </a:p>
        </p:txBody>
      </p:sp>
    </p:spTree>
    <p:extLst>
      <p:ext uri="{BB962C8B-B14F-4D97-AF65-F5344CB8AC3E}">
        <p14:creationId xmlns:p14="http://schemas.microsoft.com/office/powerpoint/2010/main" val="73780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04CE4E9-4059-4C45-8D9B-691AB20F67C4}" type="slidenum">
              <a:rPr lang="en-US" altLang="en-US"/>
              <a:pPr/>
              <a:t>‹#›</a:t>
            </a:fld>
            <a:endParaRPr lang="en-US" altLang="en-US"/>
          </a:p>
        </p:txBody>
      </p:sp>
    </p:spTree>
    <p:extLst>
      <p:ext uri="{BB962C8B-B14F-4D97-AF65-F5344CB8AC3E}">
        <p14:creationId xmlns:p14="http://schemas.microsoft.com/office/powerpoint/2010/main" val="297983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8329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dirty="0"/>
              <a:t>Click to edit Master subtitle style</a:t>
            </a:r>
          </a:p>
        </p:txBody>
      </p:sp>
      <p:sp>
        <p:nvSpPr>
          <p:cNvPr id="18330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p:txBody>
          <a:bodyPr/>
          <a:lstStyle>
            <a:lvl1pPr>
              <a:defRPr/>
            </a:lvl1pPr>
          </a:lstStyle>
          <a:p>
            <a:fld id="{58EAC285-01CC-450D-9325-157A99793962}" type="slidenum">
              <a:rPr lang="en-US" altLang="en-US"/>
              <a:pPr/>
              <a:t>‹#›</a:t>
            </a:fld>
            <a:endParaRPr lang="en-US" altLang="en-US"/>
          </a:p>
        </p:txBody>
      </p:sp>
      <p:sp>
        <p:nvSpPr>
          <p:cNvPr id="3" name="Content Placeholder 2"/>
          <p:cNvSpPr>
            <a:spLocks noGrp="1"/>
          </p:cNvSpPr>
          <p:nvPr>
            <p:ph sz="quarter" idx="13"/>
          </p:nvPr>
        </p:nvSpPr>
        <p:spPr>
          <a:xfrm>
            <a:off x="609600" y="3538538"/>
            <a:ext cx="1447800" cy="647700"/>
          </a:xfrm>
        </p:spPr>
        <p:txBody>
          <a:bodyPr/>
          <a:lstStyle/>
          <a:p>
            <a:pPr lvl="0"/>
            <a:endParaRPr lang="en-IN" dirty="0"/>
          </a:p>
        </p:txBody>
      </p:sp>
      <p:sp>
        <p:nvSpPr>
          <p:cNvPr id="15" name="Content Placeholder 14"/>
          <p:cNvSpPr>
            <a:spLocks noGrp="1"/>
          </p:cNvSpPr>
          <p:nvPr>
            <p:ph sz="quarter" idx="14"/>
          </p:nvPr>
        </p:nvSpPr>
        <p:spPr>
          <a:xfrm>
            <a:off x="990600" y="4953000"/>
            <a:ext cx="990600" cy="457200"/>
          </a:xfrm>
        </p:spPr>
        <p:txBody>
          <a:bodyPr/>
          <a:lstStyle/>
          <a:p>
            <a:pPr lvl="0"/>
            <a:endParaRPr lang="en-IN" dirty="0"/>
          </a:p>
        </p:txBody>
      </p:sp>
      <p:sp>
        <p:nvSpPr>
          <p:cNvPr id="19" name="Content Placeholder 18"/>
          <p:cNvSpPr>
            <a:spLocks noGrp="1"/>
          </p:cNvSpPr>
          <p:nvPr>
            <p:ph sz="quarter" idx="15"/>
          </p:nvPr>
        </p:nvSpPr>
        <p:spPr>
          <a:xfrm>
            <a:off x="4114800" y="5562600"/>
            <a:ext cx="990600" cy="381000"/>
          </a:xfrm>
        </p:spPr>
        <p:txBody>
          <a:bodyPr/>
          <a:lstStyle/>
          <a:p>
            <a:pPr lvl="0"/>
            <a:endParaRPr lang="en-IN" dirty="0"/>
          </a:p>
        </p:txBody>
      </p:sp>
      <p:sp>
        <p:nvSpPr>
          <p:cNvPr id="21" name="Content Placeholder 20"/>
          <p:cNvSpPr>
            <a:spLocks noGrp="1"/>
          </p:cNvSpPr>
          <p:nvPr>
            <p:ph sz="quarter" idx="16"/>
          </p:nvPr>
        </p:nvSpPr>
        <p:spPr>
          <a:xfrm>
            <a:off x="6324600" y="5821363"/>
            <a:ext cx="762000" cy="404812"/>
          </a:xfrm>
        </p:spPr>
        <p:txBody>
          <a:bodyPr/>
          <a:lstStyle/>
          <a:p>
            <a:pPr lvl="0"/>
            <a:endParaRPr lang="en-IN" dirty="0"/>
          </a:p>
        </p:txBody>
      </p:sp>
      <p:sp>
        <p:nvSpPr>
          <p:cNvPr id="23" name="Content Placeholder 22"/>
          <p:cNvSpPr>
            <a:spLocks noGrp="1"/>
          </p:cNvSpPr>
          <p:nvPr>
            <p:ph sz="quarter" idx="17"/>
          </p:nvPr>
        </p:nvSpPr>
        <p:spPr>
          <a:xfrm>
            <a:off x="7924800" y="6019800"/>
            <a:ext cx="762000" cy="457200"/>
          </a:xfrm>
        </p:spPr>
        <p:txBody>
          <a:bodyPr/>
          <a:lstStyle/>
          <a:p>
            <a:pPr lvl="0"/>
            <a:endParaRPr lang="en-IN" dirty="0"/>
          </a:p>
        </p:txBody>
      </p:sp>
      <p:sp>
        <p:nvSpPr>
          <p:cNvPr id="18" name="Text Box 8"/>
          <p:cNvSpPr txBox="1">
            <a:spLocks noChangeArrowheads="1"/>
          </p:cNvSpPr>
          <p:nvPr userDrawn="1"/>
        </p:nvSpPr>
        <p:spPr bwMode="auto">
          <a:xfrm>
            <a:off x="4953000" y="6556067"/>
            <a:ext cx="4097338" cy="274637"/>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292929"/>
                </a:solidFill>
                <a:effectLst/>
                <a:uLnTx/>
                <a:uFillTx/>
                <a:latin typeface="Arial" panose="020B0604020202020204" pitchFamily="34" charset="0"/>
              </a:rPr>
              <a:t>© 2018 McGraw-Hill Higher Education. All rights reserved.</a:t>
            </a:r>
          </a:p>
        </p:txBody>
      </p:sp>
    </p:spTree>
    <p:extLst>
      <p:ext uri="{BB962C8B-B14F-4D97-AF65-F5344CB8AC3E}">
        <p14:creationId xmlns:p14="http://schemas.microsoft.com/office/powerpoint/2010/main" val="218207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C937D75A-42DE-4A62-AC8A-214F0A14D99E}" type="slidenum">
              <a:rPr lang="en-US" altLang="en-US"/>
              <a:pPr/>
              <a:t>‹#›</a:t>
            </a:fld>
            <a:endParaRPr lang="en-US" altLang="en-US"/>
          </a:p>
        </p:txBody>
      </p:sp>
    </p:spTree>
    <p:extLst>
      <p:ext uri="{BB962C8B-B14F-4D97-AF65-F5344CB8AC3E}">
        <p14:creationId xmlns:p14="http://schemas.microsoft.com/office/powerpoint/2010/main" val="178921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2858013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3FC003DB-2C3E-4EEB-89AA-0B99C656D2CA}" type="slidenum">
              <a:rPr lang="en-US" altLang="en-US"/>
              <a:pPr/>
              <a:t>‹#›</a:t>
            </a:fld>
            <a:endParaRPr lang="en-US" altLang="en-US"/>
          </a:p>
        </p:txBody>
      </p:sp>
    </p:spTree>
    <p:extLst>
      <p:ext uri="{BB962C8B-B14F-4D97-AF65-F5344CB8AC3E}">
        <p14:creationId xmlns:p14="http://schemas.microsoft.com/office/powerpoint/2010/main" val="2674120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3726325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5E47A2FC-74C4-47EA-A5E0-98260228F6F9}" type="slidenum">
              <a:rPr lang="en-US" altLang="en-US"/>
              <a:pPr/>
              <a:t>‹#›</a:t>
            </a:fld>
            <a:endParaRPr lang="en-US" altLang="en-US"/>
          </a:p>
        </p:txBody>
      </p:sp>
    </p:spTree>
    <p:extLst>
      <p:ext uri="{BB962C8B-B14F-4D97-AF65-F5344CB8AC3E}">
        <p14:creationId xmlns:p14="http://schemas.microsoft.com/office/powerpoint/2010/main" val="2519252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259019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3339807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2900184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3866997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3941459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1902237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FF0DF417-4DA1-42AE-9BC4-2D11CBC5EE3A}" type="slidenum">
              <a:rPr lang="en-US" altLang="en-US"/>
              <a:pPr/>
              <a:t>‹#›</a:t>
            </a:fld>
            <a:endParaRPr lang="en-US" altLang="en-US"/>
          </a:p>
        </p:txBody>
      </p:sp>
    </p:spTree>
    <p:extLst>
      <p:ext uri="{BB962C8B-B14F-4D97-AF65-F5344CB8AC3E}">
        <p14:creationId xmlns:p14="http://schemas.microsoft.com/office/powerpoint/2010/main" val="3586193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11EA4BAB-641D-4E57-A68E-AC0A2B702203}" type="slidenum">
              <a:rPr lang="en-US" altLang="en-US"/>
              <a:pPr/>
              <a:t>‹#›</a:t>
            </a:fld>
            <a:endParaRPr lang="en-US" altLang="en-US"/>
          </a:p>
        </p:txBody>
      </p:sp>
    </p:spTree>
    <p:extLst>
      <p:ext uri="{BB962C8B-B14F-4D97-AF65-F5344CB8AC3E}">
        <p14:creationId xmlns:p14="http://schemas.microsoft.com/office/powerpoint/2010/main" val="1881209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904CE4E9-4059-4C45-8D9B-691AB20F67C4}" type="slidenum">
              <a:rPr lang="en-US" altLang="en-US"/>
              <a:pPr/>
              <a:t>‹#›</a:t>
            </a:fld>
            <a:endParaRPr lang="en-US" altLang="en-US"/>
          </a:p>
        </p:txBody>
      </p:sp>
    </p:spTree>
    <p:extLst>
      <p:ext uri="{BB962C8B-B14F-4D97-AF65-F5344CB8AC3E}">
        <p14:creationId xmlns:p14="http://schemas.microsoft.com/office/powerpoint/2010/main" val="358123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E47A2FC-74C4-47EA-A5E0-98260228F6F9}" type="slidenum">
              <a:rPr lang="en-US" altLang="en-US"/>
              <a:pPr/>
              <a:t>‹#›</a:t>
            </a:fld>
            <a:endParaRPr lang="en-US" altLang="en-US"/>
          </a:p>
        </p:txBody>
      </p:sp>
      <p:sp>
        <p:nvSpPr>
          <p:cNvPr id="5" name="Table Placeholder 4"/>
          <p:cNvSpPr>
            <a:spLocks noGrp="1"/>
          </p:cNvSpPr>
          <p:nvPr>
            <p:ph type="tbl" sz="quarter" idx="11"/>
          </p:nvPr>
        </p:nvSpPr>
        <p:spPr>
          <a:xfrm>
            <a:off x="2971800" y="2590800"/>
            <a:ext cx="2209800" cy="609600"/>
          </a:xfrm>
        </p:spPr>
        <p:txBody>
          <a:bodyPr/>
          <a:lstStyle>
            <a:lvl1pPr marL="0" indent="0">
              <a:buNone/>
              <a:defRPr/>
            </a:lvl1pPr>
          </a:lstStyle>
          <a:p>
            <a:endParaRPr lang="en-IN" dirty="0"/>
          </a:p>
        </p:txBody>
      </p:sp>
      <p:sp>
        <p:nvSpPr>
          <p:cNvPr id="7" name="Content Placeholder 6"/>
          <p:cNvSpPr>
            <a:spLocks noGrp="1"/>
          </p:cNvSpPr>
          <p:nvPr>
            <p:ph sz="quarter" idx="12"/>
          </p:nvPr>
        </p:nvSpPr>
        <p:spPr>
          <a:xfrm>
            <a:off x="2590800" y="4572000"/>
            <a:ext cx="990600" cy="685800"/>
          </a:xfrm>
        </p:spPr>
        <p:txBody>
          <a:bodyPr/>
          <a:lstStyle/>
          <a:p>
            <a:pPr lvl="0"/>
            <a:endParaRPr lang="en-IN" dirty="0"/>
          </a:p>
        </p:txBody>
      </p:sp>
      <p:sp>
        <p:nvSpPr>
          <p:cNvPr id="6" name="Content Placeholder 5">
            <a:extLst>
              <a:ext uri="{FF2B5EF4-FFF2-40B4-BE49-F238E27FC236}">
                <a16:creationId xmlns:a16="http://schemas.microsoft.com/office/drawing/2014/main" id="{8E0F0C94-5CF5-415D-ADFC-6F340746585F}"/>
              </a:ext>
            </a:extLst>
          </p:cNvPr>
          <p:cNvSpPr>
            <a:spLocks noGrp="1"/>
          </p:cNvSpPr>
          <p:nvPr>
            <p:ph sz="quarter" idx="13"/>
          </p:nvPr>
        </p:nvSpPr>
        <p:spPr>
          <a:xfrm>
            <a:off x="4800600" y="3657600"/>
            <a:ext cx="23622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A9C060E-E10A-42C1-916E-DC7492812B74}"/>
              </a:ext>
            </a:extLst>
          </p:cNvPr>
          <p:cNvSpPr>
            <a:spLocks noGrp="1"/>
          </p:cNvSpPr>
          <p:nvPr>
            <p:ph sz="quarter" idx="14"/>
          </p:nvPr>
        </p:nvSpPr>
        <p:spPr>
          <a:xfrm>
            <a:off x="931863" y="2743200"/>
            <a:ext cx="2268537"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05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322031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197803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271687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1822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3076"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22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1822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1822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82284"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5" name="TextBox 4"/>
          <p:cNvSpPr txBox="1"/>
          <p:nvPr userDrawn="1"/>
        </p:nvSpPr>
        <p:spPr>
          <a:xfrm>
            <a:off x="7902461" y="228600"/>
            <a:ext cx="936739" cy="400110"/>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7DF7B737-56F8-45AC-9147-431D31E41E36}" type="slidenum">
              <a:rPr lang="en-US" altLang="en-US" sz="1000" kern="1200" smtClean="0">
                <a:solidFill>
                  <a:schemeClr val="tx1"/>
                </a:solidFill>
                <a:latin typeface="Arial" panose="020B0604020202020204" pitchFamily="34" charset="0"/>
                <a:ea typeface="+mn-ea"/>
                <a:cs typeface="+mn-cs"/>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000" kern="1200" dirty="0">
              <a:solidFill>
                <a:schemeClr val="tx1"/>
              </a:solidFill>
              <a:latin typeface="Arial" panose="020B0604020202020204" pitchFamily="34" charset="0"/>
              <a:ea typeface="+mn-ea"/>
              <a:cs typeface="+mn-cs"/>
            </a:endParaRPr>
          </a:p>
          <a:p>
            <a:pPr algn="r" rtl="0" eaLnBrk="1" fontAlgn="base" hangingPunct="1">
              <a:spcBef>
                <a:spcPct val="0"/>
              </a:spcBef>
              <a:spcAft>
                <a:spcPct val="0"/>
              </a:spcAft>
            </a:pPr>
            <a:endParaRPr lang="en-IN" sz="1000" kern="1200" dirty="0">
              <a:solidFill>
                <a:schemeClr val="tx1"/>
              </a:solidFill>
              <a:latin typeface="Arial" panose="020B0604020202020204" pitchFamily="34" charset="0"/>
              <a:ea typeface="+mn-ea"/>
              <a:cs typeface="+mn-cs"/>
            </a:endParaRPr>
          </a:p>
        </p:txBody>
      </p:sp>
      <p:sp>
        <p:nvSpPr>
          <p:cNvPr id="12" name="Text Box 8"/>
          <p:cNvSpPr txBox="1">
            <a:spLocks noChangeArrowheads="1"/>
          </p:cNvSpPr>
          <p:nvPr userDrawn="1"/>
        </p:nvSpPr>
        <p:spPr bwMode="auto">
          <a:xfrm>
            <a:off x="4953000" y="6556067"/>
            <a:ext cx="4097338" cy="274637"/>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292929"/>
                </a:solidFill>
                <a:effectLst/>
                <a:uLnTx/>
                <a:uFillTx/>
                <a:latin typeface="Arial" panose="020B0604020202020204" pitchFamily="34" charset="0"/>
              </a:rPr>
              <a:t>© 2018 McGraw-Hill Higher Education. All rights reserved.</a:t>
            </a:r>
          </a:p>
        </p:txBody>
      </p:sp>
    </p:spTree>
  </p:cSld>
  <p:clrMap bg1="lt1" tx1="dk1" bg2="lt2" tx2="dk2" accent1="accent1" accent2="accent2" accent3="accent3" accent4="accent4" accent5="accent5" accent6="accent6" hlink="hlink" folHlink="folHlink"/>
  <p:sldLayoutIdLst>
    <p:sldLayoutId id="2147483866"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1822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3076"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22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1822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182280"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2009 McGraw-Hill Higher Education. All rights reserved.</a:t>
            </a:r>
          </a:p>
        </p:txBody>
      </p:sp>
      <p:sp>
        <p:nvSpPr>
          <p:cNvPr id="1822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82284"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18763163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193123723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18227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3076"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2278"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182279"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182280"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2009 McGraw-Hill Higher Education. All rights reserved.</a:t>
            </a:r>
          </a:p>
        </p:txBody>
      </p:sp>
      <p:sp>
        <p:nvSpPr>
          <p:cNvPr id="182281"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182284"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
        <p:nvSpPr>
          <p:cNvPr id="2" name="TextBox 1"/>
          <p:cNvSpPr txBox="1"/>
          <p:nvPr userDrawn="1"/>
        </p:nvSpPr>
        <p:spPr>
          <a:xfrm>
            <a:off x="4953000" y="6578600"/>
            <a:ext cx="4191000" cy="26059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Arial" charset="0"/>
                <a:ea typeface="+mn-ea"/>
                <a:cs typeface="+mn-cs"/>
              </a:rPr>
              <a:t>© 2009 McGraw-Hill Higher Education. All rights reserved.</a:t>
            </a:r>
          </a:p>
          <a:p>
            <a:pPr algn="l" rtl="0" eaLnBrk="1" fontAlgn="base" hangingPunct="1">
              <a:spcBef>
                <a:spcPct val="0"/>
              </a:spcBef>
              <a:spcAft>
                <a:spcPct val="0"/>
              </a:spcAft>
              <a:defRPr/>
            </a:pPr>
            <a:endParaRPr lang="en-IN"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5280941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slide" Target="slide3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slide" Target="slide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slide" Target="slide41.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40.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39764" y="452602"/>
            <a:ext cx="5138057" cy="1099464"/>
          </a:xfrm>
        </p:spPr>
        <p:txBody>
          <a:bodyPr/>
          <a:lstStyle/>
          <a:p>
            <a:pPr lvl="0"/>
            <a:r>
              <a:rPr lang="en-US" altLang="en-US" sz="3600" b="1" kern="1200" dirty="0">
                <a:solidFill>
                  <a:srgbClr val="292929"/>
                </a:solidFill>
                <a:latin typeface="Times New Roman" panose="02020603050405020304" pitchFamily="18" charset="0"/>
                <a:ea typeface="+mn-ea"/>
                <a:cs typeface="+mn-cs"/>
              </a:rPr>
              <a:t>PowerPoint Presentation to accompany</a:t>
            </a:r>
          </a:p>
        </p:txBody>
      </p:sp>
      <p:sp>
        <p:nvSpPr>
          <p:cNvPr id="2" name="Content Placeholder 1"/>
          <p:cNvSpPr>
            <a:spLocks noGrp="1"/>
          </p:cNvSpPr>
          <p:nvPr>
            <p:ph sz="quarter" idx="13"/>
          </p:nvPr>
        </p:nvSpPr>
        <p:spPr>
          <a:xfrm>
            <a:off x="654278" y="1486189"/>
            <a:ext cx="7361236" cy="799815"/>
          </a:xfrm>
        </p:spPr>
        <p:txBody>
          <a:bodyPr/>
          <a:lstStyle/>
          <a:p>
            <a:pPr marL="0" indent="0">
              <a:spcBef>
                <a:spcPct val="0"/>
              </a:spcBef>
              <a:buNone/>
            </a:pPr>
            <a:r>
              <a:rPr lang="en-US" sz="4800" b="1" dirty="0">
                <a:solidFill>
                  <a:srgbClr val="000000"/>
                </a:solidFill>
                <a:latin typeface="+mj-lt"/>
                <a:ea typeface="+mj-ea"/>
                <a:cs typeface="+mj-cs"/>
              </a:rPr>
              <a:t>Educational Psychology</a:t>
            </a:r>
            <a:endParaRPr lang="en-US" altLang="en-US" sz="3600" b="1" kern="1200" dirty="0">
              <a:latin typeface="+mj-lt"/>
            </a:endParaRPr>
          </a:p>
        </p:txBody>
      </p:sp>
      <p:sp>
        <p:nvSpPr>
          <p:cNvPr id="4" name="Content Placeholder 3"/>
          <p:cNvSpPr>
            <a:spLocks noGrp="1"/>
          </p:cNvSpPr>
          <p:nvPr>
            <p:ph sz="quarter" idx="15"/>
          </p:nvPr>
        </p:nvSpPr>
        <p:spPr>
          <a:xfrm>
            <a:off x="631374" y="2217192"/>
            <a:ext cx="2324100" cy="736325"/>
          </a:xfrm>
        </p:spPr>
        <p:txBody>
          <a:bodyPr/>
          <a:lstStyle/>
          <a:p>
            <a:pPr marL="0" indent="0" eaLnBrk="1" hangingPunct="1">
              <a:lnSpc>
                <a:spcPct val="90000"/>
              </a:lnSpc>
              <a:spcBef>
                <a:spcPct val="0"/>
              </a:spcBef>
              <a:buNone/>
              <a:defRPr/>
            </a:pPr>
            <a:r>
              <a:rPr lang="en-US" sz="2800" b="1" dirty="0">
                <a:solidFill>
                  <a:srgbClr val="000000"/>
                </a:solidFill>
                <a:ea typeface="+mj-ea"/>
                <a:cs typeface="+mj-cs"/>
              </a:rPr>
              <a:t>6</a:t>
            </a:r>
            <a:r>
              <a:rPr lang="en-US" sz="2800" b="1" baseline="30000" dirty="0">
                <a:solidFill>
                  <a:srgbClr val="000000"/>
                </a:solidFill>
                <a:ea typeface="+mj-ea"/>
                <a:cs typeface="+mj-cs"/>
              </a:rPr>
              <a:t>th</a:t>
            </a:r>
            <a:r>
              <a:rPr lang="en-US" sz="4800" b="1" dirty="0">
                <a:solidFill>
                  <a:srgbClr val="000000"/>
                </a:solidFill>
                <a:ea typeface="+mj-ea"/>
                <a:cs typeface="+mj-cs"/>
              </a:rPr>
              <a:t> </a:t>
            </a:r>
            <a:r>
              <a:rPr lang="en-US" sz="2800" b="1" dirty="0">
                <a:solidFill>
                  <a:srgbClr val="000000"/>
                </a:solidFill>
                <a:ea typeface="+mj-ea"/>
                <a:cs typeface="+mj-cs"/>
              </a:rPr>
              <a:t>Edition</a:t>
            </a:r>
            <a:endParaRPr lang="en-IN" sz="2800" b="1" dirty="0">
              <a:solidFill>
                <a:schemeClr val="tx2"/>
              </a:solidFill>
              <a:latin typeface="+mj-lt"/>
              <a:ea typeface="+mj-ea"/>
              <a:cs typeface="+mj-cs"/>
            </a:endParaRPr>
          </a:p>
        </p:txBody>
      </p:sp>
      <p:sp>
        <p:nvSpPr>
          <p:cNvPr id="5" name="Content Placeholder 4"/>
          <p:cNvSpPr>
            <a:spLocks noGrp="1"/>
          </p:cNvSpPr>
          <p:nvPr>
            <p:ph sz="quarter" idx="16"/>
          </p:nvPr>
        </p:nvSpPr>
        <p:spPr>
          <a:xfrm>
            <a:off x="1679942" y="3656024"/>
            <a:ext cx="3733800" cy="685800"/>
          </a:xfrm>
        </p:spPr>
        <p:txBody>
          <a:bodyPr/>
          <a:lstStyle/>
          <a:p>
            <a:pPr marL="0" indent="0" eaLnBrk="1" hangingPunct="1">
              <a:buNone/>
              <a:defRPr/>
            </a:pPr>
            <a:r>
              <a:rPr lang="en-US" i="1" dirty="0">
                <a:effectLst>
                  <a:outerShdw blurRad="38100" dist="38100" dir="2700000" algn="tl">
                    <a:srgbClr val="C0C0C0"/>
                  </a:outerShdw>
                </a:effectLst>
                <a:latin typeface="Times New Roman" pitchFamily="18" charset="0"/>
              </a:rPr>
              <a:t>by John W. Santrock</a:t>
            </a:r>
          </a:p>
        </p:txBody>
      </p:sp>
      <p:sp>
        <p:nvSpPr>
          <p:cNvPr id="6" name="Content Placeholder 5"/>
          <p:cNvSpPr>
            <a:spLocks noGrp="1"/>
          </p:cNvSpPr>
          <p:nvPr>
            <p:ph sz="quarter" idx="17"/>
          </p:nvPr>
        </p:nvSpPr>
        <p:spPr>
          <a:xfrm>
            <a:off x="4419600" y="6556375"/>
            <a:ext cx="4172448" cy="228600"/>
          </a:xfrm>
        </p:spPr>
        <p:txBody>
          <a:bodyPr/>
          <a:lstStyle/>
          <a:p>
            <a:pPr marL="0" lvl="0" indent="0">
              <a:spcBef>
                <a:spcPct val="0"/>
              </a:spcBef>
              <a:buClrTx/>
              <a:buSzTx/>
              <a:buNone/>
            </a:pPr>
            <a:r>
              <a:rPr lang="en-US" altLang="en-US" sz="1200" kern="1200" dirty="0">
                <a:solidFill>
                  <a:srgbClr val="292929"/>
                </a:solidFill>
                <a:latin typeface="Arial" panose="020B0604020202020204" pitchFamily="34" charset="0"/>
              </a:rPr>
              <a:t>© 2018 McGraw-Hill Higher Education.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defRPr/>
            </a:pPr>
            <a:r>
              <a:rPr lang="en-US" sz="3600" dirty="0"/>
              <a:t>E. L. Thorndike (1874 to 1949)</a:t>
            </a:r>
            <a:endParaRPr lang="en-IN" sz="3600" dirty="0"/>
          </a:p>
        </p:txBody>
      </p:sp>
      <p:sp>
        <p:nvSpPr>
          <p:cNvPr id="3" name="Text Placeholder 2"/>
          <p:cNvSpPr>
            <a:spLocks noGrp="1"/>
          </p:cNvSpPr>
          <p:nvPr>
            <p:ph type="body" sz="half" idx="3"/>
          </p:nvPr>
        </p:nvSpPr>
        <p:spPr>
          <a:xfrm>
            <a:off x="4206876" y="1874838"/>
            <a:ext cx="4403724" cy="3489325"/>
          </a:xfrm>
        </p:spPr>
        <p:txBody>
          <a:bodyPr/>
          <a:lstStyle/>
          <a:p>
            <a:pPr lvl="0" eaLnBrk="1" hangingPunct="1">
              <a:buClr>
                <a:srgbClr val="936F00"/>
              </a:buClr>
              <a:buSzPct val="100000"/>
              <a:buFont typeface="Arial" panose="020B0604020202020204" pitchFamily="34" charset="0"/>
              <a:buChar char="•"/>
            </a:pPr>
            <a:r>
              <a:rPr lang="en-US" altLang="en-US" sz="2400" dirty="0">
                <a:solidFill>
                  <a:srgbClr val="292929"/>
                </a:solidFill>
              </a:rPr>
              <a:t>Initiated an emphasis on assessment and measurement </a:t>
            </a:r>
            <a:br>
              <a:rPr lang="en-US" altLang="en-US" sz="2400" dirty="0">
                <a:solidFill>
                  <a:srgbClr val="292929"/>
                </a:solidFill>
              </a:rPr>
            </a:br>
            <a:r>
              <a:rPr lang="en-US" altLang="en-US" sz="2400" dirty="0">
                <a:solidFill>
                  <a:srgbClr val="292929"/>
                </a:solidFill>
              </a:rPr>
              <a:t>of learning</a:t>
            </a:r>
          </a:p>
          <a:p>
            <a:pPr lvl="0" eaLnBrk="1" hangingPunct="1">
              <a:buClr>
                <a:srgbClr val="936F00"/>
              </a:buClr>
              <a:buSzPct val="100000"/>
              <a:buFont typeface="Arial" panose="020B0604020202020204" pitchFamily="34" charset="0"/>
              <a:buChar char="•"/>
            </a:pPr>
            <a:r>
              <a:rPr lang="en-US" altLang="en-US" sz="2400" dirty="0">
                <a:solidFill>
                  <a:srgbClr val="292929"/>
                </a:solidFill>
              </a:rPr>
              <a:t>Promoted the idea that educational psychology must have a scientific base and that measurement should be a central focus</a:t>
            </a:r>
          </a:p>
        </p:txBody>
      </p:sp>
      <p:pic>
        <p:nvPicPr>
          <p:cNvPr id="14339" name="Picture 10" descr="&#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96963" y="1874838"/>
            <a:ext cx="2692400" cy="35655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218237" cy="1350962"/>
          </a:xfrm>
        </p:spPr>
        <p:txBody>
          <a:bodyPr/>
          <a:lstStyle/>
          <a:p>
            <a:pPr eaLnBrk="1" hangingPunct="1">
              <a:defRPr/>
            </a:pPr>
            <a:r>
              <a:rPr lang="en-US" sz="3200" dirty="0"/>
              <a:t>Educational Psychology’s Historical Background</a:t>
            </a:r>
            <a:endParaRPr lang="en-IN" sz="3200" dirty="0"/>
          </a:p>
        </p:txBody>
      </p:sp>
      <p:sp>
        <p:nvSpPr>
          <p:cNvPr id="10" name="Content Placeholder 6"/>
          <p:cNvSpPr>
            <a:spLocks noGrp="1"/>
          </p:cNvSpPr>
          <p:nvPr>
            <p:ph sz="quarter" idx="11"/>
          </p:nvPr>
        </p:nvSpPr>
        <p:spPr>
          <a:xfrm>
            <a:off x="639764" y="1958976"/>
            <a:ext cx="6767512" cy="1196974"/>
          </a:xfrm>
          <a:solidFill>
            <a:srgbClr val="E5CC7F"/>
          </a:solidFill>
          <a:ln w="6350">
            <a:solidFill>
              <a:srgbClr val="999933"/>
            </a:solidFill>
          </a:ln>
        </p:spPr>
        <p:txBody>
          <a:bodyPr anchor="ctr"/>
          <a:lstStyle/>
          <a:p>
            <a:pPr marL="0" indent="0" algn="ctr">
              <a:buNone/>
            </a:pPr>
            <a:r>
              <a:rPr lang="en-US" altLang="en-US" sz="2400" b="1" dirty="0"/>
              <a:t>Leta Hollingworth </a:t>
            </a:r>
            <a:r>
              <a:rPr lang="en-US" altLang="en-US" sz="2400" dirty="0"/>
              <a:t>(1916) - First to use the term </a:t>
            </a:r>
            <a:r>
              <a:rPr lang="en-US" altLang="en-US" sz="2400" i="1" dirty="0"/>
              <a:t>gifted</a:t>
            </a:r>
            <a:r>
              <a:rPr lang="en-US" altLang="en-US" sz="2400" dirty="0"/>
              <a:t> to describe students who scored exceptionally high on IQ tests</a:t>
            </a:r>
          </a:p>
        </p:txBody>
      </p:sp>
      <p:sp>
        <p:nvSpPr>
          <p:cNvPr id="11" name="Content Placeholder 8"/>
          <p:cNvSpPr>
            <a:spLocks noGrp="1"/>
          </p:cNvSpPr>
          <p:nvPr>
            <p:ph sz="quarter" idx="12"/>
          </p:nvPr>
        </p:nvSpPr>
        <p:spPr>
          <a:xfrm>
            <a:off x="1371600" y="3421063"/>
            <a:ext cx="6767513" cy="1196975"/>
          </a:xfrm>
          <a:solidFill>
            <a:srgbClr val="CCCC99"/>
          </a:solidFill>
          <a:ln>
            <a:solidFill>
              <a:srgbClr val="999933"/>
            </a:solidFill>
          </a:ln>
        </p:spPr>
        <p:txBody>
          <a:bodyPr anchor="ctr"/>
          <a:lstStyle/>
          <a:p>
            <a:pPr marL="457200" indent="-457200">
              <a:spcBef>
                <a:spcPct val="0"/>
              </a:spcBef>
              <a:buNone/>
            </a:pPr>
            <a:r>
              <a:rPr lang="en-US" altLang="en-US" sz="2400" b="1" dirty="0"/>
              <a:t>George Sanchez </a:t>
            </a:r>
            <a:r>
              <a:rPr lang="en-US" altLang="en-US" sz="2400" dirty="0"/>
              <a:t>(1932) - Researcher who demonstrated that intelligence tests were culturally biased against minority children</a:t>
            </a:r>
          </a:p>
        </p:txBody>
      </p:sp>
      <p:sp>
        <p:nvSpPr>
          <p:cNvPr id="12" name="Content Placeholder 10"/>
          <p:cNvSpPr>
            <a:spLocks noGrp="1"/>
          </p:cNvSpPr>
          <p:nvPr>
            <p:ph sz="quarter" idx="13"/>
          </p:nvPr>
        </p:nvSpPr>
        <p:spPr>
          <a:xfrm>
            <a:off x="2011363" y="4975224"/>
            <a:ext cx="6767511" cy="1196976"/>
          </a:xfrm>
          <a:solidFill>
            <a:srgbClr val="D8D8D8"/>
          </a:solidFill>
          <a:ln>
            <a:solidFill>
              <a:srgbClr val="999933"/>
            </a:solidFill>
          </a:ln>
        </p:spPr>
        <p:txBody>
          <a:bodyPr anchor="ctr"/>
          <a:lstStyle/>
          <a:p>
            <a:pPr marL="457200" indent="-457200">
              <a:spcBef>
                <a:spcPct val="0"/>
              </a:spcBef>
              <a:buNone/>
            </a:pPr>
            <a:r>
              <a:rPr lang="en-US" altLang="en-US" sz="2400" b="1" dirty="0"/>
              <a:t>Mamie and Kenneth Clark </a:t>
            </a:r>
            <a:r>
              <a:rPr lang="en-US" altLang="en-US" sz="2400" dirty="0"/>
              <a:t>(1939) - Pioneering researchers who studied African American children’s self-conceptions and identity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8"/>
            <a:ext cx="6992937" cy="1362075"/>
          </a:xfrm>
        </p:spPr>
        <p:txBody>
          <a:bodyPr/>
          <a:lstStyle/>
          <a:p>
            <a:pPr eaLnBrk="1" hangingPunct="1"/>
            <a:r>
              <a:rPr lang="en-US" altLang="en-US" sz="3600" dirty="0"/>
              <a:t>Behavioral Approach</a:t>
            </a:r>
            <a:endParaRPr lang="en-IN" sz="3600" dirty="0"/>
          </a:p>
        </p:txBody>
      </p:sp>
      <p:sp>
        <p:nvSpPr>
          <p:cNvPr id="3" name="Content Placeholder 2"/>
          <p:cNvSpPr>
            <a:spLocks noGrp="1"/>
          </p:cNvSpPr>
          <p:nvPr>
            <p:ph idx="1"/>
          </p:nvPr>
        </p:nvSpPr>
        <p:spPr>
          <a:xfrm>
            <a:off x="949325" y="1676400"/>
            <a:ext cx="7140575" cy="3352800"/>
          </a:xfrm>
        </p:spPr>
        <p:txBody>
          <a:bodyPr/>
          <a:lstStyle/>
          <a:p>
            <a:pPr marL="0" indent="0" eaLnBrk="1" hangingPunct="1">
              <a:spcBef>
                <a:spcPts val="0"/>
              </a:spcBef>
              <a:spcAft>
                <a:spcPts val="1500"/>
              </a:spcAft>
              <a:buSzTx/>
              <a:buNone/>
            </a:pPr>
            <a:r>
              <a:rPr lang="en-US" altLang="en-US" dirty="0"/>
              <a:t>B. F. Skinner (1938)</a:t>
            </a:r>
          </a:p>
          <a:p>
            <a:pPr marL="439738" lvl="1" eaLnBrk="1" hangingPunct="1">
              <a:spcBef>
                <a:spcPts val="0"/>
              </a:spcBef>
              <a:buClr>
                <a:srgbClr val="936F00"/>
              </a:buClr>
              <a:buSzTx/>
              <a:buFont typeface="Arial" panose="020B0604020202020204" pitchFamily="34" charset="0"/>
              <a:buChar char="•"/>
            </a:pPr>
            <a:r>
              <a:rPr lang="en-US" altLang="en-US" sz="2400" dirty="0"/>
              <a:t>Defined psychology as the science of observable behavior and controlling conditions</a:t>
            </a:r>
          </a:p>
          <a:p>
            <a:pPr marL="439738" lvl="1" eaLnBrk="1" hangingPunct="1">
              <a:buClr>
                <a:srgbClr val="936F00"/>
              </a:buClr>
              <a:buSzTx/>
              <a:buFont typeface="Arial" panose="020B0604020202020204" pitchFamily="34" charset="0"/>
              <a:buChar char="•"/>
            </a:pPr>
            <a:r>
              <a:rPr lang="en-US" altLang="en-US" sz="2400" dirty="0"/>
              <a:t>In the 1950s, the concept of programmed learning was developed</a:t>
            </a:r>
          </a:p>
          <a:p>
            <a:pPr marL="812800" lvl="2" eaLnBrk="1" hangingPunct="1">
              <a:buClr>
                <a:srgbClr val="936F00"/>
              </a:buClr>
              <a:buSzTx/>
              <a:buFont typeface="Arial" panose="020B0604020202020204" pitchFamily="34" charset="0"/>
              <a:buChar char="•"/>
            </a:pPr>
            <a:r>
              <a:rPr lang="en-US" altLang="en-US" sz="2000" dirty="0"/>
              <a:t>Involved reinforcement after a series of steps until the student reached a learning goal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r>
              <a:rPr lang="en-US" altLang="en-US" dirty="0"/>
              <a:t>The Cognitive Revolution</a:t>
            </a:r>
            <a:endParaRPr lang="en-IN" dirty="0"/>
          </a:p>
        </p:txBody>
      </p:sp>
      <p:sp>
        <p:nvSpPr>
          <p:cNvPr id="3" name="Content Placeholder 2"/>
          <p:cNvSpPr>
            <a:spLocks noGrp="1"/>
          </p:cNvSpPr>
          <p:nvPr>
            <p:ph sz="half" idx="1"/>
          </p:nvPr>
        </p:nvSpPr>
        <p:spPr>
          <a:xfrm>
            <a:off x="949325" y="1981200"/>
            <a:ext cx="2708275" cy="3886200"/>
          </a:xfrm>
        </p:spPr>
        <p:txBody>
          <a:bodyPr/>
          <a:lstStyle/>
          <a:p>
            <a:pPr marL="0" lvl="0" indent="0" eaLnBrk="1" hangingPunct="1">
              <a:spcBef>
                <a:spcPts val="0"/>
              </a:spcBef>
              <a:spcAft>
                <a:spcPts val="1500"/>
              </a:spcAft>
              <a:buClr>
                <a:srgbClr val="CC9900"/>
              </a:buClr>
              <a:buNone/>
            </a:pPr>
            <a:r>
              <a:rPr lang="en-US" altLang="en-US" b="1" dirty="0">
                <a:solidFill>
                  <a:srgbClr val="292929"/>
                </a:solidFill>
              </a:rPr>
              <a:t>Bloom’s taxonomy</a:t>
            </a:r>
            <a:r>
              <a:rPr lang="en-US" altLang="en-US" dirty="0">
                <a:solidFill>
                  <a:srgbClr val="292929"/>
                </a:solidFill>
              </a:rPr>
              <a:t> of cognitive skills (1950s)</a:t>
            </a:r>
          </a:p>
          <a:p>
            <a:pPr marL="0" lvl="0" indent="0" eaLnBrk="1" hangingPunct="1">
              <a:spcBef>
                <a:spcPts val="0"/>
              </a:spcBef>
              <a:spcAft>
                <a:spcPts val="1500"/>
              </a:spcAft>
              <a:buClr>
                <a:srgbClr val="CC9900"/>
              </a:buClr>
              <a:buNone/>
            </a:pPr>
            <a:r>
              <a:rPr lang="en-US" altLang="en-US" sz="2400" dirty="0">
                <a:solidFill>
                  <a:srgbClr val="292929"/>
                </a:solidFill>
              </a:rPr>
              <a:t>Includes</a:t>
            </a:r>
          </a:p>
          <a:p>
            <a:pPr marL="439738" lvl="1" eaLnBrk="1" hangingPunct="1">
              <a:spcBef>
                <a:spcPts val="0"/>
              </a:spcBef>
              <a:buClr>
                <a:srgbClr val="936F00"/>
              </a:buClr>
              <a:buSzPct val="100000"/>
              <a:buFont typeface="Arial" panose="020B0604020202020204" pitchFamily="34" charset="0"/>
              <a:buChar char="•"/>
            </a:pPr>
            <a:r>
              <a:rPr lang="en-US" altLang="en-US" sz="2000" dirty="0">
                <a:solidFill>
                  <a:srgbClr val="292929"/>
                </a:solidFill>
              </a:rPr>
              <a:t>Remembering</a:t>
            </a:r>
          </a:p>
          <a:p>
            <a:pPr marL="439738" lvl="1" eaLnBrk="1" hangingPunct="1">
              <a:buClr>
                <a:srgbClr val="936F00"/>
              </a:buClr>
              <a:buSzPct val="100000"/>
              <a:buFont typeface="Arial" panose="020B0604020202020204" pitchFamily="34" charset="0"/>
              <a:buChar char="•"/>
            </a:pPr>
            <a:r>
              <a:rPr lang="en-US" altLang="en-US" sz="2000" dirty="0">
                <a:solidFill>
                  <a:srgbClr val="292929"/>
                </a:solidFill>
              </a:rPr>
              <a:t>Comprehending</a:t>
            </a:r>
          </a:p>
          <a:p>
            <a:pPr marL="439738" lvl="1" eaLnBrk="1" hangingPunct="1">
              <a:buClr>
                <a:srgbClr val="936F00"/>
              </a:buClr>
              <a:buSzPct val="100000"/>
              <a:buFont typeface="Arial" panose="020B0604020202020204" pitchFamily="34" charset="0"/>
              <a:buChar char="•"/>
            </a:pPr>
            <a:r>
              <a:rPr lang="en-US" altLang="en-US" sz="2000" dirty="0">
                <a:solidFill>
                  <a:srgbClr val="292929"/>
                </a:solidFill>
              </a:rPr>
              <a:t>Synthesizing</a:t>
            </a:r>
          </a:p>
          <a:p>
            <a:pPr marL="439738" lvl="1" eaLnBrk="1" hangingPunct="1">
              <a:buClr>
                <a:srgbClr val="936F00"/>
              </a:buClr>
              <a:buSzPct val="100000"/>
              <a:buFont typeface="Arial" panose="020B0604020202020204" pitchFamily="34" charset="0"/>
              <a:buChar char="•"/>
            </a:pPr>
            <a:r>
              <a:rPr lang="en-US" altLang="en-US" sz="2000" dirty="0">
                <a:solidFill>
                  <a:srgbClr val="292929"/>
                </a:solidFill>
              </a:rPr>
              <a:t>Evaluating</a:t>
            </a:r>
          </a:p>
        </p:txBody>
      </p:sp>
      <p:sp>
        <p:nvSpPr>
          <p:cNvPr id="12" name="Content Placeholder 6"/>
          <p:cNvSpPr>
            <a:spLocks noGrp="1"/>
          </p:cNvSpPr>
          <p:nvPr>
            <p:ph sz="quarter" idx="11"/>
          </p:nvPr>
        </p:nvSpPr>
        <p:spPr>
          <a:xfrm>
            <a:off x="5371633" y="1981200"/>
            <a:ext cx="3467567" cy="3276600"/>
          </a:xfrm>
        </p:spPr>
        <p:txBody>
          <a:bodyPr/>
          <a:lstStyle/>
          <a:p>
            <a:pPr marL="0" lvl="0" indent="0" eaLnBrk="1" hangingPunct="1">
              <a:spcBef>
                <a:spcPts val="0"/>
              </a:spcBef>
              <a:spcAft>
                <a:spcPts val="1500"/>
              </a:spcAft>
              <a:buClr>
                <a:srgbClr val="CC9900"/>
              </a:buClr>
              <a:buNone/>
            </a:pPr>
            <a:r>
              <a:rPr lang="en-US" altLang="en-US" sz="2800" b="1" dirty="0">
                <a:solidFill>
                  <a:srgbClr val="292929"/>
                </a:solidFill>
              </a:rPr>
              <a:t>Cognitive psychology </a:t>
            </a:r>
            <a:r>
              <a:rPr lang="en-US" altLang="en-US" sz="2800" dirty="0">
                <a:solidFill>
                  <a:srgbClr val="292929"/>
                </a:solidFill>
              </a:rPr>
              <a:t>(1980s)</a:t>
            </a:r>
          </a:p>
          <a:p>
            <a:pPr marL="0" lvl="0" indent="0" eaLnBrk="1" hangingPunct="1">
              <a:spcBef>
                <a:spcPts val="0"/>
              </a:spcBef>
              <a:spcAft>
                <a:spcPts val="1500"/>
              </a:spcAft>
              <a:buClr>
                <a:srgbClr val="CC9900"/>
              </a:buClr>
              <a:buNone/>
            </a:pPr>
            <a:r>
              <a:rPr lang="en-US" altLang="en-US" sz="2400" dirty="0">
                <a:solidFill>
                  <a:srgbClr val="292929"/>
                </a:solidFill>
              </a:rPr>
              <a:t>Includes</a:t>
            </a:r>
            <a:endParaRPr lang="en-US" altLang="en-US" sz="2800" dirty="0">
              <a:solidFill>
                <a:srgbClr val="292929"/>
              </a:solidFill>
            </a:endParaRPr>
          </a:p>
          <a:p>
            <a:pPr marL="439738" lvl="1" eaLnBrk="1" hangingPunct="1">
              <a:spcBef>
                <a:spcPts val="0"/>
              </a:spcBef>
              <a:buClr>
                <a:srgbClr val="936F00"/>
              </a:buClr>
              <a:buSzPct val="100000"/>
              <a:buFont typeface="Arial" panose="020B0604020202020204" pitchFamily="34" charset="0"/>
              <a:buChar char="•"/>
            </a:pPr>
            <a:r>
              <a:rPr lang="en-US" altLang="en-US" sz="2000" dirty="0">
                <a:solidFill>
                  <a:srgbClr val="292929"/>
                </a:solidFill>
              </a:rPr>
              <a:t>Memory</a:t>
            </a:r>
          </a:p>
          <a:p>
            <a:pPr marL="439738" lvl="1" eaLnBrk="1" hangingPunct="1">
              <a:buClr>
                <a:srgbClr val="936F00"/>
              </a:buClr>
              <a:buSzPct val="100000"/>
              <a:buFont typeface="Arial" panose="020B0604020202020204" pitchFamily="34" charset="0"/>
              <a:buChar char="•"/>
            </a:pPr>
            <a:r>
              <a:rPr lang="en-US" altLang="en-US" sz="2000" dirty="0">
                <a:solidFill>
                  <a:srgbClr val="292929"/>
                </a:solidFill>
              </a:rPr>
              <a:t>Thinking</a:t>
            </a:r>
          </a:p>
          <a:p>
            <a:pPr marL="439738" lvl="1" eaLnBrk="1" hangingPunct="1">
              <a:buClr>
                <a:srgbClr val="936F00"/>
              </a:buClr>
              <a:buSzPct val="100000"/>
              <a:buFont typeface="Arial" panose="020B0604020202020204" pitchFamily="34" charset="0"/>
              <a:buChar char="•"/>
            </a:pPr>
            <a:r>
              <a:rPr lang="en-US" altLang="en-US" sz="2000" dirty="0">
                <a:solidFill>
                  <a:srgbClr val="292929"/>
                </a:solidFill>
              </a:rPr>
              <a:t>Reasoning</a:t>
            </a:r>
            <a:endParaRPr lang="en-US" altLang="en-US" sz="2400" dirty="0">
              <a:solidFill>
                <a:srgbClr val="292929"/>
              </a:solidFill>
            </a:endParaRPr>
          </a:p>
        </p:txBody>
      </p:sp>
      <p:pic>
        <p:nvPicPr>
          <p:cNvPr id="17413"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4130" y="4343400"/>
            <a:ext cx="1855273" cy="19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270000"/>
          </a:xfrm>
        </p:spPr>
        <p:txBody>
          <a:bodyPr/>
          <a:lstStyle/>
          <a:p>
            <a:pPr eaLnBrk="1" hangingPunct="1"/>
            <a:r>
              <a:rPr lang="en-IN" altLang="en-US" dirty="0"/>
              <a:t>Teaching: Art and Science, 1</a:t>
            </a:r>
            <a:endParaRPr lang="en-IN" dirty="0"/>
          </a:p>
        </p:txBody>
      </p:sp>
      <p:sp>
        <p:nvSpPr>
          <p:cNvPr id="3" name="Content Placeholder 2"/>
          <p:cNvSpPr>
            <a:spLocks noGrp="1"/>
          </p:cNvSpPr>
          <p:nvPr>
            <p:ph idx="1"/>
          </p:nvPr>
        </p:nvSpPr>
        <p:spPr>
          <a:xfrm>
            <a:off x="949325" y="1981200"/>
            <a:ext cx="7813675" cy="609600"/>
          </a:xfrm>
        </p:spPr>
        <p:txBody>
          <a:bodyPr/>
          <a:lstStyle/>
          <a:p>
            <a:pPr lvl="0" eaLnBrk="1" hangingPunct="1">
              <a:spcBef>
                <a:spcPts val="0"/>
              </a:spcBef>
              <a:spcAft>
                <a:spcPts val="1500"/>
              </a:spcAft>
              <a:buClr>
                <a:srgbClr val="936F00"/>
              </a:buClr>
              <a:buSzPct val="100000"/>
              <a:buFont typeface="Arial" panose="020B0604020202020204" pitchFamily="34" charset="0"/>
              <a:buChar char="•"/>
            </a:pPr>
            <a:r>
              <a:rPr lang="en-US" altLang="en-US" dirty="0">
                <a:solidFill>
                  <a:srgbClr val="292929"/>
                </a:solidFill>
              </a:rPr>
              <a:t>How is teaching both art and science?</a:t>
            </a:r>
          </a:p>
        </p:txBody>
      </p:sp>
      <p:pic>
        <p:nvPicPr>
          <p:cNvPr id="1843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7527">
            <a:off x="1736725" y="3154363"/>
            <a:ext cx="16637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5588">
            <a:off x="5280025" y="3154363"/>
            <a:ext cx="1590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304800"/>
            <a:ext cx="7158038" cy="990600"/>
          </a:xfrm>
        </p:spPr>
        <p:txBody>
          <a:bodyPr/>
          <a:lstStyle/>
          <a:p>
            <a:r>
              <a:rPr lang="en-US" altLang="en-US" dirty="0"/>
              <a:t>Teaching: Art and Science, 2</a:t>
            </a:r>
            <a:endParaRPr lang="en-US" altLang="en-US" sz="2000" dirty="0"/>
          </a:p>
        </p:txBody>
      </p:sp>
      <p:sp>
        <p:nvSpPr>
          <p:cNvPr id="19459" name="Content Placeholder 2"/>
          <p:cNvSpPr>
            <a:spLocks noGrp="1"/>
          </p:cNvSpPr>
          <p:nvPr>
            <p:ph idx="1"/>
          </p:nvPr>
        </p:nvSpPr>
        <p:spPr>
          <a:xfrm>
            <a:off x="838200" y="1600200"/>
            <a:ext cx="7086600" cy="4876800"/>
          </a:xfrm>
        </p:spPr>
        <p:txBody>
          <a:bodyPr/>
          <a:lstStyle/>
          <a:p>
            <a:pPr marL="0" indent="0">
              <a:spcBef>
                <a:spcPts val="0"/>
              </a:spcBef>
              <a:spcAft>
                <a:spcPts val="1500"/>
              </a:spcAft>
              <a:buNone/>
            </a:pPr>
            <a:r>
              <a:rPr lang="en-US" altLang="en-US" sz="2800" dirty="0"/>
              <a:t>Science and the art of experienced practice play an important role in a teacher’s success </a:t>
            </a:r>
          </a:p>
          <a:p>
            <a:pPr marL="439738" lvl="1">
              <a:spcBef>
                <a:spcPts val="0"/>
              </a:spcBef>
              <a:buClr>
                <a:srgbClr val="936F00"/>
              </a:buClr>
              <a:buSzPct val="100000"/>
              <a:buFont typeface="Arial" panose="020B0604020202020204" pitchFamily="34" charset="0"/>
              <a:buChar char="•"/>
            </a:pPr>
            <a:r>
              <a:rPr lang="en-US" altLang="en-US" sz="2400" dirty="0"/>
              <a:t>Educational psychology draws its knowledge from</a:t>
            </a:r>
          </a:p>
          <a:p>
            <a:pPr marL="812800" lvl="2">
              <a:buClr>
                <a:srgbClr val="936F00"/>
              </a:buClr>
              <a:buSzPct val="100000"/>
              <a:buFont typeface="Arial" panose="020B0604020202020204" pitchFamily="34" charset="0"/>
              <a:buChar char="•"/>
              <a:tabLst>
                <a:tab pos="812800" algn="l"/>
              </a:tabLst>
            </a:pPr>
            <a:r>
              <a:rPr lang="en-US" altLang="en-US" sz="2000" dirty="0"/>
              <a:t>Broader theory and research in psychology</a:t>
            </a:r>
          </a:p>
          <a:p>
            <a:pPr marL="812800" lvl="2">
              <a:buClr>
                <a:srgbClr val="936F00"/>
              </a:buClr>
              <a:buSzPct val="100000"/>
              <a:buFont typeface="Arial" panose="020B0604020202020204" pitchFamily="34" charset="0"/>
              <a:buChar char="•"/>
              <a:tabLst>
                <a:tab pos="812800" algn="l"/>
              </a:tabLst>
            </a:pPr>
            <a:r>
              <a:rPr lang="en-US" altLang="en-US" sz="2000" dirty="0"/>
              <a:t>Theory and research created and conducted by educational psychologists and a teacher’s personal experiences</a:t>
            </a:r>
          </a:p>
          <a:p>
            <a:pPr marL="439738" lvl="1">
              <a:buClr>
                <a:srgbClr val="936F00"/>
              </a:buClr>
              <a:buSzPct val="100000"/>
              <a:buFont typeface="Arial" panose="020B0604020202020204" pitchFamily="34" charset="0"/>
              <a:buChar char="•"/>
              <a:tabLst>
                <a:tab pos="87313" algn="l"/>
              </a:tabLst>
            </a:pPr>
            <a:r>
              <a:rPr lang="en-US" altLang="en-US" sz="2400" dirty="0"/>
              <a:t>Teaching remains an art</a:t>
            </a:r>
          </a:p>
          <a:p>
            <a:pPr marL="812800" lvl="2">
              <a:buClr>
                <a:srgbClr val="936F00"/>
              </a:buClr>
              <a:buSzPct val="100000"/>
              <a:buFont typeface="Arial" panose="020B0604020202020204" pitchFamily="34" charset="0"/>
              <a:buChar char="•"/>
            </a:pPr>
            <a:r>
              <a:rPr lang="en-IN" altLang="en-US" sz="2000" dirty="0"/>
              <a:t>Teaching sometimes must depart from scientific recipes, requiring improvisation and spontaneity </a:t>
            </a: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059" y="52594"/>
            <a:ext cx="7158037" cy="1412875"/>
          </a:xfrm>
        </p:spPr>
        <p:txBody>
          <a:bodyPr/>
          <a:lstStyle/>
          <a:p>
            <a:pPr eaLnBrk="1" hangingPunct="1">
              <a:defRPr/>
            </a:pPr>
            <a:r>
              <a:rPr lang="en-US" sz="3200" dirty="0"/>
              <a:t>Educational Psychology: A Tool for Effective Teaching, 2</a:t>
            </a:r>
            <a:endParaRPr lang="en-IN" sz="3200" dirty="0"/>
          </a:p>
        </p:txBody>
      </p:sp>
      <p:pic>
        <p:nvPicPr>
          <p:cNvPr id="5" name="Picture 4">
            <a:extLst>
              <a:ext uri="{FF2B5EF4-FFF2-40B4-BE49-F238E27FC236}">
                <a16:creationId xmlns:a16="http://schemas.microsoft.com/office/drawing/2014/main" id="{97D97AA1-1996-41FE-A584-CCC4ED2B1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34" t="26667" r="11528" b="17778"/>
          <a:stretch/>
        </p:blipFill>
        <p:spPr>
          <a:xfrm>
            <a:off x="990600" y="1828800"/>
            <a:ext cx="7099300" cy="3810000"/>
          </a:xfrm>
          <a:prstGeom prst="rect">
            <a:avLst/>
          </a:prstGeom>
        </p:spPr>
      </p:pic>
      <p:sp>
        <p:nvSpPr>
          <p:cNvPr id="7" name="Content Placeholder 6">
            <a:extLst>
              <a:ext uri="{FF2B5EF4-FFF2-40B4-BE49-F238E27FC236}">
                <a16:creationId xmlns:a16="http://schemas.microsoft.com/office/drawing/2014/main" id="{2C6597CB-5EF5-429C-ADB6-7150AD7BF174}"/>
              </a:ext>
            </a:extLst>
          </p:cNvPr>
          <p:cNvSpPr>
            <a:spLocks noGrp="1"/>
          </p:cNvSpPr>
          <p:nvPr>
            <p:ph sz="quarter" idx="14"/>
          </p:nvPr>
        </p:nvSpPr>
        <p:spPr>
          <a:xfrm>
            <a:off x="6629400" y="6002131"/>
            <a:ext cx="2268537" cy="304800"/>
          </a:xfrm>
        </p:spPr>
        <p:txBody>
          <a:bodyPr/>
          <a:lstStyle/>
          <a:p>
            <a:pPr marL="0" indent="0" algn="r">
              <a:buNone/>
            </a:pPr>
            <a:r>
              <a:rPr lang="en-US" sz="1200" dirty="0">
                <a:cs typeface="Calibri" panose="020F0502020204030204" pitchFamily="34" charset="0"/>
                <a:hlinkClick r:id="rId4" action="ppaction://hlinksldjump"/>
              </a:rPr>
              <a:t>Jump to long description</a:t>
            </a:r>
            <a:endParaRPr lang="en-US" sz="1200" dirty="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8"/>
            <a:ext cx="6992937" cy="1366837"/>
          </a:xfrm>
        </p:spPr>
        <p:txBody>
          <a:bodyPr/>
          <a:lstStyle/>
          <a:p>
            <a:r>
              <a:rPr lang="en-US" altLang="en-US" dirty="0">
                <a:solidFill>
                  <a:srgbClr val="000000"/>
                </a:solidFill>
              </a:rPr>
              <a:t>Reflection and Observation</a:t>
            </a:r>
            <a:endParaRPr lang="en-IN" dirty="0"/>
          </a:p>
        </p:txBody>
      </p:sp>
      <p:sp>
        <p:nvSpPr>
          <p:cNvPr id="3" name="Text Placeholder 2"/>
          <p:cNvSpPr>
            <a:spLocks noGrp="1"/>
          </p:cNvSpPr>
          <p:nvPr>
            <p:ph type="body" sz="half" idx="1"/>
          </p:nvPr>
        </p:nvSpPr>
        <p:spPr>
          <a:xfrm>
            <a:off x="3352800" y="1752599"/>
            <a:ext cx="5410199" cy="2209801"/>
          </a:xfrm>
        </p:spPr>
        <p:txBody>
          <a:bodyPr/>
          <a:lstStyle/>
          <a:p>
            <a:pPr marL="457200" lvl="0" indent="-457200" eaLnBrk="1" hangingPunct="1">
              <a:lnSpc>
                <a:spcPct val="90000"/>
              </a:lnSpc>
              <a:spcBef>
                <a:spcPts val="0"/>
              </a:spcBef>
              <a:spcAft>
                <a:spcPts val="672"/>
              </a:spcAft>
              <a:buClr>
                <a:srgbClr val="CC9900"/>
              </a:buClr>
              <a:buNone/>
            </a:pPr>
            <a:r>
              <a:rPr lang="en-US" altLang="en-US" sz="2800" b="1" dirty="0">
                <a:solidFill>
                  <a:srgbClr val="292929"/>
                </a:solidFill>
              </a:rPr>
              <a:t>Reflection</a:t>
            </a:r>
            <a:r>
              <a:rPr lang="en-US" altLang="en-US" sz="2800" dirty="0">
                <a:solidFill>
                  <a:srgbClr val="292929"/>
                </a:solidFill>
              </a:rPr>
              <a:t>:</a:t>
            </a:r>
          </a:p>
          <a:p>
            <a:pPr lvl="0" eaLnBrk="1" hangingPunct="1">
              <a:lnSpc>
                <a:spcPct val="90000"/>
              </a:lnSpc>
              <a:spcBef>
                <a:spcPts val="0"/>
              </a:spcBef>
              <a:buClr>
                <a:srgbClr val="936F00"/>
              </a:buClr>
              <a:buSzPct val="100000"/>
              <a:buFont typeface="Arial" panose="020B0604020202020204" pitchFamily="34" charset="0"/>
              <a:buChar char="•"/>
            </a:pPr>
            <a:r>
              <a:rPr lang="en-IN" altLang="en-US" sz="2800" i="1" dirty="0">
                <a:solidFill>
                  <a:srgbClr val="292929"/>
                </a:solidFill>
              </a:rPr>
              <a:t>What were the characteristics of the most effective teachers in your educational experience?</a:t>
            </a:r>
          </a:p>
        </p:txBody>
      </p:sp>
      <p:pic>
        <p:nvPicPr>
          <p:cNvPr id="21506"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046163" y="2166938"/>
            <a:ext cx="1660525" cy="2454275"/>
          </a:xfrm>
          <a:noFill/>
          <a:ln w="6350">
            <a:solidFill>
              <a:schemeClr val="bg2"/>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defRPr/>
            </a:pPr>
            <a:r>
              <a:rPr lang="en-US" sz="3600" dirty="0">
                <a:solidFill>
                  <a:srgbClr val="000000"/>
                </a:solidFill>
              </a:rPr>
              <a:t>Effective Teaching</a:t>
            </a:r>
            <a:br>
              <a:rPr lang="en-US" sz="3600" dirty="0">
                <a:solidFill>
                  <a:srgbClr val="9900CC"/>
                </a:solidFill>
                <a:effectLst>
                  <a:outerShdw blurRad="38100" dist="38100" dir="2700000" algn="tl">
                    <a:srgbClr val="C0C0C0"/>
                  </a:outerShdw>
                </a:effectLst>
              </a:rPr>
            </a:br>
            <a:r>
              <a:rPr lang="en-US" sz="2800" i="1" dirty="0">
                <a:solidFill>
                  <a:srgbClr val="999933"/>
                </a:solidFill>
              </a:rPr>
              <a:t>Professional Knowledge and Skills, 1</a:t>
            </a:r>
            <a:endParaRPr lang="en-IN" sz="3600" dirty="0"/>
          </a:p>
        </p:txBody>
      </p:sp>
      <p:sp>
        <p:nvSpPr>
          <p:cNvPr id="3" name="Content Placeholder 2"/>
          <p:cNvSpPr>
            <a:spLocks noGrp="1"/>
          </p:cNvSpPr>
          <p:nvPr>
            <p:ph idx="1"/>
          </p:nvPr>
        </p:nvSpPr>
        <p:spPr>
          <a:xfrm>
            <a:off x="644811" y="1815152"/>
            <a:ext cx="8237765" cy="4724400"/>
          </a:xfrm>
        </p:spPr>
        <p:txBody>
          <a:bodyPr/>
          <a:lstStyle/>
          <a:p>
            <a:pPr marL="0" lvl="0" indent="0" eaLnBrk="1" hangingPunct="1">
              <a:lnSpc>
                <a:spcPct val="90000"/>
              </a:lnSpc>
              <a:spcBef>
                <a:spcPts val="0"/>
              </a:spcBef>
              <a:spcAft>
                <a:spcPts val="1500"/>
              </a:spcAft>
              <a:buClr>
                <a:srgbClr val="CC9900"/>
              </a:buClr>
              <a:buNone/>
            </a:pPr>
            <a:r>
              <a:rPr lang="en-US" altLang="en-US" b="1" dirty="0">
                <a:solidFill>
                  <a:srgbClr val="CC9900"/>
                </a:solidFill>
              </a:rPr>
              <a:t>Effective Teachers:</a:t>
            </a:r>
            <a:endParaRPr lang="en-US" altLang="en-US" b="1" u="sng" dirty="0">
              <a:solidFill>
                <a:srgbClr val="CC9900"/>
              </a:solidFill>
            </a:endParaRPr>
          </a:p>
          <a:p>
            <a:pPr marL="906463" lvl="1" eaLnBrk="1" hangingPunct="1">
              <a:lnSpc>
                <a:spcPct val="90000"/>
              </a:lnSpc>
              <a:spcBef>
                <a:spcPts val="0"/>
              </a:spcBef>
              <a:buClr>
                <a:srgbClr val="CC9900"/>
              </a:buClr>
              <a:buSzTx/>
              <a:buFont typeface="Arial" panose="020B0604020202020204" pitchFamily="34" charset="0"/>
              <a:buChar char="•"/>
            </a:pPr>
            <a:r>
              <a:rPr lang="en-US" altLang="en-US" sz="2400" dirty="0">
                <a:solidFill>
                  <a:srgbClr val="292929"/>
                </a:solidFill>
              </a:rPr>
              <a:t>Exhibit subject-matter competence</a:t>
            </a:r>
          </a:p>
          <a:p>
            <a:pPr marL="906463" lvl="1" eaLnBrk="1" hangingPunct="1">
              <a:lnSpc>
                <a:spcPct val="90000"/>
              </a:lnSpc>
              <a:spcBef>
                <a:spcPct val="40000"/>
              </a:spcBef>
              <a:buClr>
                <a:srgbClr val="CC9900"/>
              </a:buClr>
              <a:buSzTx/>
              <a:buFont typeface="Arial" panose="020B0604020202020204" pitchFamily="34" charset="0"/>
              <a:buChar char="•"/>
            </a:pPr>
            <a:r>
              <a:rPr lang="en-US" altLang="en-US" sz="2400" dirty="0">
                <a:solidFill>
                  <a:srgbClr val="292929"/>
                </a:solidFill>
              </a:rPr>
              <a:t>Implement appropriate instructional strategies</a:t>
            </a:r>
          </a:p>
          <a:p>
            <a:pPr marL="906463" lvl="1" eaLnBrk="1" hangingPunct="1">
              <a:lnSpc>
                <a:spcPct val="90000"/>
              </a:lnSpc>
              <a:spcBef>
                <a:spcPct val="40000"/>
              </a:spcBef>
              <a:buClr>
                <a:srgbClr val="CC9900"/>
              </a:buClr>
              <a:buSzTx/>
              <a:buFont typeface="Arial" panose="020B0604020202020204" pitchFamily="34" charset="0"/>
              <a:buChar char="•"/>
            </a:pPr>
            <a:r>
              <a:rPr lang="en-US" altLang="en-US" sz="2400" dirty="0">
                <a:solidFill>
                  <a:srgbClr val="292929"/>
                </a:solidFill>
              </a:rPr>
              <a:t>Model and communicate good </a:t>
            </a:r>
            <a:r>
              <a:rPr lang="en-US" altLang="en-US" sz="2400" b="1" dirty="0">
                <a:solidFill>
                  <a:srgbClr val="292929"/>
                </a:solidFill>
              </a:rPr>
              <a:t>critical thinking skills</a:t>
            </a:r>
          </a:p>
          <a:p>
            <a:pPr marL="906463" lvl="1" eaLnBrk="1" hangingPunct="1">
              <a:lnSpc>
                <a:spcPct val="90000"/>
              </a:lnSpc>
              <a:spcBef>
                <a:spcPct val="40000"/>
              </a:spcBef>
              <a:buClr>
                <a:srgbClr val="CC9900"/>
              </a:buClr>
              <a:buSzTx/>
              <a:buFont typeface="Arial" panose="020B0604020202020204" pitchFamily="34" charset="0"/>
              <a:buChar char="•"/>
            </a:pPr>
            <a:r>
              <a:rPr lang="en-US" altLang="en-US" sz="2400" dirty="0">
                <a:solidFill>
                  <a:srgbClr val="292929"/>
                </a:solidFill>
              </a:rPr>
              <a:t>Set high goals for themselves and students and organize plans for reaching those goals </a:t>
            </a:r>
          </a:p>
          <a:p>
            <a:pPr marL="906463" lvl="1" eaLnBrk="1" hangingPunct="1">
              <a:lnSpc>
                <a:spcPct val="90000"/>
              </a:lnSpc>
              <a:spcBef>
                <a:spcPct val="40000"/>
              </a:spcBef>
              <a:buClr>
                <a:srgbClr val="CC9900"/>
              </a:buClr>
              <a:buSzTx/>
              <a:buFont typeface="Arial" panose="020B0604020202020204" pitchFamily="34" charset="0"/>
              <a:buChar char="•"/>
            </a:pPr>
            <a:r>
              <a:rPr lang="en-US" altLang="en-US" sz="2400" dirty="0">
                <a:solidFill>
                  <a:srgbClr val="292929"/>
                </a:solidFill>
              </a:rPr>
              <a:t>Create developmentally appropriate instructional materials and activities </a:t>
            </a:r>
          </a:p>
          <a:p>
            <a:pPr marL="906463" lvl="1" eaLnBrk="1" hangingPunct="1">
              <a:lnSpc>
                <a:spcPct val="90000"/>
              </a:lnSpc>
              <a:spcBef>
                <a:spcPct val="40000"/>
              </a:spcBef>
              <a:buClr>
                <a:srgbClr val="CC9900"/>
              </a:buClr>
              <a:buSzTx/>
              <a:buFont typeface="Arial" panose="020B0604020202020204" pitchFamily="34" charset="0"/>
              <a:buChar char="•"/>
            </a:pPr>
            <a:r>
              <a:rPr lang="en-US" altLang="en-US" sz="2400" dirty="0">
                <a:solidFill>
                  <a:srgbClr val="292929"/>
                </a:solidFill>
              </a:rPr>
              <a:t>Manage classrooms for optimal learning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r>
              <a:rPr lang="en-US" sz="3600" dirty="0">
                <a:solidFill>
                  <a:srgbClr val="000000"/>
                </a:solidFill>
              </a:rPr>
              <a:t>Effective Teaching</a:t>
            </a:r>
            <a:br>
              <a:rPr lang="en-US" sz="3600" dirty="0">
                <a:solidFill>
                  <a:srgbClr val="9900CC"/>
                </a:solidFill>
                <a:effectLst>
                  <a:outerShdw blurRad="38100" dist="38100" dir="2700000" algn="tl">
                    <a:srgbClr val="C0C0C0"/>
                  </a:outerShdw>
                </a:effectLst>
              </a:rPr>
            </a:br>
            <a:r>
              <a:rPr lang="en-US" sz="2800" i="1" dirty="0">
                <a:solidFill>
                  <a:srgbClr val="999933"/>
                </a:solidFill>
              </a:rPr>
              <a:t>Professional Knowledge and Skills, 2</a:t>
            </a:r>
            <a:endParaRPr lang="en-IN" dirty="0"/>
          </a:p>
        </p:txBody>
      </p:sp>
      <p:sp>
        <p:nvSpPr>
          <p:cNvPr id="3" name="Content Placeholder 2"/>
          <p:cNvSpPr>
            <a:spLocks noGrp="1"/>
          </p:cNvSpPr>
          <p:nvPr>
            <p:ph idx="1"/>
          </p:nvPr>
        </p:nvSpPr>
        <p:spPr>
          <a:xfrm>
            <a:off x="644857" y="1912960"/>
            <a:ext cx="7924800" cy="4191000"/>
          </a:xfrm>
        </p:spPr>
        <p:txBody>
          <a:bodyPr/>
          <a:lstStyle/>
          <a:p>
            <a:pPr marL="0" lvl="0" indent="0" eaLnBrk="1" hangingPunct="1">
              <a:lnSpc>
                <a:spcPct val="90000"/>
              </a:lnSpc>
              <a:spcBef>
                <a:spcPts val="0"/>
              </a:spcBef>
              <a:spcAft>
                <a:spcPts val="1500"/>
              </a:spcAft>
              <a:buClr>
                <a:srgbClr val="CC9900"/>
              </a:buClr>
              <a:buNone/>
            </a:pPr>
            <a:r>
              <a:rPr lang="en-US" altLang="en-US" b="1" dirty="0">
                <a:solidFill>
                  <a:srgbClr val="CC9900"/>
                </a:solidFill>
              </a:rPr>
              <a:t>Effective Teachers:</a:t>
            </a:r>
            <a:endParaRPr lang="en-US" altLang="en-US" sz="2800" dirty="0">
              <a:solidFill>
                <a:srgbClr val="292929"/>
              </a:solidFill>
            </a:endParaRPr>
          </a:p>
          <a:p>
            <a:pPr marL="800100" lvl="1" indent="-342900" eaLnBrk="1" hangingPunct="1">
              <a:lnSpc>
                <a:spcPct val="90000"/>
              </a:lnSpc>
              <a:spcBef>
                <a:spcPts val="0"/>
              </a:spcBef>
              <a:buClr>
                <a:srgbClr val="936F00"/>
              </a:buClr>
              <a:buSzTx/>
              <a:buFont typeface="Arial" panose="020B0604020202020204" pitchFamily="34" charset="0"/>
              <a:buChar char="•"/>
            </a:pPr>
            <a:r>
              <a:rPr lang="en-US" altLang="en-US" sz="2400" dirty="0">
                <a:solidFill>
                  <a:srgbClr val="292929"/>
                </a:solidFill>
              </a:rPr>
              <a:t>Use effective strategies to promote students’ motivation to learn </a:t>
            </a:r>
          </a:p>
          <a:p>
            <a:pPr marL="800100" lvl="1" indent="-342900" eaLnBrk="1" hangingPunct="1">
              <a:lnSpc>
                <a:spcPct val="90000"/>
              </a:lnSpc>
              <a:spcBef>
                <a:spcPct val="40000"/>
              </a:spcBef>
              <a:buClr>
                <a:srgbClr val="936F00"/>
              </a:buClr>
              <a:buSzTx/>
              <a:buFont typeface="Arial" panose="020B0604020202020204" pitchFamily="34" charset="0"/>
              <a:buChar char="•"/>
            </a:pPr>
            <a:r>
              <a:rPr lang="en-US" altLang="en-US" sz="2400" dirty="0">
                <a:solidFill>
                  <a:srgbClr val="292929"/>
                </a:solidFill>
              </a:rPr>
              <a:t>Communicate well with students and parents</a:t>
            </a:r>
          </a:p>
          <a:p>
            <a:pPr marL="800100" lvl="1" indent="-342900" eaLnBrk="1" hangingPunct="1">
              <a:lnSpc>
                <a:spcPct val="90000"/>
              </a:lnSpc>
              <a:spcBef>
                <a:spcPct val="40000"/>
              </a:spcBef>
              <a:buClr>
                <a:srgbClr val="936F00"/>
              </a:buClr>
              <a:buSzTx/>
              <a:buFont typeface="Arial" panose="020B0604020202020204" pitchFamily="34" charset="0"/>
              <a:buChar char="•"/>
            </a:pPr>
            <a:r>
              <a:rPr lang="en-US" altLang="en-US" sz="2400" dirty="0">
                <a:solidFill>
                  <a:srgbClr val="292929"/>
                </a:solidFill>
              </a:rPr>
              <a:t>Pay more than lip service to individual variations</a:t>
            </a:r>
          </a:p>
          <a:p>
            <a:pPr marL="800100" lvl="1" indent="-342900" eaLnBrk="1" hangingPunct="1">
              <a:lnSpc>
                <a:spcPct val="90000"/>
              </a:lnSpc>
              <a:spcBef>
                <a:spcPct val="40000"/>
              </a:spcBef>
              <a:buClr>
                <a:srgbClr val="936F00"/>
              </a:buClr>
              <a:buSzTx/>
              <a:buFont typeface="Arial" panose="020B0604020202020204" pitchFamily="34" charset="0"/>
              <a:buChar char="•"/>
            </a:pPr>
            <a:r>
              <a:rPr lang="en-US" altLang="en-US" sz="2400" dirty="0">
                <a:solidFill>
                  <a:srgbClr val="292929"/>
                </a:solidFill>
              </a:rPr>
              <a:t>Work effectively with students from culturally diverse backgrounds</a:t>
            </a:r>
          </a:p>
          <a:p>
            <a:pPr marL="800100" lvl="1" indent="-342900" eaLnBrk="1" hangingPunct="1">
              <a:lnSpc>
                <a:spcPct val="90000"/>
              </a:lnSpc>
              <a:spcBef>
                <a:spcPct val="40000"/>
              </a:spcBef>
              <a:buClr>
                <a:srgbClr val="936F00"/>
              </a:buClr>
              <a:buSzTx/>
              <a:buFont typeface="Arial" panose="020B0604020202020204" pitchFamily="34" charset="0"/>
              <a:buChar char="•"/>
            </a:pPr>
            <a:r>
              <a:rPr lang="en-US" altLang="en-US" sz="2400" dirty="0">
                <a:solidFill>
                  <a:srgbClr val="292929"/>
                </a:solidFill>
              </a:rPr>
              <a:t>Have good assessment knowledge and skills</a:t>
            </a:r>
          </a:p>
          <a:p>
            <a:pPr marL="800100" lvl="1" indent="-342900" eaLnBrk="1" hangingPunct="1">
              <a:lnSpc>
                <a:spcPct val="90000"/>
              </a:lnSpc>
              <a:spcBef>
                <a:spcPct val="40000"/>
              </a:spcBef>
              <a:buClr>
                <a:srgbClr val="936F00"/>
              </a:buClr>
              <a:buSzTx/>
              <a:buFont typeface="Arial" panose="020B0604020202020204" pitchFamily="34" charset="0"/>
              <a:buChar char="•"/>
            </a:pPr>
            <a:r>
              <a:rPr lang="en-US" altLang="en-US" sz="2400" dirty="0">
                <a:solidFill>
                  <a:srgbClr val="292929"/>
                </a:solidFill>
              </a:rPr>
              <a:t>Integrate technology into the curriculum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pPr eaLnBrk="1" hangingPunct="1"/>
            <a:r>
              <a:rPr lang="en-US" altLang="en-US" dirty="0">
                <a:solidFill>
                  <a:schemeClr val="tx1"/>
                </a:solidFill>
              </a:rPr>
              <a:t>CHAPTER 1</a:t>
            </a:r>
            <a:endParaRPr lang="en-IN" dirty="0">
              <a:solidFill>
                <a:schemeClr val="tx1"/>
              </a:solidFill>
            </a:endParaRPr>
          </a:p>
        </p:txBody>
      </p:sp>
      <p:sp>
        <p:nvSpPr>
          <p:cNvPr id="4" name="Content Placeholder 3"/>
          <p:cNvSpPr>
            <a:spLocks noGrp="1"/>
          </p:cNvSpPr>
          <p:nvPr>
            <p:ph sz="quarter" idx="13"/>
          </p:nvPr>
        </p:nvSpPr>
        <p:spPr>
          <a:xfrm>
            <a:off x="1279524" y="3581400"/>
            <a:ext cx="6035676" cy="1066800"/>
          </a:xfrm>
        </p:spPr>
        <p:txBody>
          <a:bodyPr/>
          <a:lstStyle/>
          <a:p>
            <a:pPr marL="0" indent="0" eaLnBrk="1" hangingPunct="1">
              <a:buNone/>
              <a:defRPr/>
            </a:pPr>
            <a:r>
              <a:rPr lang="en-US" b="1" dirty="0"/>
              <a:t>Educational Psychology: </a:t>
            </a:r>
            <a:br>
              <a:rPr lang="en-US" b="1" dirty="0"/>
            </a:br>
            <a:r>
              <a:rPr lang="en-US" b="1" dirty="0"/>
              <a:t>A Tool for Effective Teaching</a:t>
            </a:r>
            <a:endParaRPr lang="en-US" b="1" dirty="0">
              <a:effectLst>
                <a:outerShdw blurRad="38100" dist="38100" dir="2700000" algn="tl">
                  <a:srgbClr val="C0C0C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r>
              <a:rPr lang="en-US" sz="3600" dirty="0">
                <a:solidFill>
                  <a:srgbClr val="000000"/>
                </a:solidFill>
              </a:rPr>
              <a:t>Effective Teaching</a:t>
            </a:r>
            <a:br>
              <a:rPr lang="en-US" sz="3600" dirty="0">
                <a:solidFill>
                  <a:srgbClr val="9900CC"/>
                </a:solidFill>
                <a:effectLst>
                  <a:outerShdw blurRad="38100" dist="38100" dir="2700000" algn="tl">
                    <a:srgbClr val="C0C0C0"/>
                  </a:outerShdw>
                </a:effectLst>
              </a:rPr>
            </a:br>
            <a:r>
              <a:rPr lang="en-US" sz="2800" i="1" dirty="0">
                <a:solidFill>
                  <a:srgbClr val="999933"/>
                </a:solidFill>
              </a:rPr>
              <a:t>Commitment, Motivation, and Caring</a:t>
            </a:r>
            <a:endParaRPr lang="en-IN" dirty="0"/>
          </a:p>
        </p:txBody>
      </p:sp>
      <p:sp>
        <p:nvSpPr>
          <p:cNvPr id="3" name="Content Placeholder 2"/>
          <p:cNvSpPr>
            <a:spLocks noGrp="1"/>
          </p:cNvSpPr>
          <p:nvPr>
            <p:ph idx="1"/>
          </p:nvPr>
        </p:nvSpPr>
        <p:spPr>
          <a:xfrm>
            <a:off x="635424" y="1885664"/>
            <a:ext cx="7737475" cy="3657600"/>
          </a:xfrm>
        </p:spPr>
        <p:txBody>
          <a:bodyPr/>
          <a:lstStyle/>
          <a:p>
            <a:pPr marL="0" lvl="0" indent="0" eaLnBrk="1" hangingPunct="1">
              <a:lnSpc>
                <a:spcPct val="90000"/>
              </a:lnSpc>
              <a:spcBef>
                <a:spcPts val="0"/>
              </a:spcBef>
              <a:spcAft>
                <a:spcPts val="1500"/>
              </a:spcAft>
              <a:buClr>
                <a:srgbClr val="CC9900"/>
              </a:buClr>
              <a:buNone/>
            </a:pPr>
            <a:r>
              <a:rPr lang="en-US" altLang="en-US" b="1" dirty="0">
                <a:solidFill>
                  <a:srgbClr val="CC9900"/>
                </a:solidFill>
              </a:rPr>
              <a:t>Effective Teachers:</a:t>
            </a:r>
            <a:endParaRPr lang="en-US" altLang="en-US" dirty="0">
              <a:solidFill>
                <a:srgbClr val="CC9900"/>
              </a:solidFill>
            </a:endParaRPr>
          </a:p>
          <a:p>
            <a:pPr marL="914400" lvl="1" indent="-457200" eaLnBrk="1" hangingPunct="1">
              <a:spcBef>
                <a:spcPts val="0"/>
              </a:spcBef>
              <a:buClr>
                <a:srgbClr val="936F00"/>
              </a:buClr>
              <a:buSzTx/>
              <a:buFont typeface="Arial" panose="020B0604020202020204" pitchFamily="34" charset="0"/>
              <a:buChar char="•"/>
            </a:pPr>
            <a:r>
              <a:rPr lang="en-US" altLang="en-US" dirty="0">
                <a:solidFill>
                  <a:srgbClr val="292929"/>
                </a:solidFill>
              </a:rPr>
              <a:t>Have a good attitude</a:t>
            </a:r>
          </a:p>
          <a:p>
            <a:pPr marL="914400" lvl="1" indent="-457200" eaLnBrk="1" hangingPunct="1">
              <a:buClr>
                <a:srgbClr val="936F00"/>
              </a:buClr>
              <a:buSzTx/>
              <a:buFont typeface="Arial" panose="020B0604020202020204" pitchFamily="34" charset="0"/>
              <a:buChar char="•"/>
            </a:pPr>
            <a:r>
              <a:rPr lang="en-US" altLang="en-US" dirty="0">
                <a:solidFill>
                  <a:srgbClr val="292929"/>
                </a:solidFill>
              </a:rPr>
              <a:t>Care about students</a:t>
            </a:r>
          </a:p>
          <a:p>
            <a:pPr marL="914400" lvl="1" indent="-457200" eaLnBrk="1" hangingPunct="1">
              <a:buClr>
                <a:srgbClr val="936F00"/>
              </a:buClr>
              <a:buSzTx/>
              <a:buFont typeface="Arial" panose="020B0604020202020204" pitchFamily="34" charset="0"/>
              <a:buChar char="•"/>
            </a:pPr>
            <a:r>
              <a:rPr lang="en-US" altLang="en-US" dirty="0">
                <a:solidFill>
                  <a:srgbClr val="292929"/>
                </a:solidFill>
              </a:rPr>
              <a:t>Invest time and effort</a:t>
            </a:r>
          </a:p>
          <a:p>
            <a:pPr marL="914400" lvl="1" indent="-457200" eaLnBrk="1" hangingPunct="1">
              <a:buClr>
                <a:srgbClr val="936F00"/>
              </a:buClr>
              <a:buSzTx/>
              <a:buFont typeface="Arial" panose="020B0604020202020204" pitchFamily="34" charset="0"/>
              <a:buChar char="•"/>
            </a:pPr>
            <a:r>
              <a:rPr lang="en-US" altLang="en-US" dirty="0">
                <a:solidFill>
                  <a:srgbClr val="292929"/>
                </a:solidFill>
              </a:rPr>
              <a:t>Have confidence in their own self-efficacy</a:t>
            </a:r>
          </a:p>
          <a:p>
            <a:pPr marL="914400" lvl="1" indent="-457200" eaLnBrk="1" hangingPunct="1">
              <a:lnSpc>
                <a:spcPct val="90000"/>
              </a:lnSpc>
              <a:spcBef>
                <a:spcPct val="40000"/>
              </a:spcBef>
              <a:buClr>
                <a:srgbClr val="936F00"/>
              </a:buClr>
              <a:buSzTx/>
              <a:buFont typeface="Arial" panose="020B0604020202020204" pitchFamily="34" charset="0"/>
              <a:buChar char="•"/>
            </a:pPr>
            <a:r>
              <a:rPr lang="en-US" altLang="en-US" dirty="0">
                <a:solidFill>
                  <a:srgbClr val="292929"/>
                </a:solidFill>
              </a:rPr>
              <a:t>Bring a positive attitude and enthusiasm to the classroom</a:t>
            </a:r>
            <a:endParaRPr lang="en-US" altLang="en-US" sz="2400" dirty="0">
              <a:solidFill>
                <a:srgbClr val="29292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8" y="401411"/>
            <a:ext cx="7191828" cy="876527"/>
          </a:xfrm>
        </p:spPr>
        <p:txBody>
          <a:bodyPr/>
          <a:lstStyle/>
          <a:p>
            <a:pPr lvl="0" eaLnBrk="1" hangingPunct="1"/>
            <a:r>
              <a:rPr lang="en-US" altLang="en-US" sz="3600" kern="1200" dirty="0">
                <a:solidFill>
                  <a:srgbClr val="000000"/>
                </a:solidFill>
                <a:latin typeface="Arial" panose="020B0604020202020204" pitchFamily="34" charset="0"/>
              </a:rPr>
              <a:t>Characteristics of Best Teachers</a:t>
            </a:r>
            <a:endParaRPr lang="en-US" altLang="en-US" sz="2400" kern="1200" dirty="0">
              <a:solidFill>
                <a:srgbClr val="FF0000"/>
              </a:solidFill>
              <a:latin typeface="Arial" panose="020B0604020202020204" pitchFamily="34" charset="0"/>
            </a:endParaRPr>
          </a:p>
        </p:txBody>
      </p:sp>
      <p:sp>
        <p:nvSpPr>
          <p:cNvPr id="4" name="Content Placeholder 6">
            <a:extLst>
              <a:ext uri="{FF2B5EF4-FFF2-40B4-BE49-F238E27FC236}">
                <a16:creationId xmlns:a16="http://schemas.microsoft.com/office/drawing/2014/main" id="{C99BD94D-803D-40D9-8EE8-DF93E7BCEEA9}"/>
              </a:ext>
            </a:extLst>
          </p:cNvPr>
          <p:cNvSpPr>
            <a:spLocks noGrp="1"/>
          </p:cNvSpPr>
          <p:nvPr>
            <p:ph sz="quarter" idx="12"/>
          </p:nvPr>
        </p:nvSpPr>
        <p:spPr>
          <a:xfrm>
            <a:off x="3799768" y="1693973"/>
            <a:ext cx="4238172" cy="340679"/>
          </a:xfrm>
        </p:spPr>
        <p:txBody>
          <a:bodyPr/>
          <a:lstStyle/>
          <a:p>
            <a:pPr marL="0" lvl="0" indent="0" algn="r" eaLnBrk="1" fontAlgn="auto" hangingPunct="1">
              <a:spcBef>
                <a:spcPts val="0"/>
              </a:spcBef>
              <a:spcAft>
                <a:spcPts val="0"/>
              </a:spcAft>
              <a:buClrTx/>
              <a:buSzTx/>
              <a:buNone/>
            </a:pPr>
            <a:r>
              <a:rPr lang="en-US" sz="1600" b="1" kern="1200" dirty="0">
                <a:solidFill>
                  <a:srgbClr val="292929"/>
                </a:solidFill>
              </a:rPr>
              <a:t>CHARACTERISTICS OF BEST TEACHERS</a:t>
            </a:r>
            <a:endParaRPr lang="en-IN" sz="1600" b="1" kern="1200" dirty="0">
              <a:solidFill>
                <a:srgbClr val="292929"/>
              </a:solidFill>
            </a:endParaRPr>
          </a:p>
        </p:txBody>
      </p:sp>
      <p:graphicFrame>
        <p:nvGraphicFramePr>
          <p:cNvPr id="3" name="Table Placeholder 2"/>
          <p:cNvGraphicFramePr>
            <a:graphicFrameLocks noGrp="1"/>
          </p:cNvGraphicFramePr>
          <p:nvPr>
            <p:ph type="tbl" sz="quarter" idx="11"/>
            <p:extLst>
              <p:ext uri="{D42A27DB-BD31-4B8C-83A1-F6EECF244321}">
                <p14:modId xmlns:p14="http://schemas.microsoft.com/office/powerpoint/2010/main" val="744940886"/>
              </p:ext>
            </p:extLst>
          </p:nvPr>
        </p:nvGraphicFramePr>
        <p:xfrm>
          <a:off x="1148983" y="2129756"/>
          <a:ext cx="6841104" cy="4271047"/>
        </p:xfrm>
        <a:graphic>
          <a:graphicData uri="http://schemas.openxmlformats.org/drawingml/2006/table">
            <a:tbl>
              <a:tblPr firstRow="1" bandRow="1">
                <a:tableStyleId>{2D5ABB26-0587-4C30-8999-92F81FD0307C}</a:tableStyleId>
              </a:tblPr>
              <a:tblGrid>
                <a:gridCol w="4859904">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88520">
                <a:tc>
                  <a:txBody>
                    <a:bodyPr/>
                    <a:lstStyle/>
                    <a:p>
                      <a:r>
                        <a:rPr lang="en-US" sz="1600" b="1" dirty="0"/>
                        <a:t>Characteristics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 Total</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326">
                <a:tc>
                  <a:txBody>
                    <a:bodyPr/>
                    <a:lstStyle/>
                    <a:p>
                      <a:pPr marL="347472" indent="-342900">
                        <a:buFont typeface="+mj-lt"/>
                        <a:buAutoNum type="arabicPeriod"/>
                      </a:pPr>
                      <a:r>
                        <a:rPr lang="en-US" sz="1600" dirty="0"/>
                        <a:t>Have</a:t>
                      </a:r>
                      <a:r>
                        <a:rPr lang="en-US" sz="1600" baseline="0" dirty="0"/>
                        <a:t> a sense of humor </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79.2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5326">
                <a:tc>
                  <a:txBody>
                    <a:bodyPr/>
                    <a:lstStyle/>
                    <a:p>
                      <a:pPr marL="347472" indent="-342900">
                        <a:buFont typeface="+mj-lt"/>
                        <a:buAutoNum type="arabicPeriod" startAt="2"/>
                      </a:pPr>
                      <a:r>
                        <a:rPr lang="en-US" sz="1600" dirty="0"/>
                        <a:t>Make the class interesting</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73.7</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5326">
                <a:tc>
                  <a:txBody>
                    <a:bodyPr/>
                    <a:lstStyle/>
                    <a:p>
                      <a:pPr marL="347472" indent="-342900">
                        <a:buFont typeface="+mj-lt"/>
                        <a:buAutoNum type="arabicPeriod" startAt="3"/>
                      </a:pPr>
                      <a:r>
                        <a:rPr lang="en-US" sz="1600" dirty="0"/>
                        <a:t>Have knowledge of their subjects</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70.1</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5326">
                <a:tc>
                  <a:txBody>
                    <a:bodyPr/>
                    <a:lstStyle/>
                    <a:p>
                      <a:pPr marL="347472" indent="-342900">
                        <a:buFont typeface="+mj-lt"/>
                        <a:buAutoNum type="arabicPeriod" startAt="4"/>
                      </a:pPr>
                      <a:r>
                        <a:rPr lang="en-US" sz="1600" dirty="0"/>
                        <a:t>Explain things</a:t>
                      </a:r>
                      <a:r>
                        <a:rPr lang="en-US" sz="1600" baseline="0" dirty="0"/>
                        <a:t> clearly</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66.2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5326">
                <a:tc>
                  <a:txBody>
                    <a:bodyPr/>
                    <a:lstStyle/>
                    <a:p>
                      <a:pPr marL="347472" indent="-342900">
                        <a:buFont typeface="+mj-lt"/>
                        <a:buAutoNum type="arabicPeriod" startAt="5"/>
                      </a:pPr>
                      <a:r>
                        <a:rPr lang="en-US" sz="1600" dirty="0"/>
                        <a:t>Spend time to help students</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65.8</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5326">
                <a:tc>
                  <a:txBody>
                    <a:bodyPr/>
                    <a:lstStyle/>
                    <a:p>
                      <a:pPr marL="347472" indent="-342900">
                        <a:buFont typeface="+mj-lt"/>
                        <a:buAutoNum type="arabicPeriod" startAt="6"/>
                      </a:pPr>
                      <a:r>
                        <a:rPr lang="en-US" sz="1600" dirty="0"/>
                        <a:t>Are fair to their students</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61.8</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5326">
                <a:tc>
                  <a:txBody>
                    <a:bodyPr/>
                    <a:lstStyle/>
                    <a:p>
                      <a:pPr marL="347472" indent="-342900">
                        <a:buFont typeface="+mj-lt"/>
                        <a:buAutoNum type="arabicPeriod" startAt="7"/>
                      </a:pPr>
                      <a:r>
                        <a:rPr lang="en-US" sz="1600" dirty="0"/>
                        <a:t>Treat</a:t>
                      </a:r>
                      <a:r>
                        <a:rPr lang="en-US" sz="1600" baseline="0" dirty="0"/>
                        <a:t> students like adults</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54.4</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5326">
                <a:tc>
                  <a:txBody>
                    <a:bodyPr/>
                    <a:lstStyle/>
                    <a:p>
                      <a:pPr marL="347472" indent="-342900">
                        <a:buFont typeface="+mj-lt"/>
                        <a:buAutoNum type="arabicPeriod" startAt="8"/>
                      </a:pPr>
                      <a:r>
                        <a:rPr lang="en-US" sz="1600" dirty="0"/>
                        <a:t>Relate</a:t>
                      </a:r>
                      <a:r>
                        <a:rPr lang="en-US" sz="1600" baseline="0" dirty="0"/>
                        <a:t> well to students</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54.2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8520">
                <a:tc>
                  <a:txBody>
                    <a:bodyPr/>
                    <a:lstStyle/>
                    <a:p>
                      <a:pPr marL="347472" indent="-342900">
                        <a:buFont typeface="+mj-lt"/>
                        <a:buAutoNum type="arabicPeriod" startAt="9"/>
                      </a:pPr>
                      <a:r>
                        <a:rPr lang="en-US" sz="1600" dirty="0"/>
                        <a:t>Are considerate of students’ feelings</a:t>
                      </a:r>
                      <a:endParaRPr lang="en-IN" sz="1600" dirty="0"/>
                    </a:p>
                  </a:txBody>
                  <a:tcPr marL="2011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51.9</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11399">
                <a:tc>
                  <a:txBody>
                    <a:bodyPr/>
                    <a:lstStyle/>
                    <a:p>
                      <a:pPr marL="347472" indent="-342900">
                        <a:buFont typeface="+mj-lt"/>
                        <a:buAutoNum type="arabicPeriod" startAt="10"/>
                      </a:pPr>
                      <a:r>
                        <a:rPr lang="en-US" sz="1600" dirty="0"/>
                        <a:t>Don’t show</a:t>
                      </a:r>
                      <a:r>
                        <a:rPr lang="en-US" sz="1600" baseline="0" dirty="0"/>
                        <a:t> favoritism toward students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46.6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06" y="461345"/>
            <a:ext cx="7985994" cy="819541"/>
          </a:xfrm>
        </p:spPr>
        <p:txBody>
          <a:bodyPr/>
          <a:lstStyle/>
          <a:p>
            <a:pPr eaLnBrk="1" hangingPunct="1"/>
            <a:r>
              <a:rPr lang="en-US" altLang="en-US" sz="3600" kern="1200" dirty="0">
                <a:latin typeface="Arial" panose="020B0604020202020204" pitchFamily="34" charset="0"/>
                <a:ea typeface="+mn-ea"/>
                <a:cs typeface="+mn-cs"/>
              </a:rPr>
              <a:t>Characteristics of Worst Teachers</a:t>
            </a:r>
            <a:endParaRPr lang="en-US" sz="3600" kern="1200" dirty="0">
              <a:latin typeface="Arial" panose="020B0604020202020204" pitchFamily="34" charset="0"/>
              <a:ea typeface="+mn-ea"/>
              <a:cs typeface="+mn-cs"/>
            </a:endParaRPr>
          </a:p>
        </p:txBody>
      </p:sp>
      <p:sp>
        <p:nvSpPr>
          <p:cNvPr id="4" name="Content Placeholder 6">
            <a:extLst>
              <a:ext uri="{FF2B5EF4-FFF2-40B4-BE49-F238E27FC236}">
                <a16:creationId xmlns:a16="http://schemas.microsoft.com/office/drawing/2014/main" id="{B840F76B-625B-41E4-AB05-020E51D668A5}"/>
              </a:ext>
            </a:extLst>
          </p:cNvPr>
          <p:cNvSpPr>
            <a:spLocks noGrp="1"/>
          </p:cNvSpPr>
          <p:nvPr>
            <p:ph sz="quarter" idx="12"/>
          </p:nvPr>
        </p:nvSpPr>
        <p:spPr>
          <a:xfrm>
            <a:off x="3167743" y="1690914"/>
            <a:ext cx="4876800" cy="366486"/>
          </a:xfrm>
        </p:spPr>
        <p:txBody>
          <a:bodyPr/>
          <a:lstStyle/>
          <a:p>
            <a:pPr marL="0" lvl="0" indent="0" algn="r" eaLnBrk="1" fontAlgn="auto" hangingPunct="1">
              <a:spcBef>
                <a:spcPts val="0"/>
              </a:spcBef>
              <a:spcAft>
                <a:spcPts val="0"/>
              </a:spcAft>
              <a:buClrTx/>
              <a:buSzTx/>
              <a:buNone/>
            </a:pPr>
            <a:r>
              <a:rPr lang="en-US" sz="1600" b="1" kern="1200" dirty="0">
                <a:solidFill>
                  <a:srgbClr val="292929"/>
                </a:solidFill>
              </a:rPr>
              <a:t>CHARACTERISTICS OF WORST TEACHERS</a:t>
            </a:r>
            <a:endParaRPr lang="en-IN" sz="1600" b="1" kern="1200" dirty="0">
              <a:solidFill>
                <a:srgbClr val="292929"/>
              </a:solidFill>
            </a:endParaRPr>
          </a:p>
        </p:txBody>
      </p:sp>
      <p:graphicFrame>
        <p:nvGraphicFramePr>
          <p:cNvPr id="3" name="Table Placeholder 2"/>
          <p:cNvGraphicFramePr>
            <a:graphicFrameLocks noGrp="1"/>
          </p:cNvGraphicFramePr>
          <p:nvPr>
            <p:ph type="tbl" sz="quarter" idx="11"/>
            <p:extLst>
              <p:ext uri="{D42A27DB-BD31-4B8C-83A1-F6EECF244321}">
                <p14:modId xmlns:p14="http://schemas.microsoft.com/office/powerpoint/2010/main" val="2541204638"/>
              </p:ext>
            </p:extLst>
          </p:nvPr>
        </p:nvGraphicFramePr>
        <p:xfrm>
          <a:off x="1140505" y="2122714"/>
          <a:ext cx="6904038" cy="4276593"/>
        </p:xfrm>
        <a:graphic>
          <a:graphicData uri="http://schemas.openxmlformats.org/drawingml/2006/table">
            <a:tbl>
              <a:tblPr firstRow="1" bandRow="1">
                <a:tableStyleId>{2D5ABB26-0587-4C30-8999-92F81FD0307C}</a:tableStyleId>
              </a:tblPr>
              <a:tblGrid>
                <a:gridCol w="4922837">
                  <a:extLst>
                    <a:ext uri="{9D8B030D-6E8A-4147-A177-3AD203B41FA5}">
                      <a16:colId xmlns:a16="http://schemas.microsoft.com/office/drawing/2014/main" val="20000"/>
                    </a:ext>
                  </a:extLst>
                </a:gridCol>
                <a:gridCol w="1981201">
                  <a:extLst>
                    <a:ext uri="{9D8B030D-6E8A-4147-A177-3AD203B41FA5}">
                      <a16:colId xmlns:a16="http://schemas.microsoft.com/office/drawing/2014/main" val="20001"/>
                    </a:ext>
                  </a:extLst>
                </a:gridCol>
              </a:tblGrid>
              <a:tr h="390393">
                <a:tc>
                  <a:txBody>
                    <a:bodyPr/>
                    <a:lstStyle/>
                    <a:p>
                      <a:r>
                        <a:rPr lang="en-US" sz="1600" b="1" dirty="0"/>
                        <a:t>Characteristics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dirty="0"/>
                        <a:t>% Total</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0393">
                <a:tc>
                  <a:txBody>
                    <a:bodyPr/>
                    <a:lstStyle/>
                    <a:p>
                      <a:pPr marL="342900" indent="-342900">
                        <a:buFont typeface="+mj-lt"/>
                        <a:buAutoNum type="arabicPeriod"/>
                      </a:pPr>
                      <a:r>
                        <a:rPr lang="en-US" sz="1600" dirty="0"/>
                        <a:t>Are dull/have a boring class</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79.6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0393">
                <a:tc>
                  <a:txBody>
                    <a:bodyPr/>
                    <a:lstStyle/>
                    <a:p>
                      <a:pPr marL="342900" indent="-342900">
                        <a:buFont typeface="+mj-lt"/>
                        <a:buAutoNum type="arabicPeriod" startAt="2"/>
                      </a:pPr>
                      <a:r>
                        <a:rPr lang="en-US" sz="1600" dirty="0"/>
                        <a:t>Don’t explain things clearly</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63.2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0393">
                <a:tc>
                  <a:txBody>
                    <a:bodyPr/>
                    <a:lstStyle/>
                    <a:p>
                      <a:pPr marL="342900" indent="-342900">
                        <a:buFont typeface="+mj-lt"/>
                        <a:buAutoNum type="arabicPeriod" startAt="3"/>
                      </a:pPr>
                      <a:r>
                        <a:rPr lang="en-US" sz="1600" dirty="0"/>
                        <a:t>Show favoritism toward students </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52.7</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0393">
                <a:tc>
                  <a:txBody>
                    <a:bodyPr/>
                    <a:lstStyle/>
                    <a:p>
                      <a:pPr marL="342900" indent="-342900">
                        <a:buFont typeface="+mj-lt"/>
                        <a:buAutoNum type="arabicPeriod" startAt="4"/>
                      </a:pPr>
                      <a:r>
                        <a:rPr lang="en-US" sz="1600" dirty="0"/>
                        <a:t>Have</a:t>
                      </a:r>
                      <a:r>
                        <a:rPr lang="en-US" sz="1600" baseline="0" dirty="0"/>
                        <a:t> a poor attitude</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49.8</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0393">
                <a:tc>
                  <a:txBody>
                    <a:bodyPr/>
                    <a:lstStyle/>
                    <a:p>
                      <a:pPr marL="342900" indent="-342900">
                        <a:buFont typeface="+mj-lt"/>
                        <a:buAutoNum type="arabicPeriod" startAt="5"/>
                      </a:pPr>
                      <a:r>
                        <a:rPr lang="en-US" sz="1600" baseline="0" dirty="0"/>
                        <a:t>Expect too much from students</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49.1</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0393">
                <a:tc>
                  <a:txBody>
                    <a:bodyPr/>
                    <a:lstStyle/>
                    <a:p>
                      <a:pPr marL="342900" indent="-342900">
                        <a:buFont typeface="+mj-lt"/>
                        <a:buAutoNum type="arabicPeriod" startAt="6"/>
                      </a:pPr>
                      <a:r>
                        <a:rPr lang="en-US" sz="1600" dirty="0"/>
                        <a:t>Don’t relate</a:t>
                      </a:r>
                      <a:r>
                        <a:rPr lang="en-US" sz="1600" baseline="0" dirty="0"/>
                        <a:t> to students</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46.2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0393">
                <a:tc>
                  <a:txBody>
                    <a:bodyPr/>
                    <a:lstStyle/>
                    <a:p>
                      <a:pPr marL="342900" indent="-342900">
                        <a:buFont typeface="+mj-lt"/>
                        <a:buAutoNum type="arabicPeriod" startAt="7"/>
                      </a:pPr>
                      <a:r>
                        <a:rPr lang="en-US" sz="1600" dirty="0"/>
                        <a:t>Give too much homework</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44.2</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0393">
                <a:tc>
                  <a:txBody>
                    <a:bodyPr/>
                    <a:lstStyle/>
                    <a:p>
                      <a:pPr marL="342900" indent="-342900">
                        <a:buFont typeface="+mj-lt"/>
                        <a:buAutoNum type="arabicPeriod" startAt="8"/>
                      </a:pPr>
                      <a:r>
                        <a:rPr lang="en-US" sz="1600" dirty="0"/>
                        <a:t>Are too strict</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40.6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2663">
                <a:tc>
                  <a:txBody>
                    <a:bodyPr/>
                    <a:lstStyle/>
                    <a:p>
                      <a:pPr marL="342900" indent="-342900">
                        <a:buFont typeface="+mj-lt"/>
                        <a:buAutoNum type="arabicPeriod" startAt="9"/>
                      </a:pPr>
                      <a:r>
                        <a:rPr lang="en-US" sz="1600" dirty="0"/>
                        <a:t>Don’t give help/individual attention</a:t>
                      </a:r>
                      <a:endParaRPr lang="en-IN" sz="1600" dirty="0"/>
                    </a:p>
                  </a:txBody>
                  <a:tcPr marL="2103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40.5</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0393">
                <a:tc>
                  <a:txBody>
                    <a:bodyPr/>
                    <a:lstStyle/>
                    <a:p>
                      <a:pPr marL="465138" indent="-465138">
                        <a:buFont typeface="+mj-lt"/>
                        <a:buAutoNum type="arabicPeriod" startAt="10"/>
                      </a:pPr>
                      <a:r>
                        <a:rPr lang="en-US" sz="1600" dirty="0"/>
                        <a:t>Lack control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t>39.9</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19" y="228600"/>
            <a:ext cx="7158037" cy="1169494"/>
          </a:xfrm>
        </p:spPr>
        <p:txBody>
          <a:bodyPr/>
          <a:lstStyle/>
          <a:p>
            <a:r>
              <a:rPr lang="en-US" sz="3200" dirty="0">
                <a:solidFill>
                  <a:srgbClr val="000000"/>
                </a:solidFill>
              </a:rPr>
              <a:t>Educational Psychology:</a:t>
            </a:r>
            <a:br>
              <a:rPr lang="en-US" sz="3200" dirty="0">
                <a:solidFill>
                  <a:srgbClr val="000000"/>
                </a:solidFill>
              </a:rPr>
            </a:br>
            <a:r>
              <a:rPr lang="en-US" sz="3200" dirty="0">
                <a:solidFill>
                  <a:srgbClr val="000000"/>
                </a:solidFill>
              </a:rPr>
              <a:t>A Tool for Effective Teaching, 3</a:t>
            </a:r>
            <a:endParaRPr lang="en-IN" dirty="0"/>
          </a:p>
        </p:txBody>
      </p:sp>
      <p:pic>
        <p:nvPicPr>
          <p:cNvPr id="5" name="Picture 4">
            <a:extLst>
              <a:ext uri="{FF2B5EF4-FFF2-40B4-BE49-F238E27FC236}">
                <a16:creationId xmlns:a16="http://schemas.microsoft.com/office/drawing/2014/main" id="{318EC619-8F0D-44C7-8C7A-1E5517808C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 t="26454" r="1666" b="4761"/>
          <a:stretch/>
        </p:blipFill>
        <p:spPr>
          <a:xfrm>
            <a:off x="152400" y="1703436"/>
            <a:ext cx="8839200" cy="4717143"/>
          </a:xfrm>
          <a:prstGeom prst="rect">
            <a:avLst/>
          </a:prstGeom>
        </p:spPr>
      </p:pic>
      <p:sp>
        <p:nvSpPr>
          <p:cNvPr id="7" name="Content Placeholder 6">
            <a:extLst>
              <a:ext uri="{FF2B5EF4-FFF2-40B4-BE49-F238E27FC236}">
                <a16:creationId xmlns:a16="http://schemas.microsoft.com/office/drawing/2014/main" id="{55BC7146-6560-4788-988D-77ABAA5CFCA2}"/>
              </a:ext>
            </a:extLst>
          </p:cNvPr>
          <p:cNvSpPr>
            <a:spLocks noGrp="1"/>
          </p:cNvSpPr>
          <p:nvPr>
            <p:ph sz="quarter" idx="14"/>
          </p:nvPr>
        </p:nvSpPr>
        <p:spPr>
          <a:xfrm>
            <a:off x="6737811" y="6338021"/>
            <a:ext cx="2268537" cy="215179"/>
          </a:xfrm>
        </p:spPr>
        <p:txBody>
          <a:bodyPr/>
          <a:lstStyle/>
          <a:p>
            <a:pPr marL="0" indent="0" algn="r">
              <a:buNone/>
            </a:pPr>
            <a:r>
              <a:rPr lang="en-US" sz="1200" dirty="0">
                <a:latin typeface="+mj-lt"/>
                <a:cs typeface="Calibri" panose="020F0502020204030204" pitchFamily="34" charset="0"/>
                <a:hlinkClick r:id="rId4" action="ppaction://hlinksldjump"/>
              </a:rPr>
              <a:t>Jump to long description</a:t>
            </a:r>
            <a:endParaRPr lang="en-US" sz="1200" dirty="0">
              <a:latin typeface="+mj-lt"/>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Why Research Is Important</a:t>
            </a:r>
          </a:p>
        </p:txBody>
      </p:sp>
      <p:sp>
        <p:nvSpPr>
          <p:cNvPr id="29699" name="Content Placeholder 2"/>
          <p:cNvSpPr>
            <a:spLocks noGrp="1"/>
          </p:cNvSpPr>
          <p:nvPr>
            <p:ph idx="1"/>
          </p:nvPr>
        </p:nvSpPr>
        <p:spPr>
          <a:xfrm>
            <a:off x="838201" y="1676400"/>
            <a:ext cx="7251700" cy="4419600"/>
          </a:xfrm>
        </p:spPr>
        <p:txBody>
          <a:bodyPr/>
          <a:lstStyle/>
          <a:p>
            <a:pPr marL="0" lvl="1" indent="0">
              <a:spcAft>
                <a:spcPts val="1500"/>
              </a:spcAft>
              <a:buClr>
                <a:schemeClr val="accent1"/>
              </a:buClr>
              <a:buSzPct val="70000"/>
              <a:buNone/>
            </a:pPr>
            <a:r>
              <a:rPr lang="en-US" altLang="en-US" sz="3200" dirty="0">
                <a:ea typeface="+mn-ea"/>
                <a:cs typeface="+mn-cs"/>
              </a:rPr>
              <a:t>Research</a:t>
            </a:r>
            <a:endParaRPr lang="en-US" altLang="en-US" dirty="0"/>
          </a:p>
          <a:p>
            <a:pPr marL="449263" lvl="1">
              <a:spcBef>
                <a:spcPts val="0"/>
              </a:spcBef>
              <a:buClr>
                <a:srgbClr val="936F00"/>
              </a:buClr>
              <a:buSzPct val="100000"/>
              <a:buFont typeface="Arial" panose="020B0604020202020204" pitchFamily="34" charset="0"/>
              <a:buChar char="•"/>
            </a:pPr>
            <a:r>
              <a:rPr lang="en-US" altLang="en-US" dirty="0"/>
              <a:t>Provides you with valid information about the best way to teach children</a:t>
            </a:r>
          </a:p>
          <a:p>
            <a:pPr marL="449263" lvl="1">
              <a:buClr>
                <a:srgbClr val="936F00"/>
              </a:buClr>
              <a:buSzPct val="100000"/>
              <a:buFont typeface="Arial" panose="020B0604020202020204" pitchFamily="34" charset="0"/>
              <a:buChar char="•"/>
            </a:pPr>
            <a:r>
              <a:rPr lang="en-US" altLang="en-US" dirty="0"/>
              <a:t>Allows you to be objective about knowledge you get from personal experience</a:t>
            </a:r>
          </a:p>
          <a:p>
            <a:pPr marL="449263" lvl="1">
              <a:buClr>
                <a:srgbClr val="936F00"/>
              </a:buClr>
              <a:buSzPct val="100000"/>
              <a:buFont typeface="Arial" panose="020B0604020202020204" pitchFamily="34" charset="0"/>
              <a:buChar char="•"/>
            </a:pPr>
            <a:r>
              <a:rPr lang="en-US" altLang="en-US" dirty="0"/>
              <a:t>Allows you to make sense of experts who don’t always agree on the “best way” to educate students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defRPr/>
            </a:pPr>
            <a:r>
              <a:rPr lang="en-US" sz="3600" dirty="0"/>
              <a:t>Research Methods, 1</a:t>
            </a:r>
            <a:endParaRPr lang="en-IN" sz="3600" dirty="0"/>
          </a:p>
        </p:txBody>
      </p:sp>
      <p:sp>
        <p:nvSpPr>
          <p:cNvPr id="5" name="Content Placeholder 4"/>
          <p:cNvSpPr>
            <a:spLocks noGrp="1"/>
          </p:cNvSpPr>
          <p:nvPr>
            <p:ph idx="1"/>
          </p:nvPr>
        </p:nvSpPr>
        <p:spPr>
          <a:xfrm>
            <a:off x="1378858" y="1692275"/>
            <a:ext cx="6164942" cy="3717925"/>
          </a:xfrm>
        </p:spPr>
        <p:txBody>
          <a:bodyPr/>
          <a:lstStyle/>
          <a:p>
            <a:pPr lvl="0" eaLnBrk="1" hangingPunct="1">
              <a:spcBef>
                <a:spcPts val="0"/>
              </a:spcBef>
              <a:spcAft>
                <a:spcPts val="1500"/>
              </a:spcAft>
              <a:buClr>
                <a:srgbClr val="CC9900"/>
              </a:buClr>
              <a:buNone/>
            </a:pPr>
            <a:r>
              <a:rPr lang="en-US" altLang="en-US" b="1" dirty="0">
                <a:solidFill>
                  <a:srgbClr val="CC9900"/>
                </a:solidFill>
              </a:rPr>
              <a:t>Descriptive Research</a:t>
            </a:r>
          </a:p>
          <a:p>
            <a:pPr lvl="1" eaLnBrk="1" hangingPunct="1">
              <a:spcBef>
                <a:spcPts val="0"/>
              </a:spcBef>
              <a:buClr>
                <a:srgbClr val="CC9900"/>
              </a:buClr>
              <a:buSzPct val="100000"/>
              <a:buFont typeface="Arial" panose="020B0604020202020204" pitchFamily="34" charset="0"/>
              <a:buChar char="•"/>
            </a:pPr>
            <a:r>
              <a:rPr lang="en-US" altLang="en-US" dirty="0">
                <a:solidFill>
                  <a:srgbClr val="292929"/>
                </a:solidFill>
              </a:rPr>
              <a:t>Observations</a:t>
            </a:r>
          </a:p>
          <a:p>
            <a:pPr lvl="2" eaLnBrk="1" hangingPunct="1">
              <a:buClr>
                <a:srgbClr val="999933"/>
              </a:buClr>
              <a:buSzPct val="100000"/>
              <a:buFont typeface="Arial" panose="020B0604020202020204" pitchFamily="34" charset="0"/>
              <a:buChar char="•"/>
            </a:pPr>
            <a:r>
              <a:rPr lang="en-US" altLang="en-US" b="1" dirty="0">
                <a:solidFill>
                  <a:srgbClr val="292929"/>
                </a:solidFill>
              </a:rPr>
              <a:t>Laboratory</a:t>
            </a:r>
          </a:p>
          <a:p>
            <a:pPr lvl="2" eaLnBrk="1" hangingPunct="1">
              <a:buClr>
                <a:srgbClr val="999933"/>
              </a:buClr>
              <a:buSzPct val="100000"/>
              <a:buFont typeface="Arial" panose="020B0604020202020204" pitchFamily="34" charset="0"/>
              <a:buChar char="•"/>
            </a:pPr>
            <a:r>
              <a:rPr lang="en-US" altLang="en-US" b="1" dirty="0">
                <a:solidFill>
                  <a:srgbClr val="292929"/>
                </a:solidFill>
              </a:rPr>
              <a:t>Naturalistic observation</a:t>
            </a:r>
          </a:p>
          <a:p>
            <a:pPr lvl="2" eaLnBrk="1" hangingPunct="1">
              <a:buClr>
                <a:srgbClr val="999933"/>
              </a:buClr>
              <a:buSzPct val="100000"/>
              <a:buFont typeface="Arial" panose="020B0604020202020204" pitchFamily="34" charset="0"/>
              <a:buChar char="•"/>
            </a:pPr>
            <a:r>
              <a:rPr lang="en-US" altLang="en-US" b="1" dirty="0">
                <a:solidFill>
                  <a:srgbClr val="292929"/>
                </a:solidFill>
              </a:rPr>
              <a:t>Participant observation</a:t>
            </a:r>
          </a:p>
          <a:p>
            <a:pPr lvl="1" eaLnBrk="1" hangingPunct="1">
              <a:buClr>
                <a:srgbClr val="CC9900"/>
              </a:buClr>
              <a:buSzPct val="100000"/>
              <a:buFont typeface="Arial" panose="020B0604020202020204" pitchFamily="34" charset="0"/>
              <a:buChar char="•"/>
            </a:pPr>
            <a:r>
              <a:rPr lang="en-US" altLang="en-US" dirty="0">
                <a:solidFill>
                  <a:srgbClr val="292929"/>
                </a:solidFill>
              </a:rPr>
              <a:t>Interviews and questionnaires</a:t>
            </a:r>
          </a:p>
          <a:p>
            <a:pPr lvl="1" eaLnBrk="1" hangingPunct="1">
              <a:buClr>
                <a:srgbClr val="CC9900"/>
              </a:buClr>
              <a:buSzPct val="100000"/>
              <a:buFont typeface="Arial" panose="020B0604020202020204" pitchFamily="34" charset="0"/>
              <a:buChar char="•"/>
            </a:pPr>
            <a:r>
              <a:rPr lang="en-US" altLang="en-US" b="1" dirty="0">
                <a:solidFill>
                  <a:srgbClr val="292929"/>
                </a:solidFill>
              </a:rPr>
              <a:t>Standardized tests</a:t>
            </a:r>
          </a:p>
        </p:txBody>
      </p:sp>
      <p:pic>
        <p:nvPicPr>
          <p:cNvPr id="3072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5" y="3154363"/>
            <a:ext cx="936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25" y="2606675"/>
            <a:ext cx="191928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800600"/>
            <a:ext cx="14636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r>
              <a:rPr lang="en-US" sz="3600" dirty="0">
                <a:solidFill>
                  <a:srgbClr val="000000"/>
                </a:solidFill>
              </a:rPr>
              <a:t>Research Methods,</a:t>
            </a:r>
            <a:r>
              <a:rPr lang="en-US" sz="3600" baseline="0" dirty="0">
                <a:solidFill>
                  <a:srgbClr val="000000"/>
                </a:solidFill>
              </a:rPr>
              <a:t> 2</a:t>
            </a:r>
            <a:endParaRPr lang="en-IN" dirty="0"/>
          </a:p>
        </p:txBody>
      </p:sp>
      <p:sp>
        <p:nvSpPr>
          <p:cNvPr id="3" name="Content Placeholder 2"/>
          <p:cNvSpPr>
            <a:spLocks noGrp="1"/>
          </p:cNvSpPr>
          <p:nvPr>
            <p:ph idx="1"/>
          </p:nvPr>
        </p:nvSpPr>
        <p:spPr>
          <a:xfrm>
            <a:off x="1371600" y="1692274"/>
            <a:ext cx="6213475" cy="3489326"/>
          </a:xfrm>
        </p:spPr>
        <p:txBody>
          <a:bodyPr/>
          <a:lstStyle/>
          <a:p>
            <a:pPr lvl="0" eaLnBrk="1" hangingPunct="1">
              <a:spcBef>
                <a:spcPts val="0"/>
              </a:spcBef>
              <a:spcAft>
                <a:spcPts val="1500"/>
              </a:spcAft>
              <a:buClr>
                <a:srgbClr val="CC9900"/>
              </a:buClr>
              <a:buNone/>
            </a:pPr>
            <a:r>
              <a:rPr lang="en-US" altLang="en-US" b="1" dirty="0">
                <a:solidFill>
                  <a:srgbClr val="CC9900"/>
                </a:solidFill>
              </a:rPr>
              <a:t>Descriptive Research</a:t>
            </a:r>
          </a:p>
          <a:p>
            <a:pPr lvl="1" eaLnBrk="1" hangingPunct="1">
              <a:spcBef>
                <a:spcPts val="0"/>
              </a:spcBef>
              <a:buClr>
                <a:srgbClr val="936F00"/>
              </a:buClr>
              <a:buSzPct val="100000"/>
              <a:buFont typeface="Arial" panose="020B0604020202020204" pitchFamily="34" charset="0"/>
              <a:buChar char="•"/>
            </a:pPr>
            <a:r>
              <a:rPr lang="en-US" altLang="en-US" dirty="0">
                <a:solidFill>
                  <a:srgbClr val="292929"/>
                </a:solidFill>
              </a:rPr>
              <a:t>Physiological Measures</a:t>
            </a:r>
          </a:p>
          <a:p>
            <a:pPr lvl="1" eaLnBrk="1" hangingPunct="1">
              <a:buClr>
                <a:srgbClr val="936F00"/>
              </a:buClr>
              <a:buSzPct val="100000"/>
              <a:buFont typeface="Arial" panose="020B0604020202020204" pitchFamily="34" charset="0"/>
              <a:buChar char="•"/>
            </a:pPr>
            <a:r>
              <a:rPr lang="en-US" altLang="en-US" b="1" dirty="0">
                <a:solidFill>
                  <a:srgbClr val="292929"/>
                </a:solidFill>
              </a:rPr>
              <a:t>Case Studies</a:t>
            </a:r>
          </a:p>
          <a:p>
            <a:pPr lvl="1" eaLnBrk="1" hangingPunct="1">
              <a:buClr>
                <a:srgbClr val="936F00"/>
              </a:buClr>
              <a:buSzPct val="100000"/>
              <a:buFont typeface="Arial" panose="020B0604020202020204" pitchFamily="34" charset="0"/>
              <a:buChar char="•"/>
            </a:pPr>
            <a:r>
              <a:rPr lang="en-US" altLang="en-US" b="1" dirty="0">
                <a:solidFill>
                  <a:srgbClr val="292929"/>
                </a:solidFill>
              </a:rPr>
              <a:t>Ethnographic Studies </a:t>
            </a:r>
          </a:p>
          <a:p>
            <a:pPr lvl="1" eaLnBrk="1" hangingPunct="1">
              <a:buClr>
                <a:srgbClr val="936F00"/>
              </a:buClr>
              <a:buSzPct val="100000"/>
              <a:buFont typeface="Arial" panose="020B0604020202020204" pitchFamily="34" charset="0"/>
              <a:buChar char="•"/>
            </a:pPr>
            <a:r>
              <a:rPr lang="en-US" altLang="en-US" dirty="0">
                <a:solidFill>
                  <a:srgbClr val="292929"/>
                </a:solidFill>
              </a:rPr>
              <a:t>Focus Groups</a:t>
            </a:r>
          </a:p>
          <a:p>
            <a:pPr lvl="1" eaLnBrk="1" hangingPunct="1">
              <a:buClr>
                <a:srgbClr val="936F00"/>
              </a:buClr>
              <a:buSzPct val="100000"/>
              <a:buFont typeface="Arial" panose="020B0604020202020204" pitchFamily="34" charset="0"/>
              <a:buChar char="•"/>
            </a:pPr>
            <a:r>
              <a:rPr lang="en-US" altLang="en-US" dirty="0">
                <a:solidFill>
                  <a:srgbClr val="292929"/>
                </a:solidFill>
              </a:rPr>
              <a:t>Personal Journals and Diaries</a:t>
            </a:r>
          </a:p>
        </p:txBody>
      </p:sp>
      <p:pic>
        <p:nvPicPr>
          <p:cNvPr id="3174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435475"/>
            <a:ext cx="18256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875" y="2239963"/>
            <a:ext cx="173831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6963" y="96839"/>
            <a:ext cx="6992937" cy="1320800"/>
          </a:xfrm>
        </p:spPr>
        <p:txBody>
          <a:bodyPr/>
          <a:lstStyle/>
          <a:p>
            <a:r>
              <a:rPr lang="en-US" altLang="en-US" sz="3600" dirty="0">
                <a:solidFill>
                  <a:srgbClr val="000000"/>
                </a:solidFill>
              </a:rPr>
              <a:t>Research Methods,</a:t>
            </a:r>
            <a:r>
              <a:rPr lang="en-US" altLang="en-US" sz="3600" baseline="0" dirty="0">
                <a:solidFill>
                  <a:srgbClr val="000000"/>
                </a:solidFill>
              </a:rPr>
              <a:t> 3</a:t>
            </a:r>
            <a:endParaRPr lang="en-IN" dirty="0"/>
          </a:p>
        </p:txBody>
      </p:sp>
      <p:sp>
        <p:nvSpPr>
          <p:cNvPr id="4" name="Content Placeholder 3"/>
          <p:cNvSpPr>
            <a:spLocks noGrp="1"/>
          </p:cNvSpPr>
          <p:nvPr>
            <p:ph sz="half" idx="1"/>
          </p:nvPr>
        </p:nvSpPr>
        <p:spPr>
          <a:xfrm>
            <a:off x="639763" y="2149474"/>
            <a:ext cx="3890963" cy="2422526"/>
          </a:xfrm>
        </p:spPr>
        <p:txBody>
          <a:bodyPr/>
          <a:lstStyle/>
          <a:p>
            <a:pPr lvl="0" eaLnBrk="1" hangingPunct="1">
              <a:lnSpc>
                <a:spcPct val="80000"/>
              </a:lnSpc>
              <a:spcBef>
                <a:spcPts val="0"/>
              </a:spcBef>
              <a:spcAft>
                <a:spcPts val="576"/>
              </a:spcAft>
              <a:buClr>
                <a:srgbClr val="CC9900"/>
              </a:buClr>
              <a:buNone/>
            </a:pPr>
            <a:r>
              <a:rPr lang="en-US" altLang="en-US" sz="2900" b="1" dirty="0">
                <a:solidFill>
                  <a:srgbClr val="292929"/>
                </a:solidFill>
              </a:rPr>
              <a:t>Correlational Research</a:t>
            </a:r>
          </a:p>
          <a:p>
            <a:pPr lvl="0" eaLnBrk="1" hangingPunct="1">
              <a:lnSpc>
                <a:spcPct val="80000"/>
              </a:lnSpc>
              <a:spcBef>
                <a:spcPts val="0"/>
              </a:spcBef>
              <a:buClr>
                <a:srgbClr val="936F00"/>
              </a:buClr>
              <a:buSzPct val="100000"/>
              <a:buFont typeface="Arial" panose="020B0604020202020204" pitchFamily="34" charset="0"/>
              <a:buChar char="•"/>
            </a:pPr>
            <a:r>
              <a:rPr lang="en-US" altLang="en-US" sz="2400" dirty="0">
                <a:solidFill>
                  <a:srgbClr val="292929"/>
                </a:solidFill>
              </a:rPr>
              <a:t>Measures the strength of a relationship between two variables</a:t>
            </a:r>
          </a:p>
          <a:p>
            <a:pPr lvl="0" eaLnBrk="1" hangingPunct="1">
              <a:lnSpc>
                <a:spcPct val="80000"/>
              </a:lnSpc>
              <a:buClr>
                <a:srgbClr val="936F00"/>
              </a:buClr>
              <a:buSzPct val="100000"/>
              <a:buFont typeface="Arial" panose="020B0604020202020204" pitchFamily="34" charset="0"/>
              <a:buChar char="•"/>
            </a:pPr>
            <a:r>
              <a:rPr lang="en-US" altLang="en-US" sz="2400" dirty="0">
                <a:solidFill>
                  <a:srgbClr val="292929"/>
                </a:solidFill>
              </a:rPr>
              <a:t>Does NOT equal causation</a:t>
            </a:r>
          </a:p>
        </p:txBody>
      </p:sp>
      <p:sp>
        <p:nvSpPr>
          <p:cNvPr id="5" name="Content Placeholder 4"/>
          <p:cNvSpPr>
            <a:spLocks noGrp="1"/>
          </p:cNvSpPr>
          <p:nvPr>
            <p:ph sz="half" idx="2"/>
          </p:nvPr>
        </p:nvSpPr>
        <p:spPr>
          <a:xfrm>
            <a:off x="4470401" y="2112962"/>
            <a:ext cx="3987799" cy="4211638"/>
          </a:xfrm>
        </p:spPr>
        <p:txBody>
          <a:bodyPr/>
          <a:lstStyle/>
          <a:p>
            <a:pPr lvl="0" eaLnBrk="1" hangingPunct="1">
              <a:lnSpc>
                <a:spcPct val="80000"/>
              </a:lnSpc>
              <a:spcBef>
                <a:spcPts val="0"/>
              </a:spcBef>
              <a:spcAft>
                <a:spcPts val="576"/>
              </a:spcAft>
              <a:buClr>
                <a:srgbClr val="CC9900"/>
              </a:buClr>
              <a:buNone/>
            </a:pPr>
            <a:r>
              <a:rPr lang="en-US" altLang="en-US" sz="2900" b="1" dirty="0">
                <a:solidFill>
                  <a:srgbClr val="292929"/>
                </a:solidFill>
              </a:rPr>
              <a:t>Experimental Research</a:t>
            </a:r>
          </a:p>
          <a:p>
            <a:pPr eaLnBrk="1" hangingPunct="1">
              <a:lnSpc>
                <a:spcPct val="80000"/>
              </a:lnSpc>
              <a:spcBef>
                <a:spcPts val="0"/>
              </a:spcBef>
              <a:buClr>
                <a:srgbClr val="936F00"/>
              </a:buClr>
              <a:buSzPct val="100000"/>
              <a:buFont typeface="Arial" panose="020B0604020202020204" pitchFamily="34" charset="0"/>
              <a:buChar char="•"/>
            </a:pPr>
            <a:r>
              <a:rPr lang="en-US" altLang="en-US" sz="2400" dirty="0">
                <a:solidFill>
                  <a:srgbClr val="292929"/>
                </a:solidFill>
              </a:rPr>
              <a:t>Cause versus effect</a:t>
            </a:r>
          </a:p>
          <a:p>
            <a:pPr eaLnBrk="1" hangingPunct="1">
              <a:lnSpc>
                <a:spcPct val="80000"/>
              </a:lnSpc>
              <a:buClr>
                <a:srgbClr val="936F00"/>
              </a:buClr>
              <a:buSzPct val="100000"/>
              <a:buFont typeface="Arial" panose="020B0604020202020204" pitchFamily="34" charset="0"/>
              <a:buChar char="•"/>
            </a:pPr>
            <a:r>
              <a:rPr lang="en-US" altLang="en-US" sz="2400" b="1" dirty="0">
                <a:solidFill>
                  <a:srgbClr val="292929"/>
                </a:solidFill>
              </a:rPr>
              <a:t>Independent variables</a:t>
            </a:r>
            <a:r>
              <a:rPr lang="en-US" altLang="en-US" sz="2400" dirty="0">
                <a:solidFill>
                  <a:srgbClr val="292929"/>
                </a:solidFill>
              </a:rPr>
              <a:t> versus </a:t>
            </a:r>
            <a:r>
              <a:rPr lang="en-US" altLang="en-US" sz="2400" b="1" dirty="0">
                <a:solidFill>
                  <a:srgbClr val="292929"/>
                </a:solidFill>
              </a:rPr>
              <a:t>dependent variables</a:t>
            </a:r>
          </a:p>
          <a:p>
            <a:pPr eaLnBrk="1" hangingPunct="1">
              <a:lnSpc>
                <a:spcPct val="80000"/>
              </a:lnSpc>
              <a:buClr>
                <a:srgbClr val="936F00"/>
              </a:buClr>
              <a:buSzPct val="100000"/>
              <a:buFont typeface="Arial" panose="020B0604020202020204" pitchFamily="34" charset="0"/>
              <a:buChar char="•"/>
            </a:pPr>
            <a:r>
              <a:rPr lang="en-US" altLang="en-US" sz="2400" dirty="0">
                <a:solidFill>
                  <a:srgbClr val="292929"/>
                </a:solidFill>
              </a:rPr>
              <a:t>Only truly reliable method of establishing cause and effect</a:t>
            </a:r>
          </a:p>
          <a:p>
            <a:pPr eaLnBrk="1" hangingPunct="1">
              <a:lnSpc>
                <a:spcPct val="80000"/>
              </a:lnSpc>
              <a:buClr>
                <a:srgbClr val="936F00"/>
              </a:buClr>
              <a:buSzPct val="100000"/>
              <a:buFont typeface="Arial" panose="020B0604020202020204" pitchFamily="34" charset="0"/>
              <a:buChar char="•"/>
            </a:pPr>
            <a:r>
              <a:rPr lang="en-US" altLang="en-US" sz="2400" b="1" dirty="0">
                <a:solidFill>
                  <a:srgbClr val="292929"/>
                </a:solidFill>
              </a:rPr>
              <a:t>Experimental groups </a:t>
            </a:r>
            <a:r>
              <a:rPr lang="en-US" altLang="en-US" sz="2400" dirty="0">
                <a:solidFill>
                  <a:srgbClr val="292929"/>
                </a:solidFill>
              </a:rPr>
              <a:t>versus </a:t>
            </a:r>
            <a:r>
              <a:rPr lang="en-US" altLang="en-US" sz="2400" b="1" dirty="0">
                <a:solidFill>
                  <a:srgbClr val="292929"/>
                </a:solidFill>
              </a:rPr>
              <a:t>control groups</a:t>
            </a:r>
          </a:p>
          <a:p>
            <a:pPr eaLnBrk="1" hangingPunct="1">
              <a:lnSpc>
                <a:spcPct val="80000"/>
              </a:lnSpc>
              <a:buClr>
                <a:srgbClr val="936F00"/>
              </a:buClr>
              <a:buSzPct val="100000"/>
              <a:buFont typeface="Arial" panose="020B0604020202020204" pitchFamily="34" charset="0"/>
              <a:buChar char="•"/>
            </a:pPr>
            <a:r>
              <a:rPr lang="en-US" altLang="en-US" sz="2400" b="1" dirty="0">
                <a:solidFill>
                  <a:srgbClr val="292929"/>
                </a:solidFill>
              </a:rPr>
              <a:t>Random assignment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6963" y="43529"/>
            <a:ext cx="5468937" cy="1412875"/>
          </a:xfrm>
        </p:spPr>
        <p:txBody>
          <a:bodyPr/>
          <a:lstStyle/>
          <a:p>
            <a:pPr eaLnBrk="1" hangingPunct="1">
              <a:defRPr/>
            </a:pPr>
            <a:r>
              <a:rPr lang="en-US" sz="3200" dirty="0">
                <a:solidFill>
                  <a:srgbClr val="000000"/>
                </a:solidFill>
              </a:rPr>
              <a:t>Possible Explanations for Correlational Data</a:t>
            </a:r>
            <a:endParaRPr lang="en-IN" sz="3200" dirty="0"/>
          </a:p>
        </p:txBody>
      </p:sp>
      <p:pic>
        <p:nvPicPr>
          <p:cNvPr id="5" name="Picture 4">
            <a:extLst>
              <a:ext uri="{FF2B5EF4-FFF2-40B4-BE49-F238E27FC236}">
                <a16:creationId xmlns:a16="http://schemas.microsoft.com/office/drawing/2014/main" id="{4616FF81-F046-4B78-A448-9C77311C3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9" t="27778" r="3703" b="7695"/>
          <a:stretch/>
        </p:blipFill>
        <p:spPr>
          <a:xfrm>
            <a:off x="556858" y="1905000"/>
            <a:ext cx="8248651" cy="4425288"/>
          </a:xfrm>
          <a:prstGeom prst="rect">
            <a:avLst/>
          </a:prstGeom>
        </p:spPr>
      </p:pic>
      <p:sp>
        <p:nvSpPr>
          <p:cNvPr id="7" name="Content Placeholder 6">
            <a:extLst>
              <a:ext uri="{FF2B5EF4-FFF2-40B4-BE49-F238E27FC236}">
                <a16:creationId xmlns:a16="http://schemas.microsoft.com/office/drawing/2014/main" id="{41015E21-37AF-47CE-BDA4-FC2FB9252E2B}"/>
              </a:ext>
            </a:extLst>
          </p:cNvPr>
          <p:cNvSpPr>
            <a:spLocks noGrp="1"/>
          </p:cNvSpPr>
          <p:nvPr>
            <p:ph sz="quarter" idx="14"/>
          </p:nvPr>
        </p:nvSpPr>
        <p:spPr>
          <a:xfrm>
            <a:off x="6565900" y="6330288"/>
            <a:ext cx="2268537" cy="299112"/>
          </a:xfrm>
        </p:spPr>
        <p:txBody>
          <a:bodyPr/>
          <a:lstStyle/>
          <a:p>
            <a:pPr marL="0" indent="0" algn="r">
              <a:buNone/>
            </a:pPr>
            <a:r>
              <a:rPr lang="en-US" sz="1200" dirty="0">
                <a:cs typeface="Calibri" panose="020F0502020204030204" pitchFamily="34" charset="0"/>
                <a:hlinkClick r:id="rId4" action="ppaction://hlinksldjump"/>
              </a:rPr>
              <a:t>Jump to long description</a:t>
            </a:r>
            <a:endParaRPr lang="en-US" sz="1200" dirty="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19212"/>
          </a:xfrm>
        </p:spPr>
        <p:txBody>
          <a:bodyPr/>
          <a:lstStyle/>
          <a:p>
            <a:r>
              <a:rPr lang="en-US" altLang="en-US" dirty="0">
                <a:solidFill>
                  <a:srgbClr val="000000"/>
                </a:solidFill>
              </a:rPr>
              <a:t>Experimental Research, 1</a:t>
            </a:r>
            <a:endParaRPr lang="en-IN" dirty="0"/>
          </a:p>
        </p:txBody>
      </p:sp>
      <p:sp>
        <p:nvSpPr>
          <p:cNvPr id="3" name="Content Placeholder 2"/>
          <p:cNvSpPr>
            <a:spLocks noGrp="1"/>
          </p:cNvSpPr>
          <p:nvPr>
            <p:ph idx="1"/>
          </p:nvPr>
        </p:nvSpPr>
        <p:spPr>
          <a:xfrm>
            <a:off x="658504" y="1670712"/>
            <a:ext cx="8077200" cy="4800600"/>
          </a:xfrm>
        </p:spPr>
        <p:txBody>
          <a:bodyPr/>
          <a:lstStyle/>
          <a:p>
            <a:pPr marL="285750" lvl="2" indent="-285750" eaLnBrk="1" hangingPunct="1">
              <a:spcBef>
                <a:spcPct val="0"/>
              </a:spcBef>
              <a:spcAft>
                <a:spcPts val="1400"/>
              </a:spcAft>
              <a:buClr>
                <a:srgbClr val="CC9900"/>
              </a:buClr>
              <a:buNone/>
              <a:tabLst>
                <a:tab pos="2066925" algn="l"/>
                <a:tab pos="2462213" algn="l"/>
              </a:tabLst>
            </a:pPr>
            <a:r>
              <a:rPr lang="en-US" altLang="en-US" b="1" dirty="0">
                <a:solidFill>
                  <a:srgbClr val="292929"/>
                </a:solidFill>
              </a:rPr>
              <a:t>Independent variable</a:t>
            </a:r>
            <a:r>
              <a:rPr lang="en-US" altLang="en-US" dirty="0">
                <a:solidFill>
                  <a:srgbClr val="292929"/>
                </a:solidFill>
              </a:rPr>
              <a:t>: The manipulated, influential, and experimental factor</a:t>
            </a:r>
            <a:endParaRPr lang="en-US" altLang="en-US" sz="1200" b="1" dirty="0">
              <a:solidFill>
                <a:srgbClr val="292929"/>
              </a:solidFill>
            </a:endParaRPr>
          </a:p>
          <a:p>
            <a:pPr marL="285750" lvl="2" indent="-285750" eaLnBrk="1" hangingPunct="1">
              <a:spcBef>
                <a:spcPct val="0"/>
              </a:spcBef>
              <a:spcAft>
                <a:spcPts val="1400"/>
              </a:spcAft>
              <a:buClr>
                <a:srgbClr val="CC9900"/>
              </a:buClr>
              <a:buNone/>
              <a:tabLst>
                <a:tab pos="2066925" algn="l"/>
                <a:tab pos="2462213" algn="l"/>
              </a:tabLst>
            </a:pPr>
            <a:r>
              <a:rPr lang="en-US" altLang="en-US" b="1" dirty="0">
                <a:solidFill>
                  <a:srgbClr val="292929"/>
                </a:solidFill>
              </a:rPr>
              <a:t>Dependent variable</a:t>
            </a:r>
            <a:r>
              <a:rPr lang="en-US" altLang="en-US" dirty="0">
                <a:solidFill>
                  <a:srgbClr val="292929"/>
                </a:solidFill>
              </a:rPr>
              <a:t>: The factor that is measured in an experiment</a:t>
            </a:r>
            <a:endParaRPr lang="en-US" altLang="en-US" sz="1200" b="1" dirty="0">
              <a:solidFill>
                <a:srgbClr val="292929"/>
              </a:solidFill>
            </a:endParaRPr>
          </a:p>
          <a:p>
            <a:pPr marL="285750" lvl="2" indent="-285750" eaLnBrk="1" hangingPunct="1">
              <a:spcBef>
                <a:spcPct val="0"/>
              </a:spcBef>
              <a:spcAft>
                <a:spcPts val="1500"/>
              </a:spcAft>
              <a:buClr>
                <a:srgbClr val="CC9900"/>
              </a:buClr>
              <a:buNone/>
              <a:tabLst>
                <a:tab pos="2066925" algn="l"/>
                <a:tab pos="2462213" algn="l"/>
              </a:tabLst>
            </a:pPr>
            <a:r>
              <a:rPr lang="en-US" altLang="en-US" b="1" dirty="0">
                <a:solidFill>
                  <a:srgbClr val="292929"/>
                </a:solidFill>
              </a:rPr>
              <a:t>Control group</a:t>
            </a:r>
            <a:r>
              <a:rPr lang="en-US" altLang="en-US" dirty="0">
                <a:solidFill>
                  <a:srgbClr val="292929"/>
                </a:solidFill>
              </a:rPr>
              <a:t>: </a:t>
            </a:r>
            <a:r>
              <a:rPr lang="en-IN" altLang="en-US" dirty="0">
                <a:solidFill>
                  <a:srgbClr val="292929"/>
                </a:solidFill>
              </a:rPr>
              <a:t>In an experiment, a group whose experience is treated in every way like the experimental group except for the manipulated factor</a:t>
            </a:r>
            <a:endParaRPr lang="en-US" altLang="en-US" sz="1200" b="1" dirty="0">
              <a:solidFill>
                <a:srgbClr val="292929"/>
              </a:solidFill>
            </a:endParaRPr>
          </a:p>
          <a:p>
            <a:pPr marL="285750" lvl="2" indent="-285750" eaLnBrk="1" hangingPunct="1">
              <a:spcBef>
                <a:spcPct val="0"/>
              </a:spcBef>
              <a:buClr>
                <a:srgbClr val="CC9900"/>
              </a:buClr>
              <a:buNone/>
              <a:tabLst>
                <a:tab pos="2066925" algn="l"/>
                <a:tab pos="2462213" algn="l"/>
              </a:tabLst>
            </a:pPr>
            <a:r>
              <a:rPr lang="en-US" altLang="en-US" b="1" dirty="0">
                <a:solidFill>
                  <a:srgbClr val="292929"/>
                </a:solidFill>
              </a:rPr>
              <a:t>Experimental group</a:t>
            </a:r>
            <a:r>
              <a:rPr lang="en-US" altLang="en-US" dirty="0">
                <a:solidFill>
                  <a:srgbClr val="292929"/>
                </a:solidFill>
              </a:rPr>
              <a:t>: The group whose </a:t>
            </a:r>
          </a:p>
          <a:p>
            <a:pPr marL="285750" lvl="2" indent="-285750" eaLnBrk="1" hangingPunct="1">
              <a:spcBef>
                <a:spcPct val="0"/>
              </a:spcBef>
              <a:spcAft>
                <a:spcPts val="1500"/>
              </a:spcAft>
              <a:buClr>
                <a:srgbClr val="CC9900"/>
              </a:buClr>
              <a:buNone/>
              <a:tabLst>
                <a:tab pos="2066925" algn="l"/>
                <a:tab pos="2462213" algn="l"/>
              </a:tabLst>
            </a:pPr>
            <a:r>
              <a:rPr lang="en-US" altLang="en-US" dirty="0">
                <a:solidFill>
                  <a:srgbClr val="292929"/>
                </a:solidFill>
              </a:rPr>
              <a:t>	experience is manipulated</a:t>
            </a:r>
            <a:endParaRPr lang="en-US" altLang="en-US" sz="1200" b="1" dirty="0">
              <a:solidFill>
                <a:srgbClr val="292929"/>
              </a:solidFill>
            </a:endParaRPr>
          </a:p>
          <a:p>
            <a:pPr marL="285750" lvl="2" indent="-285750" eaLnBrk="1" hangingPunct="1">
              <a:spcBef>
                <a:spcPct val="0"/>
              </a:spcBef>
              <a:buClr>
                <a:srgbClr val="CC9900"/>
              </a:buClr>
              <a:buNone/>
              <a:tabLst>
                <a:tab pos="2066925" algn="l"/>
                <a:tab pos="2462213" algn="l"/>
              </a:tabLst>
            </a:pPr>
            <a:r>
              <a:rPr lang="en-US" altLang="en-US" b="1" dirty="0">
                <a:solidFill>
                  <a:srgbClr val="292929"/>
                </a:solidFill>
              </a:rPr>
              <a:t>Random assignment</a:t>
            </a:r>
            <a:r>
              <a:rPr lang="en-US" altLang="en-US" dirty="0">
                <a:solidFill>
                  <a:srgbClr val="292929"/>
                </a:solidFill>
              </a:rPr>
              <a:t>:</a:t>
            </a:r>
            <a:r>
              <a:rPr lang="en-US" altLang="en-US" b="1" dirty="0">
                <a:solidFill>
                  <a:srgbClr val="292929"/>
                </a:solidFill>
              </a:rPr>
              <a:t> </a:t>
            </a:r>
            <a:r>
              <a:rPr lang="en-IN" altLang="en-US" dirty="0">
                <a:solidFill>
                  <a:srgbClr val="292929"/>
                </a:solidFill>
              </a:rPr>
              <a:t>The assignment of participants </a:t>
            </a:r>
            <a:br>
              <a:rPr lang="en-IN" altLang="en-US" dirty="0">
                <a:solidFill>
                  <a:srgbClr val="292929"/>
                </a:solidFill>
              </a:rPr>
            </a:br>
            <a:r>
              <a:rPr lang="en-IN" altLang="en-US" dirty="0">
                <a:solidFill>
                  <a:srgbClr val="292929"/>
                </a:solidFill>
              </a:rPr>
              <a:t>to experimental and control groups by chance</a:t>
            </a:r>
            <a:endParaRPr lang="en-US" altLang="en-US" dirty="0">
              <a:solidFill>
                <a:srgbClr val="292929"/>
              </a:solidFill>
            </a:endParaRPr>
          </a:p>
        </p:txBody>
      </p:sp>
      <p:pic>
        <p:nvPicPr>
          <p:cNvPr id="348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5910" y="4328500"/>
            <a:ext cx="1905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defRPr/>
            </a:pPr>
            <a:r>
              <a:rPr lang="en-US" sz="3600" dirty="0"/>
              <a:t>Learning Goals</a:t>
            </a:r>
            <a:endParaRPr lang="en-IN" sz="3600" dirty="0"/>
          </a:p>
        </p:txBody>
      </p:sp>
      <p:sp>
        <p:nvSpPr>
          <p:cNvPr id="3" name="Content Placeholder 2"/>
          <p:cNvSpPr>
            <a:spLocks noGrp="1"/>
          </p:cNvSpPr>
          <p:nvPr>
            <p:ph idx="1"/>
          </p:nvPr>
        </p:nvSpPr>
        <p:spPr>
          <a:xfrm>
            <a:off x="914401" y="1965325"/>
            <a:ext cx="7175500" cy="3140075"/>
          </a:xfrm>
        </p:spPr>
        <p:txBody>
          <a:bodyPr/>
          <a:lstStyle/>
          <a:p>
            <a:pPr marL="612648" indent="-612648" eaLnBrk="1" hangingPunct="1">
              <a:lnSpc>
                <a:spcPct val="90000"/>
              </a:lnSpc>
              <a:buClr>
                <a:srgbClr val="936F00"/>
              </a:buClr>
              <a:buSzPct val="100000"/>
              <a:buFont typeface="Arial" panose="020B0604020202020204" pitchFamily="34" charset="0"/>
              <a:buChar char="•"/>
              <a:tabLst>
                <a:tab pos="349250" algn="l"/>
              </a:tabLst>
            </a:pPr>
            <a:r>
              <a:rPr lang="en-US" altLang="en-US" sz="2400" dirty="0"/>
              <a:t>Describe some basic ideas about the field of educational psychology.</a:t>
            </a:r>
          </a:p>
          <a:p>
            <a:pPr marL="612648" indent="-612648" eaLnBrk="1" hangingPunct="1">
              <a:lnSpc>
                <a:spcPct val="90000"/>
              </a:lnSpc>
              <a:spcBef>
                <a:spcPct val="50000"/>
              </a:spcBef>
              <a:buClr>
                <a:srgbClr val="936F00"/>
              </a:buClr>
              <a:buSzPct val="100000"/>
              <a:buFont typeface="Arial" panose="020B0604020202020204" pitchFamily="34" charset="0"/>
              <a:buChar char="•"/>
              <a:tabLst>
                <a:tab pos="349250" algn="l"/>
              </a:tabLst>
            </a:pPr>
            <a:r>
              <a:rPr lang="en-US" altLang="en-US" sz="2400" dirty="0"/>
              <a:t>Identify the attitudes and skills of an effective teacher.</a:t>
            </a:r>
          </a:p>
          <a:p>
            <a:pPr marL="612648" indent="-612648" eaLnBrk="1" hangingPunct="1">
              <a:lnSpc>
                <a:spcPct val="90000"/>
              </a:lnSpc>
              <a:spcBef>
                <a:spcPct val="50000"/>
              </a:spcBef>
              <a:buClr>
                <a:srgbClr val="936F00"/>
              </a:buClr>
              <a:buSzPct val="100000"/>
              <a:buFont typeface="Arial" panose="020B0604020202020204" pitchFamily="34" charset="0"/>
              <a:buChar char="•"/>
              <a:tabLst>
                <a:tab pos="349250" algn="l"/>
              </a:tabLst>
            </a:pPr>
            <a:r>
              <a:rPr lang="en-US" altLang="en-US" sz="2400" dirty="0"/>
              <a:t>Discuss why research is important to effective teaching, and how educational psychologists and teachers can conduct and evaluate research.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19212"/>
          </a:xfrm>
        </p:spPr>
        <p:txBody>
          <a:bodyPr/>
          <a:lstStyle/>
          <a:p>
            <a:r>
              <a:rPr lang="en-US" altLang="en-US" dirty="0">
                <a:solidFill>
                  <a:srgbClr val="000000"/>
                </a:solidFill>
              </a:rPr>
              <a:t>Experimental Research,</a:t>
            </a:r>
            <a:r>
              <a:rPr lang="en-US" altLang="en-US" baseline="0" dirty="0">
                <a:solidFill>
                  <a:srgbClr val="000000"/>
                </a:solidFill>
              </a:rPr>
              <a:t> 2</a:t>
            </a:r>
            <a:endParaRPr lang="en-IN" dirty="0"/>
          </a:p>
        </p:txBody>
      </p:sp>
      <p:sp>
        <p:nvSpPr>
          <p:cNvPr id="16" name="Content Placeholder 6"/>
          <p:cNvSpPr>
            <a:spLocks noGrp="1"/>
          </p:cNvSpPr>
          <p:nvPr>
            <p:ph sz="quarter" idx="12"/>
          </p:nvPr>
        </p:nvSpPr>
        <p:spPr>
          <a:xfrm>
            <a:off x="1233714" y="1600199"/>
            <a:ext cx="6858000" cy="822325"/>
          </a:xfrm>
        </p:spPr>
        <p:txBody>
          <a:bodyPr/>
          <a:lstStyle/>
          <a:p>
            <a:pPr marL="0" indent="0" algn="ctr">
              <a:spcBef>
                <a:spcPct val="0"/>
              </a:spcBef>
              <a:buNone/>
            </a:pPr>
            <a:r>
              <a:rPr lang="en-US" altLang="en-US" sz="2400" kern="1200" dirty="0">
                <a:latin typeface="Arial" panose="020B0604020202020204" pitchFamily="34" charset="0"/>
              </a:rPr>
              <a:t>A study of the effects of time management on students’ grades</a:t>
            </a:r>
          </a:p>
        </p:txBody>
      </p:sp>
      <p:pic>
        <p:nvPicPr>
          <p:cNvPr id="5" name="Picture 4">
            <a:extLst>
              <a:ext uri="{FF2B5EF4-FFF2-40B4-BE49-F238E27FC236}">
                <a16:creationId xmlns:a16="http://schemas.microsoft.com/office/drawing/2014/main" id="{C51006B9-8B0E-4202-B6C0-1ABBFB1511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00" t="35324" r="7500" b="5556"/>
          <a:stretch/>
        </p:blipFill>
        <p:spPr>
          <a:xfrm>
            <a:off x="685800" y="2422524"/>
            <a:ext cx="7772400" cy="40544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8"/>
            <a:ext cx="6992937" cy="1362075"/>
          </a:xfrm>
        </p:spPr>
        <p:txBody>
          <a:bodyPr/>
          <a:lstStyle/>
          <a:p>
            <a:r>
              <a:rPr lang="en-US" altLang="en-US" sz="2800" dirty="0">
                <a:solidFill>
                  <a:srgbClr val="000000"/>
                </a:solidFill>
              </a:rPr>
              <a:t>Program Evaluation, Action Research, and Teacher-as-Researcher</a:t>
            </a:r>
            <a:endParaRPr lang="en-IN" dirty="0"/>
          </a:p>
        </p:txBody>
      </p:sp>
      <p:sp>
        <p:nvSpPr>
          <p:cNvPr id="3" name="Content Placeholder 2"/>
          <p:cNvSpPr>
            <a:spLocks noGrp="1"/>
          </p:cNvSpPr>
          <p:nvPr>
            <p:ph idx="1"/>
          </p:nvPr>
        </p:nvSpPr>
        <p:spPr>
          <a:xfrm>
            <a:off x="990600" y="1981200"/>
            <a:ext cx="7620000" cy="4419600"/>
          </a:xfrm>
        </p:spPr>
        <p:txBody>
          <a:bodyPr/>
          <a:lstStyle/>
          <a:p>
            <a:pPr lvl="0" eaLnBrk="1" hangingPunct="1">
              <a:buClr>
                <a:srgbClr val="CC9900"/>
              </a:buClr>
              <a:buNone/>
            </a:pPr>
            <a:r>
              <a:rPr lang="en-US" altLang="en-US" sz="2800" b="1" dirty="0">
                <a:solidFill>
                  <a:srgbClr val="292929"/>
                </a:solidFill>
              </a:rPr>
              <a:t>Program Evaluation</a:t>
            </a:r>
            <a:r>
              <a:rPr lang="en-US" altLang="en-US" sz="2800" dirty="0">
                <a:solidFill>
                  <a:srgbClr val="292929"/>
                </a:solidFill>
              </a:rPr>
              <a:t>: Designed to make decisions about the effectiveness of a particular program</a:t>
            </a:r>
          </a:p>
          <a:p>
            <a:pPr lvl="0" eaLnBrk="1" hangingPunct="1">
              <a:spcBef>
                <a:spcPct val="40000"/>
              </a:spcBef>
              <a:buClr>
                <a:srgbClr val="CC9900"/>
              </a:buClr>
              <a:buNone/>
            </a:pPr>
            <a:r>
              <a:rPr lang="en-US" altLang="en-US" sz="2800" b="1" dirty="0">
                <a:solidFill>
                  <a:srgbClr val="292929"/>
                </a:solidFill>
              </a:rPr>
              <a:t>Action Research</a:t>
            </a:r>
            <a:r>
              <a:rPr lang="en-US" altLang="en-US" sz="2800" dirty="0">
                <a:solidFill>
                  <a:srgbClr val="292929"/>
                </a:solidFill>
              </a:rPr>
              <a:t>: Used to solve a </a:t>
            </a:r>
            <a:br>
              <a:rPr lang="en-US" altLang="en-US" sz="2800" dirty="0">
                <a:solidFill>
                  <a:srgbClr val="292929"/>
                </a:solidFill>
              </a:rPr>
            </a:br>
            <a:r>
              <a:rPr lang="en-US" altLang="en-US" sz="2800" dirty="0">
                <a:solidFill>
                  <a:srgbClr val="292929"/>
                </a:solidFill>
              </a:rPr>
              <a:t>particular classroom or </a:t>
            </a:r>
            <a:br>
              <a:rPr lang="en-US" altLang="en-US" sz="2800" dirty="0">
                <a:solidFill>
                  <a:srgbClr val="292929"/>
                </a:solidFill>
              </a:rPr>
            </a:br>
            <a:r>
              <a:rPr lang="en-US" altLang="en-US" sz="2800" dirty="0">
                <a:solidFill>
                  <a:srgbClr val="292929"/>
                </a:solidFill>
              </a:rPr>
              <a:t>school problem</a:t>
            </a:r>
          </a:p>
          <a:p>
            <a:pPr lvl="0" eaLnBrk="1" hangingPunct="1">
              <a:spcBef>
                <a:spcPct val="40000"/>
              </a:spcBef>
              <a:buClr>
                <a:srgbClr val="CC9900"/>
              </a:buClr>
              <a:buNone/>
            </a:pPr>
            <a:r>
              <a:rPr lang="en-US" altLang="en-US" sz="2800" b="1" dirty="0">
                <a:solidFill>
                  <a:srgbClr val="292929"/>
                </a:solidFill>
              </a:rPr>
              <a:t>Teacher-as-Researcher</a:t>
            </a:r>
            <a:r>
              <a:rPr lang="en-US" altLang="en-US" sz="2800" dirty="0">
                <a:solidFill>
                  <a:srgbClr val="292929"/>
                </a:solidFill>
              </a:rPr>
              <a:t>:</a:t>
            </a:r>
            <a:r>
              <a:rPr lang="en-US" altLang="en-US" sz="2800" dirty="0">
                <a:solidFill>
                  <a:srgbClr val="3A866E"/>
                </a:solidFill>
              </a:rPr>
              <a:t> </a:t>
            </a:r>
            <a:r>
              <a:rPr lang="en-US" altLang="en-US" sz="2800" dirty="0">
                <a:solidFill>
                  <a:srgbClr val="292929"/>
                </a:solidFill>
              </a:rPr>
              <a:t>Teachers </a:t>
            </a:r>
            <a:br>
              <a:rPr lang="en-US" altLang="en-US" sz="2800" dirty="0">
                <a:solidFill>
                  <a:srgbClr val="292929"/>
                </a:solidFill>
              </a:rPr>
            </a:br>
            <a:r>
              <a:rPr lang="en-US" altLang="en-US" sz="2800" dirty="0">
                <a:solidFill>
                  <a:srgbClr val="292929"/>
                </a:solidFill>
              </a:rPr>
              <a:t>conduct their own studies to </a:t>
            </a:r>
            <a:br>
              <a:rPr lang="en-US" altLang="en-US" sz="2800" dirty="0">
                <a:solidFill>
                  <a:srgbClr val="292929"/>
                </a:solidFill>
              </a:rPr>
            </a:br>
            <a:r>
              <a:rPr lang="en-US" altLang="en-US" sz="2800" dirty="0">
                <a:solidFill>
                  <a:srgbClr val="292929"/>
                </a:solidFill>
              </a:rPr>
              <a:t>improve their teaching practices</a:t>
            </a:r>
          </a:p>
        </p:txBody>
      </p:sp>
      <p:pic>
        <p:nvPicPr>
          <p:cNvPr id="378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925" y="3246438"/>
            <a:ext cx="214788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3600" dirty="0"/>
              <a:t>Quantitative and Qualitative Research</a:t>
            </a:r>
          </a:p>
        </p:txBody>
      </p:sp>
      <p:sp>
        <p:nvSpPr>
          <p:cNvPr id="38915" name="Content Placeholder 2"/>
          <p:cNvSpPr>
            <a:spLocks noGrp="1"/>
          </p:cNvSpPr>
          <p:nvPr>
            <p:ph idx="1"/>
          </p:nvPr>
        </p:nvSpPr>
        <p:spPr>
          <a:xfrm>
            <a:off x="914401" y="1600200"/>
            <a:ext cx="7391399" cy="1676400"/>
          </a:xfrm>
        </p:spPr>
        <p:txBody>
          <a:bodyPr/>
          <a:lstStyle/>
          <a:p>
            <a:pPr marL="0" indent="0">
              <a:spcAft>
                <a:spcPts val="1500"/>
              </a:spcAft>
              <a:buClr>
                <a:srgbClr val="936F00"/>
              </a:buClr>
              <a:buNone/>
            </a:pPr>
            <a:r>
              <a:rPr lang="en-US" altLang="en-US" sz="2800" b="1" dirty="0"/>
              <a:t>Quantitative Research</a:t>
            </a:r>
          </a:p>
          <a:p>
            <a:pPr marL="439738" lvl="1">
              <a:spcBef>
                <a:spcPts val="0"/>
              </a:spcBef>
              <a:buClr>
                <a:srgbClr val="936F00"/>
              </a:buClr>
              <a:buSzPct val="100000"/>
              <a:buFont typeface="Arial" panose="020B0604020202020204" pitchFamily="34" charset="0"/>
              <a:buChar char="•"/>
            </a:pPr>
            <a:r>
              <a:rPr lang="en-US" altLang="en-US" sz="2400" dirty="0"/>
              <a:t>Uses numerical calculations to discover information about a topic and includes experimental and correlational research designs</a:t>
            </a:r>
          </a:p>
        </p:txBody>
      </p:sp>
      <p:sp>
        <p:nvSpPr>
          <p:cNvPr id="6" name="Content Placeholder 5"/>
          <p:cNvSpPr>
            <a:spLocks noGrp="1"/>
          </p:cNvSpPr>
          <p:nvPr>
            <p:ph sz="quarter" idx="11"/>
          </p:nvPr>
        </p:nvSpPr>
        <p:spPr>
          <a:xfrm>
            <a:off x="914401" y="3524536"/>
            <a:ext cx="7175499" cy="1714500"/>
          </a:xfrm>
        </p:spPr>
        <p:txBody>
          <a:bodyPr/>
          <a:lstStyle/>
          <a:p>
            <a:pPr marL="0" indent="0">
              <a:spcAft>
                <a:spcPts val="1500"/>
              </a:spcAft>
              <a:buClr>
                <a:srgbClr val="936F00"/>
              </a:buClr>
              <a:buNone/>
            </a:pPr>
            <a:r>
              <a:rPr lang="en-US" altLang="en-US" sz="2800" b="1" dirty="0"/>
              <a:t>Qualitative Research</a:t>
            </a:r>
          </a:p>
          <a:p>
            <a:pPr marL="449263" lvl="1">
              <a:spcBef>
                <a:spcPts val="0"/>
              </a:spcBef>
              <a:buClr>
                <a:srgbClr val="936F00"/>
              </a:buClr>
              <a:buSzPct val="100000"/>
              <a:buFont typeface="Arial" panose="020B0604020202020204" pitchFamily="34" charset="0"/>
              <a:buChar char="•"/>
            </a:pPr>
            <a:r>
              <a:rPr lang="en-US" altLang="en-US" sz="2400" dirty="0"/>
              <a:t>Information gathered using descriptive methods and includes interviews, case studies, and ethnographic studies</a:t>
            </a:r>
          </a:p>
        </p:txBody>
      </p:sp>
      <p:sp>
        <p:nvSpPr>
          <p:cNvPr id="7" name="Content Placeholder 7"/>
          <p:cNvSpPr>
            <a:spLocks noGrp="1"/>
          </p:cNvSpPr>
          <p:nvPr>
            <p:ph sz="quarter" idx="12"/>
          </p:nvPr>
        </p:nvSpPr>
        <p:spPr>
          <a:xfrm>
            <a:off x="914400" y="5421576"/>
            <a:ext cx="7175500" cy="1371600"/>
          </a:xfrm>
        </p:spPr>
        <p:txBody>
          <a:bodyPr/>
          <a:lstStyle/>
          <a:p>
            <a:pPr marL="0" indent="0">
              <a:spcAft>
                <a:spcPts val="1500"/>
              </a:spcAft>
              <a:buClr>
                <a:srgbClr val="936F00"/>
              </a:buClr>
              <a:buNone/>
            </a:pPr>
            <a:r>
              <a:rPr lang="en-US" altLang="en-US" sz="2800" b="1" dirty="0"/>
              <a:t>Mixed Methods Research</a:t>
            </a:r>
          </a:p>
          <a:p>
            <a:pPr marL="449263" lvl="1">
              <a:spcBef>
                <a:spcPts val="0"/>
              </a:spcBef>
              <a:buClr>
                <a:srgbClr val="936F00"/>
              </a:buClr>
              <a:buSzPct val="100000"/>
              <a:buFont typeface="Arial" panose="020B0604020202020204" pitchFamily="34" charset="0"/>
              <a:buChar char="•"/>
            </a:pPr>
            <a:r>
              <a:rPr lang="en-US" altLang="en-US" sz="2400" dirty="0"/>
              <a:t>Blends different research designs and/or methods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r>
              <a:rPr lang="en-US" altLang="en-US" sz="3600" dirty="0"/>
              <a:t>Enter the Debate</a:t>
            </a:r>
            <a:endParaRPr lang="en-IN" sz="3600" dirty="0"/>
          </a:p>
        </p:txBody>
      </p:sp>
      <p:sp>
        <p:nvSpPr>
          <p:cNvPr id="3" name="Content Placeholder 2"/>
          <p:cNvSpPr>
            <a:spLocks noGrp="1"/>
          </p:cNvSpPr>
          <p:nvPr>
            <p:ph idx="1"/>
          </p:nvPr>
        </p:nvSpPr>
        <p:spPr>
          <a:xfrm>
            <a:off x="1096963" y="1535421"/>
            <a:ext cx="6792912" cy="1082675"/>
          </a:xfrm>
        </p:spPr>
        <p:txBody>
          <a:bodyPr/>
          <a:lstStyle/>
          <a:p>
            <a:pPr algn="ctr" eaLnBrk="1" hangingPunct="1">
              <a:buNone/>
            </a:pPr>
            <a:r>
              <a:rPr lang="en-US" altLang="en-US" sz="2800" i="1" dirty="0"/>
              <a:t>Should teachers conduct research using their students as subjects? </a:t>
            </a:r>
          </a:p>
        </p:txBody>
      </p:sp>
      <p:sp>
        <p:nvSpPr>
          <p:cNvPr id="12" name="Content Placeholder 5"/>
          <p:cNvSpPr>
            <a:spLocks noGrp="1"/>
          </p:cNvSpPr>
          <p:nvPr>
            <p:ph sz="quarter" idx="11"/>
          </p:nvPr>
        </p:nvSpPr>
        <p:spPr>
          <a:xfrm>
            <a:off x="1294039" y="2514600"/>
            <a:ext cx="1066800" cy="457200"/>
          </a:xfrm>
        </p:spPr>
        <p:txBody>
          <a:bodyPr/>
          <a:lstStyle/>
          <a:p>
            <a:pPr marL="0" indent="0">
              <a:spcBef>
                <a:spcPct val="50000"/>
              </a:spcBef>
              <a:buNone/>
            </a:pPr>
            <a:r>
              <a:rPr lang="en-US" altLang="en-US" sz="2400" b="1" kern="1200" dirty="0">
                <a:solidFill>
                  <a:schemeClr val="hlink"/>
                </a:solidFill>
                <a:latin typeface="Arial" panose="020B0604020202020204" pitchFamily="34" charset="0"/>
              </a:rPr>
              <a:t>YES</a:t>
            </a:r>
          </a:p>
        </p:txBody>
      </p:sp>
      <p:sp>
        <p:nvSpPr>
          <p:cNvPr id="13" name="Content Placeholder 7"/>
          <p:cNvSpPr>
            <a:spLocks noGrp="1"/>
          </p:cNvSpPr>
          <p:nvPr>
            <p:ph sz="quarter" idx="12"/>
          </p:nvPr>
        </p:nvSpPr>
        <p:spPr>
          <a:xfrm>
            <a:off x="5304745" y="2514600"/>
            <a:ext cx="714829" cy="399143"/>
          </a:xfrm>
        </p:spPr>
        <p:txBody>
          <a:bodyPr/>
          <a:lstStyle/>
          <a:p>
            <a:pPr marL="0" indent="0">
              <a:spcBef>
                <a:spcPct val="50000"/>
              </a:spcBef>
              <a:buNone/>
            </a:pPr>
            <a:r>
              <a:rPr lang="en-US" altLang="en-US" sz="2400" b="1" kern="1200" dirty="0">
                <a:solidFill>
                  <a:schemeClr val="hlink"/>
                </a:solidFill>
                <a:latin typeface="Arial" panose="020B0604020202020204" pitchFamily="34" charset="0"/>
              </a:rPr>
              <a:t>NO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96838"/>
            <a:ext cx="7175500" cy="1362075"/>
          </a:xfrm>
        </p:spPr>
        <p:txBody>
          <a:bodyPr/>
          <a:lstStyle/>
          <a:p>
            <a:pPr eaLnBrk="1" hangingPunct="1"/>
            <a:r>
              <a:rPr lang="en-US" altLang="en-US" sz="3200" dirty="0">
                <a:solidFill>
                  <a:srgbClr val="000000"/>
                </a:solidFill>
              </a:rPr>
              <a:t>Classroom Connections: Crack the Case—</a:t>
            </a:r>
            <a:r>
              <a:rPr lang="en-US" altLang="en-US" sz="3200" i="1" dirty="0">
                <a:solidFill>
                  <a:srgbClr val="999933"/>
                </a:solidFill>
              </a:rPr>
              <a:t>The Classroom Decision, 1</a:t>
            </a:r>
            <a:endParaRPr lang="en-IN" sz="3200" dirty="0"/>
          </a:p>
        </p:txBody>
      </p:sp>
      <p:sp>
        <p:nvSpPr>
          <p:cNvPr id="3" name="Content Placeholder 2"/>
          <p:cNvSpPr>
            <a:spLocks noGrp="1"/>
          </p:cNvSpPr>
          <p:nvPr>
            <p:ph idx="1"/>
          </p:nvPr>
        </p:nvSpPr>
        <p:spPr>
          <a:xfrm>
            <a:off x="685801" y="1676400"/>
            <a:ext cx="7924800" cy="4419600"/>
          </a:xfrm>
        </p:spPr>
        <p:txBody>
          <a:bodyPr/>
          <a:lstStyle/>
          <a:p>
            <a:pPr marL="608400" indent="-608400" eaLnBrk="1" hangingPunct="1">
              <a:spcBef>
                <a:spcPct val="30000"/>
              </a:spcBef>
              <a:buClr>
                <a:srgbClr val="936F00"/>
              </a:buClr>
              <a:buSzPct val="100000"/>
              <a:buFont typeface="Arial" panose="020B0604020202020204" pitchFamily="34" charset="0"/>
              <a:buChar char="•"/>
            </a:pPr>
            <a:r>
              <a:rPr lang="en-US" altLang="en-US" sz="2800" dirty="0">
                <a:solidFill>
                  <a:srgbClr val="292929"/>
                </a:solidFill>
              </a:rPr>
              <a:t>What issues would need to be considered in conducting such a study?</a:t>
            </a:r>
          </a:p>
          <a:p>
            <a:pPr marL="608400" indent="-608400" eaLnBrk="1" hangingPunct="1">
              <a:spcBef>
                <a:spcPct val="30000"/>
              </a:spcBef>
              <a:buClr>
                <a:srgbClr val="936F00"/>
              </a:buClr>
              <a:buSzPct val="100000"/>
              <a:buFont typeface="Arial" panose="020B0604020202020204" pitchFamily="34" charset="0"/>
              <a:buChar char="•"/>
            </a:pPr>
            <a:r>
              <a:rPr lang="en-US" altLang="en-US" sz="2800" dirty="0">
                <a:solidFill>
                  <a:srgbClr val="292929"/>
                </a:solidFill>
              </a:rPr>
              <a:t>What type of research would be most appropriate? </a:t>
            </a:r>
          </a:p>
          <a:p>
            <a:pPr marL="608400" indent="-608400" eaLnBrk="1" hangingPunct="1">
              <a:spcBef>
                <a:spcPct val="30000"/>
              </a:spcBef>
              <a:buClr>
                <a:srgbClr val="936F00"/>
              </a:buClr>
              <a:buSzPct val="100000"/>
              <a:buFont typeface="Arial" panose="020B0604020202020204" pitchFamily="34" charset="0"/>
              <a:buChar char="•"/>
            </a:pPr>
            <a:r>
              <a:rPr lang="en-US" altLang="en-US" sz="2800" dirty="0">
                <a:solidFill>
                  <a:srgbClr val="292929"/>
                </a:solidFill>
              </a:rPr>
              <a:t>Why?</a:t>
            </a:r>
          </a:p>
          <a:p>
            <a:pPr marL="608400" indent="-608400" eaLnBrk="1" hangingPunct="1">
              <a:spcBef>
                <a:spcPct val="30000"/>
              </a:spcBef>
              <a:buClr>
                <a:srgbClr val="936F00"/>
              </a:buClr>
              <a:buSzPct val="100000"/>
              <a:buFont typeface="Arial" panose="020B0604020202020204" pitchFamily="34" charset="0"/>
              <a:buChar char="•"/>
            </a:pPr>
            <a:r>
              <a:rPr lang="en-US" altLang="en-US" sz="2800" dirty="0">
                <a:solidFill>
                  <a:srgbClr val="292929"/>
                </a:solidFill>
              </a:rPr>
              <a:t>If she compared the two different curricula and their outcomes, what would the </a:t>
            </a:r>
            <a:r>
              <a:rPr lang="en-US" altLang="en-US" sz="2800" b="1" dirty="0">
                <a:solidFill>
                  <a:srgbClr val="292929"/>
                </a:solidFill>
              </a:rPr>
              <a:t>independent</a:t>
            </a:r>
            <a:r>
              <a:rPr lang="en-US" altLang="en-US" sz="2800" dirty="0">
                <a:solidFill>
                  <a:srgbClr val="292929"/>
                </a:solidFill>
              </a:rPr>
              <a:t> variable be?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96838"/>
            <a:ext cx="7175500" cy="1362075"/>
          </a:xfrm>
        </p:spPr>
        <p:txBody>
          <a:bodyPr/>
          <a:lstStyle/>
          <a:p>
            <a:r>
              <a:rPr lang="en-US" altLang="en-US" sz="3200" dirty="0">
                <a:solidFill>
                  <a:srgbClr val="000000"/>
                </a:solidFill>
              </a:rPr>
              <a:t>Classroom Connections: Crack the Case—</a:t>
            </a:r>
            <a:r>
              <a:rPr lang="en-US" altLang="en-US" sz="3200" i="1" dirty="0">
                <a:solidFill>
                  <a:srgbClr val="999933"/>
                </a:solidFill>
              </a:rPr>
              <a:t>The Classroom Decision,</a:t>
            </a:r>
            <a:r>
              <a:rPr lang="en-US" altLang="en-US" sz="3200" i="1" baseline="0" dirty="0">
                <a:solidFill>
                  <a:srgbClr val="999933"/>
                </a:solidFill>
              </a:rPr>
              <a:t> 2</a:t>
            </a:r>
            <a:endParaRPr lang="en-IN" dirty="0"/>
          </a:p>
        </p:txBody>
      </p:sp>
      <p:sp>
        <p:nvSpPr>
          <p:cNvPr id="3" name="Content Placeholder 2"/>
          <p:cNvSpPr>
            <a:spLocks noGrp="1"/>
          </p:cNvSpPr>
          <p:nvPr>
            <p:ph idx="1"/>
          </p:nvPr>
        </p:nvSpPr>
        <p:spPr>
          <a:xfrm>
            <a:off x="949325" y="1828800"/>
            <a:ext cx="7419975" cy="2661312"/>
          </a:xfrm>
        </p:spPr>
        <p:txBody>
          <a:bodyPr/>
          <a:lstStyle/>
          <a:p>
            <a:pPr marL="522000" indent="-522000" eaLnBrk="1" hangingPunct="1">
              <a:lnSpc>
                <a:spcPct val="90000"/>
              </a:lnSpc>
              <a:spcBef>
                <a:spcPct val="30000"/>
              </a:spcBef>
              <a:buClr>
                <a:srgbClr val="936F00"/>
              </a:buClr>
              <a:buSzPct val="100000"/>
              <a:buFont typeface="Arial" panose="020B0604020202020204" pitchFamily="34" charset="0"/>
              <a:buChar char="•"/>
            </a:pPr>
            <a:r>
              <a:rPr lang="en-US" altLang="en-US" sz="2800" dirty="0">
                <a:solidFill>
                  <a:srgbClr val="292929"/>
                </a:solidFill>
              </a:rPr>
              <a:t>If she decides to conduct an experimental study in which she compared the two different curricula and their outcomes, what would the </a:t>
            </a:r>
            <a:r>
              <a:rPr lang="en-US" altLang="en-US" sz="2800" b="1" dirty="0">
                <a:solidFill>
                  <a:srgbClr val="292929"/>
                </a:solidFill>
              </a:rPr>
              <a:t>dependent</a:t>
            </a:r>
            <a:r>
              <a:rPr lang="en-US" altLang="en-US" sz="2800" dirty="0">
                <a:solidFill>
                  <a:srgbClr val="292929"/>
                </a:solidFill>
              </a:rPr>
              <a:t> variable be?</a:t>
            </a:r>
          </a:p>
          <a:p>
            <a:pPr marL="522000" indent="-522000" eaLnBrk="1" hangingPunct="1">
              <a:lnSpc>
                <a:spcPct val="90000"/>
              </a:lnSpc>
              <a:spcBef>
                <a:spcPct val="30000"/>
              </a:spcBef>
              <a:buClr>
                <a:srgbClr val="936F00"/>
              </a:buClr>
              <a:buSzPct val="100000"/>
              <a:buFont typeface="Arial" panose="020B0604020202020204" pitchFamily="34" charset="0"/>
              <a:buChar char="•"/>
            </a:pPr>
            <a:r>
              <a:rPr lang="en-US" altLang="en-US" sz="2800" dirty="0">
                <a:solidFill>
                  <a:srgbClr val="292929"/>
                </a:solidFill>
              </a:rPr>
              <a:t>How should Ms. Huang go about conducting her study?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600" dirty="0">
                <a:cs typeface="Calibri" panose="020F0502020204030204" pitchFamily="34" charset="0"/>
              </a:rPr>
              <a:t>Educational Psychology:</a:t>
            </a:r>
            <a:br>
              <a:rPr lang="en-US" sz="3600" dirty="0">
                <a:cs typeface="Calibri" panose="020F0502020204030204" pitchFamily="34" charset="0"/>
              </a:rPr>
            </a:br>
            <a:r>
              <a:rPr lang="en-US" sz="3600" dirty="0">
                <a:cs typeface="Calibri" panose="020F0502020204030204" pitchFamily="34" charset="0"/>
              </a:rPr>
              <a:t>A Tool for Effective Teaching, 1 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figure contains a flowchart with three boxes. The first box reads exploring educational psychology. This box has two line below it pointing to the next two boxes. Out of these, the box on the left reads historical background, and the box on the right reads teaching. Art and science.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cs typeface="Calibri" panose="020F0502020204030204" pitchFamily="34" charset="0"/>
              </a:rPr>
              <a:t>Historical Background of Educational Psychology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971800"/>
          </a:xfrm>
        </p:spPr>
        <p:txBody>
          <a:bodyPr/>
          <a:lstStyle/>
          <a:p>
            <a:pPr marL="0" indent="0">
              <a:buNone/>
            </a:pPr>
            <a:r>
              <a:rPr lang="en-US" sz="1400" dirty="0">
                <a:cs typeface="Calibri" panose="020F0502020204030204" pitchFamily="34" charset="0"/>
              </a:rPr>
              <a:t>This slide illustrates the historical background of educational psychology. </a:t>
            </a:r>
          </a:p>
          <a:p>
            <a:pPr marL="0" indent="0">
              <a:buNone/>
            </a:pPr>
            <a:r>
              <a:rPr lang="en-US" sz="1400" dirty="0">
                <a:cs typeface="Calibri" panose="020F0502020204030204" pitchFamily="34" charset="0"/>
              </a:rPr>
              <a:t>This timeline, from the left to the right, lists the years 1850, 1875, 1900, 1925, and 1950.</a:t>
            </a:r>
          </a:p>
          <a:p>
            <a:pPr marL="0" indent="0">
              <a:buNone/>
            </a:pPr>
            <a:r>
              <a:rPr lang="en-US" sz="1400" dirty="0">
                <a:cs typeface="Calibri" panose="020F0502020204030204" pitchFamily="34" charset="0"/>
              </a:rPr>
              <a:t>Names of the three major pioneers, William James, John Dewey, and E. L. Thorndike, are added in three text boxes below the timeline.</a:t>
            </a:r>
          </a:p>
          <a:p>
            <a:pPr marL="0" indent="0">
              <a:buNone/>
            </a:pPr>
            <a:r>
              <a:rPr lang="en-US" sz="1400" dirty="0">
                <a:cs typeface="Calibri" panose="020F0502020204030204" pitchFamily="34" charset="0"/>
              </a:rPr>
              <a:t>William James is associated from the year 1842 to 1910. John Dewey is associated from the year 1859 to 1952. E. L. Thorndike is associated from the year 1874 to 1949.</a:t>
            </a:r>
          </a:p>
          <a:p>
            <a:pPr marL="0" indent="0">
              <a:buNone/>
            </a:pPr>
            <a:r>
              <a:rPr lang="en-US" sz="1400" dirty="0">
                <a:cs typeface="Calibri" panose="020F0502020204030204" pitchFamily="34" charset="0"/>
              </a:rPr>
              <a:t>This slide illustrates the historical background of educational psychology. Three major pioneers namely William James, John Dewey, and E. L. Thorndike are considered in this image as they are said to have created and shaped the field of educational psychology.</a:t>
            </a:r>
          </a:p>
          <a:p>
            <a:pPr marL="0" indent="0">
              <a:buNone/>
            </a:pPr>
            <a:r>
              <a:rPr lang="en-US" sz="1400" dirty="0">
                <a:cs typeface="Calibri" panose="020F0502020204030204" pitchFamily="34" charset="0"/>
              </a:rPr>
              <a:t>The timeline moves from the left to the right and lists the years 1850, 1875, 1900, 1925, and 1950.</a:t>
            </a:r>
          </a:p>
          <a:p>
            <a:pPr marL="0" indent="0">
              <a:buNone/>
            </a:pPr>
            <a:r>
              <a:rPr lang="en-US" sz="1400" dirty="0">
                <a:cs typeface="Calibri" panose="020F0502020204030204" pitchFamily="34" charset="0"/>
              </a:rPr>
              <a:t>William James covers the timeline from 1842 to 1910. John Dewey covers the timeline from 1859 to 1952. E. L. Thorndike covers the timeline from 1874 to 1949.</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556888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cs typeface="Calibri" panose="020F0502020204030204" pitchFamily="34" charset="0"/>
              </a:rPr>
              <a:t>Educational Psychology: A Tool for Effective Teaching, 2 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1371600"/>
          </a:xfrm>
        </p:spPr>
        <p:txBody>
          <a:bodyPr/>
          <a:lstStyle/>
          <a:p>
            <a:pPr marL="0" indent="0">
              <a:buNone/>
            </a:pPr>
            <a:r>
              <a:rPr lang="en-US" sz="1400" dirty="0">
                <a:cs typeface="Calibri" panose="020F0502020204030204" pitchFamily="34" charset="0"/>
              </a:rPr>
              <a:t>This figure contains a flowchart with three boxes. The box at the top reads effective teaching. This box has two lines that connect it to the two boxes below it. The box on the left reads professional knowledge and skills, and the box on the right reads commitment, motivation, and caring.</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6468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123" y="27563"/>
            <a:ext cx="7158037" cy="1412875"/>
          </a:xfrm>
        </p:spPr>
        <p:txBody>
          <a:bodyPr/>
          <a:lstStyle/>
          <a:p>
            <a:pPr eaLnBrk="1" hangingPunct="1">
              <a:defRPr/>
            </a:pPr>
            <a:r>
              <a:rPr lang="en-US" sz="3600" dirty="0"/>
              <a:t>Educational Psychology:</a:t>
            </a:r>
            <a:br>
              <a:rPr lang="en-US" sz="3600" dirty="0"/>
            </a:br>
            <a:r>
              <a:rPr lang="en-US" sz="3600" dirty="0"/>
              <a:t>A Tool for Effective Teaching, 1</a:t>
            </a:r>
            <a:endParaRPr lang="en-IN" sz="3600" dirty="0"/>
          </a:p>
        </p:txBody>
      </p:sp>
      <p:pic>
        <p:nvPicPr>
          <p:cNvPr id="5" name="Picture 4">
            <a:extLst>
              <a:ext uri="{FF2B5EF4-FFF2-40B4-BE49-F238E27FC236}">
                <a16:creationId xmlns:a16="http://schemas.microsoft.com/office/drawing/2014/main" id="{90AA33F6-B16C-4119-8B88-8FD29021F6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7" t="28889" r="13333" b="21111"/>
          <a:stretch/>
        </p:blipFill>
        <p:spPr>
          <a:xfrm>
            <a:off x="1524000" y="1981200"/>
            <a:ext cx="6400800" cy="3429000"/>
          </a:xfrm>
          <a:prstGeom prst="rect">
            <a:avLst/>
          </a:prstGeom>
        </p:spPr>
      </p:pic>
      <p:sp>
        <p:nvSpPr>
          <p:cNvPr id="6" name="Content Placeholder 5">
            <a:extLst>
              <a:ext uri="{FF2B5EF4-FFF2-40B4-BE49-F238E27FC236}">
                <a16:creationId xmlns:a16="http://schemas.microsoft.com/office/drawing/2014/main" id="{6C36CD3E-E449-4F67-8511-7D861CC50757}"/>
              </a:ext>
            </a:extLst>
          </p:cNvPr>
          <p:cNvSpPr>
            <a:spLocks noGrp="1"/>
          </p:cNvSpPr>
          <p:nvPr>
            <p:ph sz="quarter" idx="12"/>
          </p:nvPr>
        </p:nvSpPr>
        <p:spPr>
          <a:xfrm>
            <a:off x="6993082" y="5715000"/>
            <a:ext cx="1863436" cy="381000"/>
          </a:xfrm>
        </p:spPr>
        <p:txBody>
          <a:bodyPr/>
          <a:lstStyle/>
          <a:p>
            <a:pPr marL="0" indent="0" algn="r">
              <a:buNone/>
            </a:pPr>
            <a:r>
              <a:rPr lang="en-US" sz="1200" dirty="0">
                <a:cs typeface="Calibri" panose="020F0502020204030204" pitchFamily="34" charset="0"/>
                <a:hlinkClick r:id="rId4" action="ppaction://hlinksldjump"/>
              </a:rPr>
              <a:t>Jump to long description</a:t>
            </a:r>
            <a:endParaRPr lang="en-US" sz="1200" dirty="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rPr>
              <a:t>Educational Psychology:</a:t>
            </a:r>
            <a:br>
              <a:rPr lang="en-US" sz="3200" dirty="0">
                <a:solidFill>
                  <a:srgbClr val="000000"/>
                </a:solidFill>
              </a:rPr>
            </a:br>
            <a:r>
              <a:rPr lang="en-US" sz="3200" dirty="0">
                <a:solidFill>
                  <a:srgbClr val="000000"/>
                </a:solidFill>
              </a:rPr>
              <a:t>A Tool for Effective Teaching, 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slide illustrates the use of research in education psychology with the help of a flowchart. The flowchart has five boxes. The box at the top reads research in education psychology. Four lines connect this box to the four boxes below it. From the left, these boxes read why research is important, research methods, quantitative and qualitative research, and program evaluation research, action research, and the teacher-as-researcher.</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9301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sz="3200" dirty="0">
                <a:solidFill>
                  <a:srgbClr val="000000"/>
                </a:solidFill>
                <a:latin typeface="+mn-lt"/>
                <a:cs typeface="Calibri" panose="020F0502020204030204" pitchFamily="34" charset="0"/>
              </a:rPr>
              <a:t>Possible Explanations for Correlational Data </a:t>
            </a:r>
            <a:r>
              <a:rPr lang="en-US" sz="3200" dirty="0">
                <a:latin typeface="+mn-lt"/>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This slide illustrates possible explanations for correlation data. There are two header boxes next to each other with related boxes under each of them with explanations.</a:t>
            </a:r>
          </a:p>
          <a:p>
            <a:pPr marL="0" indent="0">
              <a:buNone/>
            </a:pPr>
            <a:r>
              <a:rPr lang="en-US" sz="1400" dirty="0">
                <a:cs typeface="Calibri" panose="020F0502020204030204" pitchFamily="34" charset="0"/>
              </a:rPr>
              <a:t>The title of the first box reads observed correlation. The box under this reads as permissive teaching increases, children’s self-control decreases.</a:t>
            </a:r>
          </a:p>
          <a:p>
            <a:pPr marL="0" indent="0">
              <a:buNone/>
            </a:pPr>
            <a:r>
              <a:rPr lang="en-US" sz="1400" dirty="0">
                <a:cs typeface="Calibri" panose="020F0502020204030204" pitchFamily="34" charset="0"/>
              </a:rPr>
              <a:t>The title of the second box reads possible explanations for this correlation. </a:t>
            </a:r>
          </a:p>
          <a:p>
            <a:pPr marL="0" indent="0">
              <a:buNone/>
            </a:pPr>
            <a:r>
              <a:rPr lang="en-US" sz="1400" dirty="0">
                <a:cs typeface="Calibri" panose="020F0502020204030204" pitchFamily="34" charset="0"/>
              </a:rPr>
              <a:t>The content in the first set of boxes under this reads permissive teaching causes children’s lack of self-control.</a:t>
            </a:r>
          </a:p>
          <a:p>
            <a:pPr marL="0" indent="0">
              <a:buNone/>
            </a:pPr>
            <a:r>
              <a:rPr lang="en-US" sz="1400" dirty="0">
                <a:cs typeface="Calibri" panose="020F0502020204030204" pitchFamily="34" charset="0"/>
              </a:rPr>
              <a:t>The content in the second set of boxes reads children’s lack of self-control causes permissive teaching.</a:t>
            </a:r>
          </a:p>
          <a:p>
            <a:pPr marL="0" indent="0">
              <a:buNone/>
            </a:pPr>
            <a:r>
              <a:rPr lang="en-US" sz="1400" dirty="0">
                <a:cs typeface="Calibri" panose="020F0502020204030204" pitchFamily="34" charset="0"/>
              </a:rPr>
              <a:t>The content in the third set of boxes reads other factors, such as genetic tendencies, poverty, or sociohistorical circumstances cause both permissive teaching and children’s lack of self-control.</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39222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31863" y="457200"/>
            <a:ext cx="7158037" cy="1052513"/>
          </a:xfrm>
        </p:spPr>
        <p:txBody>
          <a:bodyPr/>
          <a:lstStyle/>
          <a:p>
            <a:r>
              <a:rPr lang="en-US" altLang="en-US" sz="3600" dirty="0"/>
              <a:t>Connecting with Teachers</a:t>
            </a:r>
          </a:p>
        </p:txBody>
      </p:sp>
      <p:sp>
        <p:nvSpPr>
          <p:cNvPr id="9219" name="Content Placeholder 2"/>
          <p:cNvSpPr>
            <a:spLocks noGrp="1"/>
          </p:cNvSpPr>
          <p:nvPr>
            <p:ph idx="1"/>
          </p:nvPr>
        </p:nvSpPr>
        <p:spPr>
          <a:xfrm>
            <a:off x="914401" y="1752600"/>
            <a:ext cx="7175500" cy="3581400"/>
          </a:xfrm>
        </p:spPr>
        <p:txBody>
          <a:bodyPr/>
          <a:lstStyle/>
          <a:p>
            <a:pPr marL="0" indent="0">
              <a:spcAft>
                <a:spcPts val="1500"/>
              </a:spcAft>
              <a:buNone/>
            </a:pPr>
            <a:r>
              <a:rPr lang="en-US" altLang="en-US" dirty="0"/>
              <a:t>Effective teachers</a:t>
            </a:r>
          </a:p>
          <a:p>
            <a:pPr marL="439738" lvl="1">
              <a:spcBef>
                <a:spcPts val="0"/>
              </a:spcBef>
              <a:buClr>
                <a:srgbClr val="936F00"/>
              </a:buClr>
              <a:buSzPct val="100000"/>
              <a:buFont typeface="Arial" panose="020B0604020202020204" pitchFamily="34" charset="0"/>
              <a:buChar char="•"/>
            </a:pPr>
            <a:r>
              <a:rPr lang="en-US" altLang="en-US" sz="2400" dirty="0"/>
              <a:t>Emphasize </a:t>
            </a:r>
            <a:r>
              <a:rPr lang="en-US" altLang="en-US" sz="2400" i="1" dirty="0"/>
              <a:t>how</a:t>
            </a:r>
            <a:r>
              <a:rPr lang="en-US" altLang="en-US" sz="2400" dirty="0"/>
              <a:t> to learn, rather than what to learn</a:t>
            </a:r>
          </a:p>
          <a:p>
            <a:pPr marL="439738" lvl="1">
              <a:buClr>
                <a:srgbClr val="936F00"/>
              </a:buClr>
              <a:buSzPct val="100000"/>
              <a:buFont typeface="Arial" panose="020B0604020202020204" pitchFamily="34" charset="0"/>
              <a:buChar char="•"/>
            </a:pPr>
            <a:r>
              <a:rPr lang="en-US" altLang="en-US" sz="2400" dirty="0"/>
              <a:t>Teach students how to read with genuine comprehension, shape an idea, master difficult material, and use writing to clarify thinking</a:t>
            </a:r>
          </a:p>
          <a:p>
            <a:pPr marL="439738" lvl="1">
              <a:buClr>
                <a:srgbClr val="936F00"/>
              </a:buClr>
              <a:buSzPct val="100000"/>
              <a:buFont typeface="Arial" panose="020B0604020202020204" pitchFamily="34" charset="0"/>
              <a:buChar char="•"/>
            </a:pPr>
            <a:r>
              <a:rPr lang="en-US" altLang="en-US" sz="2400" dirty="0"/>
              <a:t>Include students in the process of teaching and learning (Metzger, 1996)</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defRPr/>
            </a:pPr>
            <a:r>
              <a:rPr lang="en-US" sz="3600" dirty="0"/>
              <a:t>Educational Psychology</a:t>
            </a:r>
            <a:endParaRPr lang="en-IN" sz="3600" dirty="0"/>
          </a:p>
        </p:txBody>
      </p:sp>
      <p:sp>
        <p:nvSpPr>
          <p:cNvPr id="11" name="Content Placeholder 6"/>
          <p:cNvSpPr>
            <a:spLocks noGrp="1"/>
          </p:cNvSpPr>
          <p:nvPr>
            <p:ph sz="quarter" idx="11"/>
          </p:nvPr>
        </p:nvSpPr>
        <p:spPr>
          <a:xfrm>
            <a:off x="3748088" y="2595564"/>
            <a:ext cx="4506912" cy="2351086"/>
          </a:xfrm>
          <a:solidFill>
            <a:srgbClr val="CC9900"/>
          </a:solidFill>
          <a:ln w="31750">
            <a:solidFill>
              <a:srgbClr val="999933"/>
            </a:solidFill>
          </a:ln>
        </p:spPr>
        <p:txBody>
          <a:bodyPr anchor="ctr"/>
          <a:lstStyle/>
          <a:p>
            <a:pPr marL="0" indent="0" algn="ctr" eaLnBrk="1" hangingPunct="1">
              <a:spcBef>
                <a:spcPct val="85000"/>
              </a:spcBef>
              <a:buNone/>
            </a:pPr>
            <a:r>
              <a:rPr lang="en-US" altLang="en-US" sz="2800" dirty="0"/>
              <a:t>A branch of psychology that specializes in understanding </a:t>
            </a:r>
            <a:br>
              <a:rPr lang="en-US" altLang="en-US" sz="2800" dirty="0"/>
            </a:br>
            <a:r>
              <a:rPr lang="en-US" altLang="en-US" sz="2800" dirty="0"/>
              <a:t>teaching and learning in educational settings</a:t>
            </a:r>
          </a:p>
        </p:txBody>
      </p:sp>
      <p:pic>
        <p:nvPicPr>
          <p:cNvPr id="10244" name="Picture 3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006475" y="2332038"/>
            <a:ext cx="2608263" cy="3017837"/>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5603" y="0"/>
            <a:ext cx="7158037" cy="1412875"/>
          </a:xfrm>
        </p:spPr>
        <p:txBody>
          <a:bodyPr/>
          <a:lstStyle/>
          <a:p>
            <a:r>
              <a:rPr lang="en-US" altLang="en-US" sz="3600" dirty="0">
                <a:solidFill>
                  <a:srgbClr val="000000"/>
                </a:solidFill>
              </a:rPr>
              <a:t>Historical Background of Educational Psychology</a:t>
            </a:r>
            <a:endParaRPr lang="en-IN" dirty="0"/>
          </a:p>
        </p:txBody>
      </p:sp>
      <p:pic>
        <p:nvPicPr>
          <p:cNvPr id="6" name="Picture 5">
            <a:extLst>
              <a:ext uri="{FF2B5EF4-FFF2-40B4-BE49-F238E27FC236}">
                <a16:creationId xmlns:a16="http://schemas.microsoft.com/office/drawing/2014/main" id="{CC677CCC-348C-4EFC-89D8-133006AAF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58" y="2008910"/>
            <a:ext cx="8942832" cy="3541776"/>
          </a:xfrm>
          <a:prstGeom prst="rect">
            <a:avLst/>
          </a:prstGeom>
        </p:spPr>
      </p:pic>
      <p:sp>
        <p:nvSpPr>
          <p:cNvPr id="2" name="Content Placeholder 1">
            <a:extLst>
              <a:ext uri="{FF2B5EF4-FFF2-40B4-BE49-F238E27FC236}">
                <a16:creationId xmlns:a16="http://schemas.microsoft.com/office/drawing/2014/main" id="{E1DF04C7-097C-46E5-9115-22B2F1DE48EB}"/>
              </a:ext>
            </a:extLst>
          </p:cNvPr>
          <p:cNvSpPr>
            <a:spLocks noGrp="1"/>
          </p:cNvSpPr>
          <p:nvPr>
            <p:ph idx="1"/>
          </p:nvPr>
        </p:nvSpPr>
        <p:spPr>
          <a:xfrm>
            <a:off x="6705600" y="5994321"/>
            <a:ext cx="1905000" cy="304800"/>
          </a:xfrm>
        </p:spPr>
        <p:txBody>
          <a:bodyPr/>
          <a:lstStyle/>
          <a:p>
            <a:pPr marL="0" indent="0" algn="r">
              <a:buNone/>
            </a:pPr>
            <a:r>
              <a:rPr lang="en-US" sz="1200" dirty="0">
                <a:cs typeface="Calibri" panose="020F0502020204030204" pitchFamily="34" charset="0"/>
                <a:hlinkClick r:id="rId4" action="ppaction://hlinksldjump"/>
              </a:rPr>
              <a:t>Jump to long description</a:t>
            </a:r>
            <a:endParaRPr lang="en-US" sz="1200" dirty="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8"/>
            <a:ext cx="6992937" cy="1322387"/>
          </a:xfrm>
        </p:spPr>
        <p:txBody>
          <a:bodyPr/>
          <a:lstStyle/>
          <a:p>
            <a:r>
              <a:rPr lang="en-US" dirty="0">
                <a:solidFill>
                  <a:srgbClr val="000000"/>
                </a:solidFill>
              </a:rPr>
              <a:t>William James (1842 to 1910</a:t>
            </a:r>
            <a:r>
              <a:rPr lang="en-US" sz="3600" dirty="0">
                <a:solidFill>
                  <a:srgbClr val="000000"/>
                </a:solidFill>
              </a:rPr>
              <a:t>)</a:t>
            </a:r>
            <a:endParaRPr lang="en-IN" dirty="0"/>
          </a:p>
        </p:txBody>
      </p:sp>
      <p:sp>
        <p:nvSpPr>
          <p:cNvPr id="9" name="Content Placeholder 7"/>
          <p:cNvSpPr>
            <a:spLocks noGrp="1"/>
          </p:cNvSpPr>
          <p:nvPr>
            <p:ph sz="quarter" idx="11"/>
          </p:nvPr>
        </p:nvSpPr>
        <p:spPr>
          <a:xfrm>
            <a:off x="4419600" y="1828800"/>
            <a:ext cx="4104068" cy="1981200"/>
          </a:xfrm>
          <a:solidFill>
            <a:srgbClr val="FF9900"/>
          </a:solidFill>
          <a:ln>
            <a:solidFill>
              <a:srgbClr val="292929"/>
            </a:solidFill>
          </a:ln>
        </p:spPr>
        <p:txBody>
          <a:bodyPr/>
          <a:lstStyle>
            <a:lvl1pPr marL="0" indent="0">
              <a:buNone/>
              <a:defRPr/>
            </a:lvl1pPr>
          </a:lstStyle>
          <a:p>
            <a:pPr algn="ctr" eaLnBrk="1" hangingPunct="1">
              <a:spcBef>
                <a:spcPct val="0"/>
              </a:spcBef>
            </a:pPr>
            <a:r>
              <a:rPr lang="en-US" altLang="en-US" sz="2400" dirty="0"/>
              <a:t>Emphasized the importance of observing teaching </a:t>
            </a:r>
            <a:br>
              <a:rPr lang="en-US" altLang="en-US" sz="2400" dirty="0"/>
            </a:br>
            <a:r>
              <a:rPr lang="en-US" altLang="en-US" sz="2400" dirty="0"/>
              <a:t>and learning in the classroom for improving education</a:t>
            </a:r>
          </a:p>
        </p:txBody>
      </p:sp>
      <p:sp>
        <p:nvSpPr>
          <p:cNvPr id="10" name="Content Placeholder 9"/>
          <p:cNvSpPr>
            <a:spLocks noGrp="1"/>
          </p:cNvSpPr>
          <p:nvPr>
            <p:ph sz="quarter" idx="12"/>
          </p:nvPr>
        </p:nvSpPr>
        <p:spPr>
          <a:xfrm>
            <a:off x="4419601" y="4191001"/>
            <a:ext cx="4104068" cy="2057400"/>
          </a:xfrm>
          <a:solidFill>
            <a:srgbClr val="FF9900"/>
          </a:solidFill>
          <a:ln>
            <a:solidFill>
              <a:srgbClr val="292929"/>
            </a:solidFill>
          </a:ln>
        </p:spPr>
        <p:txBody>
          <a:bodyPr/>
          <a:lstStyle/>
          <a:p>
            <a:pPr marL="0" indent="0" algn="ctr">
              <a:spcBef>
                <a:spcPct val="0"/>
              </a:spcBef>
              <a:buNone/>
              <a:defRPr/>
            </a:pPr>
            <a:r>
              <a:rPr lang="en-US" sz="2400" kern="1200" dirty="0"/>
              <a:t>Recommended that lessons must be started just beyond a child’s level of knowledge and understanding to stretch the child’s mind </a:t>
            </a:r>
          </a:p>
        </p:txBody>
      </p:sp>
      <p:pic>
        <p:nvPicPr>
          <p:cNvPr id="12292" name="Picture 9" descr="&#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54163" y="1874838"/>
            <a:ext cx="2532062" cy="3657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96839"/>
            <a:ext cx="6992937" cy="1320800"/>
          </a:xfrm>
        </p:spPr>
        <p:txBody>
          <a:bodyPr/>
          <a:lstStyle/>
          <a:p>
            <a:pPr eaLnBrk="1" hangingPunct="1">
              <a:defRPr/>
            </a:pPr>
            <a:r>
              <a:rPr lang="en-US" sz="3600" dirty="0"/>
              <a:t>John Dewey (1859 to 1952)</a:t>
            </a:r>
            <a:endParaRPr lang="en-IN" sz="3600" dirty="0"/>
          </a:p>
        </p:txBody>
      </p:sp>
      <p:sp>
        <p:nvSpPr>
          <p:cNvPr id="3" name="Text Placeholder 2"/>
          <p:cNvSpPr>
            <a:spLocks noGrp="1"/>
          </p:cNvSpPr>
          <p:nvPr>
            <p:ph type="body" sz="half" idx="3"/>
          </p:nvPr>
        </p:nvSpPr>
        <p:spPr>
          <a:xfrm>
            <a:off x="3922713" y="1828800"/>
            <a:ext cx="4262437" cy="3962400"/>
          </a:xfrm>
        </p:spPr>
        <p:txBody>
          <a:bodyPr/>
          <a:lstStyle/>
          <a:p>
            <a:pPr lvl="0" eaLnBrk="1" hangingPunct="1">
              <a:buClr>
                <a:srgbClr val="936F00"/>
              </a:buClr>
              <a:buSzPct val="100000"/>
              <a:buFont typeface="Arial" panose="020B0604020202020204" pitchFamily="34" charset="0"/>
              <a:buChar char="•"/>
            </a:pPr>
            <a:r>
              <a:rPr lang="en-US" altLang="en-US" sz="2400" dirty="0">
                <a:solidFill>
                  <a:srgbClr val="292929"/>
                </a:solidFill>
              </a:rPr>
              <a:t>Viewed the child as an active learner</a:t>
            </a:r>
          </a:p>
          <a:p>
            <a:pPr lvl="0" eaLnBrk="1" hangingPunct="1">
              <a:buClr>
                <a:srgbClr val="936F00"/>
              </a:buClr>
              <a:buSzPct val="100000"/>
              <a:buFont typeface="Arial" panose="020B0604020202020204" pitchFamily="34" charset="0"/>
              <a:buChar char="•"/>
            </a:pPr>
            <a:r>
              <a:rPr lang="en-US" altLang="en-US" sz="2400" dirty="0">
                <a:solidFill>
                  <a:srgbClr val="292929"/>
                </a:solidFill>
              </a:rPr>
              <a:t>Emphasized the child’s adaptation to the environment</a:t>
            </a:r>
          </a:p>
          <a:p>
            <a:pPr lvl="0" eaLnBrk="1" hangingPunct="1">
              <a:buClr>
                <a:srgbClr val="936F00"/>
              </a:buClr>
              <a:buSzPct val="100000"/>
              <a:buFont typeface="Arial" panose="020B0604020202020204" pitchFamily="34" charset="0"/>
              <a:buChar char="•"/>
            </a:pPr>
            <a:r>
              <a:rPr lang="en-US" altLang="en-US" sz="2400" dirty="0">
                <a:solidFill>
                  <a:srgbClr val="292929"/>
                </a:solidFill>
              </a:rPr>
              <a:t>Pushed for competent education for all children</a:t>
            </a:r>
          </a:p>
          <a:p>
            <a:pPr lvl="0" eaLnBrk="1" hangingPunct="1">
              <a:buClr>
                <a:srgbClr val="936F00"/>
              </a:buClr>
              <a:buSzPct val="100000"/>
              <a:buFont typeface="Arial" panose="020B0604020202020204" pitchFamily="34" charset="0"/>
              <a:buChar char="•"/>
            </a:pPr>
            <a:r>
              <a:rPr lang="en-US" altLang="en-US" sz="2400" dirty="0">
                <a:solidFill>
                  <a:srgbClr val="292929"/>
                </a:solidFill>
              </a:rPr>
              <a:t>Established the first major educational psychology lab in the U.S.</a:t>
            </a:r>
          </a:p>
        </p:txBody>
      </p:sp>
      <p:pic>
        <p:nvPicPr>
          <p:cNvPr id="13315" name="Picture 11" descr="&#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79525" y="1782763"/>
            <a:ext cx="2484438" cy="3840162"/>
          </a:xfr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ducational Psychology &amp;#x0D;&amp;#x0A;5th Edition&amp;quot;&quot;/&gt;&lt;property id=&quot;20307&quot; value=&quot;279&quot;/&gt;&lt;/object&gt;&lt;object type=&quot;3&quot; unique_id=&quot;10005&quot;&gt;&lt;property id=&quot;20148&quot; value=&quot;5&quot;/&gt;&lt;property id=&quot;20300&quot; value=&quot;Slide 2 - &amp;quot;C H A P T E R   1&amp;quot;&quot;/&gt;&lt;property id=&quot;20307&quot; value=&quot;256&quot;/&gt;&lt;/object&gt;&lt;object type=&quot;3&quot; unique_id=&quot;10006&quot;&gt;&lt;property id=&quot;20148&quot; value=&quot;5&quot;/&gt;&lt;property id=&quot;20300&quot; value=&quot;Slide 3 - &amp;quot;Learning Goals&amp;quot;&quot;/&gt;&lt;property id=&quot;20307&quot; value=&quot;285&quot;/&gt;&lt;/object&gt;&lt;object type=&quot;3&quot; unique_id=&quot;10007&quot;&gt;&lt;property id=&quot;20148&quot; value=&quot;5&quot;/&gt;&lt;property id=&quot;20300&quot; value=&quot;Slide 4 - &amp;quot;Educational Psychology:&amp;#x0D;&amp;#x0A;A Tool for Effective Teaching&amp;quot;&quot;/&gt;&lt;property id=&quot;20307&quot; value=&quot;298&quot;/&gt;&lt;/object&gt;&lt;object type=&quot;3&quot; unique_id=&quot;10008&quot;&gt;&lt;property id=&quot;20148&quot; value=&quot;5&quot;/&gt;&lt;property id=&quot;20300&quot; value=&quot;Slide 5 - &amp;quot;Connecting with Teachers&amp;quot;&quot;/&gt;&lt;property id=&quot;20307&quot; value=&quot;324&quot;/&gt;&lt;/object&gt;&lt;object type=&quot;3&quot; unique_id=&quot;10009&quot;&gt;&lt;property id=&quot;20148&quot; value=&quot;5&quot;/&gt;&lt;property id=&quot;20300&quot; value=&quot;Slide 6 - &amp;quot;Educational Psychology&amp;quot;&quot;/&gt;&lt;property id=&quot;20307&quot; value=&quot;289&quot;/&gt;&lt;/object&gt;&lt;object type=&quot;3&quot; unique_id=&quot;10010&quot;&gt;&lt;property id=&quot;20148&quot; value=&quot;5&quot;/&gt;&lt;property id=&quot;20300&quot; value=&quot;Slide 7 - &amp;quot;Historical Background of Ed Psych&amp;quot;&quot;/&gt;&lt;property id=&quot;20307&quot; value=&quot;303&quot;/&gt;&lt;/object&gt;&lt;object type=&quot;3&quot; unique_id=&quot;10011&quot;&gt;&lt;property id=&quot;20148&quot; value=&quot;5&quot;/&gt;&lt;property id=&quot;20300&quot; value=&quot;Slide 8 - &amp;quot;William James (1842–1910)&amp;quot;&quot;/&gt;&lt;property id=&quot;20307&quot; value=&quot;290&quot;/&gt;&lt;/object&gt;&lt;object type=&quot;3&quot; unique_id=&quot;10012&quot;&gt;&lt;property id=&quot;20148&quot; value=&quot;5&quot;/&gt;&lt;property id=&quot;20300&quot; value=&quot;Slide 9 - &amp;quot;John Dewey (1859–1952)&amp;quot;&quot;/&gt;&lt;property id=&quot;20307&quot; value=&quot;308&quot;/&gt;&lt;/object&gt;&lt;object type=&quot;3&quot; unique_id=&quot;10013&quot;&gt;&lt;property id=&quot;20148&quot; value=&quot;5&quot;/&gt;&lt;property id=&quot;20300&quot; value=&quot;Slide 10 - &amp;quot;E. L. Thorndike (1874–1949)&amp;quot;&quot;/&gt;&lt;property id=&quot;20307&quot; value=&quot;291&quot;/&gt;&lt;/object&gt;&lt;object type=&quot;3&quot; unique_id=&quot;10014&quot;&gt;&lt;property id=&quot;20148&quot; value=&quot;5&quot;/&gt;&lt;property id=&quot;20300&quot; value=&quot;Slide 11 - &amp;quot;Educational Psychology’s&amp;#x0D;&amp;#x0A;Historical Background&amp;quot;&quot;/&gt;&lt;property id=&quot;20307&quot; value=&quot;292&quot;/&gt;&lt;/object&gt;&lt;object type=&quot;3&quot; unique_id=&quot;10015&quot;&gt;&lt;property id=&quot;20148&quot; value=&quot;5&quot;/&gt;&lt;property id=&quot;20300&quot; value=&quot;Slide 12 - &amp;quot;Behavioral Approach&amp;quot;&quot;/&gt;&lt;property id=&quot;20307&quot; value=&quot;319&quot;/&gt;&lt;/object&gt;&lt;object type=&quot;3&quot; unique_id=&quot;10016&quot;&gt;&lt;property id=&quot;20148&quot; value=&quot;5&quot;/&gt;&lt;property id=&quot;20300&quot; value=&quot;Slide 13 - &amp;quot;The Cognitive Revolution&amp;quot;&quot;/&gt;&lt;property id=&quot;20307&quot; value=&quot;321&quot;/&gt;&lt;/object&gt;&lt;object type=&quot;3&quot; unique_id=&quot;10017&quot;&gt;&lt;property id=&quot;20148&quot; value=&quot;5&quot;/&gt;&lt;property id=&quot;20300&quot; value=&quot;Slide 14 - &amp;quot;Teaching as Art &amp;amp; Science&amp;quot;&quot;/&gt;&lt;property id=&quot;20307&quot; value=&quot;322&quot;/&gt;&lt;/object&gt;&lt;object type=&quot;3&quot; unique_id=&quot;10018&quot;&gt;&lt;property id=&quot;20148&quot; value=&quot;5&quot;/&gt;&lt;property id=&quot;20300&quot; value=&quot;Slide 15 - &amp;quot;Teaching: Art &amp;amp; Science&amp;quot;&quot;/&gt;&lt;property id=&quot;20307&quot; value=&quot;325&quot;/&gt;&lt;/object&gt;&lt;object type=&quot;3&quot; unique_id=&quot;10019&quot;&gt;&lt;property id=&quot;20148&quot; value=&quot;5&quot;/&gt;&lt;property id=&quot;20300&quot; value=&quot;Slide 16 - &amp;quot;Educational Psychology:&amp;#x0D;&amp;#x0A;A Tool for Effective Teaching&amp;quot;&quot;/&gt;&lt;property id=&quot;20307&quot; value=&quot;299&quot;/&gt;&lt;/object&gt;&lt;object type=&quot;3&quot; unique_id=&quot;10020&quot;&gt;&lt;property id=&quot;20148&quot; value=&quot;5&quot;/&gt;&lt;property id=&quot;20300&quot; value=&quot;Slide 17 - &amp;quot;Reflection &amp;amp; Observation&amp;quot;&quot;/&gt;&lt;property id=&quot;20307&quot; value=&quot;317&quot;/&gt;&lt;/object&gt;&lt;object type=&quot;3&quot; unique_id=&quot;10021&quot;&gt;&lt;property id=&quot;20148&quot; value=&quot;5&quot;/&gt;&lt;property id=&quot;20300&quot; value=&quot;Slide 18 - &amp;quot;Effective Teaching&amp;#x0D;&amp;#x0A;Professional Knowledge and Skills&amp;quot;&quot;/&gt;&lt;property id=&quot;20307&quot; value=&quot;262&quot;/&gt;&lt;/object&gt;&lt;object type=&quot;3&quot; unique_id=&quot;10022&quot;&gt;&lt;property id=&quot;20148&quot; value=&quot;5&quot;/&gt;&lt;property id=&quot;20300&quot; value=&quot;Slide 19 - &amp;quot;Effective Teaching&amp;#x0D;&amp;#x0A;Professional Knowledge and Skills&amp;quot;&quot;/&gt;&lt;property id=&quot;20307&quot; value=&quot;312&quot;/&gt;&lt;/object&gt;&lt;object type=&quot;3&quot; unique_id=&quot;10023&quot;&gt;&lt;property id=&quot;20148&quot; value=&quot;5&quot;/&gt;&lt;property id=&quot;20300&quot; value=&quot;Slide 20 - &amp;quot;Effective Teaching&amp;#x0D;&amp;#x0A;Commitment, Motivation, and Caring&amp;quot;&quot;/&gt;&lt;property id=&quot;20307&quot; value=&quot;318&quot;/&gt;&lt;/object&gt;&lt;object type=&quot;3&quot; unique_id=&quot;10024&quot;&gt;&lt;property id=&quot;20148&quot; value=&quot;5&quot;/&gt;&lt;property id=&quot;20300&quot; value=&quot;Slide 21&quot;/&gt;&lt;property id=&quot;20307&quot; value=&quot;294&quot;/&gt;&lt;/object&gt;&lt;object type=&quot;3&quot; unique_id=&quot;10025&quot;&gt;&lt;property id=&quot;20148&quot; value=&quot;5&quot;/&gt;&lt;property id=&quot;20300&quot; value=&quot;Slide 22&quot;/&gt;&lt;property id=&quot;20307&quot; value=&quot;302&quot;/&gt;&lt;/object&gt;&lt;object type=&quot;3&quot; unique_id=&quot;10026&quot;&gt;&lt;property id=&quot;20148&quot; value=&quot;5&quot;/&gt;&lt;property id=&quot;20300&quot; value=&quot;Slide 23 - &amp;quot;Educational Psychology:&amp;#x0D;&amp;#x0A;A Tool for Effective Teaching&amp;quot;&quot;/&gt;&lt;property id=&quot;20307&quot; value=&quot;300&quot;/&gt;&lt;/object&gt;&lt;object type=&quot;3&quot; unique_id=&quot;10027&quot;&gt;&lt;property id=&quot;20148&quot; value=&quot;5&quot;/&gt;&lt;property id=&quot;20300&quot; value=&quot;Slide 24 - &amp;quot;Why is educational psychology research important?&amp;quot;&quot;/&gt;&lt;property id=&quot;20307&quot; value=&quot;304&quot;/&gt;&lt;/object&gt;&lt;object type=&quot;3&quot; unique_id=&quot;10028&quot;&gt;&lt;property id=&quot;20148&quot; value=&quot;5&quot;/&gt;&lt;property id=&quot;20300&quot; value=&quot;Slide 25 - &amp;quot;The Scientific Research Approach&amp;quot;&quot;/&gt;&lt;property id=&quot;20307&quot; value=&quot;295&quot;/&gt;&lt;/object&gt;&lt;object type=&quot;3&quot; unique_id=&quot;10029&quot;&gt;&lt;property id=&quot;20148&quot; value=&quot;5&quot;/&gt;&lt;property id=&quot;20300&quot; value=&quot;Slide 26 - &amp;quot;Why Research Is Important&amp;quot;&quot;/&gt;&lt;property id=&quot;20307&quot; value=&quot;326&quot;/&gt;&lt;/object&gt;&lt;object type=&quot;3&quot; unique_id=&quot;10030&quot;&gt;&lt;property id=&quot;20148&quot; value=&quot;5&quot;/&gt;&lt;property id=&quot;20300&quot; value=&quot;Slide 27 - &amp;quot;Research Methods&amp;quot;&quot;/&gt;&lt;property id=&quot;20307&quot; value=&quot;269&quot;/&gt;&lt;/object&gt;&lt;object type=&quot;3&quot; unique_id=&quot;10031&quot;&gt;&lt;property id=&quot;20148&quot; value=&quot;5&quot;/&gt;&lt;property id=&quot;20300&quot; value=&quot;Slide 28 - &amp;quot;Research Methods&amp;quot;&quot;/&gt;&lt;property id=&quot;20307&quot; value=&quot;323&quot;/&gt;&lt;/object&gt;&lt;object type=&quot;3&quot; unique_id=&quot;10032&quot;&gt;&lt;property id=&quot;20148&quot; value=&quot;5&quot;/&gt;&lt;property id=&quot;20300&quot; value=&quot;Slide 29 - &amp;quot;Research Methods&amp;quot;&quot;/&gt;&lt;property id=&quot;20307&quot; value=&quot;306&quot;/&gt;&lt;/object&gt;&lt;object type=&quot;3&quot; unique_id=&quot;10033&quot;&gt;&lt;property id=&quot;20148&quot; value=&quot;5&quot;/&gt;&lt;property id=&quot;20300&quot; value=&quot;Slide 30 - &amp;quot;Possible Explanations of Correlational Data&amp;quot;&quot;/&gt;&lt;property id=&quot;20307&quot; value=&quot;271&quot;/&gt;&lt;/object&gt;&lt;object type=&quot;3&quot; unique_id=&quot;10034&quot;&gt;&lt;property id=&quot;20148&quot; value=&quot;5&quot;/&gt;&lt;property id=&quot;20300&quot; value=&quot;Slide 31 - &amp;quot;Experimental Research&amp;quot;&quot;/&gt;&lt;property id=&quot;20307&quot; value=&quot;270&quot;/&gt;&lt;/object&gt;&lt;object type=&quot;3&quot; unique_id=&quot;10035&quot;&gt;&lt;property id=&quot;20148&quot; value=&quot;5&quot;/&gt;&lt;property id=&quot;20300&quot; value=&quot;Slide 32 - &amp;quot;Experimental Research&amp;quot;&quot;/&gt;&lt;property id=&quot;20307&quot; value=&quot;272&quot;/&gt;&lt;/object&gt;&lt;object type=&quot;3&quot; unique_id=&quot;10036&quot;&gt;&lt;property id=&quot;20148&quot; value=&quot;5&quot;/&gt;&lt;property id=&quot;20300&quot; value=&quot;Slide 33 - &amp;quot;Time Span of Research&amp;quot;&quot;/&gt;&lt;property id=&quot;20307&quot; value=&quot;329&quot;/&gt;&lt;/object&gt;&lt;object type=&quot;3&quot; unique_id=&quot;10037&quot;&gt;&lt;property id=&quot;20148&quot; value=&quot;5&quot;/&gt;&lt;property id=&quot;20300&quot; value=&quot;Slide 34 - &amp;quot;Program Evaluation, Action Research, and Teacher-as-Researcher&amp;quot;&quot;/&gt;&lt;property id=&quot;20307&quot; value=&quot;274&quot;/&gt;&lt;/object&gt;&lt;object type=&quot;3&quot; unique_id=&quot;10038&quot;&gt;&lt;property id=&quot;20148&quot; value=&quot;5&quot;/&gt;&lt;property id=&quot;20300&quot; value=&quot;Slide 35 - &amp;quot;Quantitative and Qualitative Research&amp;quot;&quot;/&gt;&lt;property id=&quot;20307&quot; value=&quot;327&quot;/&gt;&lt;/object&gt;&lt;object type=&quot;3&quot; unique_id=&quot;10039&quot;&gt;&lt;property id=&quot;20148&quot; value=&quot;5&quot;/&gt;&lt;property id=&quot;20300&quot; value=&quot;Slide 36 - &amp;quot;Enter the Debate&amp;quot;&quot;/&gt;&lt;property id=&quot;20307&quot; value=&quot;309&quot;/&gt;&lt;/object&gt;&lt;object type=&quot;3&quot; unique_id=&quot;10040&quot;&gt;&lt;property id=&quot;20148&quot; value=&quot;5&quot;/&gt;&lt;property id=&quot;20300&quot; value=&quot;Slide 37 - &amp;quot;Classroom Connections: Crack the Case—The Classroom Decision&amp;quot;&quot;/&gt;&lt;property id=&quot;20307&quot; value=&quot;315&quot;/&gt;&lt;/object&gt;&lt;object type=&quot;3&quot; unique_id=&quot;10041&quot;&gt;&lt;property id=&quot;20148&quot; value=&quot;5&quot;/&gt;&lt;property id=&quot;20300&quot; value=&quot;Slide 38 - &amp;quot;Classroom Connections: Crack the Case—The Classroom Decision&amp;quot;&quot;/&gt;&lt;property id=&quot;20307&quot; value=&quot;316&quot;/&gt;&lt;/object&gt;&lt;/object&gt;&lt;/object&gt;&lt;/database&gt;"/>
  <p:tag name="SECTOMILLISECCONVERTED" val="1"/>
</p:tagLst>
</file>

<file path=ppt/theme/theme1.xml><?xml version="1.0" encoding="utf-8"?>
<a:theme xmlns:a="http://schemas.openxmlformats.org/drawingml/2006/main" name="Axis">
  <a:themeElements>
    <a:clrScheme name="Custom 10">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xis">
  <a:themeElements>
    <a:clrScheme name="Custom 9">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0E0BD-BF75-4BBA-93EB-301203277AE7}">
  <ds:schemaRefs>
    <ds:schemaRef ds:uri="http://schemas.microsoft.com/office/2006/documentManagement/types"/>
    <ds:schemaRef ds:uri="http://schemas.microsoft.com/office/2006/metadata/properties"/>
    <ds:schemaRef ds:uri="http://www.w3.org/XML/1998/namespace"/>
    <ds:schemaRef ds:uri="aa4f5ada-9d1d-46d6-b705-f2cf90d05a91"/>
    <ds:schemaRef ds:uri="http://purl.org/dc/elements/1.1/"/>
    <ds:schemaRef ds:uri="3b891efd-a537-4e57-a9a6-7bde74ae8a20"/>
    <ds:schemaRef ds:uri="http://purl.org/dc/dcmitype/"/>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FE4F298-B065-454B-81B6-30B948A52A55}">
  <ds:schemaRefs>
    <ds:schemaRef ds:uri="http://schemas.microsoft.com/sharepoint/v3/contenttype/forms"/>
  </ds:schemaRefs>
</ds:datastoreItem>
</file>

<file path=customXml/itemProps3.xml><?xml version="1.0" encoding="utf-8"?>
<ds:datastoreItem xmlns:ds="http://schemas.openxmlformats.org/officeDocument/2006/customXml" ds:itemID="{17F9F244-8109-47DF-9971-24C6BB3E4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7895</TotalTime>
  <Words>1864</Words>
  <Application>Microsoft Office PowerPoint</Application>
  <PresentationFormat>On-screen Show (4:3)</PresentationFormat>
  <Paragraphs>274</Paragraphs>
  <Slides>41</Slides>
  <Notes>35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41</vt:i4>
      </vt:variant>
    </vt:vector>
  </HeadingPairs>
  <TitlesOfParts>
    <vt:vector size="50" baseType="lpstr">
      <vt:lpstr>Arial</vt:lpstr>
      <vt:lpstr>Calibri</vt:lpstr>
      <vt:lpstr>Times</vt:lpstr>
      <vt:lpstr>Times New Roman</vt:lpstr>
      <vt:lpstr>Wingdings</vt:lpstr>
      <vt:lpstr>Axis</vt:lpstr>
      <vt:lpstr>1_Axis</vt:lpstr>
      <vt:lpstr>3_Axis</vt:lpstr>
      <vt:lpstr>2_Axis</vt:lpstr>
      <vt:lpstr>PowerPoint Presentation to accompany</vt:lpstr>
      <vt:lpstr>CHAPTER 1</vt:lpstr>
      <vt:lpstr>Learning Goals</vt:lpstr>
      <vt:lpstr>Educational Psychology: A Tool for Effective Teaching, 1</vt:lpstr>
      <vt:lpstr>Connecting with Teachers</vt:lpstr>
      <vt:lpstr>Educational Psychology</vt:lpstr>
      <vt:lpstr>Historical Background of Educational Psychology</vt:lpstr>
      <vt:lpstr>William James (1842 to 1910)</vt:lpstr>
      <vt:lpstr>John Dewey (1859 to 1952)</vt:lpstr>
      <vt:lpstr>E. L. Thorndike (1874 to 1949)</vt:lpstr>
      <vt:lpstr>Educational Psychology’s Historical Background</vt:lpstr>
      <vt:lpstr>Behavioral Approach</vt:lpstr>
      <vt:lpstr>The Cognitive Revolution</vt:lpstr>
      <vt:lpstr>Teaching: Art and Science, 1</vt:lpstr>
      <vt:lpstr>Teaching: Art and Science, 2</vt:lpstr>
      <vt:lpstr>Educational Psychology: A Tool for Effective Teaching, 2</vt:lpstr>
      <vt:lpstr>Reflection and Observation</vt:lpstr>
      <vt:lpstr>Effective Teaching Professional Knowledge and Skills, 1</vt:lpstr>
      <vt:lpstr>Effective Teaching Professional Knowledge and Skills, 2</vt:lpstr>
      <vt:lpstr>Effective Teaching Commitment, Motivation, and Caring</vt:lpstr>
      <vt:lpstr>Characteristics of Best Teachers</vt:lpstr>
      <vt:lpstr>Characteristics of Worst Teachers</vt:lpstr>
      <vt:lpstr>Educational Psychology: A Tool for Effective Teaching, 3</vt:lpstr>
      <vt:lpstr>Why Research Is Important</vt:lpstr>
      <vt:lpstr>Research Methods, 1</vt:lpstr>
      <vt:lpstr>Research Methods, 2</vt:lpstr>
      <vt:lpstr>Research Methods, 3</vt:lpstr>
      <vt:lpstr>Possible Explanations for Correlational Data</vt:lpstr>
      <vt:lpstr>Experimental Research, 1</vt:lpstr>
      <vt:lpstr>Experimental Research, 2</vt:lpstr>
      <vt:lpstr>Program Evaluation, Action Research, and Teacher-as-Researcher</vt:lpstr>
      <vt:lpstr>Quantitative and Qualitative Research</vt:lpstr>
      <vt:lpstr>Enter the Debate</vt:lpstr>
      <vt:lpstr>Classroom Connections: Crack the Case—The Classroom Decision, 1</vt:lpstr>
      <vt:lpstr>Classroom Connections: Crack the Case—The Classroom Decision, 2</vt:lpstr>
      <vt:lpstr>Appendix of Image for Long Descriptions</vt:lpstr>
      <vt:lpstr>Educational Psychology: A Tool for Effective Teaching, 1 Long Description</vt:lpstr>
      <vt:lpstr>Historical Background of Educational Psychology Long Description</vt:lpstr>
      <vt:lpstr>Educational Psychology: A Tool for Effective Teaching, 2 Long Description</vt:lpstr>
      <vt:lpstr>Educational Psychology: A Tool for Effective Teaching, 3 Long Description</vt:lpstr>
      <vt:lpstr>Possible Explanations for Correlational Data Long Description</vt:lpstr>
    </vt:vector>
  </TitlesOfParts>
  <Company>Victoria Point Multimedia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Laura</dc:creator>
  <cp:lastModifiedBy>BUTTERFLY</cp:lastModifiedBy>
  <cp:revision>1046</cp:revision>
  <cp:lastPrinted>2000-11-21T19:24:19Z</cp:lastPrinted>
  <dcterms:created xsi:type="dcterms:W3CDTF">2000-05-05T01:25:27Z</dcterms:created>
  <dcterms:modified xsi:type="dcterms:W3CDTF">2017-08-24T07:33:41Z</dcterms:modified>
</cp:coreProperties>
</file>