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3"/>
    <p:sldMasterId id="2147483657" r:id="rId4"/>
    <p:sldMasterId id="2147483783" r:id="rId5"/>
  </p:sldMasterIdLst>
  <p:notesMasterIdLst>
    <p:notesMasterId r:id="rId44"/>
  </p:notesMasterIdLst>
  <p:handoutMasterIdLst>
    <p:handoutMasterId r:id="rId45"/>
  </p:handoutMasterIdLst>
  <p:sldIdLst>
    <p:sldId id="310" r:id="rId6"/>
    <p:sldId id="303" r:id="rId7"/>
    <p:sldId id="299" r:id="rId8"/>
    <p:sldId id="328" r:id="rId9"/>
    <p:sldId id="311" r:id="rId10"/>
    <p:sldId id="312" r:id="rId11"/>
    <p:sldId id="313" r:id="rId12"/>
    <p:sldId id="314" r:id="rId13"/>
    <p:sldId id="316" r:id="rId14"/>
    <p:sldId id="317" r:id="rId15"/>
    <p:sldId id="318" r:id="rId16"/>
    <p:sldId id="300" r:id="rId17"/>
    <p:sldId id="319" r:id="rId18"/>
    <p:sldId id="329" r:id="rId19"/>
    <p:sldId id="320" r:id="rId20"/>
    <p:sldId id="330" r:id="rId21"/>
    <p:sldId id="321" r:id="rId22"/>
    <p:sldId id="307" r:id="rId23"/>
    <p:sldId id="301" r:id="rId24"/>
    <p:sldId id="322" r:id="rId25"/>
    <p:sldId id="323" r:id="rId26"/>
    <p:sldId id="331" r:id="rId27"/>
    <p:sldId id="325" r:id="rId28"/>
    <p:sldId id="336" r:id="rId29"/>
    <p:sldId id="332" r:id="rId30"/>
    <p:sldId id="333" r:id="rId31"/>
    <p:sldId id="334" r:id="rId32"/>
    <p:sldId id="335" r:id="rId33"/>
    <p:sldId id="327" r:id="rId34"/>
    <p:sldId id="326" r:id="rId35"/>
    <p:sldId id="302" r:id="rId36"/>
    <p:sldId id="304" r:id="rId37"/>
    <p:sldId id="306" r:id="rId38"/>
    <p:sldId id="337" r:id="rId39"/>
    <p:sldId id="338" r:id="rId40"/>
    <p:sldId id="339" r:id="rId41"/>
    <p:sldId id="340" r:id="rId42"/>
    <p:sldId id="341" r:id="rId43"/>
  </p:sldIdLst>
  <p:sldSz cx="9144000" cy="6858000" type="screen4x3"/>
  <p:notesSz cx="7010400" cy="9296400"/>
  <p:custDataLst>
    <p:tags r:id="rId46"/>
  </p:custDataLst>
  <p:defaultTextStyle>
    <a:defPPr>
      <a:defRPr lang="en-US"/>
    </a:defPPr>
    <a:lvl1pPr algn="l" rtl="0" eaLnBrk="0" fontAlgn="base" hangingPunct="0">
      <a:spcBef>
        <a:spcPct val="0"/>
      </a:spcBef>
      <a:spcAft>
        <a:spcPct val="0"/>
      </a:spcAft>
      <a:defRPr sz="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800" kern="1200">
        <a:solidFill>
          <a:schemeClr val="tx1"/>
        </a:solidFill>
        <a:latin typeface="Times" panose="02020603050405020304" pitchFamily="18" charset="0"/>
        <a:ea typeface="+mn-ea"/>
        <a:cs typeface="+mn-cs"/>
      </a:defRPr>
    </a:lvl5pPr>
    <a:lvl6pPr marL="2286000" algn="l" defTabSz="914400" rtl="0" eaLnBrk="1" latinLnBrk="0" hangingPunct="1">
      <a:defRPr sz="800" kern="1200">
        <a:solidFill>
          <a:schemeClr val="tx1"/>
        </a:solidFill>
        <a:latin typeface="Times" panose="02020603050405020304" pitchFamily="18" charset="0"/>
        <a:ea typeface="+mn-ea"/>
        <a:cs typeface="+mn-cs"/>
      </a:defRPr>
    </a:lvl6pPr>
    <a:lvl7pPr marL="2743200" algn="l" defTabSz="914400" rtl="0" eaLnBrk="1" latinLnBrk="0" hangingPunct="1">
      <a:defRPr sz="800" kern="1200">
        <a:solidFill>
          <a:schemeClr val="tx1"/>
        </a:solidFill>
        <a:latin typeface="Times" panose="02020603050405020304" pitchFamily="18" charset="0"/>
        <a:ea typeface="+mn-ea"/>
        <a:cs typeface="+mn-cs"/>
      </a:defRPr>
    </a:lvl7pPr>
    <a:lvl8pPr marL="3200400" algn="l" defTabSz="914400" rtl="0" eaLnBrk="1" latinLnBrk="0" hangingPunct="1">
      <a:defRPr sz="800" kern="1200">
        <a:solidFill>
          <a:schemeClr val="tx1"/>
        </a:solidFill>
        <a:latin typeface="Times" panose="02020603050405020304" pitchFamily="18" charset="0"/>
        <a:ea typeface="+mn-ea"/>
        <a:cs typeface="+mn-cs"/>
      </a:defRPr>
    </a:lvl8pPr>
    <a:lvl9pPr marL="3657600" algn="l" defTabSz="914400" rtl="0" eaLnBrk="1" latinLnBrk="0" hangingPunct="1">
      <a:defRPr sz="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Maria Fernandes" initials="AMF" lastIdx="34" clrIdx="0"/>
  <p:cmAuthor id="2" name="Kavitha Melarcode Seetharaman" initials="KMS" lastIdx="34" clrIdx="1">
    <p:extLst>
      <p:ext uri="{19B8F6BF-5375-455C-9EA6-DF929625EA0E}">
        <p15:presenceInfo xmlns:p15="http://schemas.microsoft.com/office/powerpoint/2012/main" userId="S-1-5-21-3361151005-2080053223-3394076701-4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CCCC99"/>
    <a:srgbClr val="ADB7FD"/>
    <a:srgbClr val="68BCA1"/>
    <a:srgbClr val="66BCA1"/>
    <a:srgbClr val="8AC492"/>
    <a:srgbClr val="74C498"/>
    <a:srgbClr val="65BD8D"/>
    <a:srgbClr val="65BDA2"/>
    <a:srgbClr val="007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8" autoAdjust="0"/>
    <p:restoredTop sz="94280" autoAdjust="0"/>
  </p:normalViewPr>
  <p:slideViewPr>
    <p:cSldViewPr>
      <p:cViewPr varScale="1">
        <p:scale>
          <a:sx n="69" d="100"/>
          <a:sy n="69" d="100"/>
        </p:scale>
        <p:origin x="1854" y="60"/>
      </p:cViewPr>
      <p:guideLst>
        <p:guide orient="horz" pos="1584"/>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4035"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4037"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52E4DF-1460-4C25-B340-32CB1B382CAE}" type="slidenum">
              <a:rPr lang="en-US" altLang="en-US"/>
              <a:pPr>
                <a:defRPr/>
              </a:pPr>
              <a:t>‹#›</a:t>
            </a:fld>
            <a:endParaRPr lang="en-US" altLang="en-US"/>
          </a:p>
        </p:txBody>
      </p:sp>
    </p:spTree>
    <p:extLst>
      <p:ext uri="{BB962C8B-B14F-4D97-AF65-F5344CB8AC3E}">
        <p14:creationId xmlns:p14="http://schemas.microsoft.com/office/powerpoint/2010/main" val="1044383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atin typeface="Times New Roman" panose="02020603050405020304" pitchFamily="18" charset="0"/>
              </a:defRPr>
            </a:lvl1pPr>
          </a:lstStyle>
          <a:p>
            <a:pPr>
              <a:defRPr/>
            </a:pPr>
            <a:fld id="{32AC7E25-9888-44B5-8A28-7FB5080042EF}" type="slidenum">
              <a:rPr lang="en-US" altLang="en-US"/>
              <a:pPr>
                <a:defRPr/>
              </a:pPr>
              <a:t>‹#›</a:t>
            </a:fld>
            <a:endParaRPr lang="en-US" altLang="en-US"/>
          </a:p>
        </p:txBody>
      </p:sp>
    </p:spTree>
    <p:extLst>
      <p:ext uri="{BB962C8B-B14F-4D97-AF65-F5344CB8AC3E}">
        <p14:creationId xmlns:p14="http://schemas.microsoft.com/office/powerpoint/2010/main" val="462721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EEE89CFC-A851-4FCB-AAA2-6CA18A0ECAFE}" type="slidenum">
              <a:rPr lang="en-US" altLang="en-US" sz="1200">
                <a:latin typeface="Times New Roman" panose="02020603050405020304" pitchFamily="18" charset="0"/>
              </a:rPr>
              <a:pPr algn="r"/>
              <a:t>1</a:t>
            </a:fld>
            <a:endParaRPr lang="en-US" altLang="en-US" sz="1200">
              <a:latin typeface="Times New Roman" panose="02020603050405020304" pitchFamily="18" charset="0"/>
            </a:endParaRPr>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4274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34956840-E2F9-4C80-89D2-B97C6F3CDA04}" type="slidenum">
              <a:rPr lang="en-US" altLang="en-US" sz="1200">
                <a:latin typeface="Times New Roman" panose="02020603050405020304" pitchFamily="18" charset="0"/>
              </a:rPr>
              <a:pPr algn="r"/>
              <a:t>10</a:t>
            </a:fld>
            <a:endParaRPr lang="en-US" altLang="en-US" sz="120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808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9786ADEE-83EE-4E2E-9EAC-5958FB6B77C5}" type="slidenum">
              <a:rPr lang="en-US" altLang="en-US" sz="1200">
                <a:latin typeface="Times New Roman" panose="02020603050405020304" pitchFamily="18" charset="0"/>
              </a:rPr>
              <a:pPr algn="r"/>
              <a:t>11</a:t>
            </a:fld>
            <a:endParaRPr lang="en-US" altLang="en-US" sz="1200">
              <a:latin typeface="Times New Roman" panose="02020603050405020304" pitchFamily="18" charset="0"/>
            </a:endParaRPr>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dirty="0"/>
              <a:t>Bilingualism, the ability to speak two languages, has </a:t>
            </a:r>
            <a:r>
              <a:rPr lang="en-US" altLang="en-US" dirty="0"/>
              <a:t>a positive effect on children’s cognitive development. Children fluent in two languages perform better than students who are fluent in only one language </a:t>
            </a:r>
            <a:r>
              <a:rPr lang="en-IN" altLang="en-US" dirty="0"/>
              <a:t>on tests of control of attention, concept formation, analytical reasoning, cognitive flexibility, and cognitive complexity</a:t>
            </a:r>
            <a:r>
              <a:rPr lang="en-US" altLang="en-US" dirty="0"/>
              <a:t>.</a:t>
            </a:r>
          </a:p>
        </p:txBody>
      </p:sp>
    </p:spTree>
    <p:extLst>
      <p:ext uri="{BB962C8B-B14F-4D97-AF65-F5344CB8AC3E}">
        <p14:creationId xmlns:p14="http://schemas.microsoft.com/office/powerpoint/2010/main" val="164364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A96D40C0-310C-43D6-973F-805F18F47A0D}" type="slidenum">
              <a:rPr lang="en-US" altLang="en-US" sz="1200">
                <a:latin typeface="Times New Roman" panose="02020603050405020304" pitchFamily="18" charset="0"/>
              </a:rPr>
              <a:pPr algn="r"/>
              <a:t>12</a:t>
            </a:fld>
            <a:endParaRPr lang="en-US" altLang="en-US" sz="120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Tree>
    <p:extLst>
      <p:ext uri="{BB962C8B-B14F-4D97-AF65-F5344CB8AC3E}">
        <p14:creationId xmlns:p14="http://schemas.microsoft.com/office/powerpoint/2010/main" val="89203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05749A63-9EDD-40B4-B582-20291BE17651}" type="slidenum">
              <a:rPr lang="en-US" altLang="en-US" sz="1200">
                <a:latin typeface="Times New Roman" panose="02020603050405020304" pitchFamily="18" charset="0"/>
              </a:rPr>
              <a:pPr algn="r"/>
              <a:t>13</a:t>
            </a:fld>
            <a:endParaRPr lang="en-US" altLang="en-US" sz="1200">
              <a:latin typeface="Times New Roman" panose="02020603050405020304" pitchFamily="18" charset="0"/>
            </a:endParaRPr>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goal of multicultural education is equal educational opportunity for all students. This includes closing the gap in academic achievement between mainstream students and students from underrepresented groups.</a:t>
            </a:r>
          </a:p>
          <a:p>
            <a:endParaRPr lang="en-US" altLang="en-US" dirty="0"/>
          </a:p>
          <a:p>
            <a:endParaRPr lang="en-US" altLang="en-US" dirty="0"/>
          </a:p>
        </p:txBody>
      </p:sp>
    </p:spTree>
    <p:extLst>
      <p:ext uri="{BB962C8B-B14F-4D97-AF65-F5344CB8AC3E}">
        <p14:creationId xmlns:p14="http://schemas.microsoft.com/office/powerpoint/2010/main" val="28122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C12FD71A-C7BA-4C43-8332-19555AA265DA}" type="slidenum">
              <a:rPr lang="en-US" altLang="en-US" sz="1200">
                <a:latin typeface="Times New Roman" panose="02020603050405020304" pitchFamily="18" charset="0"/>
              </a:rPr>
              <a:pPr algn="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8924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13291D62-70C0-461B-9934-633F67E572D2}" type="slidenum">
              <a:rPr lang="en-US" altLang="en-US" sz="1200">
                <a:latin typeface="Times New Roman" panose="02020603050405020304" pitchFamily="18" charset="0"/>
              </a:rPr>
              <a:pPr algn="r"/>
              <a:t>15</a:t>
            </a:fld>
            <a:endParaRPr lang="en-US" altLang="en-US" sz="12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Empowerment - Providing people with the intellectual and coping skills to succeed and make this a more just world</a:t>
            </a:r>
          </a:p>
          <a:p>
            <a:r>
              <a:rPr lang="en-US" altLang="en-US" i="1" dirty="0"/>
              <a:t>Funds of knowledge approach</a:t>
            </a:r>
            <a:r>
              <a:rPr lang="en-US" altLang="en-US" dirty="0"/>
              <a:t> - Teachers should visit students’ homes to develop social relationships with their students’ family members. Teachers should learn more about their cultural and ethnic background and incorporate this knowledge into their teaching. </a:t>
            </a:r>
          </a:p>
        </p:txBody>
      </p:sp>
    </p:spTree>
    <p:extLst>
      <p:ext uri="{BB962C8B-B14F-4D97-AF65-F5344CB8AC3E}">
        <p14:creationId xmlns:p14="http://schemas.microsoft.com/office/powerpoint/2010/main" val="423556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7967F492-D4B7-4334-A3E6-FE8FCA9EE5CB}" type="slidenum">
              <a:rPr lang="en-US" altLang="en-US" sz="1200">
                <a:latin typeface="Times New Roman" panose="02020603050405020304" pitchFamily="18" charset="0"/>
              </a:rPr>
              <a:pPr algn="r"/>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4700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3921F81E-454D-4FFE-AE52-9DA7FC13401A}" type="slidenum">
              <a:rPr lang="en-US" altLang="en-US" sz="1200">
                <a:latin typeface="Times New Roman" panose="02020603050405020304" pitchFamily="18" charset="0"/>
              </a:rPr>
              <a:pPr algn="r"/>
              <a:t>17</a:t>
            </a:fld>
            <a:endParaRPr lang="en-US" altLang="en-US" sz="1200">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Technology connections: New advances in telecommunication has made it possible for students around the world to communicate. These global technology projects can reduce American students’ ethnocentric beliefs. </a:t>
            </a:r>
          </a:p>
        </p:txBody>
      </p:sp>
    </p:spTree>
    <p:extLst>
      <p:ext uri="{BB962C8B-B14F-4D97-AF65-F5344CB8AC3E}">
        <p14:creationId xmlns:p14="http://schemas.microsoft.com/office/powerpoint/2010/main" val="210380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FD629985-E70E-4AB9-A8C4-30692901AC6D}" type="slidenum">
              <a:rPr lang="en-US" altLang="en-US" sz="1200">
                <a:latin typeface="Times New Roman" panose="02020603050405020304" pitchFamily="18" charset="0"/>
              </a:rPr>
              <a:pPr algn="r"/>
              <a:t>18</a:t>
            </a:fld>
            <a:endParaRPr lang="en-US" altLang="en-US" sz="12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accompanies the video segment, </a:t>
            </a:r>
            <a:r>
              <a:rPr lang="en-US" altLang="en-US" i="1" dirty="0"/>
              <a:t>Integrating Diversity into the High School Curriculum</a:t>
            </a:r>
            <a:r>
              <a:rPr lang="en-US" altLang="en-US" dirty="0"/>
              <a:t>, on the McGraw-Hill DVD </a:t>
            </a:r>
            <a:r>
              <a:rPr lang="en-US" altLang="en-US" b="1" dirty="0"/>
              <a:t>Teaching Stories: A Video Collection for Educational Psychology</a:t>
            </a:r>
            <a:r>
              <a:rPr lang="en-US" altLang="en-US" dirty="0"/>
              <a:t>.</a:t>
            </a:r>
          </a:p>
          <a:p>
            <a:endParaRPr lang="en-US" altLang="en-US" dirty="0"/>
          </a:p>
        </p:txBody>
      </p:sp>
    </p:spTree>
    <p:extLst>
      <p:ext uri="{BB962C8B-B14F-4D97-AF65-F5344CB8AC3E}">
        <p14:creationId xmlns:p14="http://schemas.microsoft.com/office/powerpoint/2010/main" val="1135439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31F4736B-A68B-4BDC-8BB6-4229D780FEBD}" type="slidenum">
              <a:rPr lang="en-US" altLang="en-US" sz="1200">
                <a:latin typeface="Times New Roman" panose="02020603050405020304" pitchFamily="18" charset="0"/>
              </a:rPr>
              <a:pPr algn="r"/>
              <a:t>19</a:t>
            </a:fld>
            <a:endParaRPr lang="en-US" altLang="en-US" sz="1200">
              <a:latin typeface="Times New Roman" panose="02020603050405020304" pitchFamily="18"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09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0A2F3D93-AC18-4189-B1A6-09436E94E122}" type="slidenum">
              <a:rPr lang="en-US" altLang="en-US" sz="1200">
                <a:latin typeface="Times New Roman" panose="02020603050405020304" pitchFamily="18" charset="0"/>
              </a:rPr>
              <a:pPr algn="r"/>
              <a:t>2</a:t>
            </a:fld>
            <a:endParaRPr lang="en-US" altLang="en-US" sz="120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6050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10A68382-2288-42CF-AEBA-AB135EA50DB1}" type="slidenum">
              <a:rPr lang="en-US" altLang="en-US" sz="1200">
                <a:latin typeface="Times New Roman" panose="02020603050405020304" pitchFamily="18" charset="0"/>
              </a:rPr>
              <a:pPr algn="r"/>
              <a:t>20</a:t>
            </a:fld>
            <a:endParaRPr lang="en-US" altLang="en-US" sz="1200">
              <a:latin typeface="Times New Roman" panose="02020603050405020304" pitchFamily="18" charset="0"/>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79736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66F02E7F-3998-4B44-ADBE-8CBC702DB628}" type="slidenum">
              <a:rPr lang="en-US" altLang="en-US" sz="1200">
                <a:latin typeface="Times New Roman" panose="02020603050405020304" pitchFamily="18" charset="0"/>
              </a:rPr>
              <a:pPr algn="r"/>
              <a:t>21</a:t>
            </a:fld>
            <a:endParaRPr lang="en-US" altLang="en-US" sz="1200">
              <a:latin typeface="Times New Roman" panose="02020603050405020304" pitchFamily="18" charset="0"/>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6329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D5AC3804-88FA-423A-B68B-1F02405D3765}" type="slidenum">
              <a:rPr lang="en-US" altLang="en-US" sz="1200">
                <a:latin typeface="Times New Roman" panose="02020603050405020304" pitchFamily="18" charset="0"/>
              </a:rPr>
              <a:pPr algn="r"/>
              <a:t>22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52909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780D05C1-DA57-42C6-8613-281CD1AE8765}" type="slidenum">
              <a:rPr lang="en-US" altLang="en-US" sz="1200">
                <a:latin typeface="Times New Roman" panose="02020603050405020304" pitchFamily="18" charset="0"/>
              </a:rPr>
              <a:pPr algn="r"/>
              <a:t>23</a:t>
            </a:fld>
            <a:endParaRPr lang="en-US" altLang="en-US" sz="1200">
              <a:latin typeface="Times New Roman" panose="02020603050405020304" pitchFamily="18" charset="0"/>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15445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40C981E2-5C1E-44DF-A534-A16091FEDCC0}" type="slidenum">
              <a:rPr lang="en-US" altLang="en-US" sz="1200">
                <a:latin typeface="Times New Roman" panose="02020603050405020304" pitchFamily="18" charset="0"/>
              </a:rPr>
              <a:pPr algn="r"/>
              <a:t>24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21045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40C981E2-5C1E-44DF-A534-A16091FEDCC0}" type="slidenum">
              <a:rPr lang="en-US" altLang="en-US" sz="1200">
                <a:latin typeface="Times New Roman" panose="02020603050405020304" pitchFamily="18" charset="0"/>
              </a:rPr>
              <a:pPr algn="r"/>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5706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5AEBA84B-FC1F-4EB1-9F1D-3DBB86A9DC3A}" type="slidenum">
              <a:rPr lang="en-US" altLang="en-US" sz="1200">
                <a:latin typeface="Times New Roman" panose="02020603050405020304" pitchFamily="18" charset="0"/>
              </a:rPr>
              <a:pPr algn="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54677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DDD8AF01-4797-4572-B6DF-81B468C9BECE}" type="slidenum">
              <a:rPr lang="en-US" altLang="en-US" sz="1200">
                <a:latin typeface="Times New Roman" panose="02020603050405020304" pitchFamily="18" charset="0"/>
              </a:rPr>
              <a:pPr algn="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994135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BF549B61-08D0-444E-A8C9-FA2FF0DFA9A7}" type="slidenum">
              <a:rPr lang="en-US" altLang="en-US" sz="1200">
                <a:latin typeface="Times New Roman" panose="02020603050405020304" pitchFamily="18" charset="0"/>
              </a:rPr>
              <a:pPr algn="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54169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97C98EA5-9C8A-4F50-A5B8-B215536C87D8}" type="slidenum">
              <a:rPr lang="en-US" altLang="en-US" sz="1200">
                <a:latin typeface="Times New Roman" panose="02020603050405020304" pitchFamily="18" charset="0"/>
              </a:rPr>
              <a:pPr algn="r"/>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30252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8CBCC7F4-58B5-40F3-AF6A-5C63E6D16F8A}" type="slidenum">
              <a:rPr lang="en-US" altLang="en-US" sz="1200">
                <a:latin typeface="Times New Roman" panose="02020603050405020304" pitchFamily="18" charset="0"/>
              </a:rPr>
              <a:pPr algn="r"/>
              <a:t>3</a:t>
            </a:fld>
            <a:endParaRPr lang="en-US" altLang="en-US" sz="1200">
              <a:latin typeface="Times New Roman" panose="02020603050405020304" pitchFamily="18" charset="0"/>
            </a:endParaRPr>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p>
        </p:txBody>
      </p:sp>
    </p:spTree>
    <p:extLst>
      <p:ext uri="{BB962C8B-B14F-4D97-AF65-F5344CB8AC3E}">
        <p14:creationId xmlns:p14="http://schemas.microsoft.com/office/powerpoint/2010/main" val="872295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82211249-24FE-4A55-8D36-95F1FDD96C84}" type="slidenum">
              <a:rPr lang="en-US" altLang="en-US" sz="1200">
                <a:latin typeface="Times New Roman" panose="02020603050405020304" pitchFamily="18" charset="0"/>
              </a:rPr>
              <a:pPr algn="r"/>
              <a:t>30</a:t>
            </a:fld>
            <a:endParaRPr lang="en-US" altLang="en-US" sz="1200">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Millions of girls experience sexual harassment each year in schools. Quid pro quo sexual harassment and hostile environment sexual harassment are illegal in educational settings. </a:t>
            </a:r>
          </a:p>
        </p:txBody>
      </p:sp>
    </p:spTree>
    <p:extLst>
      <p:ext uri="{BB962C8B-B14F-4D97-AF65-F5344CB8AC3E}">
        <p14:creationId xmlns:p14="http://schemas.microsoft.com/office/powerpoint/2010/main" val="64551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1F4A53CA-DC96-4210-9B12-BD06831911BC}" type="slidenum">
              <a:rPr lang="en-US" altLang="en-US" sz="1200">
                <a:latin typeface="Times New Roman" panose="02020603050405020304" pitchFamily="18" charset="0"/>
              </a:rPr>
              <a:pPr algn="r"/>
              <a:t>31</a:t>
            </a:fld>
            <a:endParaRPr lang="en-US" altLang="en-US"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During a slideshow, text may be written on the slides in the yes/no boxes and then saved for later reference.</a:t>
            </a:r>
          </a:p>
          <a:p>
            <a:endParaRPr lang="en-US" altLang="en-US" dirty="0"/>
          </a:p>
        </p:txBody>
      </p:sp>
    </p:spTree>
    <p:extLst>
      <p:ext uri="{BB962C8B-B14F-4D97-AF65-F5344CB8AC3E}">
        <p14:creationId xmlns:p14="http://schemas.microsoft.com/office/powerpoint/2010/main" val="4230694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419B43D2-C865-4EDD-9474-C135B00B2BBF}" type="slidenum">
              <a:rPr lang="en-US" altLang="en-US" sz="1200">
                <a:latin typeface="Times New Roman" panose="02020603050405020304" pitchFamily="18" charset="0"/>
              </a:rPr>
              <a:pPr algn="r"/>
              <a:t>32</a:t>
            </a:fld>
            <a:endParaRPr lang="en-US" altLang="en-US" sz="120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case is on page 187 of the text.</a:t>
            </a:r>
          </a:p>
        </p:txBody>
      </p:sp>
    </p:spTree>
    <p:extLst>
      <p:ext uri="{BB962C8B-B14F-4D97-AF65-F5344CB8AC3E}">
        <p14:creationId xmlns:p14="http://schemas.microsoft.com/office/powerpoint/2010/main" val="228017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5340AC2E-9A99-4D7D-8EBE-BBF48EA6D4EE}" type="slidenum">
              <a:rPr lang="en-US" altLang="en-US" sz="1200">
                <a:latin typeface="Times New Roman" panose="02020603050405020304" pitchFamily="18" charset="0"/>
              </a:rPr>
              <a:pPr algn="r"/>
              <a:t>33</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case is on page 187 of the text.</a:t>
            </a:r>
          </a:p>
        </p:txBody>
      </p:sp>
    </p:spTree>
    <p:extLst>
      <p:ext uri="{BB962C8B-B14F-4D97-AF65-F5344CB8AC3E}">
        <p14:creationId xmlns:p14="http://schemas.microsoft.com/office/powerpoint/2010/main" val="236190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D8CEB479-5CC5-4E93-B40F-1A0CDE038CCE}" type="slidenum">
              <a:rPr lang="en-US" altLang="en-US" sz="1200">
                <a:latin typeface="Times New Roman" panose="02020603050405020304" pitchFamily="18" charset="0"/>
              </a:rPr>
              <a:pPr algn="r"/>
              <a:t>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8965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91D3CA24-F7BE-4454-BFBD-888B9B64C3FD}" type="slidenum">
              <a:rPr lang="en-US" altLang="en-US" sz="1200">
                <a:latin typeface="Times New Roman" panose="02020603050405020304" pitchFamily="18" charset="0"/>
              </a:rPr>
              <a:pPr algn="r"/>
              <a:t>5</a:t>
            </a:fld>
            <a:endParaRPr lang="en-US" altLang="en-US" sz="120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5820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07BEDDAB-CD56-48AD-9B4F-EAB0800B7FF4}" type="slidenum">
              <a:rPr lang="en-US" altLang="en-US" sz="1200">
                <a:latin typeface="Times New Roman" panose="02020603050405020304" pitchFamily="18" charset="0"/>
              </a:rPr>
              <a:pPr algn="r"/>
              <a:t>6</a:t>
            </a:fld>
            <a:endParaRPr lang="en-US" altLang="en-US" sz="1200">
              <a:latin typeface="Times New Roman" panose="02020603050405020304" pitchFamily="18" charset="0"/>
            </a:endParaRPr>
          </a:p>
        </p:txBody>
      </p:sp>
      <p:sp>
        <p:nvSpPr>
          <p:cNvPr id="18435" name="Rectangle 1026"/>
          <p:cNvSpPr>
            <a:spLocks noGrp="1" noRot="1" noChangeAspect="1" noChangeArrowheads="1" noTextEdit="1"/>
          </p:cNvSpPr>
          <p:nvPr>
            <p:ph type="sldImg"/>
          </p:nvPr>
        </p:nvSpPr>
        <p:spPr>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Four values that reflect parents’ beliefs in individualistic cultures for children’s effective development of autonomy are: (1) personal choice, (2) intrinsic motivation, (3) self-esteem, and (4) self-maximization (achieving one’s full potential).</a:t>
            </a:r>
          </a:p>
          <a:p>
            <a:r>
              <a:rPr lang="en-US" altLang="en-US" dirty="0"/>
              <a:t>Three values that reflect parents’ beliefs in collectivistic cultures are: (1) connectedness to the family and other close relationships, (2) orientation to the larger group, and (3) respect and obedience.</a:t>
            </a:r>
          </a:p>
        </p:txBody>
      </p:sp>
    </p:spTree>
    <p:extLst>
      <p:ext uri="{BB962C8B-B14F-4D97-AF65-F5344CB8AC3E}">
        <p14:creationId xmlns:p14="http://schemas.microsoft.com/office/powerpoint/2010/main" val="131202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E800E4B4-B030-4D4E-BE83-1E83F5169BAC}" type="slidenum">
              <a:rPr lang="en-US" altLang="en-US" sz="1200">
                <a:latin typeface="Times New Roman" panose="02020603050405020304" pitchFamily="18" charset="0"/>
              </a:rPr>
              <a:pPr algn="r"/>
              <a:t>7</a:t>
            </a:fld>
            <a:endParaRPr lang="en-US" altLang="en-US" sz="1200">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048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349F6063-560F-425C-B70A-95F8B10426E3}" type="slidenum">
              <a:rPr lang="en-US" altLang="en-US" sz="1200">
                <a:latin typeface="Times New Roman" panose="02020603050405020304" pitchFamily="18" charset="0"/>
              </a:rPr>
              <a:pPr algn="r"/>
              <a:t>8</a:t>
            </a:fld>
            <a:endParaRPr lang="en-US" altLang="en-US" sz="1200">
              <a:latin typeface="Times New Roman" panose="02020603050405020304" pitchFamily="18" charset="0"/>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compared to non-Latino White children, ethnic minority children are more likely to experience persistent poverty over many years and live in isolated poor neighborhoods with minimal social supports and threats to positive development.</a:t>
            </a:r>
          </a:p>
          <a:p>
            <a:endParaRPr lang="en-US" altLang="en-US" dirty="0"/>
          </a:p>
          <a:p>
            <a:endParaRPr lang="en-IN" altLang="en-US" dirty="0"/>
          </a:p>
          <a:p>
            <a:endParaRPr lang="en-US" altLang="en-US" dirty="0"/>
          </a:p>
        </p:txBody>
      </p:sp>
    </p:spTree>
    <p:extLst>
      <p:ext uri="{BB962C8B-B14F-4D97-AF65-F5344CB8AC3E}">
        <p14:creationId xmlns:p14="http://schemas.microsoft.com/office/powerpoint/2010/main" val="162177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31863">
              <a:defRPr sz="800">
                <a:solidFill>
                  <a:schemeClr val="tx1"/>
                </a:solidFill>
                <a:latin typeface="Times" panose="02020603050405020304" pitchFamily="18" charset="0"/>
              </a:defRPr>
            </a:lvl1pPr>
            <a:lvl2pPr marL="742950" indent="-285750" algn="ctr" defTabSz="931863">
              <a:defRPr sz="800">
                <a:solidFill>
                  <a:schemeClr val="tx1"/>
                </a:solidFill>
                <a:latin typeface="Times" panose="02020603050405020304" pitchFamily="18" charset="0"/>
              </a:defRPr>
            </a:lvl2pPr>
            <a:lvl3pPr marL="1143000" indent="-228600" algn="ctr" defTabSz="931863">
              <a:defRPr sz="800">
                <a:solidFill>
                  <a:schemeClr val="tx1"/>
                </a:solidFill>
                <a:latin typeface="Times" panose="02020603050405020304" pitchFamily="18" charset="0"/>
              </a:defRPr>
            </a:lvl3pPr>
            <a:lvl4pPr marL="1600200" indent="-228600" algn="ctr" defTabSz="931863">
              <a:defRPr sz="800">
                <a:solidFill>
                  <a:schemeClr val="tx1"/>
                </a:solidFill>
                <a:latin typeface="Times" panose="02020603050405020304" pitchFamily="18" charset="0"/>
              </a:defRPr>
            </a:lvl4pPr>
            <a:lvl5pPr marL="2057400" indent="-228600" algn="ctr" defTabSz="931863">
              <a:defRPr sz="800">
                <a:solidFill>
                  <a:schemeClr val="tx1"/>
                </a:solidFill>
                <a:latin typeface="Times" panose="02020603050405020304" pitchFamily="18" charset="0"/>
              </a:defRPr>
            </a:lvl5pPr>
            <a:lvl6pPr marL="2514600" indent="-228600" algn="ctr" defTabSz="931863" eaLnBrk="0" fontAlgn="base" hangingPunct="0">
              <a:spcBef>
                <a:spcPct val="0"/>
              </a:spcBef>
              <a:spcAft>
                <a:spcPct val="0"/>
              </a:spcAft>
              <a:defRPr sz="800">
                <a:solidFill>
                  <a:schemeClr val="tx1"/>
                </a:solidFill>
                <a:latin typeface="Times" panose="02020603050405020304" pitchFamily="18" charset="0"/>
              </a:defRPr>
            </a:lvl6pPr>
            <a:lvl7pPr marL="2971800" indent="-228600" algn="ctr" defTabSz="931863" eaLnBrk="0" fontAlgn="base" hangingPunct="0">
              <a:spcBef>
                <a:spcPct val="0"/>
              </a:spcBef>
              <a:spcAft>
                <a:spcPct val="0"/>
              </a:spcAft>
              <a:defRPr sz="800">
                <a:solidFill>
                  <a:schemeClr val="tx1"/>
                </a:solidFill>
                <a:latin typeface="Times" panose="02020603050405020304" pitchFamily="18" charset="0"/>
              </a:defRPr>
            </a:lvl7pPr>
            <a:lvl8pPr marL="3429000" indent="-228600" algn="ctr" defTabSz="931863" eaLnBrk="0" fontAlgn="base" hangingPunct="0">
              <a:spcBef>
                <a:spcPct val="0"/>
              </a:spcBef>
              <a:spcAft>
                <a:spcPct val="0"/>
              </a:spcAft>
              <a:defRPr sz="800">
                <a:solidFill>
                  <a:schemeClr val="tx1"/>
                </a:solidFill>
                <a:latin typeface="Times" panose="02020603050405020304" pitchFamily="18" charset="0"/>
              </a:defRPr>
            </a:lvl8pPr>
            <a:lvl9pPr marL="3886200" indent="-228600" algn="ctr" defTabSz="931863" eaLnBrk="0" fontAlgn="base" hangingPunct="0">
              <a:spcBef>
                <a:spcPct val="0"/>
              </a:spcBef>
              <a:spcAft>
                <a:spcPct val="0"/>
              </a:spcAft>
              <a:defRPr sz="800">
                <a:solidFill>
                  <a:schemeClr val="tx1"/>
                </a:solidFill>
                <a:latin typeface="Times" panose="02020603050405020304" pitchFamily="18" charset="0"/>
              </a:defRPr>
            </a:lvl9pPr>
          </a:lstStyle>
          <a:p>
            <a:pPr algn="r"/>
            <a:fld id="{967CD34D-818A-4760-B6F2-009EE84DFB8A}"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26627" name="Rectangle 1026"/>
          <p:cNvSpPr>
            <a:spLocks noGrp="1" noRot="1" noChangeAspect="1" noChangeArrowheads="1" noTextEdit="1"/>
          </p:cNvSpPr>
          <p:nvPr>
            <p:ph type="sldImg"/>
          </p:nvPr>
        </p:nvSpPr>
        <p:spPr>
          <a:ln/>
        </p:spPr>
      </p:sp>
      <p:sp>
        <p:nvSpPr>
          <p:cNvPr id="26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Almost one-third of African American and Latino students attend schools where 90% or more of the students are from minority groups, typically their own minority group.</a:t>
            </a:r>
          </a:p>
          <a:p>
            <a:r>
              <a:rPr lang="en-US" altLang="en-US" dirty="0"/>
              <a:t>The schools of students from ethnic minority backgrounds have fewer resources than the schools of largely non-Latino white backgrounds.</a:t>
            </a:r>
          </a:p>
          <a:p>
            <a:endParaRPr lang="en-US" altLang="en-US" dirty="0"/>
          </a:p>
        </p:txBody>
      </p:sp>
    </p:spTree>
    <p:extLst>
      <p:ext uri="{BB962C8B-B14F-4D97-AF65-F5344CB8AC3E}">
        <p14:creationId xmlns:p14="http://schemas.microsoft.com/office/powerpoint/2010/main" val="186699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1800">
                <a:latin typeface="Arial" panose="020B0604020202020204" pitchFamily="34"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8"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0" name="Text Box 13"/>
          <p:cNvSpPr txBox="1">
            <a:spLocks noChangeArrowheads="1"/>
          </p:cNvSpPr>
          <p:nvPr/>
        </p:nvSpPr>
        <p:spPr bwMode="auto">
          <a:xfrm>
            <a:off x="4953000" y="6583363"/>
            <a:ext cx="409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algn="l" eaLnBrk="1" hangingPunct="1"/>
            <a:r>
              <a:rPr lang="en-US" altLang="en-US" sz="1200">
                <a:latin typeface="Arial" panose="020B0604020202020204" pitchFamily="34" charset="0"/>
              </a:rPr>
              <a:t>© 2007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algn="r" eaLnBrk="1" hangingPunct="1"/>
            <a:fld id="{E9B9D75C-F56A-4F3D-BA6D-7DF4F2A0F503}" type="slidenum">
              <a:rPr lang="en-US" altLang="en-US" sz="1000">
                <a:latin typeface="Arial" panose="020B0604020202020204" pitchFamily="34" charset="0"/>
              </a:rPr>
              <a:pPr algn="r" eaLnBrk="1" hangingPunct="1"/>
              <a:t>‹#›</a:t>
            </a:fld>
            <a:endParaRPr lang="en-US" altLang="en-US" sz="1000">
              <a:latin typeface="Arial" panose="020B0604020202020204" pitchFamily="34" charset="0"/>
            </a:endParaRPr>
          </a:p>
        </p:txBody>
      </p:sp>
      <p:sp>
        <p:nvSpPr>
          <p:cNvPr id="105474"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10548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smtClean="0">
                <a:latin typeface="Arial" panose="020B0604020202020204" pitchFamily="34" charset="0"/>
              </a:defRPr>
            </a:lvl1pPr>
          </a:lstStyle>
          <a:p>
            <a:pPr>
              <a:defRPr/>
            </a:pPr>
            <a:fld id="{6B7265BC-3392-4C92-BBD5-08704D4033DF}" type="datetime1">
              <a:rPr lang="en-US" altLang="en-US"/>
              <a:pPr>
                <a:defRPr/>
              </a:pPr>
              <a:t>8/24/2017</a:t>
            </a:fld>
            <a:endParaRPr lang="en-US" altLang="en-US"/>
          </a:p>
        </p:txBody>
      </p:sp>
      <p:sp>
        <p:nvSpPr>
          <p:cNvPr id="13"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smtClean="0">
                <a:latin typeface="Arial" panose="020B0604020202020204" pitchFamily="34" charset="0"/>
              </a:defRPr>
            </a:lvl1pPr>
          </a:lstStyle>
          <a:p>
            <a:pPr>
              <a:defRPr/>
            </a:pPr>
            <a:endParaRPr lang="en-US" altLang="en-US"/>
          </a:p>
        </p:txBody>
      </p:sp>
    </p:spTree>
    <p:extLst>
      <p:ext uri="{BB962C8B-B14F-4D97-AF65-F5344CB8AC3E}">
        <p14:creationId xmlns:p14="http://schemas.microsoft.com/office/powerpoint/2010/main" val="36863669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60B912F4-2737-43B8-91CE-AAE459CE6E54}" type="slidenum">
              <a:rPr lang="en-US" altLang="en-US"/>
              <a:pPr>
                <a:defRPr/>
              </a:pPr>
              <a:t>‹#›</a:t>
            </a:fld>
            <a:endParaRPr lang="en-US" altLang="en-US"/>
          </a:p>
        </p:txBody>
      </p:sp>
    </p:spTree>
    <p:extLst>
      <p:ext uri="{BB962C8B-B14F-4D97-AF65-F5344CB8AC3E}">
        <p14:creationId xmlns:p14="http://schemas.microsoft.com/office/powerpoint/2010/main" val="40520504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3C7B7EAB-2FAC-47BB-B1D3-ECA806C26F1E}" type="slidenum">
              <a:rPr lang="en-US" altLang="en-US"/>
              <a:pPr>
                <a:defRPr/>
              </a:pPr>
              <a:t>‹#›</a:t>
            </a:fld>
            <a:endParaRPr lang="en-US" altLang="en-US"/>
          </a:p>
        </p:txBody>
      </p:sp>
    </p:spTree>
    <p:extLst>
      <p:ext uri="{BB962C8B-B14F-4D97-AF65-F5344CB8AC3E}">
        <p14:creationId xmlns:p14="http://schemas.microsoft.com/office/powerpoint/2010/main" val="31261291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1800">
                <a:latin typeface="Arial" panose="020B0604020202020204" pitchFamily="34"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8"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Rectangle 5"/>
          <p:cNvSpPr>
            <a:spLocks noChangeArrowheads="1"/>
          </p:cNvSpPr>
          <p:nvPr userDrawn="1"/>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algn="r" eaLnBrk="1" hangingPunct="1"/>
            <a:fld id="{17FE129C-74EB-4E12-A744-65441C399914}" type="slidenum">
              <a:rPr lang="en-US" altLang="en-US" sz="1000">
                <a:latin typeface="Arial" panose="020B0604020202020204" pitchFamily="34" charset="0"/>
              </a:rPr>
              <a:pPr algn="r" eaLnBrk="1" hangingPunct="1"/>
              <a:t>‹#›</a:t>
            </a:fld>
            <a:endParaRPr lang="en-US" altLang="en-US" sz="1000">
              <a:latin typeface="Arial" panose="020B0604020202020204" pitchFamily="34" charset="0"/>
            </a:endParaRPr>
          </a:p>
        </p:txBody>
      </p:sp>
      <p:sp>
        <p:nvSpPr>
          <p:cNvPr id="11469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14" name="Content Placeholder 13"/>
          <p:cNvSpPr>
            <a:spLocks noGrp="1"/>
          </p:cNvSpPr>
          <p:nvPr>
            <p:ph sz="quarter" idx="10"/>
          </p:nvPr>
        </p:nvSpPr>
        <p:spPr>
          <a:xfrm>
            <a:off x="838200" y="3733800"/>
            <a:ext cx="6629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914400" y="5486400"/>
            <a:ext cx="7924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itle 1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01902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7848600" y="230981"/>
            <a:ext cx="990600" cy="246221"/>
          </a:xfrm>
          <a:prstGeom prst="rect">
            <a:avLst/>
          </a:prstGeom>
          <a:noFill/>
        </p:spPr>
        <p:txBody>
          <a:bodyPr wrap="square" rtlCol="0">
            <a:spAutoFit/>
          </a:bodyPr>
          <a:lstStyle/>
          <a:p>
            <a:pPr algn="r"/>
            <a:fld id="{0F2B6527-1398-4ACB-BE6A-31D6D3FDA5A8}"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7" name="TextBox 6"/>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
        <p:nvSpPr>
          <p:cNvPr id="10" name="Content Placeholder 9"/>
          <p:cNvSpPr>
            <a:spLocks noGrp="1"/>
          </p:cNvSpPr>
          <p:nvPr>
            <p:ph sz="quarter" idx="10"/>
          </p:nvPr>
        </p:nvSpPr>
        <p:spPr>
          <a:xfrm>
            <a:off x="1219200" y="2819400"/>
            <a:ext cx="2743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4191000" y="2590800"/>
            <a:ext cx="15240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6096000" y="2667000"/>
            <a:ext cx="1752600" cy="144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931863" y="4648200"/>
            <a:ext cx="2344737"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4"/>
          </p:nvPr>
        </p:nvSpPr>
        <p:spPr>
          <a:xfrm>
            <a:off x="3581400" y="4724400"/>
            <a:ext cx="22860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93413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E21FD5A5-F9DD-44DA-B910-11305F5F039F}" type="slidenum">
              <a:rPr lang="en-US" altLang="en-US"/>
              <a:pPr>
                <a:defRPr/>
              </a:pPr>
              <a:t>‹#›</a:t>
            </a:fld>
            <a:endParaRPr lang="en-US" altLang="en-US"/>
          </a:p>
        </p:txBody>
      </p:sp>
    </p:spTree>
    <p:extLst>
      <p:ext uri="{BB962C8B-B14F-4D97-AF65-F5344CB8AC3E}">
        <p14:creationId xmlns:p14="http://schemas.microsoft.com/office/powerpoint/2010/main" val="10296893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7848600" y="228600"/>
            <a:ext cx="990600" cy="246221"/>
          </a:xfrm>
          <a:prstGeom prst="rect">
            <a:avLst/>
          </a:prstGeom>
          <a:noFill/>
        </p:spPr>
        <p:txBody>
          <a:bodyPr wrap="square" rtlCol="0">
            <a:spAutoFit/>
          </a:bodyPr>
          <a:lstStyle/>
          <a:p>
            <a:pPr algn="r"/>
            <a:fld id="{C377791B-1357-4921-B854-765C1D9BEF7F}"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0" name="Content Placeholder 9"/>
          <p:cNvSpPr>
            <a:spLocks noGrp="1"/>
          </p:cNvSpPr>
          <p:nvPr>
            <p:ph sz="quarter" idx="10"/>
          </p:nvPr>
        </p:nvSpPr>
        <p:spPr>
          <a:xfrm>
            <a:off x="949325" y="2895600"/>
            <a:ext cx="3754438"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4856163" y="2819400"/>
            <a:ext cx="3754437"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BA577103-8E75-494D-A5EF-4687F03B99C1}"/>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10460028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CCFCE264-EC86-41A7-BAD3-6FC039719EF8}" type="slidenum">
              <a:rPr lang="en-US" altLang="en-US"/>
              <a:pPr>
                <a:defRPr/>
              </a:pPr>
              <a:t>‹#›</a:t>
            </a:fld>
            <a:endParaRPr lang="en-US" altLang="en-US"/>
          </a:p>
        </p:txBody>
      </p:sp>
    </p:spTree>
    <p:extLst>
      <p:ext uri="{BB962C8B-B14F-4D97-AF65-F5344CB8AC3E}">
        <p14:creationId xmlns:p14="http://schemas.microsoft.com/office/powerpoint/2010/main" val="37054770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152400" y="2514600"/>
            <a:ext cx="86868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2"/>
          </p:nvPr>
        </p:nvSpPr>
        <p:spPr>
          <a:xfrm>
            <a:off x="931863" y="4724400"/>
            <a:ext cx="6307137"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p:cNvSpPr txBox="1"/>
          <p:nvPr userDrawn="1"/>
        </p:nvSpPr>
        <p:spPr>
          <a:xfrm>
            <a:off x="7848600" y="230981"/>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0" name="Content Placeholder 9"/>
          <p:cNvSpPr>
            <a:spLocks noGrp="1"/>
          </p:cNvSpPr>
          <p:nvPr>
            <p:ph sz="quarter" idx="13"/>
          </p:nvPr>
        </p:nvSpPr>
        <p:spPr>
          <a:xfrm>
            <a:off x="152400" y="4876800"/>
            <a:ext cx="48006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4"/>
          </p:nvPr>
        </p:nvSpPr>
        <p:spPr>
          <a:xfrm>
            <a:off x="5257800" y="4876800"/>
            <a:ext cx="3581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6DD2AC01-83EC-4213-A6C1-96B4FE4EBDF3}"/>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36593794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Box 3"/>
          <p:cNvSpPr txBox="1"/>
          <p:nvPr userDrawn="1"/>
        </p:nvSpPr>
        <p:spPr>
          <a:xfrm>
            <a:off x="7848600" y="230981"/>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9" name="Oval 9">
            <a:extLst>
              <a:ext uri="{FF2B5EF4-FFF2-40B4-BE49-F238E27FC236}">
                <a16:creationId xmlns:a16="http://schemas.microsoft.com/office/drawing/2014/main" id="{0CBD2A59-2F96-4EF5-8308-B1C2D011CAE5}"/>
              </a:ext>
            </a:extLst>
          </p:cNvPr>
          <p:cNvSpPr>
            <a:spLocks noChangeArrowheads="1"/>
          </p:cNvSpPr>
          <p:nvPr userDrawn="1"/>
        </p:nvSpPr>
        <p:spPr bwMode="auto">
          <a:xfrm>
            <a:off x="1143000" y="1828800"/>
            <a:ext cx="3048000" cy="2667000"/>
          </a:xfrm>
          <a:prstGeom prst="ellipse">
            <a:avLst/>
          </a:prstGeom>
          <a:solidFill>
            <a:schemeClr val="accent1"/>
          </a:solidFill>
          <a:ln w="9525">
            <a:solidFill>
              <a:schemeClr val="tx1"/>
            </a:solidFill>
            <a:round/>
            <a:headEnd/>
            <a:tailEnd/>
          </a:ln>
          <a:effectLst/>
        </p:spPr>
        <p:txBody>
          <a:bodyPr wrap="none" anchor="ctr"/>
          <a:lstStyle/>
          <a:p>
            <a:pPr algn="ctr">
              <a:defRPr/>
            </a:pPr>
            <a:r>
              <a:rPr lang="en-US" sz="2800" b="1" dirty="0">
                <a:solidFill>
                  <a:srgbClr val="CC9900"/>
                </a:solidFill>
                <a:latin typeface="Tahoma" pitchFamily="34" charset="0"/>
              </a:rPr>
              <a:t>Biological</a:t>
            </a:r>
          </a:p>
        </p:txBody>
      </p:sp>
      <p:sp>
        <p:nvSpPr>
          <p:cNvPr id="11" name="Oval 11">
            <a:extLst>
              <a:ext uri="{FF2B5EF4-FFF2-40B4-BE49-F238E27FC236}">
                <a16:creationId xmlns:a16="http://schemas.microsoft.com/office/drawing/2014/main" id="{65D44D89-8444-479E-983F-725D06C48244}"/>
              </a:ext>
            </a:extLst>
          </p:cNvPr>
          <p:cNvSpPr>
            <a:spLocks noChangeArrowheads="1"/>
          </p:cNvSpPr>
          <p:nvPr userDrawn="1"/>
        </p:nvSpPr>
        <p:spPr bwMode="auto">
          <a:xfrm>
            <a:off x="3657600" y="2514600"/>
            <a:ext cx="2819400" cy="2438400"/>
          </a:xfrm>
          <a:prstGeom prst="ellipse">
            <a:avLst/>
          </a:prstGeom>
          <a:solidFill>
            <a:schemeClr val="hlink"/>
          </a:solidFill>
          <a:ln w="9525">
            <a:solidFill>
              <a:schemeClr val="tx1"/>
            </a:solidFill>
            <a:round/>
            <a:headEnd/>
            <a:tailEnd/>
          </a:ln>
          <a:effectLst/>
        </p:spPr>
        <p:txBody>
          <a:bodyPr wrap="none" anchor="ctr"/>
          <a:lstStyle/>
          <a:p>
            <a:pPr algn="ctr">
              <a:defRPr/>
            </a:pPr>
            <a:r>
              <a:rPr lang="en-US" sz="2800" b="1" dirty="0">
                <a:solidFill>
                  <a:srgbClr val="999933"/>
                </a:solidFill>
                <a:latin typeface="Tahoma" pitchFamily="34" charset="0"/>
              </a:rPr>
              <a:t>Cognitive</a:t>
            </a:r>
          </a:p>
        </p:txBody>
      </p:sp>
      <p:sp>
        <p:nvSpPr>
          <p:cNvPr id="13" name="Oval 10">
            <a:extLst>
              <a:ext uri="{FF2B5EF4-FFF2-40B4-BE49-F238E27FC236}">
                <a16:creationId xmlns:a16="http://schemas.microsoft.com/office/drawing/2014/main" id="{ED8F4375-EE23-4BEC-993A-D501C216F3D3}"/>
              </a:ext>
            </a:extLst>
          </p:cNvPr>
          <p:cNvSpPr>
            <a:spLocks noChangeArrowheads="1"/>
          </p:cNvSpPr>
          <p:nvPr userDrawn="1"/>
        </p:nvSpPr>
        <p:spPr bwMode="auto">
          <a:xfrm>
            <a:off x="1828800" y="3733800"/>
            <a:ext cx="2895600" cy="2514600"/>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800" b="1" dirty="0">
                <a:solidFill>
                  <a:srgbClr val="CCCC99"/>
                </a:solidFill>
                <a:latin typeface="Tahoma" pitchFamily="34" charset="0"/>
              </a:rPr>
              <a:t>Social</a:t>
            </a:r>
          </a:p>
        </p:txBody>
      </p:sp>
      <p:sp>
        <p:nvSpPr>
          <p:cNvPr id="8" name="Content Placeholder 7">
            <a:extLst>
              <a:ext uri="{FF2B5EF4-FFF2-40B4-BE49-F238E27FC236}">
                <a16:creationId xmlns:a16="http://schemas.microsoft.com/office/drawing/2014/main" id="{A06F4B2B-1D2A-4A2C-8885-D4DF2ED4C1CE}"/>
              </a:ext>
            </a:extLst>
          </p:cNvPr>
          <p:cNvSpPr>
            <a:spLocks noGrp="1"/>
          </p:cNvSpPr>
          <p:nvPr>
            <p:ph sz="quarter" idx="10"/>
          </p:nvPr>
        </p:nvSpPr>
        <p:spPr>
          <a:xfrm>
            <a:off x="5486400" y="1828800"/>
            <a:ext cx="3268663" cy="457200"/>
          </a:xfrm>
        </p:spPr>
        <p:txBody>
          <a:bodyPr/>
          <a:lstStyle>
            <a:lvl1pPr marL="0" indent="0">
              <a:buNone/>
              <a:defRPr/>
            </a:lvl1pPr>
          </a:lstStyle>
          <a:p>
            <a:pPr lvl="0"/>
            <a:r>
              <a:rPr lang="en-US" dirty="0"/>
              <a:t>Edit Master</a:t>
            </a:r>
          </a:p>
        </p:txBody>
      </p:sp>
      <p:sp>
        <p:nvSpPr>
          <p:cNvPr id="15" name="Content Placeholder 14">
            <a:extLst>
              <a:ext uri="{FF2B5EF4-FFF2-40B4-BE49-F238E27FC236}">
                <a16:creationId xmlns:a16="http://schemas.microsoft.com/office/drawing/2014/main" id="{21D81EEB-8CBB-4FD8-81FF-278EE21AF571}"/>
              </a:ext>
            </a:extLst>
          </p:cNvPr>
          <p:cNvSpPr>
            <a:spLocks noGrp="1"/>
          </p:cNvSpPr>
          <p:nvPr>
            <p:ph sz="quarter" idx="11"/>
          </p:nvPr>
        </p:nvSpPr>
        <p:spPr>
          <a:xfrm>
            <a:off x="6324600" y="2514600"/>
            <a:ext cx="2819400" cy="533400"/>
          </a:xfrm>
        </p:spPr>
        <p:txBody>
          <a:bodyPr/>
          <a:lstStyle>
            <a:lvl1pPr marL="0" indent="0">
              <a:buNone/>
              <a:defRPr/>
            </a:lvl1pPr>
          </a:lstStyle>
          <a:p>
            <a:pPr lvl="0"/>
            <a:r>
              <a:rPr lang="en-US" dirty="0"/>
              <a:t>Edit</a:t>
            </a:r>
          </a:p>
        </p:txBody>
      </p:sp>
      <p:sp>
        <p:nvSpPr>
          <p:cNvPr id="17" name="Content Placeholder 16">
            <a:extLst>
              <a:ext uri="{FF2B5EF4-FFF2-40B4-BE49-F238E27FC236}">
                <a16:creationId xmlns:a16="http://schemas.microsoft.com/office/drawing/2014/main" id="{10C9543C-E237-46D9-96EE-3FE3E432EA45}"/>
              </a:ext>
            </a:extLst>
          </p:cNvPr>
          <p:cNvSpPr>
            <a:spLocks noGrp="1"/>
          </p:cNvSpPr>
          <p:nvPr>
            <p:ph sz="quarter" idx="12"/>
          </p:nvPr>
        </p:nvSpPr>
        <p:spPr>
          <a:xfrm>
            <a:off x="6019800" y="3429000"/>
            <a:ext cx="3048000" cy="457200"/>
          </a:xfrm>
        </p:spPr>
        <p:txBody>
          <a:bodyPr/>
          <a:lstStyle>
            <a:lvl1pPr marL="0" indent="0">
              <a:buNone/>
              <a:defRPr/>
            </a:lvl1pPr>
          </a:lstStyle>
          <a:p>
            <a:pPr lvl="0"/>
            <a:r>
              <a:rPr lang="en-US" dirty="0"/>
              <a:t>Edit Master</a:t>
            </a:r>
          </a:p>
        </p:txBody>
      </p:sp>
      <p:sp>
        <p:nvSpPr>
          <p:cNvPr id="18" name="TextBox 17">
            <a:extLst>
              <a:ext uri="{FF2B5EF4-FFF2-40B4-BE49-F238E27FC236}">
                <a16:creationId xmlns:a16="http://schemas.microsoft.com/office/drawing/2014/main" id="{D25F822C-4649-4BEF-9FFF-BAA458271957}"/>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35041241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52400" y="2514600"/>
            <a:ext cx="8686800" cy="167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7848600" y="230027"/>
            <a:ext cx="990600" cy="246221"/>
          </a:xfrm>
          <a:prstGeom prst="rect">
            <a:avLst/>
          </a:prstGeom>
          <a:noFill/>
        </p:spPr>
        <p:txBody>
          <a:bodyPr wrap="square" rtlCol="0">
            <a:spAutoFit/>
          </a:bodyPr>
          <a:lstStyle/>
          <a:p>
            <a:pPr algn="r">
              <a:defRPr/>
            </a:pPr>
            <a:fld id="{E996574B-F119-4231-BFCF-9E4427FFF9A7}" type="slidenum">
              <a:rPr lang="en-US" altLang="en-US" sz="1000" kern="1200" smtClean="0">
                <a:solidFill>
                  <a:schemeClr val="tx1"/>
                </a:solidFill>
                <a:latin typeface="Arial" panose="020B0604020202020204" pitchFamily="34" charset="0"/>
                <a:ea typeface="+mn-ea"/>
                <a:cs typeface="+mn-cs"/>
              </a:rPr>
              <a:pPr algn="r">
                <a:defRPr/>
              </a:pPr>
              <a:t>‹#›</a:t>
            </a:fld>
            <a:endParaRPr lang="en-US" altLang="en-US" sz="1000" kern="1200" dirty="0">
              <a:solidFill>
                <a:schemeClr val="tx1"/>
              </a:solidFill>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F4C7CE0-8EF8-4DBB-894B-A31C4832CB91}"/>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
        <p:nvSpPr>
          <p:cNvPr id="7" name="AutoShape 8" descr="This is a textbox that reads of the 21.1 percent of U.S. children who live in poverty, African American and Latino families with children have especially high rates of poverty, more than 30 percent.&#10;" title="Children in Poverty">
            <a:extLst>
              <a:ext uri="{FF2B5EF4-FFF2-40B4-BE49-F238E27FC236}">
                <a16:creationId xmlns:a16="http://schemas.microsoft.com/office/drawing/2014/main" id="{A3EAF8F6-8C90-4430-AA5C-75AB009BF3F2}"/>
              </a:ext>
            </a:extLst>
          </p:cNvPr>
          <p:cNvSpPr>
            <a:spLocks noChangeArrowheads="1"/>
          </p:cNvSpPr>
          <p:nvPr userDrawn="1"/>
        </p:nvSpPr>
        <p:spPr bwMode="auto">
          <a:xfrm>
            <a:off x="1340165" y="2328438"/>
            <a:ext cx="6412871" cy="2185057"/>
          </a:xfrm>
          <a:prstGeom prst="bevel">
            <a:avLst>
              <a:gd name="adj" fmla="val 12500"/>
            </a:avLst>
          </a:prstGeom>
          <a:gradFill rotWithShape="1">
            <a:gsLst>
              <a:gs pos="0">
                <a:schemeClr val="folHlink"/>
              </a:gs>
              <a:gs pos="100000">
                <a:schemeClr val="folHlink">
                  <a:gamma/>
                  <a:tint val="41176"/>
                  <a:invGamma/>
                </a:schemeClr>
              </a:gs>
            </a:gsLst>
            <a:lin ang="5400000" scaled="1"/>
          </a:gradFill>
          <a:ln w="9525">
            <a:solidFill>
              <a:schemeClr val="tx1"/>
            </a:solidFill>
            <a:miter lim="800000"/>
            <a:headEnd/>
            <a:tailEnd/>
          </a:ln>
          <a:effectLst/>
        </p:spPr>
        <p:txBody>
          <a:bodyPr wrap="square" tIns="91440" bIns="91440" anchor="ctr">
            <a:spAutoFit/>
          </a:bodyPr>
          <a:lstStyle/>
          <a:p>
            <a:pPr algn="ctr">
              <a:defRPr/>
            </a:pPr>
            <a:endParaRPr lang="en-US" sz="2400" dirty="0">
              <a:latin typeface="Arial" charset="0"/>
            </a:endParaRPr>
          </a:p>
          <a:p>
            <a:pPr algn="ctr">
              <a:defRPr/>
            </a:pPr>
            <a:endParaRPr lang="en-US" sz="2400" dirty="0">
              <a:latin typeface="Arial" charset="0"/>
            </a:endParaRPr>
          </a:p>
        </p:txBody>
      </p:sp>
    </p:spTree>
    <p:extLst>
      <p:ext uri="{BB962C8B-B14F-4D97-AF65-F5344CB8AC3E}">
        <p14:creationId xmlns:p14="http://schemas.microsoft.com/office/powerpoint/2010/main" val="2798140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590B80A1-890C-42CB-87A2-A7495DF1267C}" type="slidenum">
              <a:rPr lang="en-US" altLang="en-US"/>
              <a:pPr>
                <a:defRPr/>
              </a:pPr>
              <a:t>‹#›</a:t>
            </a:fld>
            <a:endParaRPr lang="en-US" altLang="en-US"/>
          </a:p>
        </p:txBody>
      </p:sp>
    </p:spTree>
    <p:extLst>
      <p:ext uri="{BB962C8B-B14F-4D97-AF65-F5344CB8AC3E}">
        <p14:creationId xmlns:p14="http://schemas.microsoft.com/office/powerpoint/2010/main" val="37483075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52400" y="2514600"/>
            <a:ext cx="8686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AutoShape 5" descr="This is a textbox that reads socioeconomic status (SES) is the grouping of people with similar occupational, educational, and economic characteristics.&#10;It points downward to another textbox  that reads educating students from low-SES backgrounds requires strategies that address issues such as discipline, motivation, parent involvement, mentoring, and the untapped knowledge these students can access.&#10;" title="Socioeconomic Status"/>
          <p:cNvSpPr>
            <a:spLocks noChangeArrowheads="1"/>
          </p:cNvSpPr>
          <p:nvPr userDrawn="1"/>
        </p:nvSpPr>
        <p:spPr bwMode="auto">
          <a:xfrm>
            <a:off x="914400" y="1885950"/>
            <a:ext cx="7848600" cy="2286000"/>
          </a:xfrm>
          <a:prstGeom prst="downArrowCallout">
            <a:avLst>
              <a:gd name="adj1" fmla="val 85833"/>
              <a:gd name="adj2" fmla="val 85833"/>
              <a:gd name="adj3" fmla="val 16667"/>
              <a:gd name="adj4" fmla="val 66667"/>
            </a:avLst>
          </a:prstGeom>
          <a:gradFill rotWithShape="1">
            <a:gsLst>
              <a:gs pos="0">
                <a:schemeClr val="folHlink">
                  <a:alpha val="64999"/>
                </a:schemeClr>
              </a:gs>
              <a:gs pos="100000">
                <a:schemeClr val="folHlink">
                  <a:gamma/>
                  <a:tint val="21176"/>
                  <a:invGamma/>
                </a:schemeClr>
              </a:gs>
            </a:gsLst>
            <a:lin ang="5400000" scaled="1"/>
          </a:gradFill>
          <a:ln w="9525">
            <a:solidFill>
              <a:schemeClr val="folHlink"/>
            </a:solidFill>
            <a:miter lim="800000"/>
            <a:headEnd/>
            <a:tailEnd/>
          </a:ln>
          <a:effectLst/>
        </p:spPr>
        <p:txBody>
          <a:bodyPr tIns="274320" bIns="91440" anchor="ctr"/>
          <a:lstStyle/>
          <a:p>
            <a:pPr algn="ctr">
              <a:defRPr/>
            </a:pPr>
            <a:endParaRPr lang="en-US" sz="2400" dirty="0">
              <a:latin typeface="Arial" charset="0"/>
            </a:endParaRPr>
          </a:p>
        </p:txBody>
      </p:sp>
      <p:sp>
        <p:nvSpPr>
          <p:cNvPr id="4" name="TextBox 3"/>
          <p:cNvSpPr txBox="1"/>
          <p:nvPr userDrawn="1"/>
        </p:nvSpPr>
        <p:spPr>
          <a:xfrm>
            <a:off x="7848600" y="228600"/>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8" name="Content Placeholder 7"/>
          <p:cNvSpPr>
            <a:spLocks noGrp="1"/>
          </p:cNvSpPr>
          <p:nvPr>
            <p:ph sz="quarter" idx="12"/>
          </p:nvPr>
        </p:nvSpPr>
        <p:spPr>
          <a:xfrm>
            <a:off x="685800" y="4267200"/>
            <a:ext cx="6705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Box 9">
            <a:extLst>
              <a:ext uri="{FF2B5EF4-FFF2-40B4-BE49-F238E27FC236}">
                <a16:creationId xmlns:a16="http://schemas.microsoft.com/office/drawing/2014/main" id="{8AAFE243-6895-4194-B480-135C0FA991BB}"/>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19447400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8539E05-24B2-4B8B-A320-5AA5F8B9020B}" type="slidenum">
              <a:rPr lang="en-US" altLang="en-US"/>
              <a:pPr>
                <a:defRPr/>
              </a:pPr>
              <a:t>‹#›</a:t>
            </a:fld>
            <a:endParaRPr lang="en-US" altLang="en-US"/>
          </a:p>
        </p:txBody>
      </p:sp>
    </p:spTree>
    <p:extLst>
      <p:ext uri="{BB962C8B-B14F-4D97-AF65-F5344CB8AC3E}">
        <p14:creationId xmlns:p14="http://schemas.microsoft.com/office/powerpoint/2010/main" val="32620438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6AE788F-0A86-43F2-A222-9F80CB719400}" type="slidenum">
              <a:rPr lang="en-US" altLang="en-US"/>
              <a:pPr>
                <a:defRPr/>
              </a:pPr>
              <a:t>‹#›</a:t>
            </a:fld>
            <a:endParaRPr lang="en-US" altLang="en-US"/>
          </a:p>
        </p:txBody>
      </p:sp>
    </p:spTree>
    <p:extLst>
      <p:ext uri="{BB962C8B-B14F-4D97-AF65-F5344CB8AC3E}">
        <p14:creationId xmlns:p14="http://schemas.microsoft.com/office/powerpoint/2010/main" val="13471030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B94BCC5-C1A9-4DA6-8FD5-D1BA61823202}" type="slidenum">
              <a:rPr lang="en-US" altLang="en-US"/>
              <a:pPr>
                <a:defRPr/>
              </a:pPr>
              <a:t>‹#›</a:t>
            </a:fld>
            <a:endParaRPr lang="en-US" altLang="en-US"/>
          </a:p>
        </p:txBody>
      </p:sp>
    </p:spTree>
    <p:extLst>
      <p:ext uri="{BB962C8B-B14F-4D97-AF65-F5344CB8AC3E}">
        <p14:creationId xmlns:p14="http://schemas.microsoft.com/office/powerpoint/2010/main" val="32530615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A3B03E3-C85E-49E2-B2F9-161444D68EA0}" type="slidenum">
              <a:rPr lang="en-US" altLang="en-US"/>
              <a:pPr>
                <a:defRPr/>
              </a:pPr>
              <a:t>‹#›</a:t>
            </a:fld>
            <a:endParaRPr lang="en-US" altLang="en-US"/>
          </a:p>
        </p:txBody>
      </p:sp>
    </p:spTree>
    <p:extLst>
      <p:ext uri="{BB962C8B-B14F-4D97-AF65-F5344CB8AC3E}">
        <p14:creationId xmlns:p14="http://schemas.microsoft.com/office/powerpoint/2010/main" val="28835338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A6D99218-6181-4720-BC41-072415E40BE3}" type="slidenum">
              <a:rPr lang="en-US" altLang="en-US"/>
              <a:pPr>
                <a:defRPr/>
              </a:pPr>
              <a:t>‹#›</a:t>
            </a:fld>
            <a:endParaRPr lang="en-US" altLang="en-US"/>
          </a:p>
        </p:txBody>
      </p:sp>
    </p:spTree>
    <p:extLst>
      <p:ext uri="{BB962C8B-B14F-4D97-AF65-F5344CB8AC3E}">
        <p14:creationId xmlns:p14="http://schemas.microsoft.com/office/powerpoint/2010/main" val="27112225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1"/>
          </p:nvPr>
        </p:nvSpPr>
        <p:spPr>
          <a:xfrm>
            <a:off x="685800" y="43434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p:cNvSpPr txBox="1"/>
          <p:nvPr userDrawn="1"/>
        </p:nvSpPr>
        <p:spPr>
          <a:xfrm>
            <a:off x="7924800" y="228600"/>
            <a:ext cx="914400" cy="246221"/>
          </a:xfrm>
          <a:prstGeom prst="rect">
            <a:avLst/>
          </a:prstGeom>
          <a:noFill/>
        </p:spPr>
        <p:txBody>
          <a:bodyPr wrap="square" rtlCol="0">
            <a:spAutoFit/>
          </a:bodyPr>
          <a:lstStyle/>
          <a:p>
            <a:pPr algn="r"/>
            <a:fld id="{E3529C5C-39E4-42E1-B3A2-09FE548F3D6F}"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650512E0-D69C-4D75-AE3A-59C3545B90F9}"/>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409059431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1800">
                <a:latin typeface="Arial" panose="020B0604020202020204" pitchFamily="34"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Times New Roman" panose="02020603050405020304" pitchFamily="18" charset="0"/>
              </a:endParaRPr>
            </a:p>
          </p:txBody>
        </p:sp>
        <p:sp>
          <p:nvSpPr>
            <p:cNvPr id="8" name="Freeform 10"/>
            <p:cNvSpPr>
              <a:spLocks noChangeArrowheads="1"/>
            </p:cNvSpPr>
            <p:nvPr/>
          </p:nvSpPr>
          <p:spPr bwMode="auto">
            <a:xfrm>
              <a:off x="384" y="960"/>
              <a:ext cx="144" cy="913"/>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1"/>
            <p:cNvSpPr>
              <a:spLocks noChangeArrowheads="1"/>
            </p:cNvSpPr>
            <p:nvPr/>
          </p:nvSpPr>
          <p:spPr bwMode="auto">
            <a:xfrm>
              <a:off x="4944" y="762"/>
              <a:ext cx="165" cy="864"/>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 name="Rectangle 5"/>
          <p:cNvSpPr>
            <a:spLocks noChangeArrowheads="1"/>
          </p:cNvSpPr>
          <p:nvPr userDrawn="1"/>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algn="r" eaLnBrk="1" hangingPunct="1"/>
            <a:fld id="{17FE129C-74EB-4E12-A744-65441C399914}" type="slidenum">
              <a:rPr lang="en-US" altLang="en-US" sz="1000">
                <a:latin typeface="Arial" panose="020B0604020202020204" pitchFamily="34" charset="0"/>
              </a:rPr>
              <a:pPr algn="r" eaLnBrk="1" hangingPunct="1"/>
              <a:t>‹#›</a:t>
            </a:fld>
            <a:endParaRPr lang="en-US" altLang="en-US" sz="1000">
              <a:latin typeface="Arial" panose="020B0604020202020204" pitchFamily="34" charset="0"/>
            </a:endParaRPr>
          </a:p>
        </p:txBody>
      </p:sp>
      <p:sp>
        <p:nvSpPr>
          <p:cNvPr id="114690"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14" name="Content Placeholder 13"/>
          <p:cNvSpPr>
            <a:spLocks noGrp="1"/>
          </p:cNvSpPr>
          <p:nvPr>
            <p:ph sz="quarter" idx="10"/>
          </p:nvPr>
        </p:nvSpPr>
        <p:spPr>
          <a:xfrm>
            <a:off x="838200" y="3733800"/>
            <a:ext cx="6629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914400" y="5486400"/>
            <a:ext cx="79248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itle 1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39065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0"/>
          </p:nvPr>
        </p:nvSpPr>
        <p:spPr>
          <a:xfrm>
            <a:off x="1219200" y="2819400"/>
            <a:ext cx="27432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4191000" y="2590800"/>
            <a:ext cx="15240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65299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E21FD5A5-F9DD-44DA-B910-11305F5F039F}" type="slidenum">
              <a:rPr lang="en-US" altLang="en-US"/>
              <a:pPr>
                <a:defRPr/>
              </a:pPr>
              <a:t>‹#›</a:t>
            </a:fld>
            <a:endParaRPr lang="en-US" altLang="en-US"/>
          </a:p>
        </p:txBody>
      </p:sp>
    </p:spTree>
    <p:extLst>
      <p:ext uri="{BB962C8B-B14F-4D97-AF65-F5344CB8AC3E}">
        <p14:creationId xmlns:p14="http://schemas.microsoft.com/office/powerpoint/2010/main" val="29161711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D1367B8E-F171-49DB-85B9-22DB6561BEC8}" type="slidenum">
              <a:rPr lang="en-US" altLang="en-US"/>
              <a:pPr>
                <a:defRPr/>
              </a:pPr>
              <a:t>‹#›</a:t>
            </a:fld>
            <a:endParaRPr lang="en-US" altLang="en-US"/>
          </a:p>
        </p:txBody>
      </p:sp>
    </p:spTree>
    <p:extLst>
      <p:ext uri="{BB962C8B-B14F-4D97-AF65-F5344CB8AC3E}">
        <p14:creationId xmlns:p14="http://schemas.microsoft.com/office/powerpoint/2010/main" val="35409502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7848600" y="228600"/>
            <a:ext cx="990600" cy="246221"/>
          </a:xfrm>
          <a:prstGeom prst="rect">
            <a:avLst/>
          </a:prstGeom>
          <a:noFill/>
        </p:spPr>
        <p:txBody>
          <a:bodyPr wrap="square" rtlCol="0">
            <a:spAutoFit/>
          </a:bodyPr>
          <a:lstStyle/>
          <a:p>
            <a:pPr algn="r"/>
            <a:fld id="{C377791B-1357-4921-B854-765C1D9BEF7F}"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0" name="Content Placeholder 9"/>
          <p:cNvSpPr>
            <a:spLocks noGrp="1"/>
          </p:cNvSpPr>
          <p:nvPr>
            <p:ph sz="quarter" idx="10"/>
          </p:nvPr>
        </p:nvSpPr>
        <p:spPr>
          <a:xfrm>
            <a:off x="949325" y="2895600"/>
            <a:ext cx="3754438"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4856163" y="2819400"/>
            <a:ext cx="3754437"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BA577103-8E75-494D-A5EF-4687F03B99C1}"/>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34114067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CCFCE264-EC86-41A7-BAD3-6FC039719EF8}" type="slidenum">
              <a:rPr lang="en-US" altLang="en-US"/>
              <a:pPr>
                <a:defRPr/>
              </a:pPr>
              <a:t>‹#›</a:t>
            </a:fld>
            <a:endParaRPr lang="en-US" altLang="en-US"/>
          </a:p>
        </p:txBody>
      </p:sp>
    </p:spTree>
    <p:extLst>
      <p:ext uri="{BB962C8B-B14F-4D97-AF65-F5344CB8AC3E}">
        <p14:creationId xmlns:p14="http://schemas.microsoft.com/office/powerpoint/2010/main" val="76139304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4"/>
          <p:cNvSpPr>
            <a:spLocks noGrp="1"/>
          </p:cNvSpPr>
          <p:nvPr>
            <p:ph sz="quarter" idx="11"/>
          </p:nvPr>
        </p:nvSpPr>
        <p:spPr>
          <a:xfrm>
            <a:off x="152400" y="2514600"/>
            <a:ext cx="86868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2"/>
          </p:nvPr>
        </p:nvSpPr>
        <p:spPr>
          <a:xfrm>
            <a:off x="931863" y="4724400"/>
            <a:ext cx="6307137"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p:cNvSpPr txBox="1"/>
          <p:nvPr userDrawn="1"/>
        </p:nvSpPr>
        <p:spPr>
          <a:xfrm>
            <a:off x="7848600" y="230981"/>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0" name="Content Placeholder 9"/>
          <p:cNvSpPr>
            <a:spLocks noGrp="1"/>
          </p:cNvSpPr>
          <p:nvPr>
            <p:ph sz="quarter" idx="13"/>
          </p:nvPr>
        </p:nvSpPr>
        <p:spPr>
          <a:xfrm>
            <a:off x="152400" y="4876800"/>
            <a:ext cx="48006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4"/>
          </p:nvPr>
        </p:nvSpPr>
        <p:spPr>
          <a:xfrm>
            <a:off x="5257800" y="4876800"/>
            <a:ext cx="3581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6DD2AC01-83EC-4213-A6C1-96B4FE4EBDF3}"/>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133179599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Box 3"/>
          <p:cNvSpPr txBox="1"/>
          <p:nvPr userDrawn="1"/>
        </p:nvSpPr>
        <p:spPr>
          <a:xfrm>
            <a:off x="7848600" y="230981"/>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9" name="Oval 9">
            <a:extLst>
              <a:ext uri="{FF2B5EF4-FFF2-40B4-BE49-F238E27FC236}">
                <a16:creationId xmlns:a16="http://schemas.microsoft.com/office/drawing/2014/main" id="{0CBD2A59-2F96-4EF5-8308-B1C2D011CAE5}"/>
              </a:ext>
            </a:extLst>
          </p:cNvPr>
          <p:cNvSpPr>
            <a:spLocks noChangeArrowheads="1"/>
          </p:cNvSpPr>
          <p:nvPr userDrawn="1"/>
        </p:nvSpPr>
        <p:spPr bwMode="auto">
          <a:xfrm>
            <a:off x="1143000" y="1828800"/>
            <a:ext cx="3048000" cy="2667000"/>
          </a:xfrm>
          <a:prstGeom prst="ellipse">
            <a:avLst/>
          </a:prstGeom>
          <a:solidFill>
            <a:schemeClr val="accent1"/>
          </a:solidFill>
          <a:ln w="9525">
            <a:solidFill>
              <a:schemeClr val="tx1"/>
            </a:solidFill>
            <a:round/>
            <a:headEnd/>
            <a:tailEnd/>
          </a:ln>
          <a:effectLst/>
        </p:spPr>
        <p:txBody>
          <a:bodyPr wrap="none" anchor="ctr"/>
          <a:lstStyle/>
          <a:p>
            <a:pPr algn="ctr">
              <a:defRPr/>
            </a:pPr>
            <a:r>
              <a:rPr lang="en-US" sz="2800" b="1" dirty="0">
                <a:solidFill>
                  <a:srgbClr val="CC9900"/>
                </a:solidFill>
                <a:latin typeface="Tahoma" pitchFamily="34" charset="0"/>
              </a:rPr>
              <a:t>Biological</a:t>
            </a:r>
          </a:p>
        </p:txBody>
      </p:sp>
      <p:sp>
        <p:nvSpPr>
          <p:cNvPr id="11" name="Oval 11">
            <a:extLst>
              <a:ext uri="{FF2B5EF4-FFF2-40B4-BE49-F238E27FC236}">
                <a16:creationId xmlns:a16="http://schemas.microsoft.com/office/drawing/2014/main" id="{65D44D89-8444-479E-983F-725D06C48244}"/>
              </a:ext>
            </a:extLst>
          </p:cNvPr>
          <p:cNvSpPr>
            <a:spLocks noChangeArrowheads="1"/>
          </p:cNvSpPr>
          <p:nvPr userDrawn="1"/>
        </p:nvSpPr>
        <p:spPr bwMode="auto">
          <a:xfrm>
            <a:off x="3657600" y="2514600"/>
            <a:ext cx="2819400" cy="2438400"/>
          </a:xfrm>
          <a:prstGeom prst="ellipse">
            <a:avLst/>
          </a:prstGeom>
          <a:solidFill>
            <a:schemeClr val="hlink"/>
          </a:solidFill>
          <a:ln w="9525">
            <a:solidFill>
              <a:schemeClr val="tx1"/>
            </a:solidFill>
            <a:round/>
            <a:headEnd/>
            <a:tailEnd/>
          </a:ln>
          <a:effectLst/>
        </p:spPr>
        <p:txBody>
          <a:bodyPr wrap="none" anchor="ctr"/>
          <a:lstStyle/>
          <a:p>
            <a:pPr algn="ctr">
              <a:defRPr/>
            </a:pPr>
            <a:r>
              <a:rPr lang="en-US" sz="2800" b="1" dirty="0">
                <a:solidFill>
                  <a:srgbClr val="999933"/>
                </a:solidFill>
                <a:latin typeface="Tahoma" pitchFamily="34" charset="0"/>
              </a:rPr>
              <a:t>Cognitive</a:t>
            </a:r>
          </a:p>
        </p:txBody>
      </p:sp>
      <p:sp>
        <p:nvSpPr>
          <p:cNvPr id="13" name="Oval 10">
            <a:extLst>
              <a:ext uri="{FF2B5EF4-FFF2-40B4-BE49-F238E27FC236}">
                <a16:creationId xmlns:a16="http://schemas.microsoft.com/office/drawing/2014/main" id="{ED8F4375-EE23-4BEC-993A-D501C216F3D3}"/>
              </a:ext>
            </a:extLst>
          </p:cNvPr>
          <p:cNvSpPr>
            <a:spLocks noChangeArrowheads="1"/>
          </p:cNvSpPr>
          <p:nvPr userDrawn="1"/>
        </p:nvSpPr>
        <p:spPr bwMode="auto">
          <a:xfrm>
            <a:off x="1828800" y="3733800"/>
            <a:ext cx="2895600" cy="2514600"/>
          </a:xfrm>
          <a:prstGeom prst="ellipse">
            <a:avLst/>
          </a:prstGeom>
          <a:solidFill>
            <a:schemeClr val="accent2"/>
          </a:solidFill>
          <a:ln w="9525">
            <a:solidFill>
              <a:schemeClr val="tx1"/>
            </a:solidFill>
            <a:round/>
            <a:headEnd/>
            <a:tailEnd/>
          </a:ln>
          <a:effectLst/>
        </p:spPr>
        <p:txBody>
          <a:bodyPr wrap="none" anchor="ctr"/>
          <a:lstStyle/>
          <a:p>
            <a:pPr algn="ctr">
              <a:defRPr/>
            </a:pPr>
            <a:r>
              <a:rPr lang="en-US" sz="2800" b="1" dirty="0">
                <a:solidFill>
                  <a:srgbClr val="CCCC99"/>
                </a:solidFill>
                <a:latin typeface="Tahoma" pitchFamily="34" charset="0"/>
              </a:rPr>
              <a:t>Social</a:t>
            </a:r>
          </a:p>
        </p:txBody>
      </p:sp>
      <p:sp>
        <p:nvSpPr>
          <p:cNvPr id="8" name="Content Placeholder 7">
            <a:extLst>
              <a:ext uri="{FF2B5EF4-FFF2-40B4-BE49-F238E27FC236}">
                <a16:creationId xmlns:a16="http://schemas.microsoft.com/office/drawing/2014/main" id="{A06F4B2B-1D2A-4A2C-8885-D4DF2ED4C1CE}"/>
              </a:ext>
            </a:extLst>
          </p:cNvPr>
          <p:cNvSpPr>
            <a:spLocks noGrp="1"/>
          </p:cNvSpPr>
          <p:nvPr>
            <p:ph sz="quarter" idx="10"/>
          </p:nvPr>
        </p:nvSpPr>
        <p:spPr>
          <a:xfrm>
            <a:off x="5486400" y="1828800"/>
            <a:ext cx="3268663" cy="457200"/>
          </a:xfrm>
        </p:spPr>
        <p:txBody>
          <a:bodyPr/>
          <a:lstStyle>
            <a:lvl1pPr marL="0" indent="0">
              <a:buNone/>
              <a:defRPr/>
            </a:lvl1pPr>
          </a:lstStyle>
          <a:p>
            <a:pPr lvl="0"/>
            <a:r>
              <a:rPr lang="en-US" dirty="0"/>
              <a:t>Edit Master</a:t>
            </a:r>
          </a:p>
        </p:txBody>
      </p:sp>
      <p:sp>
        <p:nvSpPr>
          <p:cNvPr id="15" name="Content Placeholder 14">
            <a:extLst>
              <a:ext uri="{FF2B5EF4-FFF2-40B4-BE49-F238E27FC236}">
                <a16:creationId xmlns:a16="http://schemas.microsoft.com/office/drawing/2014/main" id="{21D81EEB-8CBB-4FD8-81FF-278EE21AF571}"/>
              </a:ext>
            </a:extLst>
          </p:cNvPr>
          <p:cNvSpPr>
            <a:spLocks noGrp="1"/>
          </p:cNvSpPr>
          <p:nvPr>
            <p:ph sz="quarter" idx="11"/>
          </p:nvPr>
        </p:nvSpPr>
        <p:spPr>
          <a:xfrm>
            <a:off x="6324600" y="2514600"/>
            <a:ext cx="2819400" cy="533400"/>
          </a:xfrm>
        </p:spPr>
        <p:txBody>
          <a:bodyPr/>
          <a:lstStyle>
            <a:lvl1pPr marL="0" indent="0">
              <a:buNone/>
              <a:defRPr/>
            </a:lvl1pPr>
          </a:lstStyle>
          <a:p>
            <a:pPr lvl="0"/>
            <a:r>
              <a:rPr lang="en-US" dirty="0"/>
              <a:t>Edit</a:t>
            </a:r>
          </a:p>
        </p:txBody>
      </p:sp>
      <p:sp>
        <p:nvSpPr>
          <p:cNvPr id="17" name="Content Placeholder 16">
            <a:extLst>
              <a:ext uri="{FF2B5EF4-FFF2-40B4-BE49-F238E27FC236}">
                <a16:creationId xmlns:a16="http://schemas.microsoft.com/office/drawing/2014/main" id="{10C9543C-E237-46D9-96EE-3FE3E432EA45}"/>
              </a:ext>
            </a:extLst>
          </p:cNvPr>
          <p:cNvSpPr>
            <a:spLocks noGrp="1"/>
          </p:cNvSpPr>
          <p:nvPr>
            <p:ph sz="quarter" idx="12"/>
          </p:nvPr>
        </p:nvSpPr>
        <p:spPr>
          <a:xfrm>
            <a:off x="6019800" y="3429000"/>
            <a:ext cx="3048000" cy="457200"/>
          </a:xfrm>
        </p:spPr>
        <p:txBody>
          <a:bodyPr/>
          <a:lstStyle>
            <a:lvl1pPr marL="0" indent="0">
              <a:buNone/>
              <a:defRPr/>
            </a:lvl1pPr>
          </a:lstStyle>
          <a:p>
            <a:pPr lvl="0"/>
            <a:r>
              <a:rPr lang="en-US" dirty="0"/>
              <a:t>Edit Master</a:t>
            </a:r>
          </a:p>
        </p:txBody>
      </p:sp>
      <p:sp>
        <p:nvSpPr>
          <p:cNvPr id="18" name="TextBox 17">
            <a:extLst>
              <a:ext uri="{FF2B5EF4-FFF2-40B4-BE49-F238E27FC236}">
                <a16:creationId xmlns:a16="http://schemas.microsoft.com/office/drawing/2014/main" id="{D25F822C-4649-4BEF-9FFF-BAA458271957}"/>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139731657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52400" y="2514600"/>
            <a:ext cx="8686800" cy="167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7848600" y="230027"/>
            <a:ext cx="990600" cy="246221"/>
          </a:xfrm>
          <a:prstGeom prst="rect">
            <a:avLst/>
          </a:prstGeom>
          <a:noFill/>
        </p:spPr>
        <p:txBody>
          <a:bodyPr wrap="square" rtlCol="0">
            <a:spAutoFit/>
          </a:bodyPr>
          <a:lstStyle/>
          <a:p>
            <a:pPr algn="r">
              <a:defRPr/>
            </a:pPr>
            <a:fld id="{E996574B-F119-4231-BFCF-9E4427FFF9A7}" type="slidenum">
              <a:rPr lang="en-US" altLang="en-US" sz="1000" kern="1200" smtClean="0">
                <a:solidFill>
                  <a:schemeClr val="tx1"/>
                </a:solidFill>
                <a:latin typeface="Arial" panose="020B0604020202020204" pitchFamily="34" charset="0"/>
                <a:ea typeface="+mn-ea"/>
                <a:cs typeface="+mn-cs"/>
              </a:rPr>
              <a:pPr algn="r">
                <a:defRPr/>
              </a:pPr>
              <a:t>‹#›</a:t>
            </a:fld>
            <a:endParaRPr lang="en-US" altLang="en-US" sz="1000" kern="1200" dirty="0">
              <a:solidFill>
                <a:schemeClr val="tx1"/>
              </a:solidFill>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F4C7CE0-8EF8-4DBB-894B-A31C4832CB91}"/>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
        <p:nvSpPr>
          <p:cNvPr id="7" name="AutoShape 8" descr="This is a textbox that reads of the 21.1 percent of U.S. children who live in poverty, African American and Latino families with children have especially high rates of poverty, more than 30 percent.&#10;" title="Children in Poverty">
            <a:extLst>
              <a:ext uri="{FF2B5EF4-FFF2-40B4-BE49-F238E27FC236}">
                <a16:creationId xmlns:a16="http://schemas.microsoft.com/office/drawing/2014/main" id="{A3EAF8F6-8C90-4430-AA5C-75AB009BF3F2}"/>
              </a:ext>
            </a:extLst>
          </p:cNvPr>
          <p:cNvSpPr>
            <a:spLocks noChangeArrowheads="1"/>
          </p:cNvSpPr>
          <p:nvPr userDrawn="1"/>
        </p:nvSpPr>
        <p:spPr bwMode="auto">
          <a:xfrm>
            <a:off x="1340165" y="2328438"/>
            <a:ext cx="6412871" cy="2185057"/>
          </a:xfrm>
          <a:prstGeom prst="bevel">
            <a:avLst>
              <a:gd name="adj" fmla="val 12500"/>
            </a:avLst>
          </a:prstGeom>
          <a:gradFill rotWithShape="1">
            <a:gsLst>
              <a:gs pos="0">
                <a:schemeClr val="folHlink"/>
              </a:gs>
              <a:gs pos="100000">
                <a:schemeClr val="folHlink">
                  <a:gamma/>
                  <a:tint val="41176"/>
                  <a:invGamma/>
                </a:schemeClr>
              </a:gs>
            </a:gsLst>
            <a:lin ang="5400000" scaled="1"/>
          </a:gradFill>
          <a:ln w="9525">
            <a:solidFill>
              <a:schemeClr val="tx1"/>
            </a:solidFill>
            <a:miter lim="800000"/>
            <a:headEnd/>
            <a:tailEnd/>
          </a:ln>
          <a:effectLst/>
        </p:spPr>
        <p:txBody>
          <a:bodyPr wrap="square" tIns="91440" bIns="91440" anchor="ctr">
            <a:spAutoFit/>
          </a:bodyPr>
          <a:lstStyle/>
          <a:p>
            <a:pPr algn="ctr">
              <a:defRPr/>
            </a:pPr>
            <a:endParaRPr lang="en-US" sz="2400" dirty="0">
              <a:latin typeface="Arial" charset="0"/>
            </a:endParaRPr>
          </a:p>
          <a:p>
            <a:pPr algn="ctr">
              <a:defRPr/>
            </a:pPr>
            <a:endParaRPr lang="en-US" sz="2400" dirty="0">
              <a:latin typeface="Arial" charset="0"/>
            </a:endParaRPr>
          </a:p>
        </p:txBody>
      </p:sp>
    </p:spTree>
    <p:extLst>
      <p:ext uri="{BB962C8B-B14F-4D97-AF65-F5344CB8AC3E}">
        <p14:creationId xmlns:p14="http://schemas.microsoft.com/office/powerpoint/2010/main" val="26827045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152400" y="2514600"/>
            <a:ext cx="86868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AutoShape 5" descr="This is a textbox that reads socioeconomic status (SES) is the grouping of people with similar occupational, educational, and economic characteristics.&#10;It points downward to another textbox  that reads educating students from low-SES backgrounds requires strategies that address issues such as discipline, motivation, parent involvement, mentoring, and the untapped knowledge these students can access.&#10;" title="Socioeconomic Status"/>
          <p:cNvSpPr>
            <a:spLocks noChangeArrowheads="1"/>
          </p:cNvSpPr>
          <p:nvPr userDrawn="1"/>
        </p:nvSpPr>
        <p:spPr bwMode="auto">
          <a:xfrm>
            <a:off x="914400" y="1885950"/>
            <a:ext cx="7848600" cy="2286000"/>
          </a:xfrm>
          <a:prstGeom prst="downArrowCallout">
            <a:avLst>
              <a:gd name="adj1" fmla="val 85833"/>
              <a:gd name="adj2" fmla="val 85833"/>
              <a:gd name="adj3" fmla="val 16667"/>
              <a:gd name="adj4" fmla="val 66667"/>
            </a:avLst>
          </a:prstGeom>
          <a:gradFill rotWithShape="1">
            <a:gsLst>
              <a:gs pos="0">
                <a:schemeClr val="folHlink">
                  <a:alpha val="64999"/>
                </a:schemeClr>
              </a:gs>
              <a:gs pos="100000">
                <a:schemeClr val="folHlink">
                  <a:gamma/>
                  <a:tint val="21176"/>
                  <a:invGamma/>
                </a:schemeClr>
              </a:gs>
            </a:gsLst>
            <a:lin ang="5400000" scaled="1"/>
          </a:gradFill>
          <a:ln w="9525">
            <a:solidFill>
              <a:schemeClr val="folHlink"/>
            </a:solidFill>
            <a:miter lim="800000"/>
            <a:headEnd/>
            <a:tailEnd/>
          </a:ln>
          <a:effectLst/>
        </p:spPr>
        <p:txBody>
          <a:bodyPr tIns="274320" bIns="91440" anchor="ctr"/>
          <a:lstStyle/>
          <a:p>
            <a:pPr algn="ctr">
              <a:defRPr/>
            </a:pPr>
            <a:endParaRPr lang="en-US" sz="2400" dirty="0">
              <a:latin typeface="Arial" charset="0"/>
            </a:endParaRPr>
          </a:p>
        </p:txBody>
      </p:sp>
      <p:sp>
        <p:nvSpPr>
          <p:cNvPr id="4" name="TextBox 3"/>
          <p:cNvSpPr txBox="1"/>
          <p:nvPr userDrawn="1"/>
        </p:nvSpPr>
        <p:spPr>
          <a:xfrm>
            <a:off x="7848600" y="228600"/>
            <a:ext cx="990600" cy="246221"/>
          </a:xfrm>
          <a:prstGeom prst="rect">
            <a:avLst/>
          </a:prstGeom>
          <a:noFill/>
        </p:spPr>
        <p:txBody>
          <a:bodyPr wrap="square" rtlCol="0">
            <a:spAutoFit/>
          </a:bodyPr>
          <a:lstStyle/>
          <a:p>
            <a:pPr algn="r"/>
            <a:fld id="{E996574B-F119-4231-BFCF-9E4427FFF9A7}"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8" name="Content Placeholder 7"/>
          <p:cNvSpPr>
            <a:spLocks noGrp="1"/>
          </p:cNvSpPr>
          <p:nvPr>
            <p:ph sz="quarter" idx="12"/>
          </p:nvPr>
        </p:nvSpPr>
        <p:spPr>
          <a:xfrm>
            <a:off x="685800" y="4267200"/>
            <a:ext cx="6705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Box 9">
            <a:extLst>
              <a:ext uri="{FF2B5EF4-FFF2-40B4-BE49-F238E27FC236}">
                <a16:creationId xmlns:a16="http://schemas.microsoft.com/office/drawing/2014/main" id="{8AAFE243-6895-4194-B480-135C0FA991BB}"/>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41713766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98539E05-24B2-4B8B-A320-5AA5F8B9020B}" type="slidenum">
              <a:rPr lang="en-US" altLang="en-US"/>
              <a:pPr>
                <a:defRPr/>
              </a:pPr>
              <a:t>‹#›</a:t>
            </a:fld>
            <a:endParaRPr lang="en-US" altLang="en-US"/>
          </a:p>
        </p:txBody>
      </p:sp>
    </p:spTree>
    <p:extLst>
      <p:ext uri="{BB962C8B-B14F-4D97-AF65-F5344CB8AC3E}">
        <p14:creationId xmlns:p14="http://schemas.microsoft.com/office/powerpoint/2010/main" val="288148437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96AE788F-0A86-43F2-A222-9F80CB719400}" type="slidenum">
              <a:rPr lang="en-US" altLang="en-US"/>
              <a:pPr>
                <a:defRPr/>
              </a:pPr>
              <a:t>‹#›</a:t>
            </a:fld>
            <a:endParaRPr lang="en-US" altLang="en-US"/>
          </a:p>
        </p:txBody>
      </p:sp>
    </p:spTree>
    <p:extLst>
      <p:ext uri="{BB962C8B-B14F-4D97-AF65-F5344CB8AC3E}">
        <p14:creationId xmlns:p14="http://schemas.microsoft.com/office/powerpoint/2010/main" val="39036896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2B94BCC5-C1A9-4DA6-8FD5-D1BA61823202}" type="slidenum">
              <a:rPr lang="en-US" altLang="en-US"/>
              <a:pPr>
                <a:defRPr/>
              </a:pPr>
              <a:t>‹#›</a:t>
            </a:fld>
            <a:endParaRPr lang="en-US" altLang="en-US"/>
          </a:p>
        </p:txBody>
      </p:sp>
    </p:spTree>
    <p:extLst>
      <p:ext uri="{BB962C8B-B14F-4D97-AF65-F5344CB8AC3E}">
        <p14:creationId xmlns:p14="http://schemas.microsoft.com/office/powerpoint/2010/main" val="37589915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8A3B03E3-C85E-49E2-B2F9-161444D68EA0}" type="slidenum">
              <a:rPr lang="en-US" altLang="en-US"/>
              <a:pPr>
                <a:defRPr/>
              </a:pPr>
              <a:t>‹#›</a:t>
            </a:fld>
            <a:endParaRPr lang="en-US" altLang="en-US"/>
          </a:p>
        </p:txBody>
      </p:sp>
    </p:spTree>
    <p:extLst>
      <p:ext uri="{BB962C8B-B14F-4D97-AF65-F5344CB8AC3E}">
        <p14:creationId xmlns:p14="http://schemas.microsoft.com/office/powerpoint/2010/main" val="8829852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8B383393-1CD4-43B0-9443-BA1F63C19D0F}" type="slidenum">
              <a:rPr lang="en-US" altLang="en-US"/>
              <a:pPr>
                <a:defRPr/>
              </a:pPr>
              <a:t>‹#›</a:t>
            </a:fld>
            <a:endParaRPr lang="en-US" altLang="en-US"/>
          </a:p>
        </p:txBody>
      </p:sp>
    </p:spTree>
    <p:extLst>
      <p:ext uri="{BB962C8B-B14F-4D97-AF65-F5344CB8AC3E}">
        <p14:creationId xmlns:p14="http://schemas.microsoft.com/office/powerpoint/2010/main" val="31115549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pPr>
              <a:defRPr/>
            </a:pPr>
            <a:fld id="{A6D99218-6181-4720-BC41-072415E40BE3}" type="slidenum">
              <a:rPr lang="en-US" altLang="en-US"/>
              <a:pPr>
                <a:defRPr/>
              </a:pPr>
              <a:t>‹#›</a:t>
            </a:fld>
            <a:endParaRPr lang="en-US" altLang="en-US"/>
          </a:p>
        </p:txBody>
      </p:sp>
    </p:spTree>
    <p:extLst>
      <p:ext uri="{BB962C8B-B14F-4D97-AF65-F5344CB8AC3E}">
        <p14:creationId xmlns:p14="http://schemas.microsoft.com/office/powerpoint/2010/main" val="34112199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1"/>
          </p:nvPr>
        </p:nvSpPr>
        <p:spPr>
          <a:xfrm>
            <a:off x="685800" y="4343400"/>
            <a:ext cx="55626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p:cNvSpPr txBox="1"/>
          <p:nvPr userDrawn="1"/>
        </p:nvSpPr>
        <p:spPr>
          <a:xfrm>
            <a:off x="7924800" y="228600"/>
            <a:ext cx="914400" cy="246221"/>
          </a:xfrm>
          <a:prstGeom prst="rect">
            <a:avLst/>
          </a:prstGeom>
          <a:noFill/>
        </p:spPr>
        <p:txBody>
          <a:bodyPr wrap="square" rtlCol="0">
            <a:spAutoFit/>
          </a:bodyPr>
          <a:lstStyle/>
          <a:p>
            <a:pPr algn="r"/>
            <a:fld id="{E3529C5C-39E4-42E1-B3A2-09FE548F3D6F}" type="slidenum">
              <a:rPr lang="en-US" altLang="en-US" sz="1000" kern="1200" smtClean="0">
                <a:solidFill>
                  <a:schemeClr val="tx1"/>
                </a:solidFill>
                <a:latin typeface="Arial" panose="020B0604020202020204" pitchFamily="34" charset="0"/>
                <a:ea typeface="+mn-ea"/>
                <a:cs typeface="+mn-cs"/>
              </a:rPr>
              <a:pPr algn="r"/>
              <a:t>‹#›</a:t>
            </a:fld>
            <a:endParaRPr lang="en-GB" sz="1000" kern="1200" dirty="0">
              <a:solidFill>
                <a:schemeClr val="tx1"/>
              </a:solidFill>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650512E0-D69C-4D75-AE3A-59C3545B90F9}"/>
              </a:ext>
            </a:extLst>
          </p:cNvPr>
          <p:cNvSpPr txBox="1"/>
          <p:nvPr userDrawn="1"/>
        </p:nvSpPr>
        <p:spPr>
          <a:xfrm>
            <a:off x="4812178" y="6480284"/>
            <a:ext cx="4179422" cy="251820"/>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 2018 McGraw-Hill Higher Education. All rights reserved. </a:t>
            </a:r>
          </a:p>
        </p:txBody>
      </p:sp>
    </p:spTree>
    <p:extLst>
      <p:ext uri="{BB962C8B-B14F-4D97-AF65-F5344CB8AC3E}">
        <p14:creationId xmlns:p14="http://schemas.microsoft.com/office/powerpoint/2010/main" val="40836749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pPr>
              <a:defRPr/>
            </a:pPr>
            <a:fld id="{BB51A63B-04E8-4D1F-AACB-C2ECA61A54CE}" type="slidenum">
              <a:rPr lang="en-US" altLang="en-US"/>
              <a:pPr>
                <a:defRPr/>
              </a:pPr>
              <a:t>‹#›</a:t>
            </a:fld>
            <a:endParaRPr lang="en-US" altLang="en-US"/>
          </a:p>
        </p:txBody>
      </p:sp>
    </p:spTree>
    <p:extLst>
      <p:ext uri="{BB962C8B-B14F-4D97-AF65-F5344CB8AC3E}">
        <p14:creationId xmlns:p14="http://schemas.microsoft.com/office/powerpoint/2010/main" val="32159144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pPr>
              <a:defRPr/>
            </a:pPr>
            <a:fld id="{55E6F4F5-58FF-41D0-84DC-460214FE0BE6}" type="slidenum">
              <a:rPr lang="en-US" altLang="en-US"/>
              <a:pPr>
                <a:defRPr/>
              </a:pPr>
              <a:t>‹#›</a:t>
            </a:fld>
            <a:endParaRPr lang="en-US" altLang="en-US"/>
          </a:p>
        </p:txBody>
      </p:sp>
    </p:spTree>
    <p:extLst>
      <p:ext uri="{BB962C8B-B14F-4D97-AF65-F5344CB8AC3E}">
        <p14:creationId xmlns:p14="http://schemas.microsoft.com/office/powerpoint/2010/main" val="15673166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34538409-E0FE-430F-98D7-2D04233565A2}" type="slidenum">
              <a:rPr lang="en-US" altLang="en-US"/>
              <a:pPr>
                <a:defRPr/>
              </a:pPr>
              <a:t>‹#›</a:t>
            </a:fld>
            <a:endParaRPr lang="en-US" altLang="en-US"/>
          </a:p>
        </p:txBody>
      </p:sp>
    </p:spTree>
    <p:extLst>
      <p:ext uri="{BB962C8B-B14F-4D97-AF65-F5344CB8AC3E}">
        <p14:creationId xmlns:p14="http://schemas.microsoft.com/office/powerpoint/2010/main" val="32107277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D80E00C-1BDB-49F2-A99B-CB1C1281EB52}" type="slidenum">
              <a:rPr lang="en-US" altLang="en-US"/>
              <a:pPr>
                <a:defRPr/>
              </a:pPr>
              <a:t>‹#›</a:t>
            </a:fld>
            <a:endParaRPr lang="en-US" altLang="en-US"/>
          </a:p>
        </p:txBody>
      </p:sp>
    </p:spTree>
    <p:extLst>
      <p:ext uri="{BB962C8B-B14F-4D97-AF65-F5344CB8AC3E}">
        <p14:creationId xmlns:p14="http://schemas.microsoft.com/office/powerpoint/2010/main" val="21573328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BE1F82FC-4DE1-41C7-B899-9B2FEC99240A}" type="slidenum">
              <a:rPr lang="en-US" altLang="en-US"/>
              <a:pPr>
                <a:defRPr/>
              </a:pPr>
              <a:t>‹#›</a:t>
            </a:fld>
            <a:endParaRPr lang="en-US" altLang="en-US"/>
          </a:p>
        </p:txBody>
      </p:sp>
    </p:spTree>
    <p:extLst>
      <p:ext uri="{BB962C8B-B14F-4D97-AF65-F5344CB8AC3E}">
        <p14:creationId xmlns:p14="http://schemas.microsoft.com/office/powerpoint/2010/main" val="11847273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Arial" panose="020B0604020202020204" pitchFamily="34" charset="0"/>
            </a:endParaRPr>
          </a:p>
        </p:txBody>
      </p:sp>
      <p:sp>
        <p:nvSpPr>
          <p:cNvPr id="1027"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Arial" panose="020B0604020202020204" pitchFamily="34"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Text Box 8"/>
          <p:cNvSpPr txBox="1">
            <a:spLocks noChangeArrowheads="1"/>
          </p:cNvSpPr>
          <p:nvPr/>
        </p:nvSpPr>
        <p:spPr bwMode="auto">
          <a:xfrm>
            <a:off x="4953000" y="6583363"/>
            <a:ext cx="4097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algn="l" eaLnBrk="1" hangingPunct="1"/>
            <a:r>
              <a:rPr lang="en-US" altLang="en-US" sz="1200" dirty="0">
                <a:latin typeface="Arial" panose="020B0604020202020204" pitchFamily="34" charset="0"/>
              </a:rPr>
              <a:t>© 2007 McGraw-Hill Higher Education. All rights reserved.</a:t>
            </a:r>
          </a:p>
        </p:txBody>
      </p:sp>
      <p:sp>
        <p:nvSpPr>
          <p:cNvPr id="1033"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2"/>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84918794-4058-494B-AD89-A268C632EB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377950"/>
            <a:ext cx="2133600" cy="101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Arial" panose="020B0604020202020204" pitchFamily="34" charset="0"/>
            </a:endParaRPr>
          </a:p>
        </p:txBody>
      </p:sp>
      <p:sp>
        <p:nvSpPr>
          <p:cNvPr id="20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800">
                <a:solidFill>
                  <a:schemeClr val="tx1"/>
                </a:solidFill>
                <a:latin typeface="Times" panose="02020603050405020304" pitchFamily="18" charset="0"/>
              </a:defRPr>
            </a:lvl1pPr>
            <a:lvl2pPr marL="742950" indent="-285750" algn="ctr">
              <a:defRPr sz="800">
                <a:solidFill>
                  <a:schemeClr val="tx1"/>
                </a:solidFill>
                <a:latin typeface="Times" panose="02020603050405020304" pitchFamily="18" charset="0"/>
              </a:defRPr>
            </a:lvl2pPr>
            <a:lvl3pPr marL="1143000" indent="-228600" algn="ctr">
              <a:defRPr sz="800">
                <a:solidFill>
                  <a:schemeClr val="tx1"/>
                </a:solidFill>
                <a:latin typeface="Times" panose="02020603050405020304" pitchFamily="18" charset="0"/>
              </a:defRPr>
            </a:lvl3pPr>
            <a:lvl4pPr marL="1600200" indent="-228600" algn="ctr">
              <a:defRPr sz="800">
                <a:solidFill>
                  <a:schemeClr val="tx1"/>
                </a:solidFill>
                <a:latin typeface="Times" panose="02020603050405020304" pitchFamily="18" charset="0"/>
              </a:defRPr>
            </a:lvl4pPr>
            <a:lvl5pPr marL="2057400" indent="-228600" algn="ctr">
              <a:defRPr sz="800">
                <a:solidFill>
                  <a:schemeClr val="tx1"/>
                </a:solidFill>
                <a:latin typeface="Times" panose="02020603050405020304" pitchFamily="18" charset="0"/>
              </a:defRPr>
            </a:lvl5pPr>
            <a:lvl6pPr marL="2514600" indent="-228600" algn="ctr" eaLnBrk="0" fontAlgn="base" hangingPunct="0">
              <a:spcBef>
                <a:spcPct val="0"/>
              </a:spcBef>
              <a:spcAft>
                <a:spcPct val="0"/>
              </a:spcAft>
              <a:defRPr sz="800">
                <a:solidFill>
                  <a:schemeClr val="tx1"/>
                </a:solidFill>
                <a:latin typeface="Times" panose="02020603050405020304" pitchFamily="18" charset="0"/>
              </a:defRPr>
            </a:lvl6pPr>
            <a:lvl7pPr marL="2971800" indent="-228600" algn="ctr" eaLnBrk="0" fontAlgn="base" hangingPunct="0">
              <a:spcBef>
                <a:spcPct val="0"/>
              </a:spcBef>
              <a:spcAft>
                <a:spcPct val="0"/>
              </a:spcAft>
              <a:defRPr sz="800">
                <a:solidFill>
                  <a:schemeClr val="tx1"/>
                </a:solidFill>
                <a:latin typeface="Times" panose="02020603050405020304" pitchFamily="18" charset="0"/>
              </a:defRPr>
            </a:lvl7pPr>
            <a:lvl8pPr marL="3429000" indent="-228600" algn="ctr" eaLnBrk="0" fontAlgn="base" hangingPunct="0">
              <a:spcBef>
                <a:spcPct val="0"/>
              </a:spcBef>
              <a:spcAft>
                <a:spcPct val="0"/>
              </a:spcAft>
              <a:defRPr sz="800">
                <a:solidFill>
                  <a:schemeClr val="tx1"/>
                </a:solidFill>
                <a:latin typeface="Times" panose="02020603050405020304" pitchFamily="18" charset="0"/>
              </a:defRPr>
            </a:lvl8pPr>
            <a:lvl9pPr marL="3886200" indent="-228600" algn="ctr" eaLnBrk="0" fontAlgn="base" hangingPunct="0">
              <a:spcBef>
                <a:spcPct val="0"/>
              </a:spcBef>
              <a:spcAft>
                <a:spcPct val="0"/>
              </a:spcAft>
              <a:defRPr sz="800">
                <a:solidFill>
                  <a:schemeClr val="tx1"/>
                </a:solidFill>
                <a:latin typeface="Times" panose="02020603050405020304" pitchFamily="18" charset="0"/>
              </a:defRPr>
            </a:lvl9pPr>
          </a:lstStyle>
          <a:p>
            <a:pPr eaLnBrk="1" hangingPunct="1"/>
            <a:endParaRPr lang="en-US" altLang="en-US" sz="2400">
              <a:latin typeface="Arial" panose="020B0604020202020204" pitchFamily="34" charset="0"/>
            </a:endParaRPr>
          </a:p>
        </p:txBody>
      </p:sp>
      <p:sp>
        <p:nvSpPr>
          <p:cNvPr id="205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Freeform 6"/>
          <p:cNvSpPr>
            <a:spLocks noChangeArrowheads="1"/>
          </p:cNvSpPr>
          <p:nvPr/>
        </p:nvSpPr>
        <p:spPr bwMode="auto">
          <a:xfrm>
            <a:off x="838200" y="561975"/>
            <a:ext cx="152400" cy="1066800"/>
          </a:xfrm>
          <a:custGeom>
            <a:avLst/>
            <a:gdLst>
              <a:gd name="T0" fmla="*/ 1000 w 1000"/>
              <a:gd name="T1" fmla="*/ 1000 h 1000"/>
              <a:gd name="T2" fmla="*/ 0 w 1000"/>
              <a:gd name="T3" fmla="*/ 1000 h 1000"/>
              <a:gd name="T4" fmla="*/ 0 w 1000"/>
              <a:gd name="T5" fmla="*/ 0 h 1000"/>
              <a:gd name="T6" fmla="*/ 100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5" name="Freeform 7"/>
          <p:cNvSpPr>
            <a:spLocks noChangeArrowheads="1"/>
          </p:cNvSpPr>
          <p:nvPr/>
        </p:nvSpPr>
        <p:spPr bwMode="auto">
          <a:xfrm>
            <a:off x="8262938" y="269875"/>
            <a:ext cx="152400" cy="1073150"/>
          </a:xfrm>
          <a:custGeom>
            <a:avLst/>
            <a:gdLst>
              <a:gd name="T0" fmla="*/ 0 w 1000"/>
              <a:gd name="T1" fmla="*/ 0 h 1000"/>
              <a:gd name="T2" fmla="*/ 1000 w 1000"/>
              <a:gd name="T3" fmla="*/ 0 h 1000"/>
              <a:gd name="T4" fmla="*/ 1000 w 1000"/>
              <a:gd name="T5" fmla="*/ 1000 h 1000"/>
              <a:gd name="T6" fmla="*/ 0 w 1000"/>
              <a:gd name="T7" fmla="*/ 100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7" name="Line 9"/>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 name="Line 10"/>
          <p:cNvSpPr>
            <a:spLocks noChangeShapeType="1"/>
          </p:cNvSpPr>
          <p:nvPr userDrawn="1"/>
        </p:nvSpPr>
        <p:spPr bwMode="auto">
          <a:xfrm>
            <a:off x="9144000" y="0"/>
            <a:ext cx="0" cy="6858000"/>
          </a:xfrm>
          <a:prstGeom prst="line">
            <a:avLst/>
          </a:prstGeom>
          <a:noFill/>
          <a:ln w="190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F048ADC7-C577-4B73-B965-C604D18DA6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9" r:id="rId1"/>
    <p:sldLayoutId id="2147483767" r:id="rId2"/>
    <p:sldLayoutId id="2147483768" r:id="rId3"/>
    <p:sldLayoutId id="2147483769" r:id="rId4"/>
    <p:sldLayoutId id="2147483770" r:id="rId5"/>
    <p:sldLayoutId id="2147483771" r:id="rId6"/>
    <p:sldLayoutId id="2147483782" r:id="rId7"/>
    <p:sldLayoutId id="2147483781" r:id="rId8"/>
    <p:sldLayoutId id="2147483780" r:id="rId9"/>
    <p:sldLayoutId id="2147483772" r:id="rId10"/>
    <p:sldLayoutId id="2147483773" r:id="rId11"/>
    <p:sldLayoutId id="2147483774" r:id="rId12"/>
    <p:sldLayoutId id="2147483775" r:id="rId13"/>
    <p:sldLayoutId id="2147483776" r:id="rId14"/>
    <p:sldLayoutId id="2147483777" r:id="rId15"/>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406935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slide" Target="slide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slide" Target="slide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ctrTitle"/>
          </p:nvPr>
        </p:nvSpPr>
        <p:spPr>
          <a:xfrm>
            <a:off x="838200" y="1746339"/>
            <a:ext cx="7086600" cy="993598"/>
          </a:xfrm>
        </p:spPr>
        <p:txBody>
          <a:bodyPr anchor="ctr"/>
          <a:lstStyle/>
          <a:p>
            <a:pPr eaLnBrk="1" hangingPunct="1"/>
            <a:r>
              <a:rPr lang="en-US" altLang="en-US" dirty="0"/>
              <a:t>CHAPTER 5</a:t>
            </a:r>
          </a:p>
        </p:txBody>
      </p:sp>
      <p:sp>
        <p:nvSpPr>
          <p:cNvPr id="5" name="Content Placeholder 13"/>
          <p:cNvSpPr>
            <a:spLocks noGrp="1"/>
          </p:cNvSpPr>
          <p:nvPr>
            <p:ph sz="quarter" idx="10"/>
          </p:nvPr>
        </p:nvSpPr>
        <p:spPr>
          <a:xfrm>
            <a:off x="2286000" y="3578949"/>
            <a:ext cx="4527969" cy="604314"/>
          </a:xfrm>
        </p:spPr>
        <p:txBody>
          <a:bodyPr/>
          <a:lstStyle/>
          <a:p>
            <a:pPr marL="0" indent="0" eaLnBrk="1" hangingPunct="1">
              <a:buNone/>
            </a:pPr>
            <a:r>
              <a:rPr lang="en-US" altLang="en-US" dirty="0"/>
              <a:t>Sociocultural Diversity</a:t>
            </a:r>
          </a:p>
        </p:txBody>
      </p:sp>
      <p:sp>
        <p:nvSpPr>
          <p:cNvPr id="7" name="Content Placeholder 15"/>
          <p:cNvSpPr>
            <a:spLocks noGrp="1"/>
          </p:cNvSpPr>
          <p:nvPr>
            <p:ph sz="quarter" idx="11"/>
          </p:nvPr>
        </p:nvSpPr>
        <p:spPr>
          <a:xfrm>
            <a:off x="4623943" y="6476565"/>
            <a:ext cx="4473343" cy="258531"/>
          </a:xfrm>
        </p:spPr>
        <p:txBody>
          <a:bodyPr/>
          <a:lstStyle/>
          <a:p>
            <a:pPr marL="0" indent="0" algn="ctr">
              <a:spcBef>
                <a:spcPct val="0"/>
              </a:spcBef>
              <a:buNone/>
              <a:defRPr/>
            </a:pPr>
            <a:r>
              <a:rPr lang="en-US" sz="1200" kern="1200" dirty="0">
                <a:latin typeface="Arial" pitchFamily="34" charset="0"/>
                <a:cs typeface="Arial" pitchFamily="34" charset="0"/>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Prejudice</a:t>
            </a:r>
          </a:p>
        </p:txBody>
      </p:sp>
      <p:sp>
        <p:nvSpPr>
          <p:cNvPr id="10" name="Content Placeholder 6"/>
          <p:cNvSpPr>
            <a:spLocks noGrp="1"/>
          </p:cNvSpPr>
          <p:nvPr>
            <p:ph idx="1"/>
          </p:nvPr>
        </p:nvSpPr>
        <p:spPr>
          <a:xfrm>
            <a:off x="914400" y="3365246"/>
            <a:ext cx="7088188" cy="2059241"/>
          </a:xfrm>
        </p:spPr>
        <p:txBody>
          <a:bodyPr/>
          <a:lstStyle/>
          <a:p>
            <a:pPr marL="0" indent="0" algn="ctr" eaLnBrk="1" hangingPunct="1">
              <a:buNone/>
            </a:pPr>
            <a:r>
              <a:rPr lang="en-US" altLang="en-US" sz="3300" kern="1200" dirty="0">
                <a:latin typeface="Arial" panose="020B0604020202020204" pitchFamily="34" charset="0"/>
              </a:rPr>
              <a:t>An unjustified negative attitude toward an individual because of the individual’s membership in a group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64" y="457202"/>
            <a:ext cx="3273836" cy="2908044"/>
          </a:xfrm>
          <a:prstGeom prst="rect">
            <a:avLst/>
          </a:prstGeom>
        </p:spPr>
      </p:pic>
      <p:sp>
        <p:nvSpPr>
          <p:cNvPr id="2" name="Content Placeholder 1">
            <a:extLst>
              <a:ext uri="{FF2B5EF4-FFF2-40B4-BE49-F238E27FC236}">
                <a16:creationId xmlns:a16="http://schemas.microsoft.com/office/drawing/2014/main" id="{21B105C9-ECA7-4A9E-8BD5-2DBC7839C3F0}"/>
              </a:ext>
            </a:extLst>
          </p:cNvPr>
          <p:cNvSpPr>
            <a:spLocks noGrp="1"/>
          </p:cNvSpPr>
          <p:nvPr>
            <p:ph sz="quarter" idx="10"/>
          </p:nvPr>
        </p:nvSpPr>
        <p:spPr>
          <a:xfrm>
            <a:off x="6096000" y="5943600"/>
            <a:ext cx="2743200" cy="3048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b="1" dirty="0">
                <a:solidFill>
                  <a:schemeClr val="tx1"/>
                </a:solidFill>
              </a:rPr>
              <a:t>English as a Second Language</a:t>
            </a:r>
            <a:endParaRPr lang="en-GB" b="1" dirty="0">
              <a:solidFill>
                <a:schemeClr val="tx1"/>
              </a:solidFill>
            </a:endParaRPr>
          </a:p>
        </p:txBody>
      </p:sp>
      <p:sp>
        <p:nvSpPr>
          <p:cNvPr id="3" name="Content Placeholder 2"/>
          <p:cNvSpPr>
            <a:spLocks noGrp="1"/>
          </p:cNvSpPr>
          <p:nvPr>
            <p:ph idx="1"/>
          </p:nvPr>
        </p:nvSpPr>
        <p:spPr>
          <a:xfrm>
            <a:off x="1511753" y="1596576"/>
            <a:ext cx="7251247" cy="2823024"/>
          </a:xfrm>
        </p:spPr>
        <p:txBody>
          <a:bodyPr/>
          <a:lstStyle/>
          <a:p>
            <a:pPr marL="0" indent="0" eaLnBrk="1" hangingPunct="1">
              <a:spcAft>
                <a:spcPts val="1500"/>
              </a:spcAft>
              <a:buSzPct val="65000"/>
              <a:buNone/>
            </a:pPr>
            <a:r>
              <a:rPr lang="en-US" altLang="en-US" dirty="0"/>
              <a:t>Bilingual education programs teach English to students whose native language is not English.</a:t>
            </a:r>
          </a:p>
          <a:p>
            <a:pPr marL="439738" lvl="1" eaLnBrk="1" hangingPunct="1">
              <a:buClr>
                <a:srgbClr val="826200"/>
              </a:buClr>
              <a:buSzPct val="100000"/>
              <a:buFont typeface="Arial" panose="020B0604020202020204" pitchFamily="34" charset="0"/>
              <a:buChar char="•"/>
            </a:pPr>
            <a:r>
              <a:rPr lang="en-US" altLang="en-US" dirty="0"/>
              <a:t>Instruction is primarily in English (Dual-language approach).</a:t>
            </a:r>
          </a:p>
        </p:txBody>
      </p:sp>
      <p:pic>
        <p:nvPicPr>
          <p:cNvPr id="2970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648200"/>
            <a:ext cx="16684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63" y="291353"/>
            <a:ext cx="7158037" cy="1135377"/>
          </a:xfrm>
        </p:spPr>
        <p:txBody>
          <a:bodyPr/>
          <a:lstStyle/>
          <a:p>
            <a:r>
              <a:rPr lang="en-US" altLang="en-US" dirty="0"/>
              <a:t>Sociocultural Diversity, 2</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85" y="1604113"/>
            <a:ext cx="7937680" cy="4505334"/>
          </a:xfrm>
          <a:prstGeom prst="rect">
            <a:avLst/>
          </a:prstGeom>
        </p:spPr>
      </p:pic>
      <p:sp>
        <p:nvSpPr>
          <p:cNvPr id="5" name="Content Placeholder 4">
            <a:extLst>
              <a:ext uri="{FF2B5EF4-FFF2-40B4-BE49-F238E27FC236}">
                <a16:creationId xmlns:a16="http://schemas.microsoft.com/office/drawing/2014/main" id="{F18C9EFB-A14E-4FE1-BB2B-B7C2D917D065}"/>
              </a:ext>
            </a:extLst>
          </p:cNvPr>
          <p:cNvSpPr>
            <a:spLocks noGrp="1"/>
          </p:cNvSpPr>
          <p:nvPr>
            <p:ph sz="quarter" idx="10"/>
          </p:nvPr>
        </p:nvSpPr>
        <p:spPr>
          <a:xfrm>
            <a:off x="6096000" y="6109447"/>
            <a:ext cx="2743200" cy="377087"/>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561474"/>
            <a:ext cx="7158037" cy="879475"/>
          </a:xfrm>
        </p:spPr>
        <p:txBody>
          <a:bodyPr/>
          <a:lstStyle/>
          <a:p>
            <a:pPr eaLnBrk="1" hangingPunct="1"/>
            <a:r>
              <a:rPr lang="en-US" altLang="en-US" dirty="0"/>
              <a:t>The Multicultural Classroom</a:t>
            </a:r>
            <a:endParaRPr lang="en-GB" dirty="0"/>
          </a:p>
        </p:txBody>
      </p:sp>
      <p:sp>
        <p:nvSpPr>
          <p:cNvPr id="7" name="Content Placeholder 6"/>
          <p:cNvSpPr>
            <a:spLocks noGrp="1"/>
          </p:cNvSpPr>
          <p:nvPr>
            <p:ph sz="quarter" idx="12"/>
          </p:nvPr>
        </p:nvSpPr>
        <p:spPr>
          <a:xfrm>
            <a:off x="1233071" y="1648326"/>
            <a:ext cx="6974118" cy="4862870"/>
          </a:xfrm>
          <a:solidFill>
            <a:schemeClr val="accent2"/>
          </a:solidFill>
          <a:ln w="31750">
            <a:solidFill>
              <a:schemeClr val="hlink"/>
            </a:solidFill>
            <a:miter lim="800000"/>
            <a:headEnd/>
            <a:tailEnd/>
          </a:ln>
        </p:spPr>
        <p:txBody>
          <a:bodyPr wrap="square" lIns="274320" tIns="274320" rIns="274320" bIns="274320">
            <a:spAutoFit/>
          </a:bodyPr>
          <a:lstStyle/>
          <a:p>
            <a:pPr marL="352425" indent="-352425">
              <a:spcBef>
                <a:spcPct val="0"/>
              </a:spcBef>
              <a:buClr>
                <a:schemeClr val="tx2"/>
              </a:buClr>
              <a:buFontTx/>
              <a:buChar char="•"/>
            </a:pPr>
            <a:r>
              <a:rPr lang="en-US" altLang="en-US" sz="2800" kern="1200" dirty="0">
                <a:latin typeface="Arial" panose="020B0604020202020204" pitchFamily="34" charset="0"/>
              </a:rPr>
              <a:t>High expectations for all students</a:t>
            </a:r>
          </a:p>
          <a:p>
            <a:pPr marL="352425" indent="-352425">
              <a:spcBef>
                <a:spcPct val="0"/>
              </a:spcBef>
              <a:buClr>
                <a:schemeClr val="tx2"/>
              </a:buClr>
              <a:buFontTx/>
              <a:buChar char="•"/>
            </a:pPr>
            <a:r>
              <a:rPr lang="en-US" altLang="en-US" sz="2800" kern="1200" dirty="0">
                <a:latin typeface="Arial" panose="020B0604020202020204" pitchFamily="34" charset="0"/>
              </a:rPr>
              <a:t>Curriculum presents diverse cultural perspectives</a:t>
            </a:r>
          </a:p>
          <a:p>
            <a:pPr marL="352425" indent="-352425">
              <a:spcBef>
                <a:spcPct val="0"/>
              </a:spcBef>
              <a:buClr>
                <a:schemeClr val="tx2"/>
              </a:buClr>
              <a:buFontTx/>
              <a:buChar char="•"/>
            </a:pPr>
            <a:r>
              <a:rPr lang="en-US" altLang="en-US" sz="2800" kern="1200" dirty="0">
                <a:latin typeface="Arial" panose="020B0604020202020204" pitchFamily="34" charset="0"/>
              </a:rPr>
              <a:t>Instructional materials represent diverse backgrounds and experiences</a:t>
            </a:r>
          </a:p>
          <a:p>
            <a:pPr marL="352425" indent="-352425">
              <a:spcBef>
                <a:spcPct val="0"/>
              </a:spcBef>
              <a:buClr>
                <a:schemeClr val="tx2"/>
              </a:buClr>
              <a:buFontTx/>
              <a:buChar char="•"/>
            </a:pPr>
            <a:r>
              <a:rPr lang="en-US" altLang="en-US" sz="2800" kern="1200" dirty="0">
                <a:latin typeface="Arial" panose="020B0604020202020204" pitchFamily="34" charset="0"/>
              </a:rPr>
              <a:t>Hidden curriculum reflects positive aspects of diversity </a:t>
            </a:r>
          </a:p>
          <a:p>
            <a:pPr marL="352425" indent="-352425">
              <a:spcBef>
                <a:spcPct val="0"/>
              </a:spcBef>
              <a:buClr>
                <a:schemeClr val="tx2"/>
              </a:buClr>
              <a:buFontTx/>
              <a:buChar char="•"/>
            </a:pPr>
            <a:r>
              <a:rPr lang="en-US" altLang="en-US" sz="2800" kern="1200" dirty="0">
                <a:latin typeface="Arial" panose="020B0604020202020204" pitchFamily="34" charset="0"/>
              </a:rPr>
              <a:t>Counseling program challenges students to dream and provides strategies to reach those dreams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pPr eaLnBrk="1" hangingPunct="1"/>
            <a:r>
              <a:rPr lang="en-US" altLang="en-US" dirty="0"/>
              <a:t>Multicultural Education and Social Justice</a:t>
            </a:r>
          </a:p>
        </p:txBody>
      </p:sp>
      <p:sp>
        <p:nvSpPr>
          <p:cNvPr id="35844" name="Content Placeholder 2"/>
          <p:cNvSpPr>
            <a:spLocks noGrp="1"/>
          </p:cNvSpPr>
          <p:nvPr>
            <p:ph idx="1"/>
          </p:nvPr>
        </p:nvSpPr>
        <p:spPr>
          <a:xfrm>
            <a:off x="910666" y="1600200"/>
            <a:ext cx="7588810" cy="4724400"/>
          </a:xfrm>
        </p:spPr>
        <p:txBody>
          <a:bodyPr/>
          <a:lstStyle/>
          <a:p>
            <a:pPr marL="0" indent="0" eaLnBrk="1" hangingPunct="1">
              <a:spcAft>
                <a:spcPts val="1500"/>
              </a:spcAft>
              <a:buNone/>
            </a:pPr>
            <a:r>
              <a:rPr lang="en-US" altLang="en-US" sz="2800" dirty="0"/>
              <a:t>Social justice - One of the core values in multicultural education</a:t>
            </a:r>
          </a:p>
          <a:p>
            <a:pPr marL="0" indent="0" eaLnBrk="1" hangingPunct="1">
              <a:spcAft>
                <a:spcPts val="1500"/>
              </a:spcAft>
              <a:buNone/>
            </a:pPr>
            <a:r>
              <a:rPr lang="en-US" altLang="en-US" sz="2800" dirty="0"/>
              <a:t>The core components are:</a:t>
            </a:r>
          </a:p>
          <a:p>
            <a:pPr marL="439738" lvl="1" eaLnBrk="1" hangingPunct="1">
              <a:buClr>
                <a:srgbClr val="826200"/>
              </a:buClr>
              <a:buSzPct val="100000"/>
              <a:buFont typeface="Arial" panose="020B0604020202020204" pitchFamily="34" charset="0"/>
              <a:buChar char="•"/>
            </a:pPr>
            <a:r>
              <a:rPr lang="en-US" altLang="en-US" sz="2400" dirty="0"/>
              <a:t>Prejudice reduction - Activities teachers can implement in the classroom to eliminate negative and stereotypical views of others</a:t>
            </a:r>
          </a:p>
          <a:p>
            <a:pPr marL="439738" lvl="1" eaLnBrk="1" hangingPunct="1">
              <a:buClr>
                <a:srgbClr val="826200"/>
              </a:buClr>
              <a:buSzPct val="100000"/>
              <a:buFont typeface="Arial" panose="020B0604020202020204" pitchFamily="34" charset="0"/>
              <a:buChar char="•"/>
            </a:pPr>
            <a:r>
              <a:rPr lang="en-US" altLang="en-US" sz="2400" dirty="0"/>
              <a:t>Equity pedagogy - Modifications to the teaching process to incorporate materials and learning strategies appropriate to both boys and girls and to various ethnic groups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501316"/>
            <a:ext cx="7158037" cy="900113"/>
          </a:xfrm>
        </p:spPr>
        <p:txBody>
          <a:bodyPr/>
          <a:lstStyle/>
          <a:p>
            <a:pPr eaLnBrk="1" hangingPunct="1"/>
            <a:r>
              <a:rPr lang="en-US" altLang="en-US" dirty="0"/>
              <a:t>Empowering Students</a:t>
            </a:r>
            <a:endParaRPr lang="en-GB" dirty="0"/>
          </a:p>
        </p:txBody>
      </p:sp>
      <p:sp>
        <p:nvSpPr>
          <p:cNvPr id="9" name="Content Placeholder 6"/>
          <p:cNvSpPr>
            <a:spLocks noGrp="1"/>
          </p:cNvSpPr>
          <p:nvPr>
            <p:ph sz="quarter" idx="12"/>
          </p:nvPr>
        </p:nvSpPr>
        <p:spPr>
          <a:xfrm>
            <a:off x="989920" y="2133599"/>
            <a:ext cx="6735308" cy="1738313"/>
          </a:xfrm>
        </p:spPr>
        <p:txBody>
          <a:bodyPr/>
          <a:lstStyle/>
          <a:p>
            <a:pPr eaLnBrk="1" hangingPunct="1">
              <a:lnSpc>
                <a:spcPct val="90000"/>
              </a:lnSpc>
              <a:buClr>
                <a:srgbClr val="826200"/>
              </a:buClr>
              <a:buSzPct val="100000"/>
              <a:buFont typeface="Arial" panose="020B0604020202020204" pitchFamily="34" charset="0"/>
              <a:buChar char="•"/>
            </a:pPr>
            <a:r>
              <a:rPr lang="en-IN" altLang="en-US" sz="2800" b="1" dirty="0">
                <a:latin typeface="Arial" panose="020B0604020202020204" pitchFamily="34" charset="0"/>
              </a:rPr>
              <a:t>Empowerment</a:t>
            </a:r>
            <a:r>
              <a:rPr lang="en-IN" altLang="en-US" sz="2800" dirty="0">
                <a:latin typeface="Arial" panose="020B0604020202020204" pitchFamily="34" charset="0"/>
              </a:rPr>
              <a:t>: Providing people with intellectual and coping skills to succeed and make this a more just world</a:t>
            </a:r>
            <a:endParaRPr lang="en-US" altLang="en-US" sz="2800" dirty="0">
              <a:latin typeface="Arial" panose="020B0604020202020204" pitchFamily="34" charset="0"/>
            </a:endParaRPr>
          </a:p>
        </p:txBody>
      </p:sp>
      <p:pic>
        <p:nvPicPr>
          <p:cNvPr id="3789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038600"/>
            <a:ext cx="8540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4267200"/>
            <a:ext cx="8747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p:txBody>
          <a:bodyPr/>
          <a:lstStyle/>
          <a:p>
            <a:pPr eaLnBrk="1" hangingPunct="1"/>
            <a:r>
              <a:rPr lang="en-US" altLang="en-US" dirty="0"/>
              <a:t>Issues-Centered Education </a:t>
            </a:r>
          </a:p>
        </p:txBody>
      </p:sp>
      <p:sp>
        <p:nvSpPr>
          <p:cNvPr id="39940" name="Content Placeholder 2"/>
          <p:cNvSpPr>
            <a:spLocks noGrp="1"/>
          </p:cNvSpPr>
          <p:nvPr>
            <p:ph idx="1"/>
          </p:nvPr>
        </p:nvSpPr>
        <p:spPr>
          <a:xfrm>
            <a:off x="949325" y="1676400"/>
            <a:ext cx="7661275" cy="4419600"/>
          </a:xfrm>
        </p:spPr>
        <p:txBody>
          <a:bodyPr/>
          <a:lstStyle/>
          <a:p>
            <a:pPr eaLnBrk="1" hangingPunct="1">
              <a:buClr>
                <a:srgbClr val="826200"/>
              </a:buClr>
              <a:buSzPct val="100000"/>
              <a:buFont typeface="Arial" panose="020B0604020202020204" pitchFamily="34" charset="0"/>
              <a:buChar char="•"/>
            </a:pPr>
            <a:r>
              <a:rPr lang="en-US" altLang="en-US" dirty="0"/>
              <a:t>Students are taught to systematically examine issues that involve equity and social justice.</a:t>
            </a:r>
          </a:p>
          <a:p>
            <a:pPr eaLnBrk="1" hangingPunct="1">
              <a:buClr>
                <a:srgbClr val="826200"/>
              </a:buClr>
              <a:buSzPct val="100000"/>
              <a:buFont typeface="Arial" panose="020B0604020202020204" pitchFamily="34" charset="0"/>
              <a:buChar char="•"/>
            </a:pPr>
            <a:r>
              <a:rPr lang="en-US" altLang="en-US" dirty="0"/>
              <a:t>Students clarify their values and examine alternatives and consequences for their stance on an issue.</a:t>
            </a:r>
          </a:p>
          <a:p>
            <a:pPr eaLnBrk="1" hangingPunct="1">
              <a:buClr>
                <a:srgbClr val="826200"/>
              </a:buClr>
              <a:buSzPct val="100000"/>
              <a:buFont typeface="Arial" panose="020B0604020202020204" pitchFamily="34" charset="0"/>
              <a:buChar char="•"/>
            </a:pPr>
            <a:r>
              <a:rPr lang="en-US" altLang="en-US" dirty="0"/>
              <a:t>Is closely related to moral education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33" y="43050"/>
            <a:ext cx="7158037" cy="1412875"/>
          </a:xfrm>
        </p:spPr>
        <p:txBody>
          <a:bodyPr/>
          <a:lstStyle/>
          <a:p>
            <a:pPr eaLnBrk="1" hangingPunct="1"/>
            <a:r>
              <a:rPr lang="en-US" altLang="en-US" sz="3200" dirty="0"/>
              <a:t>Improving Relations among Children from Different Ethnic Groups</a:t>
            </a:r>
            <a:endParaRPr lang="en-GB" sz="3200" dirty="0"/>
          </a:p>
        </p:txBody>
      </p:sp>
      <p:sp>
        <p:nvSpPr>
          <p:cNvPr id="11" name="Content Placeholder 6"/>
          <p:cNvSpPr>
            <a:spLocks noGrp="1"/>
          </p:cNvSpPr>
          <p:nvPr>
            <p:ph sz="quarter" idx="12"/>
          </p:nvPr>
        </p:nvSpPr>
        <p:spPr>
          <a:xfrm>
            <a:off x="985651" y="1909482"/>
            <a:ext cx="7172885" cy="4648200"/>
          </a:xfrm>
        </p:spPr>
        <p:txBody>
          <a:bodyPr/>
          <a:lstStyle/>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The jigsaw classroom</a:t>
            </a:r>
          </a:p>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Positive personal contact with others from different cultural backgrounds</a:t>
            </a:r>
          </a:p>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Perspective taking</a:t>
            </a:r>
          </a:p>
          <a:p>
            <a:pPr eaLnBrk="1" hangingPunct="1">
              <a:lnSpc>
                <a:spcPct val="90000"/>
              </a:lnSpc>
              <a:buClr>
                <a:srgbClr val="826200"/>
              </a:buClr>
              <a:buSzPct val="100000"/>
              <a:buFont typeface="Arial" panose="020B0604020202020204" pitchFamily="34" charset="0"/>
              <a:buChar char="•"/>
            </a:pPr>
            <a:r>
              <a:rPr lang="en-IN" altLang="en-US" sz="2800" kern="1200" dirty="0">
                <a:latin typeface="Arial" panose="020B0604020202020204" pitchFamily="34" charset="0"/>
              </a:rPr>
              <a:t>Technology connections with students around the world</a:t>
            </a:r>
            <a:endParaRPr lang="en-US" altLang="en-US" sz="2800" kern="1200" dirty="0">
              <a:latin typeface="Arial" panose="020B0604020202020204" pitchFamily="34" charset="0"/>
            </a:endParaRPr>
          </a:p>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Reducing bias</a:t>
            </a:r>
          </a:p>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Increasing tolerance</a:t>
            </a:r>
          </a:p>
          <a:p>
            <a:pPr eaLnBrk="1" hangingPunct="1">
              <a:lnSpc>
                <a:spcPct val="90000"/>
              </a:lnSpc>
              <a:buClr>
                <a:srgbClr val="826200"/>
              </a:buClr>
              <a:buSzPct val="100000"/>
              <a:buFont typeface="Arial" panose="020B0604020202020204" pitchFamily="34" charset="0"/>
              <a:buChar char="•"/>
            </a:pPr>
            <a:r>
              <a:rPr lang="en-US" altLang="en-US" sz="2800" kern="1200" dirty="0">
                <a:latin typeface="Arial" panose="020B0604020202020204" pitchFamily="34" charset="0"/>
              </a:rPr>
              <a:t>Developing school and community as a team</a:t>
            </a:r>
          </a:p>
        </p:txBody>
      </p:sp>
      <p:pic>
        <p:nvPicPr>
          <p:cNvPr id="4199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0035" y="4159623"/>
            <a:ext cx="8747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581400"/>
            <a:ext cx="8540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531" y="609600"/>
            <a:ext cx="7158037" cy="823913"/>
          </a:xfrm>
        </p:spPr>
        <p:txBody>
          <a:bodyPr/>
          <a:lstStyle/>
          <a:p>
            <a:pPr eaLnBrk="1" hangingPunct="1"/>
            <a:r>
              <a:rPr lang="en-US" altLang="en-US" dirty="0"/>
              <a:t>Reflection and Observation</a:t>
            </a:r>
            <a:endParaRPr lang="en-GB" dirty="0"/>
          </a:p>
        </p:txBody>
      </p:sp>
      <p:sp>
        <p:nvSpPr>
          <p:cNvPr id="8" name="Content Placeholder 7"/>
          <p:cNvSpPr>
            <a:spLocks noGrp="1"/>
          </p:cNvSpPr>
          <p:nvPr>
            <p:ph sz="quarter" idx="11"/>
          </p:nvPr>
        </p:nvSpPr>
        <p:spPr>
          <a:xfrm>
            <a:off x="3351165" y="1751761"/>
            <a:ext cx="5180012" cy="1752600"/>
          </a:xfrm>
        </p:spPr>
        <p:txBody>
          <a:bodyPr/>
          <a:lstStyle/>
          <a:p>
            <a:pPr marL="457200" indent="-457200" eaLnBrk="1" hangingPunct="1">
              <a:buNone/>
            </a:pPr>
            <a:r>
              <a:rPr lang="en-US" altLang="en-US" sz="2800" b="1" dirty="0"/>
              <a:t>Reflection:</a:t>
            </a:r>
          </a:p>
          <a:p>
            <a:pPr eaLnBrk="1" hangingPunct="1">
              <a:buClr>
                <a:srgbClr val="826200"/>
              </a:buClr>
              <a:buSzPct val="100000"/>
              <a:buFont typeface="Arial" panose="020B0604020202020204" pitchFamily="34" charset="0"/>
              <a:buChar char="•"/>
            </a:pPr>
            <a:r>
              <a:rPr lang="en-US" altLang="en-US" sz="2400" i="1" dirty="0"/>
              <a:t>What experiences have you had with students different from yourself?</a:t>
            </a:r>
          </a:p>
        </p:txBody>
      </p:sp>
      <p:pic>
        <p:nvPicPr>
          <p:cNvPr id="44035" name="Picture 2"/>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1066800" y="2286000"/>
            <a:ext cx="1784350" cy="2700338"/>
          </a:xfrm>
          <a:noFill/>
          <a:ln>
            <a:solidFill>
              <a:schemeClr val="bg2"/>
            </a:solid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63" y="685800"/>
            <a:ext cx="7158037" cy="747713"/>
          </a:xfrm>
        </p:spPr>
        <p:txBody>
          <a:bodyPr/>
          <a:lstStyle/>
          <a:p>
            <a:pPr eaLnBrk="1" hangingPunct="1"/>
            <a:r>
              <a:rPr lang="en-US" altLang="en-US" dirty="0"/>
              <a:t>Sociocultural Diversity, 3</a:t>
            </a:r>
            <a:endParaRPr lang="en-GB" dirty="0"/>
          </a:p>
        </p:txBody>
      </p:sp>
      <p:pic>
        <p:nvPicPr>
          <p:cNvPr id="5" name="Picture 4">
            <a:extLst>
              <a:ext uri="{FF2B5EF4-FFF2-40B4-BE49-F238E27FC236}">
                <a16:creationId xmlns:a16="http://schemas.microsoft.com/office/drawing/2014/main" id="{9288CE60-24D8-4ABE-A9A0-79E8B0F85F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24223" r="5833" b="8888"/>
          <a:stretch/>
        </p:blipFill>
        <p:spPr>
          <a:xfrm>
            <a:off x="304800" y="1661161"/>
            <a:ext cx="8305800" cy="4587240"/>
          </a:xfrm>
          <a:prstGeom prst="rect">
            <a:avLst/>
          </a:prstGeom>
        </p:spPr>
      </p:pic>
      <p:sp>
        <p:nvSpPr>
          <p:cNvPr id="6" name="Content Placeholder 5">
            <a:extLst>
              <a:ext uri="{FF2B5EF4-FFF2-40B4-BE49-F238E27FC236}">
                <a16:creationId xmlns:a16="http://schemas.microsoft.com/office/drawing/2014/main" id="{F5ABA554-0322-4309-B4E6-9E919866C6F5}"/>
              </a:ext>
            </a:extLst>
          </p:cNvPr>
          <p:cNvSpPr>
            <a:spLocks noGrp="1"/>
          </p:cNvSpPr>
          <p:nvPr>
            <p:ph idx="1"/>
          </p:nvPr>
        </p:nvSpPr>
        <p:spPr>
          <a:xfrm>
            <a:off x="6553200" y="6213765"/>
            <a:ext cx="2362200" cy="4572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noChangeArrowheads="1"/>
          </p:cNvSpPr>
          <p:nvPr>
            <p:ph type="title"/>
          </p:nvPr>
        </p:nvSpPr>
        <p:spPr>
          <a:xfrm>
            <a:off x="1066800" y="320675"/>
            <a:ext cx="6934200" cy="1143000"/>
          </a:xfrm>
        </p:spPr>
        <p:txBody>
          <a:bodyPr/>
          <a:lstStyle/>
          <a:p>
            <a:pPr eaLnBrk="1" hangingPunct="1">
              <a:defRPr/>
            </a:pPr>
            <a:r>
              <a:rPr lang="en-US" dirty="0"/>
              <a:t>Learning Goals</a:t>
            </a:r>
            <a:endParaRPr lang="en-US" dirty="0">
              <a:solidFill>
                <a:srgbClr val="9900CC"/>
              </a:solidFill>
              <a:effectLst>
                <a:outerShdw blurRad="38100" dist="38100" dir="2700000" algn="tl">
                  <a:srgbClr val="C0C0C0"/>
                </a:outerShdw>
              </a:effectLst>
            </a:endParaRPr>
          </a:p>
        </p:txBody>
      </p:sp>
      <p:sp>
        <p:nvSpPr>
          <p:cNvPr id="9220" name="Content Placeholder"/>
          <p:cNvSpPr>
            <a:spLocks noGrp="1" noChangeArrowheads="1"/>
          </p:cNvSpPr>
          <p:nvPr>
            <p:ph type="body" idx="1"/>
          </p:nvPr>
        </p:nvSpPr>
        <p:spPr>
          <a:xfrm>
            <a:off x="838200" y="1905000"/>
            <a:ext cx="7543800" cy="4267200"/>
          </a:xfrm>
        </p:spPr>
        <p:txBody>
          <a:bodyPr/>
          <a:lstStyle/>
          <a:p>
            <a:pPr eaLnBrk="1" hangingPunct="1">
              <a:lnSpc>
                <a:spcPct val="90000"/>
              </a:lnSpc>
              <a:spcBef>
                <a:spcPct val="35000"/>
              </a:spcBef>
              <a:spcAft>
                <a:spcPts val="1500"/>
              </a:spcAft>
              <a:buClr>
                <a:srgbClr val="826200"/>
              </a:buClr>
              <a:buSzPct val="85000"/>
              <a:buFont typeface="Arial" panose="020B0604020202020204" pitchFamily="34" charset="0"/>
              <a:buChar char="•"/>
              <a:tabLst>
                <a:tab pos="349250" algn="l"/>
              </a:tabLst>
            </a:pPr>
            <a:r>
              <a:rPr lang="en-US" altLang="en-US" sz="2800" dirty="0"/>
              <a:t>Discuss how variations in culture, socioeconomic status, and ethnic background need to be taken into account in educating children.</a:t>
            </a:r>
          </a:p>
          <a:p>
            <a:pPr eaLnBrk="1" hangingPunct="1">
              <a:lnSpc>
                <a:spcPct val="90000"/>
              </a:lnSpc>
              <a:spcBef>
                <a:spcPct val="35000"/>
              </a:spcBef>
              <a:spcAft>
                <a:spcPts val="1500"/>
              </a:spcAft>
              <a:buClr>
                <a:srgbClr val="826200"/>
              </a:buClr>
              <a:buSzPct val="85000"/>
              <a:buFont typeface="Arial" panose="020B0604020202020204" pitchFamily="34" charset="0"/>
              <a:buChar char="•"/>
              <a:tabLst>
                <a:tab pos="349250" algn="l"/>
              </a:tabLst>
            </a:pPr>
            <a:r>
              <a:rPr lang="en-US" altLang="en-US" sz="2800" dirty="0"/>
              <a:t>Describe some ways to promote multicultural education.</a:t>
            </a:r>
          </a:p>
          <a:p>
            <a:pPr eaLnBrk="1" hangingPunct="1">
              <a:lnSpc>
                <a:spcPct val="90000"/>
              </a:lnSpc>
              <a:spcBef>
                <a:spcPct val="35000"/>
              </a:spcBef>
              <a:spcAft>
                <a:spcPts val="1500"/>
              </a:spcAft>
              <a:buClr>
                <a:srgbClr val="826200"/>
              </a:buClr>
              <a:buSzPct val="85000"/>
              <a:buFont typeface="Arial" panose="020B0604020202020204" pitchFamily="34" charset="0"/>
              <a:buChar char="•"/>
              <a:tabLst>
                <a:tab pos="349250" algn="l"/>
              </a:tabLst>
            </a:pPr>
            <a:r>
              <a:rPr lang="en-US" altLang="en-US" sz="2800" dirty="0"/>
              <a:t>Explain various facets of gender, including similarities and differences in boys and girls; discuss gender issues in teaching.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47579"/>
            <a:ext cx="7158037" cy="1167665"/>
          </a:xfrm>
        </p:spPr>
        <p:txBody>
          <a:bodyPr/>
          <a:lstStyle/>
          <a:p>
            <a:pPr eaLnBrk="1" hangingPunct="1"/>
            <a:r>
              <a:rPr lang="en-US" altLang="en-US" dirty="0"/>
              <a:t>Gender</a:t>
            </a:r>
            <a:endParaRPr lang="en-GB" dirty="0"/>
          </a:p>
        </p:txBody>
      </p:sp>
      <p:sp>
        <p:nvSpPr>
          <p:cNvPr id="7" name="Content Placeholder 6"/>
          <p:cNvSpPr>
            <a:spLocks noGrp="1"/>
          </p:cNvSpPr>
          <p:nvPr>
            <p:ph sz="quarter" idx="12"/>
          </p:nvPr>
        </p:nvSpPr>
        <p:spPr>
          <a:xfrm>
            <a:off x="1002203" y="1815442"/>
            <a:ext cx="6008197" cy="3636962"/>
          </a:xfrm>
        </p:spPr>
        <p:txBody>
          <a:bodyPr/>
          <a:lstStyle/>
          <a:p>
            <a:pPr marL="347472" indent="-347472" eaLnBrk="1" hangingPunct="1">
              <a:spcBef>
                <a:spcPts val="768"/>
              </a:spcBef>
              <a:buNone/>
            </a:pPr>
            <a:r>
              <a:rPr lang="en-US" altLang="en-US" sz="2800" b="1" dirty="0">
                <a:latin typeface="Arial" panose="020B0604020202020204" pitchFamily="34" charset="0"/>
              </a:rPr>
              <a:t>Gender</a:t>
            </a:r>
            <a:r>
              <a:rPr lang="en-US" altLang="en-US" sz="2800" dirty="0">
                <a:latin typeface="Arial" panose="020B0604020202020204" pitchFamily="34" charset="0"/>
              </a:rPr>
              <a:t>: </a:t>
            </a:r>
            <a:r>
              <a:rPr lang="en-IN" altLang="en-US" sz="2800" dirty="0">
                <a:latin typeface="Arial" panose="020B0604020202020204" pitchFamily="34" charset="0"/>
              </a:rPr>
              <a:t>The characteristics of people as males and females</a:t>
            </a:r>
            <a:endParaRPr lang="en-US" altLang="en-US" sz="2800" dirty="0">
              <a:latin typeface="Arial" panose="020B0604020202020204" pitchFamily="34" charset="0"/>
            </a:endParaRPr>
          </a:p>
          <a:p>
            <a:pPr marL="347472" indent="-347472" eaLnBrk="1" hangingPunct="1">
              <a:buNone/>
            </a:pPr>
            <a:r>
              <a:rPr lang="en-US" altLang="en-US" sz="2800" b="1" dirty="0">
                <a:latin typeface="Arial" panose="020B0604020202020204" pitchFamily="34" charset="0"/>
              </a:rPr>
              <a:t>Gender roles</a:t>
            </a:r>
            <a:r>
              <a:rPr lang="en-US" altLang="en-US" sz="2800" dirty="0">
                <a:latin typeface="Arial" panose="020B0604020202020204" pitchFamily="34" charset="0"/>
              </a:rPr>
              <a:t>: </a:t>
            </a:r>
            <a:r>
              <a:rPr lang="en-IN" altLang="en-US" sz="2800" dirty="0">
                <a:latin typeface="Arial" panose="020B0604020202020204" pitchFamily="34" charset="0"/>
              </a:rPr>
              <a:t>A set of expectations that prescribes how females or males should think, act, and feel</a:t>
            </a:r>
            <a:endParaRPr lang="en-US" altLang="en-US" sz="2800" dirty="0">
              <a:latin typeface="Arial" panose="020B0604020202020204" pitchFamily="34" charset="0"/>
            </a:endParaRPr>
          </a:p>
          <a:p>
            <a:pPr marL="347472" indent="-347472" eaLnBrk="1" hangingPunct="1">
              <a:spcBef>
                <a:spcPts val="0"/>
              </a:spcBef>
              <a:buNone/>
            </a:pPr>
            <a:r>
              <a:rPr lang="en-US" altLang="en-US" sz="2800" b="1" dirty="0">
                <a:latin typeface="Arial" panose="020B0604020202020204" pitchFamily="34" charset="0"/>
              </a:rPr>
              <a:t>Gender typing</a:t>
            </a:r>
            <a:r>
              <a:rPr lang="en-US" altLang="en-US" sz="2800" dirty="0">
                <a:latin typeface="Arial" panose="020B0604020202020204" pitchFamily="34" charset="0"/>
              </a:rPr>
              <a:t>: Acquisition of a traditional masculine or feminine role</a:t>
            </a:r>
          </a:p>
        </p:txBody>
      </p:sp>
      <p:pic>
        <p:nvPicPr>
          <p:cNvPr id="4813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875" y="2362200"/>
            <a:ext cx="2168525"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99" y="64754"/>
            <a:ext cx="7602537" cy="1412875"/>
          </a:xfrm>
        </p:spPr>
        <p:txBody>
          <a:bodyPr/>
          <a:lstStyle/>
          <a:p>
            <a:pPr eaLnBrk="1" hangingPunct="1"/>
            <a:r>
              <a:rPr lang="en-US" altLang="en-US" dirty="0"/>
              <a:t>Views on Gender Development</a:t>
            </a:r>
            <a:endParaRPr lang="en-GB" dirty="0"/>
          </a:p>
        </p:txBody>
      </p:sp>
      <p:sp>
        <p:nvSpPr>
          <p:cNvPr id="3" name="Content Placeholder 2">
            <a:extLst>
              <a:ext uri="{FF2B5EF4-FFF2-40B4-BE49-F238E27FC236}">
                <a16:creationId xmlns:a16="http://schemas.microsoft.com/office/drawing/2014/main" id="{F8719F7C-8DDD-46E3-9FBC-6FDAEC3EE02E}"/>
              </a:ext>
            </a:extLst>
          </p:cNvPr>
          <p:cNvSpPr>
            <a:spLocks noGrp="1"/>
          </p:cNvSpPr>
          <p:nvPr>
            <p:ph sz="quarter" idx="10"/>
          </p:nvPr>
        </p:nvSpPr>
        <p:spPr>
          <a:xfrm>
            <a:off x="1358900" y="2899610"/>
            <a:ext cx="2603500" cy="533400"/>
          </a:xfrm>
        </p:spPr>
        <p:txBody>
          <a:bodyPr/>
          <a:lstStyle/>
          <a:p>
            <a:pPr algn="ctr"/>
            <a:r>
              <a:rPr lang="en-US" sz="2800" b="1" dirty="0">
                <a:solidFill>
                  <a:schemeClr val="tx2"/>
                </a:solidFill>
                <a:latin typeface="Tahoma" pitchFamily="34" charset="0"/>
              </a:rPr>
              <a:t>Biological</a:t>
            </a:r>
          </a:p>
        </p:txBody>
      </p:sp>
      <p:sp>
        <p:nvSpPr>
          <p:cNvPr id="4" name="Content Placeholder 3">
            <a:extLst>
              <a:ext uri="{FF2B5EF4-FFF2-40B4-BE49-F238E27FC236}">
                <a16:creationId xmlns:a16="http://schemas.microsoft.com/office/drawing/2014/main" id="{097F8AD2-44FB-480E-928F-E71EDEE70EE2}"/>
              </a:ext>
            </a:extLst>
          </p:cNvPr>
          <p:cNvSpPr>
            <a:spLocks noGrp="1"/>
          </p:cNvSpPr>
          <p:nvPr>
            <p:ph sz="quarter" idx="11"/>
          </p:nvPr>
        </p:nvSpPr>
        <p:spPr>
          <a:xfrm>
            <a:off x="3657600" y="3473116"/>
            <a:ext cx="2819400" cy="533400"/>
          </a:xfrm>
        </p:spPr>
        <p:txBody>
          <a:bodyPr/>
          <a:lstStyle/>
          <a:p>
            <a:pPr algn="ctr"/>
            <a:r>
              <a:rPr lang="en-US" sz="2800" b="1" dirty="0">
                <a:solidFill>
                  <a:schemeClr val="tx2"/>
                </a:solidFill>
                <a:latin typeface="Tahoma" pitchFamily="34" charset="0"/>
              </a:rPr>
              <a:t>Cognitive</a:t>
            </a:r>
          </a:p>
        </p:txBody>
      </p:sp>
      <p:sp>
        <p:nvSpPr>
          <p:cNvPr id="6" name="Content Placeholder 5">
            <a:extLst>
              <a:ext uri="{FF2B5EF4-FFF2-40B4-BE49-F238E27FC236}">
                <a16:creationId xmlns:a16="http://schemas.microsoft.com/office/drawing/2014/main" id="{6D20FB88-D594-4E45-8C0C-B141A4386E82}"/>
              </a:ext>
            </a:extLst>
          </p:cNvPr>
          <p:cNvSpPr>
            <a:spLocks noGrp="1"/>
          </p:cNvSpPr>
          <p:nvPr>
            <p:ph sz="quarter" idx="12"/>
          </p:nvPr>
        </p:nvSpPr>
        <p:spPr>
          <a:xfrm>
            <a:off x="2281990" y="4740442"/>
            <a:ext cx="1981200" cy="457200"/>
          </a:xfrm>
        </p:spPr>
        <p:txBody>
          <a:bodyPr/>
          <a:lstStyle/>
          <a:p>
            <a:pPr algn="ctr"/>
            <a:r>
              <a:rPr lang="en-US" sz="2800" b="1" dirty="0">
                <a:solidFill>
                  <a:schemeClr val="tx2"/>
                </a:solidFill>
                <a:latin typeface="Tahoma" pitchFamily="34" charset="0"/>
              </a:rPr>
              <a:t>Social</a:t>
            </a:r>
          </a:p>
        </p:txBody>
      </p:sp>
      <p:pic>
        <p:nvPicPr>
          <p:cNvPr id="5018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276600"/>
            <a:ext cx="1544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p:nvPr>
        </p:nvSpPr>
        <p:spPr/>
        <p:txBody>
          <a:bodyPr/>
          <a:lstStyle/>
          <a:p>
            <a:pPr eaLnBrk="1" hangingPunct="1"/>
            <a:r>
              <a:rPr lang="en-US" altLang="en-US" dirty="0"/>
              <a:t>Gender Schema Theory</a:t>
            </a:r>
          </a:p>
        </p:txBody>
      </p:sp>
      <p:sp>
        <p:nvSpPr>
          <p:cNvPr id="52228" name="Content Placeholder 2"/>
          <p:cNvSpPr>
            <a:spLocks noGrp="1"/>
          </p:cNvSpPr>
          <p:nvPr>
            <p:ph idx="1"/>
          </p:nvPr>
        </p:nvSpPr>
        <p:spPr>
          <a:xfrm>
            <a:off x="1361249" y="1905000"/>
            <a:ext cx="7175499" cy="4038600"/>
          </a:xfrm>
        </p:spPr>
        <p:txBody>
          <a:bodyPr/>
          <a:lstStyle/>
          <a:p>
            <a:pPr marL="0" indent="0" eaLnBrk="1" hangingPunct="1">
              <a:spcAft>
                <a:spcPts val="1500"/>
              </a:spcAft>
              <a:buNone/>
            </a:pPr>
            <a:r>
              <a:rPr lang="en-US" altLang="en-US" sz="2800" dirty="0"/>
              <a:t>Most widely accepted cognitive theory of gender</a:t>
            </a:r>
          </a:p>
          <a:p>
            <a:pPr marL="439738" lvl="1" eaLnBrk="1" hangingPunct="1">
              <a:buClr>
                <a:srgbClr val="936F00"/>
              </a:buClr>
              <a:buSzPct val="100000"/>
              <a:buFont typeface="Arial" panose="020B0604020202020204" pitchFamily="34" charset="0"/>
              <a:buChar char="•"/>
            </a:pPr>
            <a:r>
              <a:rPr lang="en-US" altLang="en-US" sz="2400" dirty="0"/>
              <a:t>Gender-typing emerges as children gradually develop gender schemas about what is gender-appropriate and what is gender-inappropriate in their culture. </a:t>
            </a:r>
          </a:p>
          <a:p>
            <a:pPr marL="439738" lvl="1" eaLnBrk="1" hangingPunct="1">
              <a:buClr>
                <a:srgbClr val="936F00"/>
              </a:buClr>
              <a:buSzPct val="100000"/>
              <a:buFont typeface="Arial" panose="020B0604020202020204" pitchFamily="34" charset="0"/>
              <a:buChar char="•"/>
            </a:pPr>
            <a:r>
              <a:rPr lang="en-US" altLang="en-US" sz="2400" dirty="0"/>
              <a:t>Children are internally motivated to perceive the world and act in accordance with their developing schemas.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879" y="96838"/>
            <a:ext cx="6962943" cy="1412875"/>
          </a:xfrm>
        </p:spPr>
        <p:txBody>
          <a:bodyPr/>
          <a:lstStyle/>
          <a:p>
            <a:pPr eaLnBrk="1" hangingPunct="1"/>
            <a:r>
              <a:rPr lang="en-US" altLang="en-US" sz="3200" dirty="0"/>
              <a:t>Gender Similarities and Differences in Academically Relevant Domains</a:t>
            </a:r>
            <a:endParaRPr lang="en-GB" sz="3200" dirty="0"/>
          </a:p>
        </p:txBody>
      </p:sp>
      <p:sp>
        <p:nvSpPr>
          <p:cNvPr id="12" name="Content Placeholder 9"/>
          <p:cNvSpPr>
            <a:spLocks noGrp="1"/>
          </p:cNvSpPr>
          <p:nvPr>
            <p:ph sz="quarter" idx="10"/>
          </p:nvPr>
        </p:nvSpPr>
        <p:spPr>
          <a:xfrm>
            <a:off x="950745" y="1744394"/>
            <a:ext cx="3581400" cy="4365674"/>
          </a:xfrm>
        </p:spPr>
        <p:txBody>
          <a:bodyPr/>
          <a:lstStyle/>
          <a:p>
            <a:pPr eaLnBrk="1" hangingPunct="1">
              <a:buClr>
                <a:srgbClr val="936F00"/>
              </a:buClr>
              <a:buSzPct val="100000"/>
              <a:buFont typeface="Arial" panose="020B0604020202020204" pitchFamily="34" charset="0"/>
              <a:buChar char="•"/>
            </a:pPr>
            <a:r>
              <a:rPr lang="en-US" altLang="en-US" sz="2800" dirty="0"/>
              <a:t>The brain</a:t>
            </a:r>
          </a:p>
          <a:p>
            <a:pPr eaLnBrk="1" hangingPunct="1">
              <a:buClr>
                <a:srgbClr val="936F00"/>
              </a:buClr>
              <a:buSzPct val="100000"/>
              <a:buFont typeface="Arial" panose="020B0604020202020204" pitchFamily="34" charset="0"/>
              <a:buChar char="•"/>
            </a:pPr>
            <a:r>
              <a:rPr lang="en-US" altLang="en-US" sz="2800" dirty="0"/>
              <a:t>Physical performance</a:t>
            </a:r>
          </a:p>
          <a:p>
            <a:pPr eaLnBrk="1" hangingPunct="1">
              <a:buClr>
                <a:srgbClr val="936F00"/>
              </a:buClr>
              <a:buSzPct val="100000"/>
              <a:buFont typeface="Arial" panose="020B0604020202020204" pitchFamily="34" charset="0"/>
              <a:buChar char="•"/>
            </a:pPr>
            <a:r>
              <a:rPr lang="en-US" altLang="en-US" sz="2800" dirty="0"/>
              <a:t>Intelligence</a:t>
            </a:r>
          </a:p>
          <a:p>
            <a:pPr eaLnBrk="1" hangingPunct="1">
              <a:buClr>
                <a:srgbClr val="936F00"/>
              </a:buClr>
              <a:buSzPct val="100000"/>
              <a:buFont typeface="Arial" panose="020B0604020202020204" pitchFamily="34" charset="0"/>
              <a:buChar char="•"/>
            </a:pPr>
            <a:r>
              <a:rPr lang="en-US" altLang="en-US" sz="2800" dirty="0"/>
              <a:t>Math and science skills</a:t>
            </a:r>
          </a:p>
          <a:p>
            <a:pPr eaLnBrk="1" hangingPunct="1">
              <a:buClr>
                <a:srgbClr val="936F00"/>
              </a:buClr>
              <a:buSzPct val="100000"/>
              <a:buFont typeface="Arial" panose="020B0604020202020204" pitchFamily="34" charset="0"/>
              <a:buChar char="•"/>
            </a:pPr>
            <a:r>
              <a:rPr lang="en-US" altLang="en-US" sz="2800" dirty="0"/>
              <a:t>Verbal skills</a:t>
            </a:r>
          </a:p>
          <a:p>
            <a:pPr eaLnBrk="1" hangingPunct="1">
              <a:buClr>
                <a:srgbClr val="936F00"/>
              </a:buClr>
              <a:buSzPct val="100000"/>
              <a:buFont typeface="Arial" panose="020B0604020202020204" pitchFamily="34" charset="0"/>
              <a:buChar char="•"/>
            </a:pPr>
            <a:r>
              <a:rPr lang="en-US" altLang="en-US" sz="2800" dirty="0"/>
              <a:t>Educational attainment</a:t>
            </a:r>
          </a:p>
        </p:txBody>
      </p:sp>
      <p:sp>
        <p:nvSpPr>
          <p:cNvPr id="13" name="Content Placeholder 11"/>
          <p:cNvSpPr>
            <a:spLocks noGrp="1"/>
          </p:cNvSpPr>
          <p:nvPr>
            <p:ph sz="quarter" idx="11"/>
          </p:nvPr>
        </p:nvSpPr>
        <p:spPr>
          <a:xfrm>
            <a:off x="4419601" y="1752600"/>
            <a:ext cx="4191000" cy="2438400"/>
          </a:xfrm>
        </p:spPr>
        <p:txBody>
          <a:bodyPr/>
          <a:lstStyle/>
          <a:p>
            <a:pPr eaLnBrk="1" hangingPunct="1">
              <a:buClr>
                <a:srgbClr val="936F00"/>
              </a:buClr>
              <a:buSzPct val="100000"/>
              <a:buFont typeface="Arial" panose="020B0604020202020204" pitchFamily="34" charset="0"/>
              <a:buChar char="•"/>
            </a:pPr>
            <a:r>
              <a:rPr lang="en-US" altLang="en-US" sz="2800" dirty="0"/>
              <a:t>Relationship skills</a:t>
            </a:r>
          </a:p>
          <a:p>
            <a:pPr eaLnBrk="1" hangingPunct="1">
              <a:buClr>
                <a:srgbClr val="936F00"/>
              </a:buClr>
              <a:buSzPct val="100000"/>
              <a:buFont typeface="Arial" panose="020B0604020202020204" pitchFamily="34" charset="0"/>
              <a:buChar char="•"/>
            </a:pPr>
            <a:r>
              <a:rPr lang="en-US" altLang="en-US" sz="2800" dirty="0"/>
              <a:t>Prosocial behavior</a:t>
            </a:r>
          </a:p>
          <a:p>
            <a:pPr eaLnBrk="1" hangingPunct="1">
              <a:buClr>
                <a:srgbClr val="936F00"/>
              </a:buClr>
              <a:buSzPct val="100000"/>
              <a:buFont typeface="Arial" panose="020B0604020202020204" pitchFamily="34" charset="0"/>
              <a:buChar char="•"/>
            </a:pPr>
            <a:r>
              <a:rPr lang="en-US" altLang="en-US" sz="2800" dirty="0"/>
              <a:t>Aggression</a:t>
            </a:r>
          </a:p>
          <a:p>
            <a:pPr eaLnBrk="1" hangingPunct="1">
              <a:buClr>
                <a:srgbClr val="936F00"/>
              </a:buClr>
              <a:buSzPct val="100000"/>
              <a:buFont typeface="Arial" panose="020B0604020202020204" pitchFamily="34" charset="0"/>
              <a:buChar char="•"/>
            </a:pPr>
            <a:r>
              <a:rPr lang="en-US" altLang="en-US" sz="2800" dirty="0"/>
              <a:t>Emotion and its regulation</a:t>
            </a:r>
          </a:p>
        </p:txBody>
      </p:sp>
      <p:pic>
        <p:nvPicPr>
          <p:cNvPr id="542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343400"/>
            <a:ext cx="1835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990600" y="228600"/>
            <a:ext cx="7158038" cy="1052513"/>
          </a:xfrm>
        </p:spPr>
        <p:txBody>
          <a:bodyPr/>
          <a:lstStyle/>
          <a:p>
            <a:pPr eaLnBrk="1" hangingPunct="1"/>
            <a:r>
              <a:rPr lang="en-US" altLang="en-US" dirty="0"/>
              <a:t>Gender Controversy, 1</a:t>
            </a:r>
          </a:p>
        </p:txBody>
      </p:sp>
      <p:sp>
        <p:nvSpPr>
          <p:cNvPr id="56324" name="Content Placeholder 2"/>
          <p:cNvSpPr>
            <a:spLocks noGrp="1"/>
          </p:cNvSpPr>
          <p:nvPr>
            <p:ph idx="1"/>
          </p:nvPr>
        </p:nvSpPr>
        <p:spPr>
          <a:xfrm>
            <a:off x="609600" y="1676400"/>
            <a:ext cx="7966075" cy="3124200"/>
          </a:xfrm>
        </p:spPr>
        <p:txBody>
          <a:bodyPr/>
          <a:lstStyle/>
          <a:p>
            <a:pPr eaLnBrk="1" hangingPunct="1">
              <a:buClr>
                <a:srgbClr val="936F00"/>
              </a:buClr>
              <a:buSzPct val="100000"/>
              <a:buFont typeface="Arial" panose="020B0604020202020204" pitchFamily="34" charset="0"/>
              <a:buChar char="•"/>
            </a:pPr>
            <a:r>
              <a:rPr lang="en-IN" altLang="en-US" sz="2800" dirty="0"/>
              <a:t>Substantial gender differences found in physical performance, writing skills, aggression, self-regulation, and </a:t>
            </a:r>
            <a:r>
              <a:rPr lang="en-IN" altLang="en-US" sz="2800" dirty="0" err="1"/>
              <a:t>prosocial</a:t>
            </a:r>
            <a:r>
              <a:rPr lang="en-IN" altLang="en-US" sz="2800" dirty="0"/>
              <a:t> </a:t>
            </a:r>
            <a:r>
              <a:rPr lang="en-IN" altLang="en-US" sz="2800" dirty="0" err="1"/>
              <a:t>behavior</a:t>
            </a:r>
            <a:endParaRPr lang="en-US" altLang="en-US" sz="2400" dirty="0"/>
          </a:p>
          <a:p>
            <a:pPr eaLnBrk="1" hangingPunct="1">
              <a:buClr>
                <a:srgbClr val="936F00"/>
              </a:buClr>
              <a:buSzPct val="100000"/>
              <a:buFont typeface="Arial" panose="020B0604020202020204" pitchFamily="34" charset="0"/>
              <a:buChar char="•"/>
            </a:pPr>
            <a:r>
              <a:rPr lang="en-IN" altLang="en-US" sz="2800" dirty="0"/>
              <a:t>Small or </a:t>
            </a:r>
            <a:r>
              <a:rPr lang="en-IN" altLang="en-US" sz="2800" dirty="0" err="1"/>
              <a:t>nonexistent</a:t>
            </a:r>
            <a:r>
              <a:rPr lang="en-IN" altLang="en-US" sz="2800" dirty="0"/>
              <a:t> differences found in communication, math, and science</a:t>
            </a:r>
            <a:endParaRPr lang="en-US" altLang="en-US" sz="2400" dirty="0"/>
          </a:p>
        </p:txBody>
      </p:sp>
    </p:spTree>
    <p:extLst>
      <p:ext uri="{BB962C8B-B14F-4D97-AF65-F5344CB8AC3E}">
        <p14:creationId xmlns:p14="http://schemas.microsoft.com/office/powerpoint/2010/main" val="26108295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a:xfrm>
            <a:off x="990600" y="228600"/>
            <a:ext cx="7158038" cy="1052513"/>
          </a:xfrm>
        </p:spPr>
        <p:txBody>
          <a:bodyPr/>
          <a:lstStyle/>
          <a:p>
            <a:pPr eaLnBrk="1" hangingPunct="1"/>
            <a:r>
              <a:rPr lang="en-US" altLang="en-US" dirty="0"/>
              <a:t>Gender Controversy, 2</a:t>
            </a:r>
            <a:endParaRPr lang="en-US" altLang="en-US" sz="2000" dirty="0"/>
          </a:p>
        </p:txBody>
      </p:sp>
      <p:sp>
        <p:nvSpPr>
          <p:cNvPr id="56324" name="Content Placeholder 2"/>
          <p:cNvSpPr>
            <a:spLocks noGrp="1"/>
          </p:cNvSpPr>
          <p:nvPr>
            <p:ph idx="1"/>
          </p:nvPr>
        </p:nvSpPr>
        <p:spPr>
          <a:xfrm>
            <a:off x="1055080" y="1676400"/>
            <a:ext cx="7391400" cy="2514600"/>
          </a:xfrm>
        </p:spPr>
        <p:txBody>
          <a:bodyPr/>
          <a:lstStyle/>
          <a:p>
            <a:pPr marL="0" indent="0" eaLnBrk="1" hangingPunct="1">
              <a:spcAft>
                <a:spcPts val="1500"/>
              </a:spcAft>
              <a:buNone/>
            </a:pPr>
            <a:r>
              <a:rPr lang="en-US" altLang="en-US" sz="2800" dirty="0"/>
              <a:t>Reasons include:</a:t>
            </a:r>
          </a:p>
          <a:p>
            <a:pPr marL="439738" lvl="1" eaLnBrk="1" hangingPunct="1">
              <a:buClr>
                <a:srgbClr val="936F00"/>
              </a:buClr>
              <a:buSzPct val="100000"/>
              <a:buFont typeface="Arial" panose="020B0604020202020204" pitchFamily="34" charset="0"/>
              <a:buChar char="•"/>
            </a:pPr>
            <a:r>
              <a:rPr lang="en-US" altLang="en-US" sz="2400" dirty="0"/>
              <a:t>Extensive differences due to adaptive problems faced across evolutionary history</a:t>
            </a:r>
          </a:p>
          <a:p>
            <a:pPr marL="439738" lvl="1" eaLnBrk="1" hangingPunct="1">
              <a:buClr>
                <a:srgbClr val="936F00"/>
              </a:buClr>
              <a:buSzPct val="100000"/>
              <a:buFont typeface="Arial" panose="020B0604020202020204" pitchFamily="34" charset="0"/>
              <a:buChar char="•"/>
            </a:pPr>
            <a:r>
              <a:rPr lang="en-US" altLang="en-US" sz="2400" dirty="0"/>
              <a:t>Gender differences due to social conditions</a:t>
            </a:r>
          </a:p>
          <a:p>
            <a:pPr marL="439738" lvl="1" eaLnBrk="1" hangingPunct="1">
              <a:buClr>
                <a:srgbClr val="936F00"/>
              </a:buClr>
              <a:buSzPct val="100000"/>
              <a:buFont typeface="Arial" panose="020B0604020202020204" pitchFamily="34" charset="0"/>
              <a:buChar char="•"/>
            </a:pPr>
            <a:r>
              <a:rPr lang="en-US" altLang="en-US" sz="2400" dirty="0"/>
              <a:t>Differences exaggerated by popular media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a:xfrm>
            <a:off x="990600" y="0"/>
            <a:ext cx="7158038" cy="1412875"/>
          </a:xfrm>
        </p:spPr>
        <p:txBody>
          <a:bodyPr/>
          <a:lstStyle/>
          <a:p>
            <a:pPr eaLnBrk="1" hangingPunct="1"/>
            <a:r>
              <a:rPr lang="en-US" altLang="en-US" dirty="0"/>
              <a:t>Androgyny</a:t>
            </a:r>
          </a:p>
        </p:txBody>
      </p:sp>
      <p:sp>
        <p:nvSpPr>
          <p:cNvPr id="6" name="Content Placeholder 9"/>
          <p:cNvSpPr>
            <a:spLocks noGrp="1"/>
          </p:cNvSpPr>
          <p:nvPr>
            <p:ph sz="quarter" idx="10"/>
          </p:nvPr>
        </p:nvSpPr>
        <p:spPr>
          <a:xfrm>
            <a:off x="983642" y="1568116"/>
            <a:ext cx="7615238" cy="3200400"/>
          </a:xfrm>
        </p:spPr>
        <p:txBody>
          <a:bodyPr/>
          <a:lstStyle/>
          <a:p>
            <a:pPr marL="0" indent="0" eaLnBrk="1" hangingPunct="1">
              <a:spcAft>
                <a:spcPts val="1500"/>
              </a:spcAft>
              <a:buNone/>
            </a:pPr>
            <a:r>
              <a:rPr lang="en-US" altLang="en-US" sz="2800" b="1" dirty="0"/>
              <a:t>Androgyny</a:t>
            </a:r>
            <a:r>
              <a:rPr lang="en-US" altLang="en-US" sz="2800" dirty="0"/>
              <a:t>: The presence of positive masculine and feminine characteristics in the same person</a:t>
            </a:r>
          </a:p>
          <a:p>
            <a:pPr marL="439738" lvl="1" eaLnBrk="1" hangingPunct="1">
              <a:buClr>
                <a:srgbClr val="936F00"/>
              </a:buClr>
              <a:buSzPct val="100000"/>
              <a:buFont typeface="Arial" panose="020B0604020202020204" pitchFamily="34" charset="0"/>
              <a:buChar char="•"/>
            </a:pPr>
            <a:r>
              <a:rPr lang="en-US" altLang="en-US" sz="2400" dirty="0"/>
              <a:t>Androgynous boy might be assertive (masculine) and nurturing (feminine).</a:t>
            </a:r>
          </a:p>
          <a:p>
            <a:pPr marL="439738" lvl="1" eaLnBrk="1" hangingPunct="1">
              <a:buClr>
                <a:srgbClr val="936F00"/>
              </a:buClr>
              <a:buSzPct val="100000"/>
              <a:buFont typeface="Arial" panose="020B0604020202020204" pitchFamily="34" charset="0"/>
              <a:buChar char="•"/>
            </a:pPr>
            <a:r>
              <a:rPr lang="en-US" altLang="en-US" sz="2400" dirty="0"/>
              <a:t>Androgynous girl might be powerful (masculine) and sensitive to others’ feelings (feminine).</a:t>
            </a:r>
          </a:p>
        </p:txBody>
      </p:sp>
      <p:sp>
        <p:nvSpPr>
          <p:cNvPr id="7" name="Content Placeholder 11"/>
          <p:cNvSpPr>
            <a:spLocks noGrp="1"/>
          </p:cNvSpPr>
          <p:nvPr>
            <p:ph sz="quarter" idx="11"/>
          </p:nvPr>
        </p:nvSpPr>
        <p:spPr>
          <a:xfrm>
            <a:off x="992948" y="4800600"/>
            <a:ext cx="7315200" cy="1752600"/>
          </a:xfrm>
        </p:spPr>
        <p:txBody>
          <a:bodyPr/>
          <a:lstStyle/>
          <a:p>
            <a:pPr marL="0" indent="0" eaLnBrk="1" hangingPunct="1">
              <a:buNone/>
            </a:pPr>
            <a:r>
              <a:rPr lang="en-IN" altLang="en-US" sz="2800" dirty="0"/>
              <a:t>Sandra </a:t>
            </a:r>
            <a:r>
              <a:rPr lang="en-IN" altLang="en-US" sz="2800" dirty="0" err="1"/>
              <a:t>Bem</a:t>
            </a:r>
            <a:r>
              <a:rPr lang="en-IN" altLang="en-US" sz="2800" dirty="0"/>
              <a:t>, a gender expert, argues that androgynous individuals are more flexible, competent, and mentally healthy than masculine or feminine individuals.</a:t>
            </a:r>
            <a:endParaRPr lang="en-US" altLang="en-US" sz="28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pPr eaLnBrk="1" hangingPunct="1"/>
            <a:r>
              <a:rPr lang="en-US" altLang="en-US" dirty="0"/>
              <a:t>Gender in Context, 1</a:t>
            </a:r>
          </a:p>
        </p:txBody>
      </p:sp>
      <p:sp>
        <p:nvSpPr>
          <p:cNvPr id="60420" name="Content Placeholder 2"/>
          <p:cNvSpPr>
            <a:spLocks noGrp="1"/>
          </p:cNvSpPr>
          <p:nvPr>
            <p:ph idx="1"/>
          </p:nvPr>
        </p:nvSpPr>
        <p:spPr>
          <a:xfrm>
            <a:off x="1406525" y="1676400"/>
            <a:ext cx="7280275" cy="4419600"/>
          </a:xfrm>
        </p:spPr>
        <p:txBody>
          <a:bodyPr/>
          <a:lstStyle/>
          <a:p>
            <a:pPr marL="0" indent="0" eaLnBrk="1" hangingPunct="1">
              <a:spcAft>
                <a:spcPts val="1500"/>
              </a:spcAft>
              <a:buNone/>
            </a:pPr>
            <a:r>
              <a:rPr lang="en-US" altLang="en-US" dirty="0"/>
              <a:t>Helping behavior and emotion</a:t>
            </a:r>
          </a:p>
          <a:p>
            <a:pPr marL="439738" lvl="1" eaLnBrk="1" hangingPunct="1">
              <a:buClr>
                <a:srgbClr val="936F00"/>
              </a:buClr>
              <a:buSzPct val="100000"/>
              <a:buFont typeface="Arial" panose="020B0604020202020204" pitchFamily="34" charset="0"/>
              <a:buChar char="•"/>
            </a:pPr>
            <a:r>
              <a:rPr lang="en-US" altLang="en-US" sz="2400" dirty="0"/>
              <a:t>The stereotype is that females are better at helping than males; however, it depends on the situation.</a:t>
            </a:r>
          </a:p>
          <a:p>
            <a:pPr marL="439738" lvl="1" eaLnBrk="1" hangingPunct="1">
              <a:buClr>
                <a:srgbClr val="936F00"/>
              </a:buClr>
              <a:buSzPct val="100000"/>
              <a:buFont typeface="Arial" panose="020B0604020202020204" pitchFamily="34" charset="0"/>
              <a:buChar char="•"/>
            </a:pPr>
            <a:r>
              <a:rPr lang="en-US" altLang="en-US" sz="2400" dirty="0"/>
              <a:t>Females are more likely than males to volunteer their time to help children with personal problems. </a:t>
            </a:r>
          </a:p>
          <a:p>
            <a:pPr marL="439738" lvl="1" eaLnBrk="1" hangingPunct="1">
              <a:buClr>
                <a:srgbClr val="936F00"/>
              </a:buClr>
              <a:buSzPct val="100000"/>
              <a:buFont typeface="Arial" panose="020B0604020202020204" pitchFamily="34" charset="0"/>
              <a:buChar char="•"/>
            </a:pPr>
            <a:r>
              <a:rPr lang="en-US" altLang="en-US" sz="2400" dirty="0"/>
              <a:t>Males are more likely to help in situations where they feel a sense of competence or that involve danger. </a:t>
            </a:r>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pPr eaLnBrk="1" hangingPunct="1"/>
            <a:r>
              <a:rPr lang="en-US" altLang="en-US" dirty="0"/>
              <a:t>Gender in Context, 2</a:t>
            </a:r>
            <a:endParaRPr lang="en-US" altLang="en-US" sz="2000" dirty="0"/>
          </a:p>
        </p:txBody>
      </p:sp>
      <p:sp>
        <p:nvSpPr>
          <p:cNvPr id="62468" name="Content Placeholder 2"/>
          <p:cNvSpPr>
            <a:spLocks noGrp="1"/>
          </p:cNvSpPr>
          <p:nvPr>
            <p:ph idx="1"/>
          </p:nvPr>
        </p:nvSpPr>
        <p:spPr>
          <a:xfrm>
            <a:off x="1367108" y="1752600"/>
            <a:ext cx="7175500" cy="4114800"/>
          </a:xfrm>
        </p:spPr>
        <p:txBody>
          <a:bodyPr/>
          <a:lstStyle/>
          <a:p>
            <a:pPr marL="0" indent="0" eaLnBrk="1" hangingPunct="1">
              <a:spcAft>
                <a:spcPts val="1500"/>
              </a:spcAft>
              <a:buNone/>
            </a:pPr>
            <a:r>
              <a:rPr lang="en-US" altLang="en-US" dirty="0"/>
              <a:t>Culturally prescribed behavior for males and females</a:t>
            </a:r>
          </a:p>
          <a:p>
            <a:pPr marL="439738" lvl="1" eaLnBrk="1" hangingPunct="1">
              <a:buClr>
                <a:srgbClr val="936F00"/>
              </a:buClr>
              <a:buSzPct val="100000"/>
              <a:buFont typeface="Arial" panose="020B0604020202020204" pitchFamily="34" charset="0"/>
              <a:buChar char="•"/>
            </a:pPr>
            <a:r>
              <a:rPr lang="en-US" altLang="en-US" dirty="0"/>
              <a:t>Must be examined in different countries around the world</a:t>
            </a:r>
          </a:p>
          <a:p>
            <a:pPr marL="858838" lvl="2" eaLnBrk="1" hangingPunct="1">
              <a:buClr>
                <a:srgbClr val="936F00"/>
              </a:buClr>
              <a:buSzPct val="100000"/>
              <a:buFont typeface="Arial" panose="020B0604020202020204" pitchFamily="34" charset="0"/>
              <a:buChar char="•"/>
            </a:pPr>
            <a:r>
              <a:rPr lang="en-US" altLang="en-US" dirty="0"/>
              <a:t>In the United States, similarities in male and female behavior are now more acceptable.</a:t>
            </a:r>
          </a:p>
          <a:p>
            <a:pPr marL="858838" lvl="2" eaLnBrk="1" hangingPunct="1">
              <a:buClr>
                <a:srgbClr val="936F00"/>
              </a:buClr>
              <a:buSzPct val="100000"/>
              <a:buFont typeface="Arial" panose="020B0604020202020204" pitchFamily="34" charset="0"/>
              <a:buChar char="•"/>
            </a:pPr>
            <a:r>
              <a:rPr lang="en-US" altLang="en-US" dirty="0"/>
              <a:t>In many other countries around the world, gender roles have remained more gender-specific.</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6498"/>
            <a:ext cx="7158037" cy="1412875"/>
          </a:xfrm>
        </p:spPr>
        <p:txBody>
          <a:bodyPr/>
          <a:lstStyle/>
          <a:p>
            <a:pPr eaLnBrk="1" hangingPunct="1"/>
            <a:r>
              <a:rPr lang="en-US" altLang="en-US" dirty="0"/>
              <a:t>Eliminating Gender Bias</a:t>
            </a:r>
            <a:endParaRPr lang="en-GB" dirty="0"/>
          </a:p>
        </p:txBody>
      </p:sp>
      <p:sp>
        <p:nvSpPr>
          <p:cNvPr id="12" name="Content Placeholder 9"/>
          <p:cNvSpPr>
            <a:spLocks noGrp="1"/>
          </p:cNvSpPr>
          <p:nvPr>
            <p:ph sz="quarter" idx="10"/>
          </p:nvPr>
        </p:nvSpPr>
        <p:spPr>
          <a:xfrm>
            <a:off x="1518140" y="1828800"/>
            <a:ext cx="5715000" cy="1744394"/>
          </a:xfrm>
        </p:spPr>
        <p:txBody>
          <a:bodyPr/>
          <a:lstStyle/>
          <a:p>
            <a:pPr marL="0" indent="0" eaLnBrk="1" hangingPunct="1">
              <a:spcAft>
                <a:spcPts val="1500"/>
              </a:spcAft>
              <a:buNone/>
            </a:pPr>
            <a:r>
              <a:rPr lang="en-US" altLang="en-US" dirty="0"/>
              <a:t>Teacher-student interaction</a:t>
            </a:r>
          </a:p>
          <a:p>
            <a:pPr marL="439738" lvl="1" eaLnBrk="1" hangingPunct="1">
              <a:buClr>
                <a:srgbClr val="936F00"/>
              </a:buClr>
              <a:buSzPct val="100000"/>
              <a:buFont typeface="Arial" panose="020B0604020202020204" pitchFamily="34" charset="0"/>
              <a:buChar char="•"/>
            </a:pPr>
            <a:r>
              <a:rPr lang="en-US" altLang="en-US" dirty="0"/>
              <a:t>Bias against boys</a:t>
            </a:r>
          </a:p>
          <a:p>
            <a:pPr marL="439738" lvl="1" eaLnBrk="1" hangingPunct="1">
              <a:buClr>
                <a:srgbClr val="936F00"/>
              </a:buClr>
              <a:buSzPct val="100000"/>
              <a:buFont typeface="Arial" panose="020B0604020202020204" pitchFamily="34" charset="0"/>
              <a:buChar char="•"/>
            </a:pPr>
            <a:r>
              <a:rPr lang="en-US" altLang="en-US" dirty="0"/>
              <a:t>Bias against girls</a:t>
            </a:r>
          </a:p>
        </p:txBody>
      </p:sp>
      <p:pic>
        <p:nvPicPr>
          <p:cNvPr id="645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981200"/>
            <a:ext cx="1298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1"/>
          <p:cNvSpPr>
            <a:spLocks noGrp="1"/>
          </p:cNvSpPr>
          <p:nvPr>
            <p:ph sz="quarter" idx="11"/>
          </p:nvPr>
        </p:nvSpPr>
        <p:spPr>
          <a:xfrm>
            <a:off x="1516965" y="3733800"/>
            <a:ext cx="6453188" cy="950742"/>
          </a:xfrm>
        </p:spPr>
        <p:txBody>
          <a:bodyPr/>
          <a:lstStyle/>
          <a:p>
            <a:pPr marL="0" indent="0" eaLnBrk="1" hangingPunct="1">
              <a:buNone/>
            </a:pPr>
            <a:r>
              <a:rPr lang="en-US" altLang="en-US" dirty="0"/>
              <a:t>Curriculum content and athletics content</a:t>
            </a:r>
          </a:p>
        </p:txBody>
      </p:sp>
      <p:pic>
        <p:nvPicPr>
          <p:cNvPr id="645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724400"/>
            <a:ext cx="1389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267200"/>
            <a:ext cx="1243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648200"/>
            <a:ext cx="11191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noChangeArrowheads="1"/>
          </p:cNvSpPr>
          <p:nvPr>
            <p:ph type="title"/>
          </p:nvPr>
        </p:nvSpPr>
        <p:spPr>
          <a:xfrm>
            <a:off x="1064633" y="34640"/>
            <a:ext cx="7158037" cy="1412875"/>
          </a:xfrm>
        </p:spPr>
        <p:txBody>
          <a:bodyPr/>
          <a:lstStyle/>
          <a:p>
            <a:pPr eaLnBrk="1" hangingPunct="1"/>
            <a:r>
              <a:rPr lang="en-US" altLang="en-US" dirty="0"/>
              <a:t>Sociocultural Diversity, 1</a:t>
            </a:r>
            <a:endParaRPr lang="en-US" altLang="en-US" sz="5400" dirty="0"/>
          </a:p>
        </p:txBody>
      </p:sp>
      <p:pic>
        <p:nvPicPr>
          <p:cNvPr id="4" name="Picture 3">
            <a:extLst>
              <a:ext uri="{FF2B5EF4-FFF2-40B4-BE49-F238E27FC236}">
                <a16:creationId xmlns:a16="http://schemas.microsoft.com/office/drawing/2014/main" id="{458C23FB-876F-416D-81BA-DDA91012A1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33" t="28889" b="12222"/>
          <a:stretch/>
        </p:blipFill>
        <p:spPr>
          <a:xfrm>
            <a:off x="762000" y="1981200"/>
            <a:ext cx="8382000" cy="4038600"/>
          </a:xfrm>
          <a:prstGeom prst="rect">
            <a:avLst/>
          </a:prstGeom>
        </p:spPr>
      </p:pic>
      <p:sp>
        <p:nvSpPr>
          <p:cNvPr id="2" name="Content Placeholder 1">
            <a:extLst>
              <a:ext uri="{FF2B5EF4-FFF2-40B4-BE49-F238E27FC236}">
                <a16:creationId xmlns:a16="http://schemas.microsoft.com/office/drawing/2014/main" id="{876A82A7-BF3A-4DCE-9C3A-A1FFED0B93D0}"/>
              </a:ext>
            </a:extLst>
          </p:cNvPr>
          <p:cNvSpPr>
            <a:spLocks noGrp="1"/>
          </p:cNvSpPr>
          <p:nvPr>
            <p:ph idx="1"/>
          </p:nvPr>
        </p:nvSpPr>
        <p:spPr>
          <a:xfrm>
            <a:off x="7010400" y="6019800"/>
            <a:ext cx="189807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6498"/>
            <a:ext cx="7158037" cy="1412875"/>
          </a:xfrm>
        </p:spPr>
        <p:txBody>
          <a:bodyPr/>
          <a:lstStyle/>
          <a:p>
            <a:pPr eaLnBrk="1" hangingPunct="1"/>
            <a:r>
              <a:rPr lang="en-US" altLang="en-US" dirty="0"/>
              <a:t>Sexual Harassment</a:t>
            </a:r>
            <a:endParaRPr lang="en-GB" dirty="0"/>
          </a:p>
        </p:txBody>
      </p:sp>
      <p:sp>
        <p:nvSpPr>
          <p:cNvPr id="9" name="Content Placeholder 9"/>
          <p:cNvSpPr>
            <a:spLocks noGrp="1"/>
          </p:cNvSpPr>
          <p:nvPr>
            <p:ph sz="quarter" idx="13"/>
          </p:nvPr>
        </p:nvSpPr>
        <p:spPr>
          <a:xfrm>
            <a:off x="942536" y="2223868"/>
            <a:ext cx="2971800" cy="3079749"/>
          </a:xfrm>
          <a:solidFill>
            <a:schemeClr val="accent2">
              <a:alpha val="69019"/>
            </a:schemeClr>
          </a:solidFill>
          <a:ln w="25400">
            <a:solidFill>
              <a:schemeClr val="hlink"/>
            </a:solidFill>
            <a:miter lim="800000"/>
            <a:headEnd/>
            <a:tailEnd/>
          </a:ln>
        </p:spPr>
        <p:txBody>
          <a:bodyPr tIns="91440" bIns="91440" anchor="ctr"/>
          <a:lstStyle/>
          <a:p>
            <a:pPr marL="0" indent="0" algn="ctr">
              <a:spcBef>
                <a:spcPct val="0"/>
              </a:spcBef>
              <a:spcAft>
                <a:spcPct val="20000"/>
              </a:spcAft>
              <a:buNone/>
            </a:pPr>
            <a:r>
              <a:rPr lang="en-US" altLang="en-US" sz="2400" b="1" kern="1200" dirty="0">
                <a:latin typeface="Arial" panose="020B0604020202020204" pitchFamily="34" charset="0"/>
              </a:rPr>
              <a:t>Quid Pro Quo</a:t>
            </a:r>
          </a:p>
          <a:p>
            <a:pPr marL="0" indent="0" algn="ctr">
              <a:spcBef>
                <a:spcPct val="0"/>
              </a:spcBef>
              <a:spcAft>
                <a:spcPct val="20000"/>
              </a:spcAft>
              <a:buNone/>
            </a:pPr>
            <a:r>
              <a:rPr lang="en-US" altLang="en-US" sz="2200" kern="1200" dirty="0">
                <a:latin typeface="Arial" panose="020B0604020202020204" pitchFamily="34" charset="0"/>
              </a:rPr>
              <a:t>School employee threatens to base an educational decision (grades) on a student’s submission to unwelcome sexual conduct.</a:t>
            </a:r>
          </a:p>
        </p:txBody>
      </p:sp>
      <p:sp>
        <p:nvSpPr>
          <p:cNvPr id="10" name="Content Placeholder 11"/>
          <p:cNvSpPr>
            <a:spLocks noGrp="1"/>
          </p:cNvSpPr>
          <p:nvPr>
            <p:ph sz="quarter" idx="14"/>
          </p:nvPr>
        </p:nvSpPr>
        <p:spPr>
          <a:xfrm>
            <a:off x="4786312" y="2223868"/>
            <a:ext cx="3733800" cy="3094258"/>
          </a:xfrm>
          <a:solidFill>
            <a:schemeClr val="accent2">
              <a:alpha val="69019"/>
            </a:schemeClr>
          </a:solidFill>
          <a:ln w="25400">
            <a:solidFill>
              <a:schemeClr val="hlink"/>
            </a:solidFill>
            <a:miter lim="800000"/>
            <a:headEnd/>
            <a:tailEnd/>
          </a:ln>
        </p:spPr>
        <p:txBody>
          <a:bodyPr tIns="91440" bIns="91440"/>
          <a:lstStyle/>
          <a:p>
            <a:pPr marL="0" indent="0" algn="ctr">
              <a:spcBef>
                <a:spcPct val="0"/>
              </a:spcBef>
              <a:spcAft>
                <a:spcPct val="20000"/>
              </a:spcAft>
              <a:buNone/>
            </a:pPr>
            <a:r>
              <a:rPr lang="en-US" altLang="en-US" sz="2400" b="1" kern="1200" dirty="0">
                <a:latin typeface="Arial" panose="020B0604020202020204" pitchFamily="34" charset="0"/>
              </a:rPr>
              <a:t>Hostile Environment</a:t>
            </a:r>
          </a:p>
          <a:p>
            <a:pPr marL="0" indent="0" algn="ctr">
              <a:spcBef>
                <a:spcPct val="0"/>
              </a:spcBef>
              <a:buNone/>
            </a:pPr>
            <a:r>
              <a:rPr lang="en-US" altLang="en-US" sz="2200" kern="1200" dirty="0">
                <a:latin typeface="Arial" panose="020B0604020202020204" pitchFamily="34" charset="0"/>
              </a:rPr>
              <a:t>A student is subjected </a:t>
            </a:r>
            <a:br>
              <a:rPr lang="en-US" altLang="en-US" sz="2200" kern="1200" dirty="0">
                <a:latin typeface="Arial" panose="020B0604020202020204" pitchFamily="34" charset="0"/>
              </a:rPr>
            </a:br>
            <a:r>
              <a:rPr lang="en-US" altLang="en-US" sz="2200" kern="1200" dirty="0">
                <a:latin typeface="Arial" panose="020B0604020202020204" pitchFamily="34" charset="0"/>
              </a:rPr>
              <a:t>to unwelcome sexual </a:t>
            </a:r>
            <a:br>
              <a:rPr lang="en-US" altLang="en-US" sz="2200" kern="1200" dirty="0">
                <a:latin typeface="Arial" panose="020B0604020202020204" pitchFamily="34" charset="0"/>
              </a:rPr>
            </a:br>
            <a:r>
              <a:rPr lang="en-US" altLang="en-US" sz="2200" kern="1200" dirty="0">
                <a:latin typeface="Arial" panose="020B0604020202020204" pitchFamily="34" charset="0"/>
              </a:rPr>
              <a:t>conduct that is so severe, persistent, or pervasive that it limits the student’s ability to benefit from his or her education.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566"/>
            <a:ext cx="7158037" cy="1412875"/>
          </a:xfrm>
        </p:spPr>
        <p:txBody>
          <a:bodyPr/>
          <a:lstStyle/>
          <a:p>
            <a:pPr eaLnBrk="1" hangingPunct="1"/>
            <a:r>
              <a:rPr lang="en-US" altLang="en-US" dirty="0"/>
              <a:t>Enter the Debate</a:t>
            </a:r>
            <a:endParaRPr lang="en-GB" dirty="0"/>
          </a:p>
        </p:txBody>
      </p:sp>
      <p:sp>
        <p:nvSpPr>
          <p:cNvPr id="12" name="Content Placeholder 9"/>
          <p:cNvSpPr>
            <a:spLocks noGrp="1"/>
          </p:cNvSpPr>
          <p:nvPr>
            <p:ph sz="quarter" idx="10"/>
          </p:nvPr>
        </p:nvSpPr>
        <p:spPr>
          <a:xfrm>
            <a:off x="1024596" y="1670540"/>
            <a:ext cx="7772400" cy="762000"/>
          </a:xfrm>
        </p:spPr>
        <p:txBody>
          <a:bodyPr/>
          <a:lstStyle/>
          <a:p>
            <a:pPr eaLnBrk="1" hangingPunct="1">
              <a:buNone/>
            </a:pPr>
            <a:r>
              <a:rPr lang="en-US" altLang="en-US" sz="2800" i="1" dirty="0"/>
              <a:t>Should teachers treat boys and girls differently? </a:t>
            </a:r>
          </a:p>
        </p:txBody>
      </p:sp>
      <p:sp>
        <p:nvSpPr>
          <p:cNvPr id="13" name="Content Placeholder 11"/>
          <p:cNvSpPr>
            <a:spLocks noGrp="1"/>
          </p:cNvSpPr>
          <p:nvPr>
            <p:ph sz="quarter" idx="11"/>
          </p:nvPr>
        </p:nvSpPr>
        <p:spPr>
          <a:xfrm>
            <a:off x="1293593" y="2446608"/>
            <a:ext cx="822325" cy="457200"/>
          </a:xfrm>
        </p:spPr>
        <p:txBody>
          <a:bodyPr/>
          <a:lstStyle/>
          <a:p>
            <a:pPr marL="0" indent="0">
              <a:spcBef>
                <a:spcPct val="50000"/>
              </a:spcBef>
              <a:buNone/>
            </a:pPr>
            <a:r>
              <a:rPr lang="en-US" altLang="en-US" sz="2400" b="1" kern="1200" dirty="0">
                <a:solidFill>
                  <a:schemeClr val="hlink"/>
                </a:solidFill>
                <a:latin typeface="Arial" panose="020B0604020202020204" pitchFamily="34" charset="0"/>
              </a:rPr>
              <a:t>YES</a:t>
            </a:r>
          </a:p>
        </p:txBody>
      </p:sp>
      <p:sp>
        <p:nvSpPr>
          <p:cNvPr id="14" name="Content Placeholder 13"/>
          <p:cNvSpPr>
            <a:spLocks noGrp="1"/>
          </p:cNvSpPr>
          <p:nvPr>
            <p:ph sz="quarter" idx="12"/>
          </p:nvPr>
        </p:nvSpPr>
        <p:spPr>
          <a:xfrm>
            <a:off x="5211763" y="2446608"/>
            <a:ext cx="822325" cy="454852"/>
          </a:xfrm>
        </p:spPr>
        <p:txBody>
          <a:bodyPr/>
          <a:lstStyle/>
          <a:p>
            <a:pPr marL="0" indent="0">
              <a:spcBef>
                <a:spcPct val="50000"/>
              </a:spcBef>
              <a:buNone/>
            </a:pPr>
            <a:r>
              <a:rPr lang="en-US" altLang="en-US" sz="2400" b="1" kern="1200" dirty="0">
                <a:solidFill>
                  <a:schemeClr val="hlink"/>
                </a:solidFill>
                <a:latin typeface="Arial" panose="020B0604020202020204" pitchFamily="34" charset="0"/>
              </a:rPr>
              <a:t>NO</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495" y="26498"/>
            <a:ext cx="7158037" cy="1412875"/>
          </a:xfrm>
        </p:spPr>
        <p:txBody>
          <a:bodyPr/>
          <a:lstStyle/>
          <a:p>
            <a:r>
              <a:rPr lang="en-US" altLang="en-US" sz="3600" dirty="0"/>
              <a:t>Classroom Connections: Crack the Case: </a:t>
            </a:r>
            <a:r>
              <a:rPr lang="en-US" altLang="en-US" sz="2400" i="1" dirty="0">
                <a:solidFill>
                  <a:schemeClr val="hlink"/>
                </a:solidFill>
              </a:rPr>
              <a:t>These Boys, 1</a:t>
            </a:r>
            <a:endParaRPr lang="en-GB" sz="2000" dirty="0">
              <a:solidFill>
                <a:schemeClr val="tx1"/>
              </a:solidFill>
            </a:endParaRPr>
          </a:p>
        </p:txBody>
      </p:sp>
      <p:sp>
        <p:nvSpPr>
          <p:cNvPr id="8" name="Content Placeholder 9"/>
          <p:cNvSpPr>
            <a:spLocks noGrp="1"/>
          </p:cNvSpPr>
          <p:nvPr>
            <p:ph sz="quarter" idx="10"/>
          </p:nvPr>
        </p:nvSpPr>
        <p:spPr>
          <a:xfrm>
            <a:off x="1115793" y="1981200"/>
            <a:ext cx="7661275" cy="3124200"/>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What are the issues in this case?</a:t>
            </a:r>
          </a:p>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Based on the ideas and information presented in your text to this point, discuss what you believe to be happening in this classroom and the possible influences on Mrs. Jones’s ideas of gender. Cite research and theories of gender development.</a:t>
            </a:r>
          </a:p>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What influences do you believe Mrs. Jones’s behavior will have on her students? Why?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Classroom Connections: Crack the Case: </a:t>
            </a:r>
            <a:r>
              <a:rPr lang="en-US" altLang="en-US" sz="2400" i="1" dirty="0">
                <a:solidFill>
                  <a:schemeClr val="hlink"/>
                </a:solidFill>
              </a:rPr>
              <a:t>These Boys, 2</a:t>
            </a:r>
            <a:endParaRPr lang="en-GB" dirty="0">
              <a:solidFill>
                <a:schemeClr val="tx1"/>
              </a:solidFill>
            </a:endParaRPr>
          </a:p>
        </p:txBody>
      </p:sp>
      <p:sp>
        <p:nvSpPr>
          <p:cNvPr id="7" name="Content Placeholder 9"/>
          <p:cNvSpPr>
            <a:spLocks noGrp="1"/>
          </p:cNvSpPr>
          <p:nvPr>
            <p:ph sz="quarter" idx="10"/>
          </p:nvPr>
        </p:nvSpPr>
        <p:spPr>
          <a:xfrm>
            <a:off x="1303608" y="1981200"/>
            <a:ext cx="7315200" cy="2362200"/>
          </a:xfrm>
        </p:spPr>
        <p:txBody>
          <a:bodyPr/>
          <a:lstStyle/>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What should Mrs. Jones do at this point? Why? What sort of outside assistance might help her?</a:t>
            </a:r>
          </a:p>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If you were a student teacher in this classroom, what, if anything, would you do? Why?</a:t>
            </a:r>
          </a:p>
          <a:p>
            <a:pPr eaLnBrk="1" hangingPunct="1">
              <a:lnSpc>
                <a:spcPct val="90000"/>
              </a:lnSpc>
              <a:spcBef>
                <a:spcPct val="30000"/>
              </a:spcBef>
              <a:buClr>
                <a:srgbClr val="936F00"/>
              </a:buClr>
              <a:buSzPct val="100000"/>
              <a:buFont typeface="Arial" panose="020B0604020202020204" pitchFamily="34" charset="0"/>
              <a:buChar char="•"/>
            </a:pPr>
            <a:r>
              <a:rPr lang="en-US" altLang="en-US" sz="2400" dirty="0"/>
              <a:t>What will you do in your own classroom to minimize gender bias?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2905AB-DE8B-454C-AE2F-66E82E99A8F4}"/>
              </a:ext>
            </a:extLst>
          </p:cNvPr>
          <p:cNvSpPr>
            <a:spLocks noGrp="1"/>
          </p:cNvSpPr>
          <p:nvPr>
            <p:ph type="title"/>
          </p:nvPr>
        </p:nvSpPr>
        <p:spPr>
          <a:xfrm>
            <a:off x="1066800" y="2590800"/>
            <a:ext cx="7158037" cy="1412875"/>
          </a:xfrm>
        </p:spPr>
        <p:txBody>
          <a:bodyPr/>
          <a:lstStyle/>
          <a:p>
            <a:pPr algn="ctr"/>
            <a:r>
              <a:rPr lang="en-US" dirty="0">
                <a:cs typeface="Calibri" panose="020F0502020204030204" pitchFamily="34" charset="0"/>
              </a:rPr>
              <a:t>Appendix of Image for Long Descriptions</a:t>
            </a:r>
            <a:endParaRPr lang="en-US" dirty="0"/>
          </a:p>
        </p:txBody>
      </p:sp>
    </p:spTree>
    <p:extLst>
      <p:ext uri="{BB962C8B-B14F-4D97-AF65-F5344CB8AC3E}">
        <p14:creationId xmlns:p14="http://schemas.microsoft.com/office/powerpoint/2010/main" val="17049614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2905AB-DE8B-454C-AE2F-66E82E99A8F4}"/>
              </a:ext>
            </a:extLst>
          </p:cNvPr>
          <p:cNvSpPr>
            <a:spLocks noGrp="1"/>
          </p:cNvSpPr>
          <p:nvPr>
            <p:ph type="title"/>
          </p:nvPr>
        </p:nvSpPr>
        <p:spPr/>
        <p:txBody>
          <a:bodyPr/>
          <a:lstStyle/>
          <a:p>
            <a:r>
              <a:rPr lang="en-US" altLang="en-US" sz="3200" dirty="0"/>
              <a:t>Sociocultural Diversity, 1 Long Description</a:t>
            </a:r>
            <a:endParaRPr lang="en-US" sz="3200" dirty="0"/>
          </a:p>
        </p:txBody>
      </p:sp>
      <p:sp>
        <p:nvSpPr>
          <p:cNvPr id="10" name="Content Placeholder 9">
            <a:extLst>
              <a:ext uri="{FF2B5EF4-FFF2-40B4-BE49-F238E27FC236}">
                <a16:creationId xmlns:a16="http://schemas.microsoft.com/office/drawing/2014/main" id="{0C43940C-7A2C-4210-B94F-1D95E24E7546}"/>
              </a:ext>
            </a:extLst>
          </p:cNvPr>
          <p:cNvSpPr>
            <a:spLocks noGrp="1"/>
          </p:cNvSpPr>
          <p:nvPr>
            <p:ph idx="1"/>
          </p:nvPr>
        </p:nvSpPr>
        <p:spPr>
          <a:xfrm>
            <a:off x="949325" y="1981200"/>
            <a:ext cx="7661275" cy="1143000"/>
          </a:xfrm>
        </p:spPr>
        <p:txBody>
          <a:bodyPr/>
          <a:lstStyle/>
          <a:p>
            <a:pPr marL="0" indent="0">
              <a:buNone/>
            </a:pPr>
            <a:r>
              <a:rPr lang="en-US" sz="1400" dirty="0"/>
              <a:t>This slide illustrates sociocultural diversity in culture and ethnicity with the help of a flowchart. The flowchart has five text boxes. A textbox at the top reads culture and ethnicity. Four lines emerging from this textbox connect it to the four textboxes below it. From the left, the textboxes read culture, socioeconomic status, ethnicity, and second-language learning and bilingual education.</a:t>
            </a:r>
          </a:p>
        </p:txBody>
      </p:sp>
      <p:sp>
        <p:nvSpPr>
          <p:cNvPr id="11" name="Content Placeholder 10">
            <a:extLst>
              <a:ext uri="{FF2B5EF4-FFF2-40B4-BE49-F238E27FC236}">
                <a16:creationId xmlns:a16="http://schemas.microsoft.com/office/drawing/2014/main" id="{B8EEABB5-545A-45DE-8916-1C530CB38D8D}"/>
              </a:ext>
            </a:extLst>
          </p:cNvPr>
          <p:cNvSpPr>
            <a:spLocks noGrp="1"/>
          </p:cNvSpPr>
          <p:nvPr>
            <p:ph sz="quarter" idx="10"/>
          </p:nvPr>
        </p:nvSpPr>
        <p:spPr>
          <a:xfrm>
            <a:off x="5562600" y="6186487"/>
            <a:ext cx="3276600" cy="3810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244173209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2905AB-DE8B-454C-AE2F-66E82E99A8F4}"/>
              </a:ext>
            </a:extLst>
          </p:cNvPr>
          <p:cNvSpPr>
            <a:spLocks noGrp="1"/>
          </p:cNvSpPr>
          <p:nvPr>
            <p:ph type="title"/>
          </p:nvPr>
        </p:nvSpPr>
        <p:spPr>
          <a:xfrm>
            <a:off x="931863" y="96839"/>
            <a:ext cx="7158037" cy="893762"/>
          </a:xfrm>
        </p:spPr>
        <p:txBody>
          <a:bodyPr/>
          <a:lstStyle/>
          <a:p>
            <a:r>
              <a:rPr lang="en-US" sz="3200" dirty="0"/>
              <a:t>Prejudice Long Description</a:t>
            </a:r>
          </a:p>
        </p:txBody>
      </p:sp>
      <p:sp>
        <p:nvSpPr>
          <p:cNvPr id="10" name="Content Placeholder 9">
            <a:extLst>
              <a:ext uri="{FF2B5EF4-FFF2-40B4-BE49-F238E27FC236}">
                <a16:creationId xmlns:a16="http://schemas.microsoft.com/office/drawing/2014/main" id="{0C43940C-7A2C-4210-B94F-1D95E24E7546}"/>
              </a:ext>
            </a:extLst>
          </p:cNvPr>
          <p:cNvSpPr>
            <a:spLocks noGrp="1"/>
          </p:cNvSpPr>
          <p:nvPr>
            <p:ph idx="1"/>
          </p:nvPr>
        </p:nvSpPr>
        <p:spPr>
          <a:xfrm>
            <a:off x="949325" y="1981200"/>
            <a:ext cx="7661275" cy="838200"/>
          </a:xfrm>
        </p:spPr>
        <p:txBody>
          <a:bodyPr/>
          <a:lstStyle/>
          <a:p>
            <a:pPr marL="0" indent="0">
              <a:buNone/>
            </a:pPr>
            <a:r>
              <a:rPr lang="en-US" sz="1400" dirty="0"/>
              <a:t>There is an oval-shaped textbox that reads prejudice. It contains an arrow below it pointing to a textbox that reads an unjustified negative attitude toward an individual because of the individual’s membership in a group.</a:t>
            </a:r>
          </a:p>
        </p:txBody>
      </p:sp>
      <p:sp>
        <p:nvSpPr>
          <p:cNvPr id="11" name="Content Placeholder 10">
            <a:extLst>
              <a:ext uri="{FF2B5EF4-FFF2-40B4-BE49-F238E27FC236}">
                <a16:creationId xmlns:a16="http://schemas.microsoft.com/office/drawing/2014/main" id="{B8EEABB5-545A-45DE-8916-1C530CB38D8D}"/>
              </a:ext>
            </a:extLst>
          </p:cNvPr>
          <p:cNvSpPr>
            <a:spLocks noGrp="1"/>
          </p:cNvSpPr>
          <p:nvPr>
            <p:ph sz="quarter" idx="10"/>
          </p:nvPr>
        </p:nvSpPr>
        <p:spPr>
          <a:xfrm>
            <a:off x="5562600" y="6186487"/>
            <a:ext cx="3276600" cy="3810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9655276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2905AB-DE8B-454C-AE2F-66E82E99A8F4}"/>
              </a:ext>
            </a:extLst>
          </p:cNvPr>
          <p:cNvSpPr>
            <a:spLocks noGrp="1"/>
          </p:cNvSpPr>
          <p:nvPr>
            <p:ph type="title"/>
          </p:nvPr>
        </p:nvSpPr>
        <p:spPr/>
        <p:txBody>
          <a:bodyPr/>
          <a:lstStyle/>
          <a:p>
            <a:r>
              <a:rPr lang="en-US" altLang="en-US" sz="3200" dirty="0"/>
              <a:t>Sociocultural Diversity, 2 Long Description</a:t>
            </a:r>
            <a:endParaRPr lang="en-US" sz="3200" dirty="0"/>
          </a:p>
        </p:txBody>
      </p:sp>
      <p:sp>
        <p:nvSpPr>
          <p:cNvPr id="10" name="Content Placeholder 9">
            <a:extLst>
              <a:ext uri="{FF2B5EF4-FFF2-40B4-BE49-F238E27FC236}">
                <a16:creationId xmlns:a16="http://schemas.microsoft.com/office/drawing/2014/main" id="{0C43940C-7A2C-4210-B94F-1D95E24E7546}"/>
              </a:ext>
            </a:extLst>
          </p:cNvPr>
          <p:cNvSpPr>
            <a:spLocks noGrp="1"/>
          </p:cNvSpPr>
          <p:nvPr>
            <p:ph idx="1"/>
          </p:nvPr>
        </p:nvSpPr>
        <p:spPr>
          <a:xfrm>
            <a:off x="949325" y="1981200"/>
            <a:ext cx="7661275" cy="1295400"/>
          </a:xfrm>
        </p:spPr>
        <p:txBody>
          <a:bodyPr/>
          <a:lstStyle/>
          <a:p>
            <a:pPr marL="0" indent="0">
              <a:buNone/>
            </a:pPr>
            <a:r>
              <a:rPr lang="en-US" sz="1400" dirty="0"/>
              <a:t>This slide illustrates sociocultural diversity with the help of a flowchart. The flowchart has five text boxes. A textbox at the top reads multicultural education. Four lines emerging from this textbox connect it to the four textboxes below it. From the left, the textboxes read empowering students, culturally relevant teaching, issues-centered education, and improving relationships among children from different ethnic groups.</a:t>
            </a:r>
          </a:p>
        </p:txBody>
      </p:sp>
      <p:sp>
        <p:nvSpPr>
          <p:cNvPr id="11" name="Content Placeholder 10">
            <a:extLst>
              <a:ext uri="{FF2B5EF4-FFF2-40B4-BE49-F238E27FC236}">
                <a16:creationId xmlns:a16="http://schemas.microsoft.com/office/drawing/2014/main" id="{B8EEABB5-545A-45DE-8916-1C530CB38D8D}"/>
              </a:ext>
            </a:extLst>
          </p:cNvPr>
          <p:cNvSpPr>
            <a:spLocks noGrp="1"/>
          </p:cNvSpPr>
          <p:nvPr>
            <p:ph sz="quarter" idx="10"/>
          </p:nvPr>
        </p:nvSpPr>
        <p:spPr>
          <a:xfrm>
            <a:off x="5562600" y="6186487"/>
            <a:ext cx="3276600" cy="3810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9429462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2905AB-DE8B-454C-AE2F-66E82E99A8F4}"/>
              </a:ext>
            </a:extLst>
          </p:cNvPr>
          <p:cNvSpPr>
            <a:spLocks noGrp="1"/>
          </p:cNvSpPr>
          <p:nvPr>
            <p:ph type="title"/>
          </p:nvPr>
        </p:nvSpPr>
        <p:spPr/>
        <p:txBody>
          <a:bodyPr/>
          <a:lstStyle/>
          <a:p>
            <a:r>
              <a:rPr lang="en-US" altLang="en-US" sz="3200" dirty="0"/>
              <a:t>Sociocultural Diversity, 3 Long Description</a:t>
            </a:r>
            <a:endParaRPr lang="en-US" sz="3200" dirty="0"/>
          </a:p>
        </p:txBody>
      </p:sp>
      <p:sp>
        <p:nvSpPr>
          <p:cNvPr id="10" name="Content Placeholder 9">
            <a:extLst>
              <a:ext uri="{FF2B5EF4-FFF2-40B4-BE49-F238E27FC236}">
                <a16:creationId xmlns:a16="http://schemas.microsoft.com/office/drawing/2014/main" id="{0C43940C-7A2C-4210-B94F-1D95E24E7546}"/>
              </a:ext>
            </a:extLst>
          </p:cNvPr>
          <p:cNvSpPr>
            <a:spLocks noGrp="1"/>
          </p:cNvSpPr>
          <p:nvPr>
            <p:ph idx="1"/>
          </p:nvPr>
        </p:nvSpPr>
        <p:spPr>
          <a:xfrm>
            <a:off x="949325" y="1981200"/>
            <a:ext cx="7661275" cy="1295400"/>
          </a:xfrm>
        </p:spPr>
        <p:txBody>
          <a:bodyPr/>
          <a:lstStyle/>
          <a:p>
            <a:pPr marL="0" indent="0">
              <a:buNone/>
            </a:pPr>
            <a:r>
              <a:rPr lang="en-US" sz="1400" dirty="0"/>
              <a:t>This slide illustrates sociocultural diversity with the help of a flowchart. The flowchart has six text boxes. A textbox at the top reads gender. Five lines emerging from this textbox connect it to the five textboxes below it. From the left, the textboxes read exploring gender views, gender stereotyping, similarities, and differences, gender-role classification, gender in context, and eliminating gender bias.</a:t>
            </a:r>
          </a:p>
        </p:txBody>
      </p:sp>
      <p:sp>
        <p:nvSpPr>
          <p:cNvPr id="11" name="Content Placeholder 10">
            <a:extLst>
              <a:ext uri="{FF2B5EF4-FFF2-40B4-BE49-F238E27FC236}">
                <a16:creationId xmlns:a16="http://schemas.microsoft.com/office/drawing/2014/main" id="{B8EEABB5-545A-45DE-8916-1C530CB38D8D}"/>
              </a:ext>
            </a:extLst>
          </p:cNvPr>
          <p:cNvSpPr>
            <a:spLocks noGrp="1"/>
          </p:cNvSpPr>
          <p:nvPr>
            <p:ph sz="quarter" idx="10"/>
          </p:nvPr>
        </p:nvSpPr>
        <p:spPr>
          <a:xfrm>
            <a:off x="5562600" y="6186487"/>
            <a:ext cx="3276600" cy="3810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33089845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914400" y="304800"/>
            <a:ext cx="7158038" cy="990600"/>
          </a:xfrm>
        </p:spPr>
        <p:txBody>
          <a:bodyPr/>
          <a:lstStyle/>
          <a:p>
            <a:pPr eaLnBrk="1" hangingPunct="1"/>
            <a:r>
              <a:rPr lang="en-US" altLang="en-US" dirty="0"/>
              <a:t>Connecting with Teachers</a:t>
            </a:r>
          </a:p>
        </p:txBody>
      </p:sp>
      <p:sp>
        <p:nvSpPr>
          <p:cNvPr id="13316" name="Content Placeholder 2"/>
          <p:cNvSpPr>
            <a:spLocks noGrp="1"/>
          </p:cNvSpPr>
          <p:nvPr>
            <p:ph idx="1"/>
          </p:nvPr>
        </p:nvSpPr>
        <p:spPr>
          <a:xfrm>
            <a:off x="759540" y="1752600"/>
            <a:ext cx="7924800" cy="4495800"/>
          </a:xfrm>
        </p:spPr>
        <p:txBody>
          <a:bodyPr/>
          <a:lstStyle/>
          <a:p>
            <a:pPr marL="0" indent="0" eaLnBrk="1" hangingPunct="1">
              <a:spcAft>
                <a:spcPts val="1500"/>
              </a:spcAft>
              <a:buNone/>
            </a:pPr>
            <a:r>
              <a:rPr lang="en-US" altLang="en-US" sz="2300" dirty="0"/>
              <a:t>Margaret Longworth, a high school Teacher of the Year, currently teaches at the middle school level in St. Lucie, Florida. </a:t>
            </a:r>
          </a:p>
          <a:p>
            <a:pPr marL="439738" lvl="1" eaLnBrk="1" hangingPunct="1">
              <a:buClr>
                <a:srgbClr val="826200"/>
              </a:buClr>
              <a:buSzPct val="100000"/>
              <a:buFont typeface="Arial" panose="020B0604020202020204" pitchFamily="34" charset="0"/>
              <a:buChar char="•"/>
            </a:pPr>
            <a:r>
              <a:rPr lang="en-US" altLang="en-US" sz="2300" dirty="0"/>
              <a:t>When considering sociocultural diversity, she believes it is important to make schools “user friendly” for parents.</a:t>
            </a:r>
          </a:p>
          <a:p>
            <a:pPr marL="439738" lvl="1" eaLnBrk="1" hangingPunct="1">
              <a:buClr>
                <a:srgbClr val="826200"/>
              </a:buClr>
              <a:buSzPct val="100000"/>
              <a:buFont typeface="Arial" panose="020B0604020202020204" pitchFamily="34" charset="0"/>
              <a:buChar char="•"/>
            </a:pPr>
            <a:r>
              <a:rPr lang="en-US" altLang="en-US" sz="2300" dirty="0"/>
              <a:t>She meets with parents at Haitian churches.</a:t>
            </a:r>
          </a:p>
          <a:p>
            <a:pPr marL="439738" lvl="1" eaLnBrk="1" hangingPunct="1">
              <a:buClr>
                <a:srgbClr val="826200"/>
              </a:buClr>
              <a:buSzPct val="100000"/>
              <a:buFont typeface="Arial" panose="020B0604020202020204" pitchFamily="34" charset="0"/>
              <a:buChar char="•"/>
            </a:pPr>
            <a:r>
              <a:rPr lang="en-US" altLang="en-US" sz="2300" dirty="0"/>
              <a:t>She talks to parents about special education classes, gifted classes, language programs, and scholarships.</a:t>
            </a:r>
          </a:p>
          <a:p>
            <a:pPr marL="439738" lvl="1" eaLnBrk="1" hangingPunct="1">
              <a:buClr>
                <a:srgbClr val="826200"/>
              </a:buClr>
              <a:buSzPct val="100000"/>
              <a:buFont typeface="Arial" panose="020B0604020202020204" pitchFamily="34" charset="0"/>
              <a:buChar char="•"/>
            </a:pPr>
            <a:r>
              <a:rPr lang="en-US" altLang="en-US" sz="2300" dirty="0"/>
              <a:t>She encourages parents to keep their children in school.</a:t>
            </a:r>
          </a:p>
          <a:p>
            <a:pPr marL="439738" lvl="1" eaLnBrk="1" hangingPunct="1">
              <a:buClr>
                <a:srgbClr val="826200"/>
              </a:buClr>
              <a:buSzPct val="100000"/>
              <a:buFont typeface="Arial" panose="020B0604020202020204" pitchFamily="34" charset="0"/>
              <a:buChar char="•"/>
            </a:pPr>
            <a:r>
              <a:rPr lang="en-US" altLang="en-US" sz="2300" dirty="0"/>
              <a:t>She establishes important parent-school-church connections.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hangingPunct="1"/>
            <a:r>
              <a:rPr lang="en-US" altLang="en-US" dirty="0"/>
              <a:t>Culture</a:t>
            </a:r>
            <a:endParaRPr lang="en-GB" dirty="0"/>
          </a:p>
        </p:txBody>
      </p:sp>
      <p:sp>
        <p:nvSpPr>
          <p:cNvPr id="7" name="Content Placeholder 9"/>
          <p:cNvSpPr>
            <a:spLocks noGrp="1"/>
          </p:cNvSpPr>
          <p:nvPr>
            <p:ph sz="quarter" idx="10"/>
          </p:nvPr>
        </p:nvSpPr>
        <p:spPr>
          <a:xfrm>
            <a:off x="870156" y="1905000"/>
            <a:ext cx="7236540" cy="1292662"/>
          </a:xfrm>
          <a:gradFill rotWithShape="0">
            <a:gsLst>
              <a:gs pos="0">
                <a:schemeClr val="accent2"/>
              </a:gs>
              <a:gs pos="100000">
                <a:schemeClr val="accent2">
                  <a:gamma/>
                  <a:tint val="60392"/>
                  <a:invGamma/>
                </a:schemeClr>
              </a:gs>
            </a:gsLst>
            <a:lin ang="5400000" scaled="1"/>
          </a:gradFill>
          <a:ln w="31750">
            <a:solidFill>
              <a:schemeClr val="hlink"/>
            </a:solidFill>
            <a:miter lim="800000"/>
            <a:headEnd/>
            <a:tailEnd/>
          </a:ln>
          <a:effectLst/>
        </p:spPr>
        <p:txBody>
          <a:bodyPr tIns="91440" bIns="91440">
            <a:spAutoFit/>
          </a:bodyPr>
          <a:lstStyle/>
          <a:p>
            <a:pPr marL="0" indent="0" algn="ctr">
              <a:buNone/>
            </a:pPr>
            <a:r>
              <a:rPr lang="en-US" sz="2400" b="1" kern="1200" dirty="0">
                <a:latin typeface="Arial" charset="0"/>
              </a:rPr>
              <a:t>Culture </a:t>
            </a:r>
            <a:r>
              <a:rPr lang="en-US" sz="2400" kern="1200" dirty="0">
                <a:latin typeface="Arial" charset="0"/>
              </a:rPr>
              <a:t>refers to the behavior patterns, beliefs, and all other products of a particular group of people that are passed on from generation to generation.</a:t>
            </a:r>
          </a:p>
        </p:txBody>
      </p:sp>
      <p:sp>
        <p:nvSpPr>
          <p:cNvPr id="13" name="Content Placeholder 11"/>
          <p:cNvSpPr>
            <a:spLocks noGrp="1"/>
          </p:cNvSpPr>
          <p:nvPr>
            <p:ph sz="quarter" idx="11"/>
          </p:nvPr>
        </p:nvSpPr>
        <p:spPr>
          <a:xfrm>
            <a:off x="838200" y="3429000"/>
            <a:ext cx="7251700" cy="2511862"/>
          </a:xfrm>
        </p:spPr>
        <p:txBody>
          <a:bodyPr/>
          <a:lstStyle/>
          <a:p>
            <a:pPr eaLnBrk="1" hangingPunct="1">
              <a:spcAft>
                <a:spcPts val="1500"/>
              </a:spcAft>
              <a:buNone/>
            </a:pPr>
            <a:r>
              <a:rPr lang="en-US" altLang="en-US" sz="2800" b="1" dirty="0"/>
              <a:t>Cross-cultural studies</a:t>
            </a:r>
          </a:p>
          <a:p>
            <a:pPr marL="850900" lvl="1" eaLnBrk="1" hangingPunct="1">
              <a:buClr>
                <a:srgbClr val="826200"/>
              </a:buClr>
              <a:buSzPct val="100000"/>
              <a:buFont typeface="Arial" panose="020B0604020202020204" pitchFamily="34" charset="0"/>
              <a:buChar char="•"/>
            </a:pPr>
            <a:r>
              <a:rPr lang="en-US" altLang="en-US" dirty="0"/>
              <a:t>Provide information about the degree </a:t>
            </a:r>
            <a:br>
              <a:rPr lang="en-US" altLang="en-US" dirty="0"/>
            </a:br>
            <a:r>
              <a:rPr lang="en-US" altLang="en-US" dirty="0"/>
              <a:t>to which people are similar </a:t>
            </a:r>
          </a:p>
          <a:p>
            <a:pPr marL="850900" lvl="1" eaLnBrk="1" hangingPunct="1">
              <a:buClr>
                <a:srgbClr val="826200"/>
              </a:buClr>
              <a:buSzPct val="100000"/>
              <a:buFont typeface="Arial" panose="020B0604020202020204" pitchFamily="34" charset="0"/>
              <a:buChar char="•"/>
            </a:pPr>
            <a:r>
              <a:rPr lang="en-US" altLang="en-US" dirty="0"/>
              <a:t>Elucidate behaviors specific to certain cultures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eaLnBrk="1" hangingPunct="1"/>
            <a:r>
              <a:rPr lang="en-US" altLang="en-US" sz="3600" dirty="0"/>
              <a:t>Individualism versus Collectivism</a:t>
            </a:r>
            <a:endParaRPr lang="en-GB" sz="3600" dirty="0"/>
          </a:p>
        </p:txBody>
      </p:sp>
      <p:sp>
        <p:nvSpPr>
          <p:cNvPr id="20" name="Content Placeholder 9"/>
          <p:cNvSpPr>
            <a:spLocks noGrp="1"/>
          </p:cNvSpPr>
          <p:nvPr>
            <p:ph sz="quarter" idx="10"/>
          </p:nvPr>
        </p:nvSpPr>
        <p:spPr>
          <a:xfrm>
            <a:off x="914401" y="1981200"/>
            <a:ext cx="3656012" cy="4191000"/>
          </a:xfrm>
          <a:solidFill>
            <a:schemeClr val="folHlink"/>
          </a:solidFill>
          <a:ln w="38100" cmpd="dbl">
            <a:solidFill>
              <a:schemeClr val="hlink"/>
            </a:solidFill>
            <a:miter lim="800000"/>
            <a:headEnd/>
            <a:tailEnd/>
          </a:ln>
        </p:spPr>
        <p:txBody>
          <a:bodyPr vert="horz" wrap="square" lIns="91440" tIns="91440" rIns="91440" bIns="91440" numCol="1" anchor="t" anchorCtr="0" compatLnSpc="1">
            <a:prstTxWarp prst="textNoShape">
              <a:avLst/>
            </a:prstTxWarp>
          </a:bodyPr>
          <a:lstStyle/>
          <a:p>
            <a:pPr marL="342900" indent="-342900" algn="ctr" eaLnBrk="1" hangingPunct="1">
              <a:buNone/>
            </a:pPr>
            <a:r>
              <a:rPr lang="en-US" altLang="en-US" b="1" dirty="0"/>
              <a:t>Individualism</a:t>
            </a:r>
          </a:p>
          <a:p>
            <a:pPr marL="347472" indent="-347472" eaLnBrk="1" hangingPunct="1">
              <a:buClr>
                <a:schemeClr val="tx2"/>
              </a:buClr>
              <a:buSzPct val="100000"/>
              <a:buFont typeface="Arial" panose="020B0604020202020204" pitchFamily="34" charset="0"/>
              <a:buChar char="•"/>
            </a:pPr>
            <a:r>
              <a:rPr lang="en-US" altLang="en-US" sz="2600" dirty="0"/>
              <a:t>Gives priority to personal goals</a:t>
            </a:r>
          </a:p>
          <a:p>
            <a:pPr marL="347472" indent="-347472" eaLnBrk="1" hangingPunct="1">
              <a:buClr>
                <a:schemeClr val="tx2"/>
              </a:buClr>
              <a:buSzPct val="100000"/>
              <a:buFont typeface="Arial" panose="020B0604020202020204" pitchFamily="34" charset="0"/>
              <a:buChar char="•"/>
            </a:pPr>
            <a:r>
              <a:rPr lang="en-US" altLang="en-US" sz="2600" dirty="0"/>
              <a:t>Values feeling good and personal distinction </a:t>
            </a:r>
          </a:p>
          <a:p>
            <a:pPr marL="347472" indent="-347472" eaLnBrk="1" hangingPunct="1">
              <a:buClr>
                <a:schemeClr val="tx2"/>
              </a:buClr>
              <a:buSzPct val="100000"/>
              <a:buFont typeface="Arial" panose="020B0604020202020204" pitchFamily="34" charset="0"/>
              <a:buChar char="•"/>
            </a:pPr>
            <a:r>
              <a:rPr lang="en-US" altLang="en-US" sz="2600" dirty="0"/>
              <a:t>Fosters independence</a:t>
            </a:r>
          </a:p>
        </p:txBody>
      </p:sp>
      <p:sp>
        <p:nvSpPr>
          <p:cNvPr id="21" name="Content Placeholder 11"/>
          <p:cNvSpPr>
            <a:spLocks noGrp="1"/>
          </p:cNvSpPr>
          <p:nvPr>
            <p:ph sz="quarter" idx="11"/>
          </p:nvPr>
        </p:nvSpPr>
        <p:spPr>
          <a:xfrm>
            <a:off x="4944599" y="1982363"/>
            <a:ext cx="3656012" cy="4191000"/>
          </a:xfrm>
          <a:solidFill>
            <a:schemeClr val="folHlink"/>
          </a:solidFill>
          <a:ln w="38100" cmpd="dbl">
            <a:solidFill>
              <a:schemeClr val="hlink"/>
            </a:solidFill>
            <a:miter lim="800000"/>
            <a:headEnd/>
            <a:tailEnd/>
          </a:ln>
        </p:spPr>
        <p:txBody>
          <a:bodyPr tIns="91440" bIns="91440"/>
          <a:lstStyle/>
          <a:p>
            <a:pPr marL="342900" indent="-342900" algn="ctr" eaLnBrk="1" hangingPunct="1">
              <a:lnSpc>
                <a:spcPct val="90000"/>
              </a:lnSpc>
              <a:buNone/>
            </a:pPr>
            <a:r>
              <a:rPr lang="en-US" altLang="en-US" b="1" kern="1200" dirty="0">
                <a:latin typeface="Arial" panose="020B0604020202020204" pitchFamily="34" charset="0"/>
              </a:rPr>
              <a:t>Collectivism</a:t>
            </a:r>
          </a:p>
          <a:p>
            <a:pPr marL="347472" indent="-347472" eaLnBrk="1" hangingPunct="1">
              <a:lnSpc>
                <a:spcPct val="90000"/>
              </a:lnSpc>
              <a:buClr>
                <a:schemeClr val="tx2"/>
              </a:buClr>
              <a:buSzPct val="100000"/>
              <a:buFont typeface="Arial" panose="020B0604020202020204" pitchFamily="34" charset="0"/>
              <a:buChar char="•"/>
            </a:pPr>
            <a:r>
              <a:rPr lang="en-US" altLang="en-US" sz="2600" kern="1200" dirty="0">
                <a:latin typeface="Arial" panose="020B0604020202020204" pitchFamily="34" charset="0"/>
              </a:rPr>
              <a:t>Values group and personal goals are subordinated</a:t>
            </a:r>
          </a:p>
          <a:p>
            <a:pPr marL="347472" indent="-347472" eaLnBrk="1" hangingPunct="1">
              <a:lnSpc>
                <a:spcPct val="90000"/>
              </a:lnSpc>
              <a:buClr>
                <a:schemeClr val="tx2"/>
              </a:buClr>
              <a:buSzPct val="100000"/>
              <a:buFont typeface="Arial" panose="020B0604020202020204" pitchFamily="34" charset="0"/>
              <a:buChar char="•"/>
            </a:pPr>
            <a:r>
              <a:rPr lang="en-US" altLang="en-US" sz="2600" kern="1200" dirty="0">
                <a:latin typeface="Arial" panose="020B0604020202020204" pitchFamily="34" charset="0"/>
              </a:rPr>
              <a:t>Encourages interdependence of group members</a:t>
            </a:r>
          </a:p>
          <a:p>
            <a:pPr marL="347472" indent="-347472" eaLnBrk="1" hangingPunct="1">
              <a:lnSpc>
                <a:spcPct val="90000"/>
              </a:lnSpc>
              <a:buClr>
                <a:schemeClr val="tx2"/>
              </a:buClr>
              <a:buSzPct val="100000"/>
              <a:buFont typeface="Arial" panose="020B0604020202020204" pitchFamily="34" charset="0"/>
              <a:buChar char="•"/>
            </a:pPr>
            <a:r>
              <a:rPr lang="en-US" altLang="en-US" sz="2600" kern="1200" dirty="0">
                <a:latin typeface="Arial" panose="020B0604020202020204" pitchFamily="34" charset="0"/>
              </a:rPr>
              <a:t>Supports harmonious relationships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333" y="43050"/>
            <a:ext cx="7158037" cy="1412875"/>
          </a:xfrm>
        </p:spPr>
        <p:txBody>
          <a:bodyPr/>
          <a:lstStyle/>
          <a:p>
            <a:pPr eaLnBrk="1" hangingPunct="1"/>
            <a:r>
              <a:rPr lang="en-US" altLang="en-US" dirty="0"/>
              <a:t>Socioeconomic Status</a:t>
            </a:r>
            <a:endParaRPr lang="en-GB" dirty="0"/>
          </a:p>
        </p:txBody>
      </p:sp>
      <p:sp>
        <p:nvSpPr>
          <p:cNvPr id="3" name="Content Placeholder 2"/>
          <p:cNvSpPr>
            <a:spLocks noGrp="1"/>
          </p:cNvSpPr>
          <p:nvPr>
            <p:ph sz="quarter" idx="11"/>
          </p:nvPr>
        </p:nvSpPr>
        <p:spPr>
          <a:xfrm>
            <a:off x="931863" y="1963094"/>
            <a:ext cx="7831138" cy="1255568"/>
          </a:xfrm>
        </p:spPr>
        <p:txBody>
          <a:bodyPr/>
          <a:lstStyle/>
          <a:p>
            <a:pPr marL="0" indent="0" algn="ctr">
              <a:buNone/>
            </a:pPr>
            <a:r>
              <a:rPr lang="en-US" sz="2400" b="1" dirty="0">
                <a:latin typeface="Arial" charset="0"/>
              </a:rPr>
              <a:t>Socioeconomic status (SES)</a:t>
            </a:r>
            <a:r>
              <a:rPr lang="en-US" sz="2400" dirty="0">
                <a:latin typeface="Arial" charset="0"/>
              </a:rPr>
              <a:t>: </a:t>
            </a:r>
            <a:r>
              <a:rPr lang="en-IN" sz="2400" dirty="0">
                <a:latin typeface="Arial" charset="0"/>
              </a:rPr>
              <a:t>The grouping of people with similar occupational, educational, and economic characteristics</a:t>
            </a:r>
            <a:endParaRPr lang="en-US" sz="2400" dirty="0">
              <a:latin typeface="Arial" charset="0"/>
            </a:endParaRPr>
          </a:p>
        </p:txBody>
      </p:sp>
      <p:sp>
        <p:nvSpPr>
          <p:cNvPr id="9" name="Content Placeholder 7"/>
          <p:cNvSpPr>
            <a:spLocks noGrp="1"/>
          </p:cNvSpPr>
          <p:nvPr>
            <p:ph sz="quarter" idx="12"/>
          </p:nvPr>
        </p:nvSpPr>
        <p:spPr>
          <a:xfrm>
            <a:off x="1389521" y="4246102"/>
            <a:ext cx="7044816" cy="1981200"/>
          </a:xfrm>
        </p:spPr>
        <p:txBody>
          <a:bodyPr/>
          <a:lstStyle/>
          <a:p>
            <a:pPr marL="0" indent="0" algn="ctr" eaLnBrk="1" hangingPunct="1">
              <a:buNone/>
            </a:pPr>
            <a:r>
              <a:rPr lang="en-US" altLang="en-US" sz="2400" dirty="0">
                <a:latin typeface="Arial" panose="020B0604020202020204" pitchFamily="34" charset="0"/>
              </a:rPr>
              <a:t>Educating students from low-SES backgrounds requires strategies that address issues such as </a:t>
            </a:r>
            <a:r>
              <a:rPr lang="en-US" altLang="en-US" sz="2400" b="1" dirty="0">
                <a:latin typeface="Arial" panose="020B0604020202020204" pitchFamily="34" charset="0"/>
              </a:rPr>
              <a:t>discipline,</a:t>
            </a:r>
            <a:r>
              <a:rPr lang="en-US" altLang="en-US" sz="2400" dirty="0">
                <a:latin typeface="Arial" panose="020B0604020202020204" pitchFamily="34" charset="0"/>
              </a:rPr>
              <a:t> </a:t>
            </a:r>
            <a:r>
              <a:rPr lang="en-US" altLang="en-US" sz="2400" b="1" dirty="0">
                <a:latin typeface="Arial" panose="020B0604020202020204" pitchFamily="34" charset="0"/>
              </a:rPr>
              <a:t>motivation, parent involvement,</a:t>
            </a:r>
            <a:r>
              <a:rPr lang="en-US" altLang="en-US" sz="2400" dirty="0">
                <a:latin typeface="Arial" panose="020B0604020202020204" pitchFamily="34" charset="0"/>
              </a:rPr>
              <a:t> </a:t>
            </a:r>
            <a:r>
              <a:rPr lang="en-US" altLang="en-US" sz="2400" b="1" dirty="0">
                <a:latin typeface="Arial" panose="020B0604020202020204" pitchFamily="34" charset="0"/>
              </a:rPr>
              <a:t>mentoring,</a:t>
            </a:r>
            <a:r>
              <a:rPr lang="en-US" altLang="en-US" sz="2400" dirty="0">
                <a:latin typeface="Arial" panose="020B0604020202020204" pitchFamily="34" charset="0"/>
              </a:rPr>
              <a:t> and the </a:t>
            </a:r>
            <a:r>
              <a:rPr lang="en-US" altLang="en-US" sz="2400" b="1" dirty="0">
                <a:latin typeface="Arial" panose="020B0604020202020204" pitchFamily="34" charset="0"/>
              </a:rPr>
              <a:t>untapped knowledge</a:t>
            </a:r>
            <a:r>
              <a:rPr lang="en-US" altLang="en-US" sz="2400" dirty="0">
                <a:latin typeface="Arial" panose="020B0604020202020204" pitchFamily="34" charset="0"/>
              </a:rPr>
              <a:t> these students can access.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t>Children in Poverty</a:t>
            </a:r>
            <a:endParaRPr lang="en-GB" dirty="0"/>
          </a:p>
        </p:txBody>
      </p:sp>
      <p:sp>
        <p:nvSpPr>
          <p:cNvPr id="3" name="Content Placeholder 2">
            <a:extLst>
              <a:ext uri="{FF2B5EF4-FFF2-40B4-BE49-F238E27FC236}">
                <a16:creationId xmlns:a16="http://schemas.microsoft.com/office/drawing/2014/main" id="{D988F220-AC6E-4E44-B22B-AFB7E7C42C2E}"/>
              </a:ext>
            </a:extLst>
          </p:cNvPr>
          <p:cNvSpPr>
            <a:spLocks noGrp="1"/>
          </p:cNvSpPr>
          <p:nvPr>
            <p:ph sz="quarter" idx="11"/>
          </p:nvPr>
        </p:nvSpPr>
        <p:spPr>
          <a:xfrm>
            <a:off x="1491916" y="2610852"/>
            <a:ext cx="6096000" cy="1636710"/>
          </a:xfrm>
        </p:spPr>
        <p:txBody>
          <a:bodyPr/>
          <a:lstStyle/>
          <a:p>
            <a:pPr marL="0" indent="0" algn="ctr">
              <a:buNone/>
            </a:pPr>
            <a:r>
              <a:rPr lang="en-US" sz="2400" dirty="0">
                <a:latin typeface="Arial" charset="0"/>
              </a:rPr>
              <a:t>Of the </a:t>
            </a:r>
            <a:r>
              <a:rPr lang="en-US" sz="2400" b="1" dirty="0">
                <a:latin typeface="Arial" charset="0"/>
              </a:rPr>
              <a:t>21.1% of U.S. children</a:t>
            </a:r>
            <a:r>
              <a:rPr lang="en-US" sz="2400" dirty="0">
                <a:latin typeface="Arial" charset="0"/>
              </a:rPr>
              <a:t> who live in poverty, </a:t>
            </a:r>
            <a:r>
              <a:rPr lang="en-IN" sz="2400" dirty="0">
                <a:latin typeface="Arial" charset="0"/>
              </a:rPr>
              <a:t>African American and Latino families with children have especially high rates of poverty (more than 30 percent).</a:t>
            </a:r>
            <a:endParaRPr lang="en-US" sz="2400" dirty="0">
              <a:latin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1563" y="38782"/>
            <a:ext cx="7158037" cy="1412875"/>
          </a:xfrm>
        </p:spPr>
        <p:txBody>
          <a:bodyPr/>
          <a:lstStyle/>
          <a:p>
            <a:pPr eaLnBrk="1" hangingPunct="1"/>
            <a:r>
              <a:rPr lang="en-US" altLang="en-US" dirty="0"/>
              <a:t>Ethnicity</a:t>
            </a:r>
            <a:endParaRPr lang="en-GB" dirty="0"/>
          </a:p>
        </p:txBody>
      </p:sp>
      <p:sp>
        <p:nvSpPr>
          <p:cNvPr id="6" name="Content Placeholder 4"/>
          <p:cNvSpPr>
            <a:spLocks noGrp="1"/>
          </p:cNvSpPr>
          <p:nvPr>
            <p:ph sz="quarter" idx="11"/>
          </p:nvPr>
        </p:nvSpPr>
        <p:spPr>
          <a:xfrm>
            <a:off x="1515035" y="1685085"/>
            <a:ext cx="6553200" cy="3877985"/>
          </a:xfrm>
          <a:solidFill>
            <a:schemeClr val="accent2"/>
          </a:solidFill>
          <a:ln w="31750">
            <a:solidFill>
              <a:schemeClr val="hlink"/>
            </a:solidFill>
            <a:miter lim="800000"/>
            <a:headEnd/>
            <a:tailEnd/>
          </a:ln>
        </p:spPr>
        <p:txBody>
          <a:bodyPr lIns="274320" tIns="274320" rIns="274320" bIns="274320">
            <a:spAutoFit/>
          </a:bodyPr>
          <a:lstStyle/>
          <a:p>
            <a:pPr marL="0" indent="0" algn="ctr">
              <a:spcBef>
                <a:spcPct val="0"/>
              </a:spcBef>
              <a:spcAft>
                <a:spcPts val="2400"/>
              </a:spcAft>
              <a:buNone/>
            </a:pPr>
            <a:r>
              <a:rPr lang="en-US" altLang="en-US" sz="2800" kern="1200" dirty="0">
                <a:latin typeface="Times" panose="02020603050405020304" pitchFamily="18" charset="0"/>
              </a:rPr>
              <a:t> </a:t>
            </a:r>
            <a:r>
              <a:rPr lang="en-US" altLang="en-US" sz="2800" b="1" kern="1200" dirty="0"/>
              <a:t>Ethnicity</a:t>
            </a:r>
            <a:r>
              <a:rPr lang="en-US" altLang="en-US" sz="2800" kern="1200" dirty="0"/>
              <a:t> refers to a shared pattern of characteristics such as cultural heritage, nationality, race, religion, and language. </a:t>
            </a:r>
          </a:p>
          <a:p>
            <a:pPr marL="0" indent="0" algn="ctr">
              <a:spcBef>
                <a:spcPct val="0"/>
              </a:spcBef>
              <a:buNone/>
            </a:pPr>
            <a:r>
              <a:rPr lang="en-US" altLang="en-US" sz="2800" kern="1200" dirty="0"/>
              <a:t>For children of color, educational </a:t>
            </a:r>
            <a:br>
              <a:rPr lang="en-US" altLang="en-US" sz="2800" kern="1200" dirty="0"/>
            </a:br>
            <a:r>
              <a:rPr lang="en-US" altLang="en-US" sz="2800" kern="1200" dirty="0"/>
              <a:t>segregation is still a reality that affects school experiences.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0563&quot;&gt;&lt;/object&gt;&lt;object type=&quot;2&quot; unique_id=&quot;10564&quot;&gt;&lt;object type=&quot;3&quot; unique_id=&quot;10565&quot;&gt;&lt;property id=&quot;20148&quot; value=&quot;5&quot;/&gt;&lt;property id=&quot;20300&quot; value=&quot;Slide 1 - &amp;quot;CHAPTER 5&amp;quot;&quot;/&gt;&lt;property id=&quot;20307&quot; value=&quot;310&quot;/&gt;&lt;/object&gt;&lt;object type=&quot;3&quot; unique_id=&quot;10566&quot;&gt;&lt;property id=&quot;20148&quot; value=&quot;5&quot;/&gt;&lt;property id=&quot;20300&quot; value=&quot;Slide 2 - &amp;quot;Learning Goals&amp;quot;&quot;/&gt;&lt;property id=&quot;20307&quot; value=&quot;303&quot;/&gt;&lt;/object&gt;&lt;object type=&quot;3&quot; unique_id=&quot;10567&quot;&gt;&lt;property id=&quot;20148&quot; value=&quot;5&quot;/&gt;&lt;property id=&quot;20300&quot; value=&quot;Slide 3 - &amp;quot;Sociocultural Diversity&amp;quot;&quot;/&gt;&lt;property id=&quot;20307&quot; value=&quot;299&quot;/&gt;&lt;/object&gt;&lt;object type=&quot;3&quot; unique_id=&quot;10568&quot;&gt;&lt;property id=&quot;20148&quot; value=&quot;5&quot;/&gt;&lt;property id=&quot;20300&quot; value=&quot;Slide 4 - &amp;quot;Connecting with Teachers&amp;quot;&quot;/&gt;&lt;property id=&quot;20307&quot; value=&quot;328&quot;/&gt;&lt;/object&gt;&lt;object type=&quot;3&quot; unique_id=&quot;10569&quot;&gt;&lt;property id=&quot;20148&quot; value=&quot;5&quot;/&gt;&lt;property id=&quot;20300&quot; value=&quot;Slide 5 - &amp;quot;Culture&amp;quot;&quot;/&gt;&lt;property id=&quot;20307&quot; value=&quot;311&quot;/&gt;&lt;/object&gt;&lt;object type=&quot;3&quot; unique_id=&quot;10570&quot;&gt;&lt;property id=&quot;20148&quot; value=&quot;5&quot;/&gt;&lt;property id=&quot;20300&quot; value=&quot;Slide 6 - &amp;quot;Individualism vs. Collectivism&amp;quot;&quot;/&gt;&lt;property id=&quot;20307&quot; value=&quot;312&quot;/&gt;&lt;/object&gt;&lt;object type=&quot;3&quot; unique_id=&quot;10571&quot;&gt;&lt;property id=&quot;20148&quot; value=&quot;5&quot;/&gt;&lt;property id=&quot;20300&quot; value=&quot;Slide 7 - &amp;quot;Socioeconomic Status&amp;quot;&quot;/&gt;&lt;property id=&quot;20307&quot; value=&quot;313&quot;/&gt;&lt;/object&gt;&lt;object type=&quot;3&quot; unique_id=&quot;10572&quot;&gt;&lt;property id=&quot;20148&quot; value=&quot;5&quot;/&gt;&lt;property id=&quot;20300&quot; value=&quot;Slide 8 - &amp;quot;Children in Poverty&amp;quot;&quot;/&gt;&lt;property id=&quot;20307&quot; value=&quot;314&quot;/&gt;&lt;/object&gt;&lt;object type=&quot;3&quot; unique_id=&quot;10573&quot;&gt;&lt;property id=&quot;20148&quot; value=&quot;5&quot;/&gt;&lt;property id=&quot;20300&quot; value=&quot;Slide 9 - &amp;quot;Negative Impact of Poverty on Children and Schools&amp;quot;&quot;/&gt;&lt;property id=&quot;20307&quot; value=&quot;315&quot;/&gt;&lt;/object&gt;&lt;object type=&quot;3&quot; unique_id=&quot;10574&quot;&gt;&lt;property id=&quot;20148&quot; value=&quot;5&quot;/&gt;&lt;property id=&quot;20300&quot; value=&quot;Slide 10 - &amp;quot;Ethnicity&amp;quot;&quot;/&gt;&lt;property id=&quot;20307&quot; value=&quot;316&quot;/&gt;&lt;/object&gt;&lt;object type=&quot;3&quot; unique_id=&quot;10575&quot;&gt;&lt;property id=&quot;20148&quot; value=&quot;5&quot;/&gt;&lt;property id=&quot;20300&quot; value=&quot;Slide 11&quot;/&gt;&lt;property id=&quot;20307&quot; value=&quot;317&quot;/&gt;&lt;/object&gt;&lt;object type=&quot;3&quot; unique_id=&quot;10576&quot;&gt;&lt;property id=&quot;20148&quot; value=&quot;5&quot;/&gt;&lt;property id=&quot;20300&quot; value=&quot;Slide 12 - &amp;quot;English as a Second Language&amp;quot;&quot;/&gt;&lt;property id=&quot;20307&quot; value=&quot;318&quot;/&gt;&lt;/object&gt;&lt;object type=&quot;3&quot; unique_id=&quot;10577&quot;&gt;&lt;property id=&quot;20148&quot; value=&quot;5&quot;/&gt;&lt;property id=&quot;20300&quot; value=&quot;Slide 13 - &amp;quot;Sociocultural Diversity&amp;quot;&quot;/&gt;&lt;property id=&quot;20307&quot; value=&quot;300&quot;/&gt;&lt;/object&gt;&lt;object type=&quot;3&quot; unique_id=&quot;10578&quot;&gt;&lt;property id=&quot;20148&quot; value=&quot;5&quot;/&gt;&lt;property id=&quot;20300&quot; value=&quot;Slide 14 - &amp;quot;The Multicultural Classroom&amp;quot;&quot;/&gt;&lt;property id=&quot;20307&quot; value=&quot;319&quot;/&gt;&lt;/object&gt;&lt;object type=&quot;3&quot; unique_id=&quot;10579&quot;&gt;&lt;property id=&quot;20148&quot; value=&quot;5&quot;/&gt;&lt;property id=&quot;20300&quot; value=&quot;Slide 15 - &amp;quot;Multicultural Education and Social Justice&amp;quot;&quot;/&gt;&lt;property id=&quot;20307&quot; value=&quot;329&quot;/&gt;&lt;/object&gt;&lt;object type=&quot;3&quot; unique_id=&quot;10580&quot;&gt;&lt;property id=&quot;20148&quot; value=&quot;5&quot;/&gt;&lt;property id=&quot;20300&quot; value=&quot;Slide 16 - &amp;quot;Empowering Students&amp;quot;&quot;/&gt;&lt;property id=&quot;20307&quot; value=&quot;320&quot;/&gt;&lt;/object&gt;&lt;object type=&quot;3&quot; unique_id=&quot;10581&quot;&gt;&lt;property id=&quot;20148&quot; value=&quot;5&quot;/&gt;&lt;property id=&quot;20300&quot; value=&quot;Slide 17 - &amp;quot;Issues-Centered Education &amp;quot;&quot;/&gt;&lt;property id=&quot;20307&quot; value=&quot;330&quot;/&gt;&lt;/object&gt;&lt;object type=&quot;3&quot; unique_id=&quot;10582&quot;&gt;&lt;property id=&quot;20148&quot; value=&quot;5&quot;/&gt;&lt;property id=&quot;20300&quot; value=&quot;Slide 18 - &amp;quot;Improving Relations Among Children from Different Ethnic Groups&amp;quot;&quot;/&gt;&lt;property id=&quot;20307&quot; value=&quot;321&quot;/&gt;&lt;/object&gt;&lt;object type=&quot;3&quot; unique_id=&quot;10583&quot;&gt;&lt;property id=&quot;20148&quot; value=&quot;5&quot;/&gt;&lt;property id=&quot;20300&quot; value=&quot;Slide 19 - &amp;quot;Reflection &amp;amp; Observation&amp;quot;&quot;/&gt;&lt;property id=&quot;20307&quot; value=&quot;307&quot;/&gt;&lt;/object&gt;&lt;object type=&quot;3&quot; unique_id=&quot;10584&quot;&gt;&lt;property id=&quot;20148&quot; value=&quot;5&quot;/&gt;&lt;property id=&quot;20300&quot; value=&quot;Slide 20 - &amp;quot;Sociocultural Diversity&amp;quot;&quot;/&gt;&lt;property id=&quot;20307&quot; value=&quot;301&quot;/&gt;&lt;/object&gt;&lt;object type=&quot;3&quot; unique_id=&quot;10585&quot;&gt;&lt;property id=&quot;20148&quot; value=&quot;5&quot;/&gt;&lt;property id=&quot;20300&quot; value=&quot;Slide 21 - &amp;quot;Gender&amp;quot;&quot;/&gt;&lt;property id=&quot;20307&quot; value=&quot;322&quot;/&gt;&lt;/object&gt;&lt;object type=&quot;3&quot; unique_id=&quot;10586&quot;&gt;&lt;property id=&quot;20148&quot; value=&quot;5&quot;/&gt;&lt;property id=&quot;20300&quot; value=&quot;Slide 22 - &amp;quot;Views on Gender Development&amp;quot;&quot;/&gt;&lt;property id=&quot;20307&quot; value=&quot;323&quot;/&gt;&lt;/object&gt;&lt;object type=&quot;3&quot; unique_id=&quot;10587&quot;&gt;&lt;property id=&quot;20148&quot; value=&quot;5&quot;/&gt;&lt;property id=&quot;20300&quot; value=&quot;Slide 23 - &amp;quot;Gender Schema Theory&amp;quot;&quot;/&gt;&lt;property id=&quot;20307&quot; value=&quot;331&quot;/&gt;&lt;/object&gt;&lt;object type=&quot;3&quot; unique_id=&quot;10588&quot;&gt;&lt;property id=&quot;20148&quot; value=&quot;5&quot;/&gt;&lt;property id=&quot;20300&quot; value=&quot;Slide 24 - &amp;quot;Gender Similarities and Differences&amp;quot;&quot;/&gt;&lt;property id=&quot;20307&quot; value=&quot;325&quot;/&gt;&lt;/object&gt;&lt;object type=&quot;3&quot; unique_id=&quot;10589&quot;&gt;&lt;property id=&quot;20148&quot; value=&quot;5&quot;/&gt;&lt;property id=&quot;20300&quot; value=&quot;Slide 25 - &amp;quot;Gender Controversy&amp;quot;&quot;/&gt;&lt;property id=&quot;20307&quot; value=&quot;332&quot;/&gt;&lt;/object&gt;&lt;object type=&quot;3&quot; unique_id=&quot;10590&quot;&gt;&lt;property id=&quot;20148&quot; value=&quot;5&quot;/&gt;&lt;property id=&quot;20300&quot; value=&quot;Slide 26 - &amp;quot;Androgyny&amp;quot;&quot;/&gt;&lt;property id=&quot;20307&quot; value=&quot;333&quot;/&gt;&lt;/object&gt;&lt;object type=&quot;3&quot; unique_id=&quot;10591&quot;&gt;&lt;property id=&quot;20148&quot; value=&quot;5&quot;/&gt;&lt;property id=&quot;20300&quot; value=&quot;Slide 27 - &amp;quot;Gender in Context&amp;quot;&quot;/&gt;&lt;property id=&quot;20307&quot; value=&quot;334&quot;/&gt;&lt;/object&gt;&lt;object type=&quot;3&quot; unique_id=&quot;10592&quot;&gt;&lt;property id=&quot;20148&quot; value=&quot;5&quot;/&gt;&lt;property id=&quot;20300&quot; value=&quot;Slide 28 - &amp;quot;Gender in Context&amp;quot;&quot;/&gt;&lt;property id=&quot;20307&quot; value=&quot;335&quot;/&gt;&lt;/object&gt;&lt;object type=&quot;3&quot; unique_id=&quot;10593&quot;&gt;&lt;property id=&quot;20148&quot; value=&quot;5&quot;/&gt;&lt;property id=&quot;20300&quot; value=&quot;Slide 29 - &amp;quot;Eliminating Gender Bias&amp;quot;&quot;/&gt;&lt;property id=&quot;20307&quot; value=&quot;327&quot;/&gt;&lt;/object&gt;&lt;object type=&quot;3&quot; unique_id=&quot;10594&quot;&gt;&lt;property id=&quot;20148&quot; value=&quot;5&quot;/&gt;&lt;property id=&quot;20300&quot; value=&quot;Slide 30 - &amp;quot;Sexual Harassment&amp;quot;&quot;/&gt;&lt;property id=&quot;20307&quot; value=&quot;326&quot;/&gt;&lt;/object&gt;&lt;object type=&quot;3&quot; unique_id=&quot;10595&quot;&gt;&lt;property id=&quot;20148&quot; value=&quot;5&quot;/&gt;&lt;property id=&quot;20300&quot; value=&quot;Slide 31 - &amp;quot;Enter the Debate&amp;quot;&quot;/&gt;&lt;property id=&quot;20307&quot; value=&quot;302&quot;/&gt;&lt;/object&gt;&lt;object type=&quot;3&quot; unique_id=&quot;10596&quot;&gt;&lt;property id=&quot;20148&quot; value=&quot;5&quot;/&gt;&lt;property id=&quot;20300&quot; value=&quot;Slide 32 - &amp;quot;Classroom Connections: Crack the Case—These Boys&amp;quot;&quot;/&gt;&lt;property id=&quot;20307&quot; value=&quot;304&quot;/&gt;&lt;/object&gt;&lt;object type=&quot;3&quot; unique_id=&quot;10597&quot;&gt;&lt;property id=&quot;20148&quot; value=&quot;5&quot;/&gt;&lt;property id=&quot;20300&quot; value=&quot;Slide 33 - &amp;quot;Classroom Connections: Crack the Case—These Boys&amp;quot;&quot;/&gt;&lt;property id=&quot;20307&quot; value=&quot;306&quot;/&gt;&lt;/object&gt;&lt;/object&gt;&lt;/object&gt;&lt;/database&gt;"/>
  <p:tag name="SECTOMILLISECCONVERTED" val="1"/>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13">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xis">
  <a:themeElements>
    <a:clrScheme name="Custom 14">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A041E-AC75-490B-8EAE-477A741DC6E6}">
  <ds:schemaRefs>
    <ds:schemaRef ds:uri="http://www.w3.org/XML/1998/namespace"/>
    <ds:schemaRef ds:uri="http://purl.org/dc/elements/1.1/"/>
    <ds:schemaRef ds:uri="http://purl.org/dc/dcmitype/"/>
    <ds:schemaRef ds:uri="http://purl.org/dc/terms/"/>
    <ds:schemaRef ds:uri="aa4f5ada-9d1d-46d6-b705-f2cf90d05a91"/>
    <ds:schemaRef ds:uri="http://schemas.microsoft.com/office/2006/documentManagement/types"/>
    <ds:schemaRef ds:uri="3b891efd-a537-4e57-a9a6-7bde74ae8a2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0DCA37D-116E-4CCD-AD7D-AE5AF091C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4731</TotalTime>
  <Words>1999</Words>
  <Application>Microsoft Office PowerPoint</Application>
  <PresentationFormat>On-screen Show (4:3)</PresentationFormat>
  <Paragraphs>206</Paragraphs>
  <Slides>38</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Tahoma</vt:lpstr>
      <vt:lpstr>Times</vt:lpstr>
      <vt:lpstr>Times New Roman</vt:lpstr>
      <vt:lpstr>Wingdings</vt:lpstr>
      <vt:lpstr>Axis</vt:lpstr>
      <vt:lpstr>1_Axis</vt:lpstr>
      <vt:lpstr>2_Axis</vt:lpstr>
      <vt:lpstr>CHAPTER 5</vt:lpstr>
      <vt:lpstr>Learning Goals</vt:lpstr>
      <vt:lpstr>Sociocultural Diversity, 1</vt:lpstr>
      <vt:lpstr>Connecting with Teachers</vt:lpstr>
      <vt:lpstr>Culture</vt:lpstr>
      <vt:lpstr>Individualism versus Collectivism</vt:lpstr>
      <vt:lpstr>Socioeconomic Status</vt:lpstr>
      <vt:lpstr>Children in Poverty</vt:lpstr>
      <vt:lpstr>Ethnicity</vt:lpstr>
      <vt:lpstr>Prejudice</vt:lpstr>
      <vt:lpstr>English as a Second Language</vt:lpstr>
      <vt:lpstr>Sociocultural Diversity, 2</vt:lpstr>
      <vt:lpstr>The Multicultural Classroom</vt:lpstr>
      <vt:lpstr>Multicultural Education and Social Justice</vt:lpstr>
      <vt:lpstr>Empowering Students</vt:lpstr>
      <vt:lpstr>Issues-Centered Education </vt:lpstr>
      <vt:lpstr>Improving Relations among Children from Different Ethnic Groups</vt:lpstr>
      <vt:lpstr>Reflection and Observation</vt:lpstr>
      <vt:lpstr>Sociocultural Diversity, 3</vt:lpstr>
      <vt:lpstr>Gender</vt:lpstr>
      <vt:lpstr>Views on Gender Development</vt:lpstr>
      <vt:lpstr>Gender Schema Theory</vt:lpstr>
      <vt:lpstr>Gender Similarities and Differences in Academically Relevant Domains</vt:lpstr>
      <vt:lpstr>Gender Controversy, 1</vt:lpstr>
      <vt:lpstr>Gender Controversy, 2</vt:lpstr>
      <vt:lpstr>Androgyny</vt:lpstr>
      <vt:lpstr>Gender in Context, 1</vt:lpstr>
      <vt:lpstr>Gender in Context, 2</vt:lpstr>
      <vt:lpstr>Eliminating Gender Bias</vt:lpstr>
      <vt:lpstr>Sexual Harassment</vt:lpstr>
      <vt:lpstr>Enter the Debate</vt:lpstr>
      <vt:lpstr>Classroom Connections: Crack the Case: These Boys, 1</vt:lpstr>
      <vt:lpstr>Classroom Connections: Crack the Case: These Boys, 2</vt:lpstr>
      <vt:lpstr>Appendix of Image for Long Descriptions</vt:lpstr>
      <vt:lpstr>Sociocultural Diversity, 1 Long Description</vt:lpstr>
      <vt:lpstr>Prejudice Long Description</vt:lpstr>
      <vt:lpstr>Sociocultural Diversity, 2 Long Description</vt:lpstr>
      <vt:lpstr>Sociocultural Diversity, 3 Long Description</vt:lpstr>
    </vt:vector>
  </TitlesOfParts>
  <Company>Victoria Point Multimedia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Laura</dc:creator>
  <cp:lastModifiedBy>BUTTERFLY</cp:lastModifiedBy>
  <cp:revision>551</cp:revision>
  <cp:lastPrinted>2000-11-21T19:40:50Z</cp:lastPrinted>
  <dcterms:created xsi:type="dcterms:W3CDTF">2000-05-07T16:35:11Z</dcterms:created>
  <dcterms:modified xsi:type="dcterms:W3CDTF">2017-08-24T08:52:02Z</dcterms:modified>
</cp:coreProperties>
</file>