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3" r:id="rId4"/>
    <p:sldMasterId id="2147483795" r:id="rId5"/>
    <p:sldMasterId id="2147483781" r:id="rId6"/>
    <p:sldMasterId id="2147483768" r:id="rId7"/>
  </p:sldMasterIdLst>
  <p:notesMasterIdLst>
    <p:notesMasterId r:id="rId46"/>
  </p:notesMasterIdLst>
  <p:handoutMasterIdLst>
    <p:handoutMasterId r:id="rId47"/>
  </p:handoutMasterIdLst>
  <p:sldIdLst>
    <p:sldId id="363" r:id="rId8"/>
    <p:sldId id="349" r:id="rId9"/>
    <p:sldId id="364" r:id="rId10"/>
    <p:sldId id="386" r:id="rId11"/>
    <p:sldId id="358" r:id="rId12"/>
    <p:sldId id="366" r:id="rId13"/>
    <p:sldId id="384" r:id="rId14"/>
    <p:sldId id="387" r:id="rId15"/>
    <p:sldId id="367" r:id="rId16"/>
    <p:sldId id="388" r:id="rId17"/>
    <p:sldId id="393" r:id="rId18"/>
    <p:sldId id="396" r:id="rId19"/>
    <p:sldId id="395" r:id="rId20"/>
    <p:sldId id="389" r:id="rId21"/>
    <p:sldId id="394" r:id="rId22"/>
    <p:sldId id="371" r:id="rId23"/>
    <p:sldId id="372" r:id="rId24"/>
    <p:sldId id="390" r:id="rId25"/>
    <p:sldId id="374" r:id="rId26"/>
    <p:sldId id="359" r:id="rId27"/>
    <p:sldId id="375" r:id="rId28"/>
    <p:sldId id="376" r:id="rId29"/>
    <p:sldId id="377" r:id="rId30"/>
    <p:sldId id="378" r:id="rId31"/>
    <p:sldId id="379" r:id="rId32"/>
    <p:sldId id="380" r:id="rId33"/>
    <p:sldId id="381" r:id="rId34"/>
    <p:sldId id="382" r:id="rId35"/>
    <p:sldId id="385" r:id="rId36"/>
    <p:sldId id="391" r:id="rId37"/>
    <p:sldId id="362" r:id="rId38"/>
    <p:sldId id="392" r:id="rId39"/>
    <p:sldId id="350" r:id="rId40"/>
    <p:sldId id="352" r:id="rId41"/>
    <p:sldId id="397" r:id="rId42"/>
    <p:sldId id="398" r:id="rId43"/>
    <p:sldId id="399" r:id="rId44"/>
    <p:sldId id="400" r:id="rId45"/>
  </p:sldIdLst>
  <p:sldSz cx="9144000" cy="6858000" type="screen4x3"/>
  <p:notesSz cx="6858000" cy="9144000"/>
  <p:custDataLst>
    <p:tags r:id="rId48"/>
  </p:custDataLst>
  <p:defaultTextStyle>
    <a:defPPr>
      <a:defRPr lang="en-US"/>
    </a:defPPr>
    <a:lvl1pPr algn="l" rtl="0" eaLnBrk="0" fontAlgn="base" hangingPunct="0">
      <a:spcBef>
        <a:spcPct val="50000"/>
      </a:spcBef>
      <a:spcAft>
        <a:spcPct val="0"/>
      </a:spcAft>
      <a:buChar char="•"/>
      <a:defRPr sz="2400" kern="1200">
        <a:solidFill>
          <a:schemeClr val="bg1"/>
        </a:solidFill>
        <a:latin typeface="Arial" panose="020B0604020202020204" pitchFamily="34" charset="0"/>
        <a:ea typeface="+mn-ea"/>
        <a:cs typeface="+mn-cs"/>
      </a:defRPr>
    </a:lvl1pPr>
    <a:lvl2pPr marL="457200" algn="l" rtl="0" eaLnBrk="0" fontAlgn="base" hangingPunct="0">
      <a:spcBef>
        <a:spcPct val="50000"/>
      </a:spcBef>
      <a:spcAft>
        <a:spcPct val="0"/>
      </a:spcAft>
      <a:buChar char="•"/>
      <a:defRPr sz="2400" kern="1200">
        <a:solidFill>
          <a:schemeClr val="bg1"/>
        </a:solidFill>
        <a:latin typeface="Arial" panose="020B0604020202020204" pitchFamily="34" charset="0"/>
        <a:ea typeface="+mn-ea"/>
        <a:cs typeface="+mn-cs"/>
      </a:defRPr>
    </a:lvl2pPr>
    <a:lvl3pPr marL="914400" algn="l" rtl="0" eaLnBrk="0" fontAlgn="base" hangingPunct="0">
      <a:spcBef>
        <a:spcPct val="50000"/>
      </a:spcBef>
      <a:spcAft>
        <a:spcPct val="0"/>
      </a:spcAft>
      <a:buChar char="•"/>
      <a:defRPr sz="2400" kern="1200">
        <a:solidFill>
          <a:schemeClr val="bg1"/>
        </a:solidFill>
        <a:latin typeface="Arial" panose="020B0604020202020204" pitchFamily="34" charset="0"/>
        <a:ea typeface="+mn-ea"/>
        <a:cs typeface="+mn-cs"/>
      </a:defRPr>
    </a:lvl3pPr>
    <a:lvl4pPr marL="1371600" algn="l" rtl="0" eaLnBrk="0" fontAlgn="base" hangingPunct="0">
      <a:spcBef>
        <a:spcPct val="50000"/>
      </a:spcBef>
      <a:spcAft>
        <a:spcPct val="0"/>
      </a:spcAft>
      <a:buChar char="•"/>
      <a:defRPr sz="2400" kern="1200">
        <a:solidFill>
          <a:schemeClr val="bg1"/>
        </a:solidFill>
        <a:latin typeface="Arial" panose="020B0604020202020204" pitchFamily="34" charset="0"/>
        <a:ea typeface="+mn-ea"/>
        <a:cs typeface="+mn-cs"/>
      </a:defRPr>
    </a:lvl4pPr>
    <a:lvl5pPr marL="1828800" algn="l" rtl="0" eaLnBrk="0" fontAlgn="base" hangingPunct="0">
      <a:spcBef>
        <a:spcPct val="50000"/>
      </a:spcBef>
      <a:spcAft>
        <a:spcPct val="0"/>
      </a:spcAft>
      <a:buChar char="•"/>
      <a:defRPr sz="2400" kern="1200">
        <a:solidFill>
          <a:schemeClr val="bg1"/>
        </a:solidFill>
        <a:latin typeface="Arial" panose="020B0604020202020204" pitchFamily="34" charset="0"/>
        <a:ea typeface="+mn-ea"/>
        <a:cs typeface="+mn-cs"/>
      </a:defRPr>
    </a:lvl5pPr>
    <a:lvl6pPr marL="2286000" algn="l" defTabSz="914400" rtl="0" eaLnBrk="1" latinLnBrk="0" hangingPunct="1">
      <a:defRPr sz="2400" kern="1200">
        <a:solidFill>
          <a:schemeClr val="bg1"/>
        </a:solidFill>
        <a:latin typeface="Arial" panose="020B0604020202020204" pitchFamily="34" charset="0"/>
        <a:ea typeface="+mn-ea"/>
        <a:cs typeface="+mn-cs"/>
      </a:defRPr>
    </a:lvl6pPr>
    <a:lvl7pPr marL="2743200" algn="l" defTabSz="914400" rtl="0" eaLnBrk="1" latinLnBrk="0" hangingPunct="1">
      <a:defRPr sz="2400" kern="1200">
        <a:solidFill>
          <a:schemeClr val="bg1"/>
        </a:solidFill>
        <a:latin typeface="Arial" panose="020B0604020202020204" pitchFamily="34" charset="0"/>
        <a:ea typeface="+mn-ea"/>
        <a:cs typeface="+mn-cs"/>
      </a:defRPr>
    </a:lvl7pPr>
    <a:lvl8pPr marL="3200400" algn="l" defTabSz="914400" rtl="0" eaLnBrk="1" latinLnBrk="0" hangingPunct="1">
      <a:defRPr sz="2400" kern="1200">
        <a:solidFill>
          <a:schemeClr val="bg1"/>
        </a:solidFill>
        <a:latin typeface="Arial" panose="020B0604020202020204" pitchFamily="34" charset="0"/>
        <a:ea typeface="+mn-ea"/>
        <a:cs typeface="+mn-cs"/>
      </a:defRPr>
    </a:lvl8pPr>
    <a:lvl9pPr marL="3657600" algn="l" defTabSz="914400" rtl="0" eaLnBrk="1" latinLnBrk="0" hangingPunct="1">
      <a:defRPr sz="2400"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824">
          <p15:clr>
            <a:srgbClr val="A4A3A4"/>
          </p15:clr>
        </p15:guide>
        <p15:guide id="2" pos="29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nitials="" lastIdx="1" clrIdx="0"/>
  <p:cmAuthor id="2" name="Kavitha Melarcode Seetharaman" initials="KMS" lastIdx="26" clrIdx="1">
    <p:extLst>
      <p:ext uri="{19B8F6BF-5375-455C-9EA6-DF929625EA0E}">
        <p15:presenceInfo xmlns:p15="http://schemas.microsoft.com/office/powerpoint/2012/main" userId="S-1-5-21-3361151005-2080053223-3394076701-4901" providerId="AD"/>
      </p:ext>
    </p:extLst>
  </p:cmAuthor>
  <p:cmAuthor id="3" name="Ashtami Devi" initials="AD" lastIdx="20" clrIdx="2">
    <p:extLst>
      <p:ext uri="{19B8F6BF-5375-455C-9EA6-DF929625EA0E}">
        <p15:presenceInfo xmlns:p15="http://schemas.microsoft.com/office/powerpoint/2012/main" userId="S-1-5-21-3361151005-2080053223-3394076701-16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33"/>
    <a:srgbClr val="999900"/>
    <a:srgbClr val="626220"/>
    <a:srgbClr val="DCDCBA"/>
    <a:srgbClr val="FE9A9A"/>
    <a:srgbClr val="F7BEA1"/>
    <a:srgbClr val="F4A4A4"/>
    <a:srgbClr val="79C7A6"/>
    <a:srgbClr val="77C9B0"/>
    <a:srgbClr val="85B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005" autoAdjust="0"/>
    <p:restoredTop sz="94280" autoAdjust="0"/>
  </p:normalViewPr>
  <p:slideViewPr>
    <p:cSldViewPr>
      <p:cViewPr varScale="1">
        <p:scale>
          <a:sx n="65" d="100"/>
          <a:sy n="65" d="100"/>
        </p:scale>
        <p:origin x="1200" y="60"/>
      </p:cViewPr>
      <p:guideLst>
        <p:guide orient="horz" pos="1824"/>
        <p:guide pos="2976"/>
      </p:guideLst>
    </p:cSldViewPr>
  </p:slideViewPr>
  <p:outlineViewPr>
    <p:cViewPr>
      <p:scale>
        <a:sx n="33" d="100"/>
        <a:sy n="33" d="100"/>
      </p:scale>
      <p:origin x="0" y="-2814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4" d="100"/>
          <a:sy n="54" d="100"/>
        </p:scale>
        <p:origin x="282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latin typeface="Garamond" pitchFamily="18" charset="0"/>
              </a:defRPr>
            </a:lvl1pPr>
          </a:lstStyle>
          <a:p>
            <a:pPr>
              <a:defRPr/>
            </a:pPr>
            <a:endParaRPr lang="en-US"/>
          </a:p>
        </p:txBody>
      </p:sp>
      <p:sp>
        <p:nvSpPr>
          <p:cNvPr id="1607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latin typeface="Garamond" pitchFamily="18" charset="0"/>
              </a:defRPr>
            </a:lvl1pPr>
          </a:lstStyle>
          <a:p>
            <a:pPr>
              <a:defRPr/>
            </a:pPr>
            <a:endParaRPr lang="en-US"/>
          </a:p>
        </p:txBody>
      </p:sp>
      <p:sp>
        <p:nvSpPr>
          <p:cNvPr id="1607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latin typeface="Garamond" pitchFamily="18" charset="0"/>
              </a:defRPr>
            </a:lvl1pPr>
          </a:lstStyle>
          <a:p>
            <a:pPr>
              <a:defRPr/>
            </a:pPr>
            <a:endParaRPr lang="en-US"/>
          </a:p>
        </p:txBody>
      </p:sp>
      <p:sp>
        <p:nvSpPr>
          <p:cNvPr id="1607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Garamond" panose="02020404030301010803" pitchFamily="18" charset="0"/>
              </a:defRPr>
            </a:lvl1pPr>
          </a:lstStyle>
          <a:p>
            <a:fld id="{33344E52-0427-42A3-B429-EC0986B089BA}" type="slidenum">
              <a:rPr lang="en-US" altLang="en-US"/>
              <a:pPr/>
              <a:t>‹#›</a:t>
            </a:fld>
            <a:endParaRPr lang="en-US" altLang="en-US"/>
          </a:p>
        </p:txBody>
      </p:sp>
    </p:spTree>
    <p:extLst>
      <p:ext uri="{BB962C8B-B14F-4D97-AF65-F5344CB8AC3E}">
        <p14:creationId xmlns:p14="http://schemas.microsoft.com/office/powerpoint/2010/main" val="2611401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solidFill>
                  <a:schemeClr val="tx1"/>
                </a:solidFill>
                <a:latin typeface="Times New Roman" pitchFamily="18" charset="0"/>
              </a:defRPr>
            </a:lvl1pPr>
          </a:lstStyle>
          <a:p>
            <a:pPr>
              <a:defRPr/>
            </a:pPr>
            <a:endParaRPr lang="en-US"/>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solidFill>
                  <a:schemeClr val="tx1"/>
                </a:solidFill>
                <a:latin typeface="Times New Roman" pitchFamily="18"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solidFill>
                  <a:schemeClr val="tx1"/>
                </a:solidFill>
                <a:latin typeface="Times New Roman" pitchFamily="18" charset="0"/>
              </a:defRPr>
            </a:lvl1pPr>
          </a:lstStyle>
          <a:p>
            <a:pPr>
              <a:defRPr/>
            </a:pPr>
            <a:endParaRPr lang="en-US"/>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solidFill>
                  <a:schemeClr val="tx1"/>
                </a:solidFill>
                <a:latin typeface="Times New Roman" panose="02020603050405020304" pitchFamily="18" charset="0"/>
              </a:defRPr>
            </a:lvl1pPr>
          </a:lstStyle>
          <a:p>
            <a:fld id="{F9DFFAC3-7927-4966-85C9-A2E72C4CB649}" type="slidenum">
              <a:rPr lang="en-US" altLang="en-US"/>
              <a:pPr/>
              <a:t>‹#›</a:t>
            </a:fld>
            <a:endParaRPr lang="en-US" altLang="en-US"/>
          </a:p>
        </p:txBody>
      </p:sp>
    </p:spTree>
    <p:extLst>
      <p:ext uri="{BB962C8B-B14F-4D97-AF65-F5344CB8AC3E}">
        <p14:creationId xmlns:p14="http://schemas.microsoft.com/office/powerpoint/2010/main" val="14541075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E6FBBA75-862B-432C-B69A-33314F16CF81}" type="slidenum">
              <a:rPr lang="en-US" altLang="en-US" sz="1200">
                <a:solidFill>
                  <a:schemeClr val="tx1"/>
                </a:solidFill>
                <a:latin typeface="Times New Roman" panose="02020603050405020304" pitchFamily="18" charset="0"/>
              </a:rPr>
              <a:pPr/>
              <a:t>1</a:t>
            </a:fld>
            <a:endParaRPr lang="en-US" altLang="en-US" sz="1200">
              <a:solidFill>
                <a:schemeClr val="tx1"/>
              </a:solidFill>
              <a:latin typeface="Times New Roman" panose="02020603050405020304" pitchFamily="18" charset="0"/>
            </a:endParaRPr>
          </a:p>
        </p:txBody>
      </p:sp>
      <p:sp>
        <p:nvSpPr>
          <p:cNvPr id="38915" name="Rectangle 1026"/>
          <p:cNvSpPr>
            <a:spLocks noGrp="1" noRot="1" noChangeAspect="1" noChangeArrowheads="1" noTextEdit="1"/>
          </p:cNvSpPr>
          <p:nvPr>
            <p:ph type="sldImg"/>
          </p:nvPr>
        </p:nvSpPr>
        <p:spPr>
          <a:ln/>
        </p:spPr>
      </p:sp>
      <p:sp>
        <p:nvSpPr>
          <p:cNvPr id="389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1356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E01F115A-1976-4CEB-8AE9-7F66ABDA2384}" type="slidenum">
              <a:rPr lang="en-US" altLang="en-US" sz="1200">
                <a:solidFill>
                  <a:schemeClr val="tx1"/>
                </a:solidFill>
                <a:latin typeface="Times New Roman" panose="02020603050405020304" pitchFamily="18" charset="0"/>
              </a:rPr>
              <a:pPr/>
              <a:t>10</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39739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36D62107-3FF6-4BF7-8189-3F55C68D1C0B}" type="slidenum">
              <a:rPr lang="en-US" altLang="en-US" sz="1200">
                <a:solidFill>
                  <a:schemeClr val="tx1"/>
                </a:solidFill>
                <a:latin typeface="Times New Roman" panose="02020603050405020304" pitchFamily="18" charset="0"/>
              </a:rPr>
              <a:pPr/>
              <a:t>12</a:t>
            </a:fld>
            <a:endParaRPr lang="en-US" altLang="en-US" sz="1200">
              <a:solidFill>
                <a:schemeClr val="tx1"/>
              </a:solidFill>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Intellectual disability</a:t>
            </a:r>
            <a:r>
              <a:rPr lang="en-US" altLang="en-US" baseline="0" dirty="0"/>
              <a:t> </a:t>
            </a:r>
            <a:r>
              <a:rPr lang="en-US" altLang="en-US" dirty="0"/>
              <a:t>is classified as mild, moderate, severe, or profound. Approximately 89% of students with intellectual disability are in the mild category. </a:t>
            </a:r>
          </a:p>
        </p:txBody>
      </p:sp>
    </p:spTree>
    <p:extLst>
      <p:ext uri="{BB962C8B-B14F-4D97-AF65-F5344CB8AC3E}">
        <p14:creationId xmlns:p14="http://schemas.microsoft.com/office/powerpoint/2010/main" val="2271277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DEA97109-FAB0-42FA-BF0E-D8BA3AE5B5AB}" type="slidenum">
              <a:rPr lang="en-US" altLang="en-US" sz="1200">
                <a:solidFill>
                  <a:schemeClr val="tx1"/>
                </a:solidFill>
                <a:latin typeface="Times New Roman" panose="02020603050405020304" pitchFamily="18" charset="0"/>
              </a:rPr>
              <a:pPr/>
              <a:t>14</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94413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424997E6-D4FB-4747-82DC-52CB976B1565}" type="slidenum">
              <a:rPr lang="en-US" altLang="en-US" sz="1200">
                <a:solidFill>
                  <a:schemeClr val="tx1"/>
                </a:solidFill>
                <a:latin typeface="Times New Roman" panose="02020603050405020304" pitchFamily="18" charset="0"/>
              </a:rPr>
              <a:pPr/>
              <a:t>16</a:t>
            </a:fld>
            <a:endParaRPr lang="en-US" altLang="en-US" sz="1200">
              <a:solidFill>
                <a:schemeClr val="tx1"/>
              </a:solidFill>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67103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6B68E8E6-DBE1-4B20-B226-CA40146C16E8}" type="slidenum">
              <a:rPr lang="en-US" altLang="en-US" sz="1200">
                <a:solidFill>
                  <a:schemeClr val="tx1"/>
                </a:solidFill>
                <a:latin typeface="Times New Roman" panose="02020603050405020304" pitchFamily="18" charset="0"/>
              </a:rPr>
              <a:pPr/>
              <a:t>17</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56296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6EC50A79-B09F-4DF2-A28C-A55FBB27F2CD}" type="slidenum">
              <a:rPr lang="en-US" altLang="en-US" sz="1200">
                <a:solidFill>
                  <a:schemeClr val="tx1"/>
                </a:solidFill>
                <a:latin typeface="Times New Roman" panose="02020603050405020304" pitchFamily="18" charset="0"/>
              </a:rPr>
              <a:pPr/>
              <a:t>18</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98307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59AB0F9A-0B98-4924-B4DA-2DBF91B5916B}" type="slidenum">
              <a:rPr lang="en-US" altLang="en-US" sz="1200">
                <a:solidFill>
                  <a:schemeClr val="tx1"/>
                </a:solidFill>
                <a:latin typeface="Times New Roman" panose="02020603050405020304" pitchFamily="18" charset="0"/>
              </a:rPr>
              <a:pPr/>
              <a:t>19</a:t>
            </a:fld>
            <a:endParaRPr lang="en-US" altLang="en-US" sz="1200">
              <a:solidFill>
                <a:schemeClr val="tx1"/>
              </a:solidFill>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u="sng" dirty="0"/>
              <a:t>Language disorders</a:t>
            </a:r>
          </a:p>
          <a:p>
            <a:pPr eaLnBrk="1" hangingPunct="1"/>
            <a:r>
              <a:rPr lang="en-US" altLang="en-US" u="sng" dirty="0"/>
              <a:t>Receptive language</a:t>
            </a:r>
            <a:r>
              <a:rPr lang="en-US" altLang="en-US" dirty="0"/>
              <a:t> - Involves the reception and understanding of language</a:t>
            </a:r>
          </a:p>
          <a:p>
            <a:pPr eaLnBrk="1" hangingPunct="1"/>
            <a:r>
              <a:rPr lang="en-US" altLang="en-US" u="sng" dirty="0"/>
              <a:t>Expressive language</a:t>
            </a:r>
            <a:r>
              <a:rPr lang="en-US" altLang="en-US" dirty="0"/>
              <a:t> - Involves using language for expressing one’s thoughts and communicating with others</a:t>
            </a:r>
          </a:p>
          <a:p>
            <a:pPr eaLnBrk="1" hangingPunct="1"/>
            <a:r>
              <a:rPr lang="en-US" altLang="en-US" u="sng" dirty="0"/>
              <a:t>Specific language impairment </a:t>
            </a:r>
            <a:r>
              <a:rPr lang="en-US" altLang="en-US" dirty="0"/>
              <a:t>(SLI) or </a:t>
            </a:r>
            <a:r>
              <a:rPr lang="en-US" altLang="en-US" i="1" dirty="0"/>
              <a:t>developmental language disorder</a:t>
            </a:r>
            <a:r>
              <a:rPr lang="en-US" altLang="en-US" dirty="0"/>
              <a:t> - Involves language development problems with no other obvious physical, sensory, or emotional difficulties</a:t>
            </a:r>
          </a:p>
        </p:txBody>
      </p:sp>
    </p:spTree>
    <p:extLst>
      <p:ext uri="{BB962C8B-B14F-4D97-AF65-F5344CB8AC3E}">
        <p14:creationId xmlns:p14="http://schemas.microsoft.com/office/powerpoint/2010/main" val="2163018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2F5640E4-0E2B-4813-B659-47C053325760}" type="slidenum">
              <a:rPr lang="en-US" altLang="en-US" sz="1200">
                <a:solidFill>
                  <a:schemeClr val="tx1"/>
                </a:solidFill>
                <a:latin typeface="Times New Roman" panose="02020603050405020304" pitchFamily="18" charset="0"/>
              </a:rPr>
              <a:pPr/>
              <a:t>20</a:t>
            </a:fld>
            <a:endParaRPr lang="en-US" altLang="en-US" sz="1200">
              <a:solidFill>
                <a:schemeClr val="tx1"/>
              </a:solidFill>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859917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DFB7B27B-B188-4BE3-8799-53EF26F26280}" type="slidenum">
              <a:rPr lang="en-US" altLang="en-US" sz="1200">
                <a:solidFill>
                  <a:schemeClr val="tx1"/>
                </a:solidFill>
                <a:latin typeface="Times New Roman" panose="02020603050405020304" pitchFamily="18" charset="0"/>
              </a:rPr>
              <a:pPr/>
              <a:t>21</a:t>
            </a:fld>
            <a:endParaRPr lang="en-US" altLang="en-US" sz="1200">
              <a:solidFill>
                <a:schemeClr val="tx1"/>
              </a:solidFill>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74323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C889FB64-3CBC-41A7-8236-66140BE1A886}" type="slidenum">
              <a:rPr lang="en-US" altLang="en-US" sz="1200">
                <a:solidFill>
                  <a:schemeClr val="tx1"/>
                </a:solidFill>
                <a:latin typeface="Times New Roman" panose="02020603050405020304" pitchFamily="18" charset="0"/>
              </a:rPr>
              <a:pPr/>
              <a:t>22</a:t>
            </a:fld>
            <a:endParaRPr lang="en-US" altLang="en-US" sz="1200">
              <a:solidFill>
                <a:schemeClr val="tx1"/>
              </a:solidFill>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9996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E2455E99-F341-4457-8E11-AF9AFF539275}" type="slidenum">
              <a:rPr lang="en-US" altLang="en-US" sz="1200">
                <a:solidFill>
                  <a:schemeClr val="tx1"/>
                </a:solidFill>
                <a:latin typeface="Times New Roman" panose="02020603050405020304" pitchFamily="18" charset="0"/>
              </a:rPr>
              <a:pPr/>
              <a:t>2</a:t>
            </a:fld>
            <a:endParaRPr lang="en-US" altLang="en-US" sz="1200">
              <a:solidFill>
                <a:schemeClr val="tx1"/>
              </a:solidFill>
              <a:latin typeface="Times New Roman" panose="02020603050405020304" pitchFamily="18" charset="0"/>
            </a:endParaRPr>
          </a:p>
        </p:txBody>
      </p:sp>
      <p:sp>
        <p:nvSpPr>
          <p:cNvPr id="39939" name="Rectangle 1026"/>
          <p:cNvSpPr>
            <a:spLocks noGrp="1" noRot="1" noChangeAspect="1" noChangeArrowheads="1" noTextEdit="1"/>
          </p:cNvSpPr>
          <p:nvPr>
            <p:ph type="sldImg"/>
          </p:nvPr>
        </p:nvSpPr>
        <p:spPr>
          <a:ln/>
        </p:spPr>
      </p:sp>
      <p:sp>
        <p:nvSpPr>
          <p:cNvPr id="399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82836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59FC3FFC-1533-4D91-9BBE-A611A8F4F8AB}" type="slidenum">
              <a:rPr lang="en-US" altLang="en-US" sz="1200">
                <a:solidFill>
                  <a:schemeClr val="tx1"/>
                </a:solidFill>
                <a:latin typeface="Times New Roman" panose="02020603050405020304" pitchFamily="18" charset="0"/>
              </a:rPr>
              <a:pPr/>
              <a:t>23</a:t>
            </a:fld>
            <a:endParaRPr lang="en-US" altLang="en-US" sz="1200">
              <a:solidFill>
                <a:schemeClr val="tx1"/>
              </a:solidFill>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85608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184FDFF1-76B2-4448-9C22-0C7E62A6DDC4}" type="slidenum">
              <a:rPr lang="en-US" altLang="en-US" sz="1200">
                <a:solidFill>
                  <a:schemeClr val="tx1"/>
                </a:solidFill>
                <a:latin typeface="Times New Roman" panose="02020603050405020304" pitchFamily="18" charset="0"/>
              </a:rPr>
              <a:pPr/>
              <a:t>24</a:t>
            </a:fld>
            <a:endParaRPr lang="en-US" altLang="en-US" sz="1200">
              <a:solidFill>
                <a:schemeClr val="tx1"/>
              </a:solidFill>
              <a:latin typeface="Times New Roman" panose="02020603050405020304"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03769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E20FD393-0865-4422-AE28-CD48023487BF}" type="slidenum">
              <a:rPr lang="en-US" altLang="en-US" sz="1200">
                <a:solidFill>
                  <a:schemeClr val="tx1"/>
                </a:solidFill>
                <a:latin typeface="Times New Roman" panose="02020603050405020304" pitchFamily="18" charset="0"/>
              </a:rPr>
              <a:pPr/>
              <a:t>25</a:t>
            </a:fld>
            <a:endParaRPr lang="en-US" altLang="en-US" sz="1200">
              <a:solidFill>
                <a:schemeClr val="tx1"/>
              </a:solidFill>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8859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A3BFE034-330C-4064-8321-8C2180A83E75}" type="slidenum">
              <a:rPr lang="en-US" altLang="en-US" sz="1200">
                <a:solidFill>
                  <a:schemeClr val="tx1"/>
                </a:solidFill>
                <a:latin typeface="Times New Roman" panose="02020603050405020304" pitchFamily="18" charset="0"/>
              </a:rPr>
              <a:pPr/>
              <a:t>26</a:t>
            </a:fld>
            <a:endParaRPr lang="en-US" altLang="en-US" sz="1200">
              <a:solidFill>
                <a:schemeClr val="tx1"/>
              </a:solidFill>
              <a:latin typeface="Times New Roman" panose="02020603050405020304"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 1975, Congress enacted </a:t>
            </a:r>
            <a:r>
              <a:rPr lang="en-US" altLang="en-US" b="1" dirty="0"/>
              <a:t>Public Law 94-142</a:t>
            </a:r>
            <a:r>
              <a:rPr lang="en-US" altLang="en-US" dirty="0"/>
              <a:t>, the Education for All Handicapped Children Act. </a:t>
            </a:r>
          </a:p>
          <a:p>
            <a:pPr eaLnBrk="1" hangingPunct="1"/>
            <a:r>
              <a:rPr lang="en-US" altLang="en-US" dirty="0"/>
              <a:t>In 1990, Public Law 94-142 was recast as the </a:t>
            </a:r>
            <a:r>
              <a:rPr lang="en-US" altLang="en-US" b="1" dirty="0"/>
              <a:t>Individuals with Disabilities Education Act</a:t>
            </a:r>
            <a:r>
              <a:rPr lang="en-US" altLang="en-US" dirty="0"/>
              <a:t> </a:t>
            </a:r>
            <a:r>
              <a:rPr lang="en-US" altLang="en-US" b="1" dirty="0"/>
              <a:t>(IDEA)</a:t>
            </a:r>
            <a:r>
              <a:rPr lang="en-US" altLang="en-US" dirty="0"/>
              <a:t>. </a:t>
            </a:r>
          </a:p>
          <a:p>
            <a:pPr eaLnBrk="1" hangingPunct="1"/>
            <a:r>
              <a:rPr lang="en-US" altLang="en-US" dirty="0"/>
              <a:t>IDEA was amended in 1997 and reauthorized in 2004. It was renamed the Individuals with Disabilities Education Improvement Act. </a:t>
            </a:r>
          </a:p>
          <a:p>
            <a:pPr eaLnBrk="1" hangingPunct="1"/>
            <a:r>
              <a:rPr lang="en-US" altLang="en-US" dirty="0"/>
              <a:t>Concerns for special education include: (1) service delivery (inclusion in the regular classroom with modifications versus special education outside the regular classroom) and (2) the disproportionate representation of students from minority backgrounds in special education classes.</a:t>
            </a:r>
          </a:p>
        </p:txBody>
      </p:sp>
    </p:spTree>
    <p:extLst>
      <p:ext uri="{BB962C8B-B14F-4D97-AF65-F5344CB8AC3E}">
        <p14:creationId xmlns:p14="http://schemas.microsoft.com/office/powerpoint/2010/main" val="2684160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AC2F85B0-4831-4670-916E-C2BD9357AD0A}" type="slidenum">
              <a:rPr lang="en-US" altLang="en-US" sz="1200">
                <a:solidFill>
                  <a:schemeClr val="tx1"/>
                </a:solidFill>
                <a:latin typeface="Times New Roman" panose="02020603050405020304" pitchFamily="18" charset="0"/>
              </a:rPr>
              <a:pPr/>
              <a:t>27</a:t>
            </a:fld>
            <a:endParaRPr lang="en-US" altLang="en-US" sz="1200">
              <a:solidFill>
                <a:schemeClr val="tx1"/>
              </a:solidFill>
              <a:latin typeface="Times New Roman" panose="02020603050405020304"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47043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5AC701DD-1FE0-478E-B00A-1D5BBCD14B5A}" type="slidenum">
              <a:rPr lang="en-US" altLang="en-US" sz="1200">
                <a:solidFill>
                  <a:schemeClr val="tx1"/>
                </a:solidFill>
                <a:latin typeface="Times New Roman" panose="02020603050405020304" pitchFamily="18" charset="0"/>
              </a:rPr>
              <a:pPr/>
              <a:t>28</a:t>
            </a:fld>
            <a:endParaRPr lang="en-US" altLang="en-US" sz="1200">
              <a:solidFill>
                <a:schemeClr val="tx1"/>
              </a:solidFill>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820070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326B85E9-C7AD-480B-882B-89B42621D5C3}" type="slidenum">
              <a:rPr lang="en-US" altLang="en-US" sz="1200">
                <a:solidFill>
                  <a:schemeClr val="tx1"/>
                </a:solidFill>
                <a:latin typeface="Times New Roman" panose="02020603050405020304" pitchFamily="18" charset="0"/>
              </a:rPr>
              <a:pPr/>
              <a:t>29</a:t>
            </a:fld>
            <a:endParaRPr lang="en-US" altLang="en-US" sz="1200">
              <a:solidFill>
                <a:schemeClr val="tx1"/>
              </a:solidFill>
              <a:latin typeface="Times New Roman" panose="02020603050405020304"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Children who are gifted have above-average intelligence (usually defined as an IQ of 130 or higher) and/or superior talent in some domain such as art, music, or mathematics. </a:t>
            </a:r>
          </a:p>
          <a:p>
            <a:pPr eaLnBrk="1" hangingPunct="1"/>
            <a:r>
              <a:rPr lang="en-US" altLang="en-US" dirty="0"/>
              <a:t>The U.S. government has described five areas of giftedness: intellectual, academic, creative, visual and performing arts, and leadership.</a:t>
            </a:r>
          </a:p>
        </p:txBody>
      </p:sp>
    </p:spTree>
    <p:extLst>
      <p:ext uri="{BB962C8B-B14F-4D97-AF65-F5344CB8AC3E}">
        <p14:creationId xmlns:p14="http://schemas.microsoft.com/office/powerpoint/2010/main" val="1592112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2421862A-1EE8-498D-841B-1C3AA4970480}" type="slidenum">
              <a:rPr lang="en-US" altLang="en-US" sz="1200">
                <a:solidFill>
                  <a:schemeClr val="tx1"/>
                </a:solidFill>
                <a:latin typeface="Times New Roman" panose="02020603050405020304" pitchFamily="18" charset="0"/>
              </a:rPr>
              <a:pPr/>
              <a:t>30</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1978579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296707B4-64A2-4180-908C-AE9B5338C4E7}" type="slidenum">
              <a:rPr lang="en-US" altLang="en-US" sz="1200">
                <a:solidFill>
                  <a:schemeClr val="tx1"/>
                </a:solidFill>
                <a:latin typeface="Times New Roman" panose="02020603050405020304" pitchFamily="18" charset="0"/>
              </a:rPr>
              <a:pPr/>
              <a:t>31</a:t>
            </a:fld>
            <a:endParaRPr lang="en-US" altLang="en-US" sz="1200">
              <a:solidFill>
                <a:schemeClr val="tx1"/>
              </a:solidFill>
              <a:latin typeface="Times New Roman" panose="02020603050405020304"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00604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44E36338-3976-4116-BDEA-BB6F8973DC90}" type="slidenum">
              <a:rPr lang="en-US" altLang="en-US" sz="1200">
                <a:solidFill>
                  <a:schemeClr val="tx1"/>
                </a:solidFill>
                <a:latin typeface="Times New Roman" panose="02020603050405020304" pitchFamily="18" charset="0"/>
              </a:rPr>
              <a:pPr/>
              <a:t>32</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9620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3AEC3CB5-491E-4122-8E14-7391EC65613B}" type="slidenum">
              <a:rPr lang="en-US" altLang="en-US" sz="1200">
                <a:solidFill>
                  <a:schemeClr val="tx1"/>
                </a:solidFill>
                <a:latin typeface="Times New Roman" panose="02020603050405020304" pitchFamily="18" charset="0"/>
              </a:rPr>
              <a:pPr/>
              <a:t>3</a:t>
            </a:fld>
            <a:endParaRPr lang="en-US" altLang="en-US" sz="1200">
              <a:solidFill>
                <a:schemeClr val="tx1"/>
              </a:solidFill>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93430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49205112-BFBD-4903-AD95-069542140E6E}" type="slidenum">
              <a:rPr lang="en-US" altLang="en-US" sz="1200">
                <a:solidFill>
                  <a:schemeClr val="tx1"/>
                </a:solidFill>
                <a:latin typeface="Times New Roman" panose="02020603050405020304" pitchFamily="18" charset="0"/>
              </a:rPr>
              <a:pPr/>
              <a:t>33</a:t>
            </a:fld>
            <a:endParaRPr lang="en-US" altLang="en-US" sz="1200">
              <a:solidFill>
                <a:schemeClr val="tx1"/>
              </a:solidFill>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case is on page 224 of the text.</a:t>
            </a:r>
          </a:p>
        </p:txBody>
      </p:sp>
    </p:spTree>
    <p:extLst>
      <p:ext uri="{BB962C8B-B14F-4D97-AF65-F5344CB8AC3E}">
        <p14:creationId xmlns:p14="http://schemas.microsoft.com/office/powerpoint/2010/main" val="2702428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1B3B2A2D-354D-4486-B996-633A2FD67FFC}" type="slidenum">
              <a:rPr lang="en-US" altLang="en-US" sz="1200">
                <a:solidFill>
                  <a:schemeClr val="tx1"/>
                </a:solidFill>
                <a:latin typeface="Times New Roman" panose="02020603050405020304" pitchFamily="18" charset="0"/>
              </a:rPr>
              <a:pPr/>
              <a:t>34</a:t>
            </a:fld>
            <a:endParaRPr lang="en-US" altLang="en-US" sz="1200">
              <a:solidFill>
                <a:schemeClr val="tx1"/>
              </a:solidFill>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case is on page 224 of the text.</a:t>
            </a:r>
          </a:p>
        </p:txBody>
      </p:sp>
    </p:spTree>
    <p:extLst>
      <p:ext uri="{BB962C8B-B14F-4D97-AF65-F5344CB8AC3E}">
        <p14:creationId xmlns:p14="http://schemas.microsoft.com/office/powerpoint/2010/main" val="43636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Children with disabilities must have a free, appropriate education; increasingly, they are educated in regular classrooms. </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007EBEDB-5F2E-46A2-8953-EC963B855C14}" type="slidenum">
              <a:rPr lang="en-US" altLang="en-US" sz="1200">
                <a:solidFill>
                  <a:schemeClr val="tx1"/>
                </a:solidFill>
                <a:latin typeface="Times New Roman" panose="02020603050405020304" pitchFamily="18" charset="0"/>
              </a:rPr>
              <a:pPr/>
              <a:t>4</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8833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8200EFB7-D16E-4499-AF17-44B4462A896D}" type="slidenum">
              <a:rPr lang="en-US" altLang="en-US" sz="1200">
                <a:solidFill>
                  <a:schemeClr val="tx1"/>
                </a:solidFill>
                <a:latin typeface="Times New Roman" panose="02020603050405020304" pitchFamily="18" charset="0"/>
              </a:rPr>
              <a:pPr/>
              <a:t>5</a:t>
            </a:fld>
            <a:endParaRPr lang="en-US" altLang="en-US" sz="1200">
              <a:solidFill>
                <a:schemeClr val="tx1"/>
              </a:solidFill>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Handicapping condition - Used to describe the impediments to the learning and functioning of individuals with a disability</a:t>
            </a:r>
          </a:p>
        </p:txBody>
      </p:sp>
    </p:spTree>
    <p:extLst>
      <p:ext uri="{BB962C8B-B14F-4D97-AF65-F5344CB8AC3E}">
        <p14:creationId xmlns:p14="http://schemas.microsoft.com/office/powerpoint/2010/main" val="298177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14D65C1B-11E7-428D-BF02-3DCCF8C048C4}" type="slidenum">
              <a:rPr lang="en-US" altLang="en-US" sz="1200">
                <a:solidFill>
                  <a:schemeClr val="tx1"/>
                </a:solidFill>
                <a:latin typeface="Times New Roman" panose="02020603050405020304" pitchFamily="18" charset="0"/>
              </a:rPr>
              <a:pPr/>
              <a:t>6</a:t>
            </a:fld>
            <a:endParaRPr lang="en-US" altLang="en-US" sz="1200">
              <a:solidFill>
                <a:schemeClr val="tx1"/>
              </a:solidFill>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From the mid-1970s to the early 1990s, there was a dramatic increase in the percentage of U.S. students receiving special education services. </a:t>
            </a:r>
          </a:p>
          <a:p>
            <a:pPr eaLnBrk="1" hangingPunct="1"/>
            <a:r>
              <a:rPr lang="en-US" altLang="en-US" dirty="0"/>
              <a:t>About three times as many boys as girls are classified as having a learning disability (explanations include</a:t>
            </a:r>
            <a:r>
              <a:rPr lang="en-US" altLang="en-US" baseline="0" dirty="0"/>
              <a:t> </a:t>
            </a:r>
            <a:r>
              <a:rPr lang="en-US" altLang="en-US" dirty="0"/>
              <a:t>boys having greater biological vulnerability and referral bias). </a:t>
            </a:r>
          </a:p>
        </p:txBody>
      </p:sp>
    </p:spTree>
    <p:extLst>
      <p:ext uri="{BB962C8B-B14F-4D97-AF65-F5344CB8AC3E}">
        <p14:creationId xmlns:p14="http://schemas.microsoft.com/office/powerpoint/2010/main" val="150295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70B0A1A4-E0C7-439F-9BD2-9999E1BAD133}" type="slidenum">
              <a:rPr lang="en-US" altLang="en-US" sz="1200">
                <a:solidFill>
                  <a:schemeClr val="tx1"/>
                </a:solidFill>
                <a:latin typeface="Times New Roman" panose="02020603050405020304" pitchFamily="18" charset="0"/>
              </a:rPr>
              <a:pPr/>
              <a:t>7</a:t>
            </a:fld>
            <a:endParaRPr lang="en-US" altLang="en-US" sz="1200">
              <a:solidFill>
                <a:schemeClr val="tx1"/>
              </a:solidFill>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 learning disability in reading affects 80% of children with learning disabilities. </a:t>
            </a:r>
          </a:p>
        </p:txBody>
      </p:sp>
    </p:spTree>
    <p:extLst>
      <p:ext uri="{BB962C8B-B14F-4D97-AF65-F5344CB8AC3E}">
        <p14:creationId xmlns:p14="http://schemas.microsoft.com/office/powerpoint/2010/main" val="288431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13321300-029C-4961-A623-D73C2C374DE4}" type="slidenum">
              <a:rPr lang="en-US" altLang="en-US" sz="1200">
                <a:solidFill>
                  <a:schemeClr val="tx1"/>
                </a:solidFill>
                <a:latin typeface="Times New Roman" panose="02020603050405020304" pitchFamily="18" charset="0"/>
              </a:rPr>
              <a:pPr/>
              <a:t>8</a:t>
            </a:fld>
            <a:endParaRPr lang="en-US" altLang="en-US"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4427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bg1"/>
                </a:solidFill>
                <a:latin typeface="Arial" panose="020B0604020202020204" pitchFamily="34" charset="0"/>
              </a:defRPr>
            </a:lvl1pPr>
            <a:lvl2pPr marL="742950" indent="-285750">
              <a:defRPr sz="2400">
                <a:solidFill>
                  <a:schemeClr val="bg1"/>
                </a:solidFill>
                <a:latin typeface="Arial" panose="020B0604020202020204" pitchFamily="34" charset="0"/>
              </a:defRPr>
            </a:lvl2pPr>
            <a:lvl3pPr marL="1143000" indent="-228600">
              <a:defRPr sz="2400">
                <a:solidFill>
                  <a:schemeClr val="bg1"/>
                </a:solidFill>
                <a:latin typeface="Arial" panose="020B0604020202020204" pitchFamily="34" charset="0"/>
              </a:defRPr>
            </a:lvl3pPr>
            <a:lvl4pPr marL="1600200" indent="-228600">
              <a:defRPr sz="2400">
                <a:solidFill>
                  <a:schemeClr val="bg1"/>
                </a:solidFill>
                <a:latin typeface="Arial" panose="020B0604020202020204" pitchFamily="34" charset="0"/>
              </a:defRPr>
            </a:lvl4pPr>
            <a:lvl5pPr marL="2057400" indent="-228600">
              <a:defRPr sz="2400">
                <a:solidFill>
                  <a:schemeClr val="bg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bg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bg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bg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bg1"/>
                </a:solidFill>
                <a:latin typeface="Arial" panose="020B0604020202020204" pitchFamily="34" charset="0"/>
              </a:defRPr>
            </a:lvl9pPr>
          </a:lstStyle>
          <a:p>
            <a:fld id="{F3D89BBD-DC91-4E71-8B83-FB2518BC31AA}" type="slidenum">
              <a:rPr lang="en-US" altLang="en-US" sz="1200">
                <a:solidFill>
                  <a:schemeClr val="tx1"/>
                </a:solidFill>
                <a:latin typeface="Times New Roman" panose="02020603050405020304" pitchFamily="18" charset="0"/>
              </a:rPr>
              <a:pPr/>
              <a:t>9</a:t>
            </a:fld>
            <a:endParaRPr lang="en-US" altLang="en-US" sz="1200">
              <a:solidFill>
                <a:schemeClr val="tx1"/>
              </a:solidFill>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 national study found that 7% of U.S. children, 3–17 years of age, had ADHD (Bloom &amp; </a:t>
            </a:r>
            <a:r>
              <a:rPr lang="en-US" altLang="en-US" dirty="0" err="1"/>
              <a:t>Dey</a:t>
            </a:r>
            <a:r>
              <a:rPr lang="en-US" altLang="en-US" dirty="0"/>
              <a:t>, 2006).</a:t>
            </a:r>
          </a:p>
          <a:p>
            <a:pPr eaLnBrk="1" hangingPunct="1"/>
            <a:r>
              <a:rPr lang="en-US" altLang="en-US" dirty="0"/>
              <a:t>Disorder is 4 to 9 times more prevalent in boys than girls.</a:t>
            </a:r>
          </a:p>
        </p:txBody>
      </p:sp>
    </p:spTree>
    <p:extLst>
      <p:ext uri="{BB962C8B-B14F-4D97-AF65-F5344CB8AC3E}">
        <p14:creationId xmlns:p14="http://schemas.microsoft.com/office/powerpoint/2010/main" val="109786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spcBef>
                  <a:spcPct val="0"/>
                </a:spcBef>
                <a:buFontTx/>
                <a:buNone/>
                <a:defRPr/>
              </a:pPr>
              <a:endParaRPr lang="en-US" sz="1800" dirty="0">
                <a:solidFill>
                  <a:schemeClr val="tx1"/>
                </a:solidFill>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spcBef>
                  <a:spcPct val="0"/>
                </a:spcBef>
                <a:buFontTx/>
                <a:buNone/>
                <a:defRPr/>
              </a:pPr>
              <a:endParaRPr lang="en-US" dirty="0">
                <a:solidFill>
                  <a:schemeClr val="tx1"/>
                </a:solidFill>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spcBef>
                  <a:spcPct val="0"/>
                </a:spcBef>
                <a:buFontTx/>
                <a:buNone/>
                <a:defRPr/>
              </a:pPr>
              <a:endParaRPr lang="en-US" dirty="0">
                <a:solidFill>
                  <a:schemeClr val="tx1"/>
                </a:solidFill>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0" name="Text Box 13"/>
          <p:cNvSpPr txBox="1">
            <a:spLocks noChangeArrowheads="1"/>
          </p:cNvSpPr>
          <p:nvPr userDrawn="1"/>
        </p:nvSpPr>
        <p:spPr bwMode="auto">
          <a:xfrm>
            <a:off x="4953000" y="6572250"/>
            <a:ext cx="4097338" cy="249670"/>
          </a:xfrm>
          <a:prstGeom prst="rect">
            <a:avLst/>
          </a:prstGeom>
          <a:noFill/>
          <a:ln w="9525">
            <a:noFill/>
            <a:miter lim="800000"/>
            <a:headEnd/>
            <a:tailEnd/>
          </a:ln>
          <a:effectLst/>
        </p:spPr>
        <p:txBody>
          <a:bodyPr wrap="none">
            <a:spAutoFit/>
          </a:bodyPr>
          <a:lstStyle/>
          <a:p>
            <a:pPr eaLnBrk="1" hangingPunct="1">
              <a:spcBef>
                <a:spcPct val="0"/>
              </a:spcBef>
              <a:buFontTx/>
              <a:buNone/>
              <a:defRPr/>
            </a:pPr>
            <a:r>
              <a:rPr lang="en-US" sz="1200" dirty="0">
                <a:solidFill>
                  <a:schemeClr val="tx1"/>
                </a:solidFill>
                <a:latin typeface="Arial" charset="0"/>
              </a:rPr>
              <a:t>© 2009 McGraw-Hill Higher Education. All rights reserved.</a:t>
            </a:r>
          </a:p>
        </p:txBody>
      </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spcBef>
                <a:spcPct val="0"/>
              </a:spcBef>
              <a:buFontTx/>
              <a:buNone/>
            </a:pPr>
            <a:fld id="{C51F40BC-7E22-4160-8FF2-1B03515ED763}" type="slidenum">
              <a:rPr lang="en-US" altLang="en-US" sz="1000">
                <a:solidFill>
                  <a:schemeClr val="tx1"/>
                </a:solidFill>
              </a:rPr>
              <a:pPr algn="r" eaLnBrk="1" hangingPunct="1">
                <a:spcBef>
                  <a:spcPct val="0"/>
                </a:spcBef>
                <a:buFontTx/>
                <a:buNone/>
              </a:pPr>
              <a:t>‹#›</a:t>
            </a:fld>
            <a:endParaRPr lang="en-US" altLang="en-US" sz="1000">
              <a:solidFill>
                <a:schemeClr val="tx1"/>
              </a:solidFill>
            </a:endParaRPr>
          </a:p>
        </p:txBody>
      </p:sp>
      <p:sp>
        <p:nvSpPr>
          <p:cNvPr id="221186"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21196"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buFontTx/>
              <a:buNone/>
              <a:defRPr sz="1000">
                <a:solidFill>
                  <a:schemeClr val="tx1"/>
                </a:solidFill>
              </a:defRPr>
            </a:lvl1pPr>
          </a:lstStyle>
          <a:p>
            <a:endParaRPr lang="en-US" altLang="en-US"/>
          </a:p>
        </p:txBody>
      </p:sp>
      <p:sp>
        <p:nvSpPr>
          <p:cNvPr id="13"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000">
                <a:solidFill>
                  <a:schemeClr val="tx1"/>
                </a:solidFill>
              </a:defRPr>
            </a:lvl1pPr>
          </a:lstStyle>
          <a:p>
            <a:r>
              <a:rPr lang="en-IN" altLang="en-US"/>
              <a:t>© 2018 McGraw-Hill Higher Education. All rights reserved. </a:t>
            </a:r>
            <a:endParaRPr lang="en-US" altLang="en-US"/>
          </a:p>
        </p:txBody>
      </p:sp>
    </p:spTree>
    <p:extLst>
      <p:ext uri="{BB962C8B-B14F-4D97-AF65-F5344CB8AC3E}">
        <p14:creationId xmlns:p14="http://schemas.microsoft.com/office/powerpoint/2010/main" val="144631751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BABEC14-BD7D-4460-9489-65548C936B02}" type="slidenum">
              <a:rPr lang="en-US" altLang="en-US"/>
              <a:pPr/>
              <a:t>‹#›</a:t>
            </a:fld>
            <a:endParaRPr lang="en-US" altLang="en-US"/>
          </a:p>
        </p:txBody>
      </p:sp>
    </p:spTree>
    <p:extLst>
      <p:ext uri="{BB962C8B-B14F-4D97-AF65-F5344CB8AC3E}">
        <p14:creationId xmlns:p14="http://schemas.microsoft.com/office/powerpoint/2010/main" val="90456347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713D869-3B59-45FD-8A3A-54C59A7BD193}" type="slidenum">
              <a:rPr lang="en-US" altLang="en-US"/>
              <a:pPr/>
              <a:t>‹#›</a:t>
            </a:fld>
            <a:endParaRPr lang="en-US" altLang="en-US"/>
          </a:p>
        </p:txBody>
      </p:sp>
    </p:spTree>
    <p:extLst>
      <p:ext uri="{BB962C8B-B14F-4D97-AF65-F5344CB8AC3E}">
        <p14:creationId xmlns:p14="http://schemas.microsoft.com/office/powerpoint/2010/main" val="5316225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28E8811-398C-4140-9568-173F0AD4D661}" type="slidenum">
              <a:rPr lang="en-US" altLang="en-US"/>
              <a:pPr/>
              <a:t>‹#›</a:t>
            </a:fld>
            <a:endParaRPr lang="en-US" altLang="en-US"/>
          </a:p>
        </p:txBody>
      </p:sp>
    </p:spTree>
    <p:extLst>
      <p:ext uri="{BB962C8B-B14F-4D97-AF65-F5344CB8AC3E}">
        <p14:creationId xmlns:p14="http://schemas.microsoft.com/office/powerpoint/2010/main" val="251760056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A1A0B5F-E668-4181-AE99-9D506E2A375E}" type="slidenum">
              <a:rPr lang="en-US" altLang="en-US"/>
              <a:pPr/>
              <a:t>‹#›</a:t>
            </a:fld>
            <a:endParaRPr lang="en-US" altLang="en-US"/>
          </a:p>
        </p:txBody>
      </p:sp>
      <p:sp>
        <p:nvSpPr>
          <p:cNvPr id="5" name="Content Placeholder 4"/>
          <p:cNvSpPr>
            <a:spLocks noGrp="1"/>
          </p:cNvSpPr>
          <p:nvPr>
            <p:ph sz="quarter" idx="11"/>
          </p:nvPr>
        </p:nvSpPr>
        <p:spPr>
          <a:xfrm>
            <a:off x="685800" y="2514600"/>
            <a:ext cx="16764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p:cNvSpPr>
            <a:spLocks noGrp="1"/>
          </p:cNvSpPr>
          <p:nvPr>
            <p:ph sz="quarter" idx="12"/>
          </p:nvPr>
        </p:nvSpPr>
        <p:spPr>
          <a:xfrm>
            <a:off x="3200400" y="2590800"/>
            <a:ext cx="1447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5257800" y="2514600"/>
            <a:ext cx="9906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4"/>
          </p:nvPr>
        </p:nvSpPr>
        <p:spPr>
          <a:xfrm>
            <a:off x="6858000" y="2362200"/>
            <a:ext cx="1371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Box 13"/>
          <p:cNvSpPr txBox="1">
            <a:spLocks noChangeArrowheads="1"/>
          </p:cNvSpPr>
          <p:nvPr userDrawn="1"/>
        </p:nvSpPr>
        <p:spPr bwMode="auto">
          <a:xfrm>
            <a:off x="4880430" y="6556747"/>
            <a:ext cx="4127605" cy="228925"/>
          </a:xfrm>
          <a:prstGeom prst="rect">
            <a:avLst/>
          </a:prstGeom>
          <a:noFill/>
          <a:ln w="9525">
            <a:noFill/>
            <a:miter lim="800000"/>
            <a:headEnd/>
            <a:tailEnd/>
          </a:ln>
          <a:effectLst/>
        </p:spPr>
        <p:txBody>
          <a:bodyPr wrap="none">
            <a:spAutoFit/>
          </a:bodyPr>
          <a:lstStyle/>
          <a:p>
            <a:pPr eaLnBrk="1" hangingPunct="1">
              <a:spcBef>
                <a:spcPct val="0"/>
              </a:spcBef>
              <a:buFontTx/>
              <a:buNone/>
              <a:defRPr/>
            </a:pPr>
            <a:r>
              <a:rPr lang="en-US" sz="1200" dirty="0">
                <a:solidFill>
                  <a:schemeClr val="tx1"/>
                </a:solidFill>
                <a:latin typeface="Arial" charset="0"/>
              </a:rPr>
              <a:t>© 2018 McGraw-Hill Higher Education. All rights reserved.</a:t>
            </a:r>
          </a:p>
        </p:txBody>
      </p:sp>
      <p:sp>
        <p:nvSpPr>
          <p:cNvPr id="6" name="Table Placeholder 5">
            <a:extLst>
              <a:ext uri="{FF2B5EF4-FFF2-40B4-BE49-F238E27FC236}">
                <a16:creationId xmlns:a16="http://schemas.microsoft.com/office/drawing/2014/main" id="{E0BDE6EB-2894-4578-8EA2-F5A4FC325DD3}"/>
              </a:ext>
            </a:extLst>
          </p:cNvPr>
          <p:cNvSpPr>
            <a:spLocks noGrp="1"/>
          </p:cNvSpPr>
          <p:nvPr>
            <p:ph type="tbl" sz="quarter" idx="15"/>
          </p:nvPr>
        </p:nvSpPr>
        <p:spPr>
          <a:xfrm>
            <a:off x="2590800" y="4953000"/>
            <a:ext cx="5791200" cy="1295400"/>
          </a:xfrm>
        </p:spPr>
        <p:txBody>
          <a:bodyPr/>
          <a:lstStyle/>
          <a:p>
            <a:endParaRPr lang="en-US"/>
          </a:p>
        </p:txBody>
      </p:sp>
    </p:spTree>
    <p:extLst>
      <p:ext uri="{BB962C8B-B14F-4D97-AF65-F5344CB8AC3E}">
        <p14:creationId xmlns:p14="http://schemas.microsoft.com/office/powerpoint/2010/main" val="2593262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2317126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1574589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defRPr/>
              </a:pPr>
              <a:endParaRPr lang="en-US" dirty="0">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83298" name="Rectangle 2"/>
          <p:cNvSpPr>
            <a:spLocks noGrp="1" noChangeArrowheads="1"/>
          </p:cNvSpPr>
          <p:nvPr>
            <p:ph type="subTitle" idx="1"/>
          </p:nvPr>
        </p:nvSpPr>
        <p:spPr>
          <a:xfrm>
            <a:off x="2286000" y="3581400"/>
            <a:ext cx="5638800" cy="1905000"/>
          </a:xfrm>
          <a:prstGeom prst="rect">
            <a:avLst/>
          </a:prstGeom>
        </p:spPr>
        <p:txBody>
          <a:bodyPr/>
          <a:lstStyle>
            <a:lvl1pPr marL="0" indent="0">
              <a:buFont typeface="Wingdings" pitchFamily="2" charset="2"/>
              <a:buNone/>
              <a:defRPr/>
            </a:lvl1pPr>
          </a:lstStyle>
          <a:p>
            <a:r>
              <a:rPr lang="en-US" dirty="0"/>
              <a:t>Click to edit Master subtitle style</a:t>
            </a:r>
          </a:p>
        </p:txBody>
      </p:sp>
      <p:sp>
        <p:nvSpPr>
          <p:cNvPr id="183308" name="Rectangle 12"/>
          <p:cNvSpPr>
            <a:spLocks noGrp="1" noChangeArrowheads="1"/>
          </p:cNvSpPr>
          <p:nvPr>
            <p:ph type="ctrTitle"/>
          </p:nvPr>
        </p:nvSpPr>
        <p:spPr>
          <a:xfrm>
            <a:off x="838200" y="1443038"/>
            <a:ext cx="7086600" cy="1600200"/>
          </a:xfrm>
          <a:prstGeom prst="rect">
            <a:avLst/>
          </a:prstGeom>
        </p:spPr>
        <p:txBody>
          <a:bodyPr anchor="ctr"/>
          <a:lstStyle>
            <a:lvl1pPr>
              <a:defRPr/>
            </a:lvl1pPr>
          </a:lstStyle>
          <a:p>
            <a:r>
              <a:rPr lang="en-US"/>
              <a:t>Click to edit Master title style</a:t>
            </a:r>
          </a:p>
        </p:txBody>
      </p:sp>
      <p:sp>
        <p:nvSpPr>
          <p:cNvPr id="11"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a:lvl1pPr>
          </a:lstStyle>
          <a:p>
            <a:fld id="{65A5B778-D969-4A8D-9AF1-E047A77D18E0}" type="datetime1">
              <a:rPr lang="en-US" altLang="en-US"/>
              <a:pPr/>
              <a:t>8/24/2017</a:t>
            </a:fld>
            <a:endParaRPr lang="en-US" altLang="en-US"/>
          </a:p>
        </p:txBody>
      </p:sp>
      <p:sp>
        <p:nvSpPr>
          <p:cNvPr id="12"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3" name="Rectangle 5"/>
          <p:cNvSpPr>
            <a:spLocks noGrp="1" noChangeArrowheads="1"/>
          </p:cNvSpPr>
          <p:nvPr>
            <p:ph type="sldNum" sz="quarter" idx="12"/>
          </p:nvPr>
        </p:nvSpPr>
        <p:spPr>
          <a:xfrm>
            <a:off x="6934200" y="228600"/>
            <a:ext cx="1905000" cy="457200"/>
          </a:xfrm>
          <a:prstGeom prst="rect">
            <a:avLst/>
          </a:prstGeom>
        </p:spPr>
        <p:txBody>
          <a:bodyPr/>
          <a:lstStyle>
            <a:lvl1pPr>
              <a:defRPr/>
            </a:lvl1pPr>
          </a:lstStyle>
          <a:p>
            <a:fld id="{58EAC285-01CC-450D-9325-157A99793962}" type="slidenum">
              <a:rPr lang="en-US" altLang="en-US"/>
              <a:pPr/>
              <a:t>‹#›</a:t>
            </a:fld>
            <a:endParaRPr lang="en-US" altLang="en-US"/>
          </a:p>
        </p:txBody>
      </p:sp>
      <p:sp>
        <p:nvSpPr>
          <p:cNvPr id="3" name="Content Placeholder 2"/>
          <p:cNvSpPr>
            <a:spLocks noGrp="1"/>
          </p:cNvSpPr>
          <p:nvPr>
            <p:ph sz="quarter" idx="13"/>
          </p:nvPr>
        </p:nvSpPr>
        <p:spPr>
          <a:xfrm>
            <a:off x="609600" y="3538538"/>
            <a:ext cx="1447800" cy="647700"/>
          </a:xfrm>
          <a:prstGeom prst="rect">
            <a:avLst/>
          </a:prstGeom>
        </p:spPr>
        <p:txBody>
          <a:bodyPr/>
          <a:lstStyle/>
          <a:p>
            <a:pPr lvl="0"/>
            <a:endParaRPr lang="en-IN" dirty="0"/>
          </a:p>
        </p:txBody>
      </p:sp>
      <p:sp>
        <p:nvSpPr>
          <p:cNvPr id="15" name="Content Placeholder 14"/>
          <p:cNvSpPr>
            <a:spLocks noGrp="1"/>
          </p:cNvSpPr>
          <p:nvPr>
            <p:ph sz="quarter" idx="14"/>
          </p:nvPr>
        </p:nvSpPr>
        <p:spPr>
          <a:xfrm>
            <a:off x="990600" y="4953000"/>
            <a:ext cx="990600" cy="457200"/>
          </a:xfrm>
          <a:prstGeom prst="rect">
            <a:avLst/>
          </a:prstGeom>
        </p:spPr>
        <p:txBody>
          <a:bodyPr/>
          <a:lstStyle/>
          <a:p>
            <a:pPr lvl="0"/>
            <a:endParaRPr lang="en-IN" dirty="0"/>
          </a:p>
        </p:txBody>
      </p:sp>
      <p:sp>
        <p:nvSpPr>
          <p:cNvPr id="19" name="Content Placeholder 18"/>
          <p:cNvSpPr>
            <a:spLocks noGrp="1"/>
          </p:cNvSpPr>
          <p:nvPr>
            <p:ph sz="quarter" idx="15"/>
          </p:nvPr>
        </p:nvSpPr>
        <p:spPr>
          <a:xfrm>
            <a:off x="4114800" y="5562600"/>
            <a:ext cx="990600" cy="381000"/>
          </a:xfrm>
          <a:prstGeom prst="rect">
            <a:avLst/>
          </a:prstGeom>
        </p:spPr>
        <p:txBody>
          <a:bodyPr/>
          <a:lstStyle/>
          <a:p>
            <a:pPr lvl="0"/>
            <a:endParaRPr lang="en-IN" dirty="0"/>
          </a:p>
        </p:txBody>
      </p:sp>
      <p:sp>
        <p:nvSpPr>
          <p:cNvPr id="21" name="Content Placeholder 20"/>
          <p:cNvSpPr>
            <a:spLocks noGrp="1"/>
          </p:cNvSpPr>
          <p:nvPr>
            <p:ph sz="quarter" idx="16"/>
          </p:nvPr>
        </p:nvSpPr>
        <p:spPr>
          <a:xfrm>
            <a:off x="6324600" y="5821363"/>
            <a:ext cx="762000" cy="404812"/>
          </a:xfrm>
          <a:prstGeom prst="rect">
            <a:avLst/>
          </a:prstGeom>
        </p:spPr>
        <p:txBody>
          <a:bodyPr/>
          <a:lstStyle/>
          <a:p>
            <a:pPr lvl="0"/>
            <a:endParaRPr lang="en-IN" dirty="0"/>
          </a:p>
        </p:txBody>
      </p:sp>
      <p:sp>
        <p:nvSpPr>
          <p:cNvPr id="23" name="Content Placeholder 22"/>
          <p:cNvSpPr>
            <a:spLocks noGrp="1"/>
          </p:cNvSpPr>
          <p:nvPr>
            <p:ph sz="quarter" idx="17"/>
          </p:nvPr>
        </p:nvSpPr>
        <p:spPr>
          <a:xfrm>
            <a:off x="7924800" y="6019800"/>
            <a:ext cx="762000" cy="457200"/>
          </a:xfrm>
          <a:prstGeom prst="rect">
            <a:avLst/>
          </a:prstGeom>
        </p:spPr>
        <p:txBody>
          <a:bodyPr/>
          <a:lstStyle/>
          <a:p>
            <a:pPr lvl="0"/>
            <a:endParaRPr lang="en-IN" dirty="0"/>
          </a:p>
        </p:txBody>
      </p:sp>
    </p:spTree>
    <p:extLst>
      <p:ext uri="{BB962C8B-B14F-4D97-AF65-F5344CB8AC3E}">
        <p14:creationId xmlns:p14="http://schemas.microsoft.com/office/powerpoint/2010/main" val="210319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49325" y="1981200"/>
            <a:ext cx="7661275"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B4C4DA0A-3EAF-49F7-BBAD-46A7E16FA4D0}"/>
              </a:ext>
            </a:extLst>
          </p:cNvPr>
          <p:cNvSpPr>
            <a:spLocks noGrp="1"/>
          </p:cNvSpPr>
          <p:nvPr>
            <p:ph sz="quarter" idx="11" hasCustomPrompt="1"/>
          </p:nvPr>
        </p:nvSpPr>
        <p:spPr>
          <a:xfrm>
            <a:off x="1371600" y="4114800"/>
            <a:ext cx="5029200" cy="1219200"/>
          </a:xfrm>
        </p:spPr>
        <p:txBody>
          <a:bodyPr/>
          <a:lstStyle>
            <a:lvl1pPr marL="0" indent="0">
              <a:buNone/>
              <a:defRPr/>
            </a:lvl1pPr>
          </a:lstStyle>
          <a:p>
            <a:pPr lvl="0"/>
            <a:r>
              <a:rPr lang="en-US" dirty="0"/>
              <a:t>B </a:t>
            </a:r>
            <a:r>
              <a:rPr lang="en-US" dirty="0" err="1"/>
              <a:t>cnvdxbn</a:t>
            </a:r>
            <a:endParaRPr lang="en-US" dirty="0"/>
          </a:p>
        </p:txBody>
      </p:sp>
      <p:sp>
        <p:nvSpPr>
          <p:cNvPr id="7" name="Content Placeholder 5">
            <a:extLst>
              <a:ext uri="{FF2B5EF4-FFF2-40B4-BE49-F238E27FC236}">
                <a16:creationId xmlns:a16="http://schemas.microsoft.com/office/drawing/2014/main" id="{BB5D9771-E5E1-4E19-AD54-BBDAD60B7809}"/>
              </a:ext>
            </a:extLst>
          </p:cNvPr>
          <p:cNvSpPr>
            <a:spLocks noGrp="1"/>
          </p:cNvSpPr>
          <p:nvPr>
            <p:ph sz="quarter" idx="12" hasCustomPrompt="1"/>
          </p:nvPr>
        </p:nvSpPr>
        <p:spPr>
          <a:xfrm>
            <a:off x="3029993" y="2801203"/>
            <a:ext cx="5029200" cy="1219200"/>
          </a:xfrm>
        </p:spPr>
        <p:txBody>
          <a:bodyPr/>
          <a:lstStyle>
            <a:lvl1pPr marL="0" indent="0">
              <a:buNone/>
              <a:defRPr/>
            </a:lvl1pPr>
          </a:lstStyle>
          <a:p>
            <a:pPr lvl="0"/>
            <a:r>
              <a:rPr lang="en-US" dirty="0" err="1"/>
              <a:t>abf</a:t>
            </a:r>
            <a:endParaRPr lang="en-US" dirty="0"/>
          </a:p>
        </p:txBody>
      </p:sp>
    </p:spTree>
    <p:extLst>
      <p:ext uri="{BB962C8B-B14F-4D97-AF65-F5344CB8AC3E}">
        <p14:creationId xmlns:p14="http://schemas.microsoft.com/office/powerpoint/2010/main" val="2899324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5352CA6-EB88-43CE-90F7-F7745587E195}" type="slidenum">
              <a:rPr lang="en-US" altLang="en-US"/>
              <a:pPr/>
              <a:t>‹#›</a:t>
            </a:fld>
            <a:endParaRPr lang="en-US" altLang="en-US"/>
          </a:p>
        </p:txBody>
      </p:sp>
    </p:spTree>
    <p:extLst>
      <p:ext uri="{BB962C8B-B14F-4D97-AF65-F5344CB8AC3E}">
        <p14:creationId xmlns:p14="http://schemas.microsoft.com/office/powerpoint/2010/main" val="1484303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FC003DB-2C3E-4EEB-89AA-0B99C656D2CA}" type="slidenum">
              <a:rPr lang="en-US" altLang="en-US"/>
              <a:pPr/>
              <a:t>‹#›</a:t>
            </a:fld>
            <a:endParaRPr lang="en-US" altLang="en-US"/>
          </a:p>
        </p:txBody>
      </p:sp>
    </p:spTree>
    <p:extLst>
      <p:ext uri="{BB962C8B-B14F-4D97-AF65-F5344CB8AC3E}">
        <p14:creationId xmlns:p14="http://schemas.microsoft.com/office/powerpoint/2010/main" val="3591063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533400" y="3276600"/>
            <a:ext cx="1752600"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p:cNvSpPr>
            <a:spLocks noGrp="1"/>
          </p:cNvSpPr>
          <p:nvPr>
            <p:ph sz="quarter" idx="12"/>
          </p:nvPr>
        </p:nvSpPr>
        <p:spPr>
          <a:xfrm>
            <a:off x="3276600" y="4648200"/>
            <a:ext cx="14478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3"/>
          </p:nvPr>
        </p:nvSpPr>
        <p:spPr>
          <a:xfrm>
            <a:off x="5181600" y="4800600"/>
            <a:ext cx="16002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Box 13"/>
          <p:cNvSpPr txBox="1">
            <a:spLocks noChangeArrowheads="1"/>
          </p:cNvSpPr>
          <p:nvPr userDrawn="1"/>
        </p:nvSpPr>
        <p:spPr bwMode="auto">
          <a:xfrm>
            <a:off x="4880430" y="6556747"/>
            <a:ext cx="4127605" cy="228925"/>
          </a:xfrm>
          <a:prstGeom prst="rect">
            <a:avLst/>
          </a:prstGeom>
          <a:noFill/>
          <a:ln w="9525">
            <a:noFill/>
            <a:miter lim="800000"/>
            <a:headEnd/>
            <a:tailEnd/>
          </a:ln>
          <a:effectLst/>
        </p:spPr>
        <p:txBody>
          <a:bodyPr wrap="none">
            <a:spAutoFit/>
          </a:bodyPr>
          <a:lstStyle/>
          <a:p>
            <a:pPr eaLnBrk="1" hangingPunct="1">
              <a:spcBef>
                <a:spcPct val="0"/>
              </a:spcBef>
              <a:buFontTx/>
              <a:buNone/>
              <a:defRPr/>
            </a:pPr>
            <a:r>
              <a:rPr lang="en-US" sz="1200" dirty="0">
                <a:solidFill>
                  <a:schemeClr val="tx1"/>
                </a:solidFill>
                <a:latin typeface="Arial" charset="0"/>
              </a:rPr>
              <a:t>© 2018 McGraw-Hill Higher Education. All rights reserved.</a:t>
            </a:r>
          </a:p>
        </p:txBody>
      </p:sp>
    </p:spTree>
    <p:extLst>
      <p:ext uri="{BB962C8B-B14F-4D97-AF65-F5344CB8AC3E}">
        <p14:creationId xmlns:p14="http://schemas.microsoft.com/office/powerpoint/2010/main" val="15073056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B3239AA-9CD6-44DD-B92A-249EA229A42C}" type="slidenum">
              <a:rPr lang="en-US" altLang="en-US"/>
              <a:pPr/>
              <a:t>‹#›</a:t>
            </a:fld>
            <a:endParaRPr lang="en-US" altLang="en-US"/>
          </a:p>
        </p:txBody>
      </p:sp>
    </p:spTree>
    <p:extLst>
      <p:ext uri="{BB962C8B-B14F-4D97-AF65-F5344CB8AC3E}">
        <p14:creationId xmlns:p14="http://schemas.microsoft.com/office/powerpoint/2010/main" val="3373864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5E47A2FC-74C4-47EA-A5E0-98260228F6F9}" type="slidenum">
              <a:rPr lang="en-US" altLang="en-US"/>
              <a:pPr/>
              <a:t>‹#›</a:t>
            </a:fld>
            <a:endParaRPr lang="en-US" altLang="en-US"/>
          </a:p>
        </p:txBody>
      </p:sp>
    </p:spTree>
    <p:extLst>
      <p:ext uri="{BB962C8B-B14F-4D97-AF65-F5344CB8AC3E}">
        <p14:creationId xmlns:p14="http://schemas.microsoft.com/office/powerpoint/2010/main" val="3237721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4498F7D-613F-42B8-A4CD-30AD53C17E11}" type="slidenum">
              <a:rPr lang="en-US" altLang="en-US"/>
              <a:pPr/>
              <a:t>‹#›</a:t>
            </a:fld>
            <a:endParaRPr lang="en-US" altLang="en-US"/>
          </a:p>
        </p:txBody>
      </p:sp>
    </p:spTree>
    <p:extLst>
      <p:ext uri="{BB962C8B-B14F-4D97-AF65-F5344CB8AC3E}">
        <p14:creationId xmlns:p14="http://schemas.microsoft.com/office/powerpoint/2010/main" val="2037757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BE5C902-FA9F-4FD5-ADA7-4003A90018DA}" type="slidenum">
              <a:rPr lang="en-US" altLang="en-US"/>
              <a:pPr/>
              <a:t>‹#›</a:t>
            </a:fld>
            <a:endParaRPr lang="en-US" altLang="en-US"/>
          </a:p>
        </p:txBody>
      </p:sp>
    </p:spTree>
    <p:extLst>
      <p:ext uri="{BB962C8B-B14F-4D97-AF65-F5344CB8AC3E}">
        <p14:creationId xmlns:p14="http://schemas.microsoft.com/office/powerpoint/2010/main" val="1546721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0291343C-8293-4247-B380-270C8C3D9B91}" type="slidenum">
              <a:rPr lang="en-US" altLang="en-US"/>
              <a:pPr/>
              <a:t>‹#›</a:t>
            </a:fld>
            <a:endParaRPr lang="en-US" altLang="en-US"/>
          </a:p>
        </p:txBody>
      </p:sp>
    </p:spTree>
    <p:extLst>
      <p:ext uri="{BB962C8B-B14F-4D97-AF65-F5344CB8AC3E}">
        <p14:creationId xmlns:p14="http://schemas.microsoft.com/office/powerpoint/2010/main" val="3643935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949325" y="1981200"/>
            <a:ext cx="7661275" cy="4114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1C19975-DC42-47B1-8564-DB0ABEE1B65B}" type="slidenum">
              <a:rPr lang="en-US" altLang="en-US"/>
              <a:pPr/>
              <a:t>‹#›</a:t>
            </a:fld>
            <a:endParaRPr lang="en-US" altLang="en-US"/>
          </a:p>
        </p:txBody>
      </p:sp>
    </p:spTree>
    <p:extLst>
      <p:ext uri="{BB962C8B-B14F-4D97-AF65-F5344CB8AC3E}">
        <p14:creationId xmlns:p14="http://schemas.microsoft.com/office/powerpoint/2010/main" val="1330743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AF4E24B-ADC1-4A08-997B-B88E026D95EF}" type="slidenum">
              <a:rPr lang="en-US" altLang="en-US"/>
              <a:pPr/>
              <a:t>‹#›</a:t>
            </a:fld>
            <a:endParaRPr lang="en-US" altLang="en-US"/>
          </a:p>
        </p:txBody>
      </p:sp>
    </p:spTree>
    <p:extLst>
      <p:ext uri="{BB962C8B-B14F-4D97-AF65-F5344CB8AC3E}">
        <p14:creationId xmlns:p14="http://schemas.microsoft.com/office/powerpoint/2010/main" val="2698882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FF0DF417-4DA1-42AE-9BC4-2D11CBC5EE3A}" type="slidenum">
              <a:rPr lang="en-US" altLang="en-US"/>
              <a:pPr/>
              <a:t>‹#›</a:t>
            </a:fld>
            <a:endParaRPr lang="en-US" altLang="en-US"/>
          </a:p>
        </p:txBody>
      </p:sp>
    </p:spTree>
    <p:extLst>
      <p:ext uri="{BB962C8B-B14F-4D97-AF65-F5344CB8AC3E}">
        <p14:creationId xmlns:p14="http://schemas.microsoft.com/office/powerpoint/2010/main" val="5040561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949325" y="1981200"/>
            <a:ext cx="3754438"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49325" y="4114800"/>
            <a:ext cx="3754438"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856163" y="1981200"/>
            <a:ext cx="3754437"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1EA4BAB-641D-4E57-A68E-AC0A2B702203}" type="slidenum">
              <a:rPr lang="en-US" altLang="en-US"/>
              <a:pPr/>
              <a:t>‹#›</a:t>
            </a:fld>
            <a:endParaRPr lang="en-US" altLang="en-US"/>
          </a:p>
        </p:txBody>
      </p:sp>
    </p:spTree>
    <p:extLst>
      <p:ext uri="{BB962C8B-B14F-4D97-AF65-F5344CB8AC3E}">
        <p14:creationId xmlns:p14="http://schemas.microsoft.com/office/powerpoint/2010/main" val="1261752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04CE4E9-4059-4C45-8D9B-691AB20F67C4}" type="slidenum">
              <a:rPr lang="en-US" altLang="en-US"/>
              <a:pPr/>
              <a:t>‹#›</a:t>
            </a:fld>
            <a:endParaRPr lang="en-US" altLang="en-US"/>
          </a:p>
        </p:txBody>
      </p:sp>
    </p:spTree>
    <p:extLst>
      <p:ext uri="{BB962C8B-B14F-4D97-AF65-F5344CB8AC3E}">
        <p14:creationId xmlns:p14="http://schemas.microsoft.com/office/powerpoint/2010/main" val="4243121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28BEC0A-705E-47EF-B899-C3ABBF3707C0}" type="slidenum">
              <a:rPr lang="en-US" altLang="en-US"/>
              <a:pPr/>
              <a:t>‹#›</a:t>
            </a:fld>
            <a:endParaRPr lang="en-US" altLang="en-US"/>
          </a:p>
        </p:txBody>
      </p:sp>
    </p:spTree>
    <p:extLst>
      <p:ext uri="{BB962C8B-B14F-4D97-AF65-F5344CB8AC3E}">
        <p14:creationId xmlns:p14="http://schemas.microsoft.com/office/powerpoint/2010/main" val="3210774085"/>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spcBef>
                  <a:spcPct val="0"/>
                </a:spcBef>
                <a:buFontTx/>
                <a:buNone/>
                <a:defRPr/>
              </a:pPr>
              <a:endParaRPr lang="en-US" sz="1800" dirty="0">
                <a:solidFill>
                  <a:schemeClr val="tx1"/>
                </a:solidFill>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spcBef>
                  <a:spcPct val="0"/>
                </a:spcBef>
                <a:buFontTx/>
                <a:buNone/>
                <a:defRPr/>
              </a:pPr>
              <a:endParaRPr lang="en-US" dirty="0">
                <a:solidFill>
                  <a:schemeClr val="tx1"/>
                </a:solidFill>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spcBef>
                  <a:spcPct val="0"/>
                </a:spcBef>
                <a:buFontTx/>
                <a:buNone/>
                <a:defRPr/>
              </a:pPr>
              <a:endParaRPr lang="en-US" dirty="0">
                <a:solidFill>
                  <a:schemeClr val="tx1"/>
                </a:solidFill>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0" name="Text Box 13"/>
          <p:cNvSpPr txBox="1">
            <a:spLocks noChangeArrowheads="1"/>
          </p:cNvSpPr>
          <p:nvPr userDrawn="1"/>
        </p:nvSpPr>
        <p:spPr bwMode="auto">
          <a:xfrm>
            <a:off x="4953000" y="6583363"/>
            <a:ext cx="4097338" cy="274637"/>
          </a:xfrm>
          <a:prstGeom prst="rect">
            <a:avLst/>
          </a:prstGeom>
          <a:noFill/>
          <a:ln w="9525">
            <a:noFill/>
            <a:miter lim="800000"/>
            <a:headEnd/>
            <a:tailEnd/>
          </a:ln>
          <a:effectLst/>
        </p:spPr>
        <p:txBody>
          <a:bodyPr wrap="none">
            <a:spAutoFit/>
          </a:bodyPr>
          <a:lstStyle/>
          <a:p>
            <a:pPr eaLnBrk="1" hangingPunct="1">
              <a:spcBef>
                <a:spcPct val="0"/>
              </a:spcBef>
              <a:buFontTx/>
              <a:buNone/>
              <a:defRPr/>
            </a:pPr>
            <a:r>
              <a:rPr lang="en-US" sz="1200" dirty="0">
                <a:solidFill>
                  <a:schemeClr val="tx1"/>
                </a:solidFill>
                <a:latin typeface="Arial" charset="0"/>
              </a:rPr>
              <a:t>© 2009 McGraw-Hill Higher Education. All rights reserved.</a:t>
            </a:r>
          </a:p>
        </p:txBody>
      </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spcBef>
                <a:spcPct val="0"/>
              </a:spcBef>
              <a:buFontTx/>
              <a:buNone/>
            </a:pPr>
            <a:fld id="{C51F40BC-7E22-4160-8FF2-1B03515ED763}" type="slidenum">
              <a:rPr lang="en-US" altLang="en-US" sz="1000">
                <a:solidFill>
                  <a:schemeClr val="tx1"/>
                </a:solidFill>
              </a:rPr>
              <a:pPr algn="r" eaLnBrk="1" hangingPunct="1">
                <a:spcBef>
                  <a:spcPct val="0"/>
                </a:spcBef>
                <a:buFontTx/>
                <a:buNone/>
              </a:pPr>
              <a:t>‹#›</a:t>
            </a:fld>
            <a:endParaRPr lang="en-US" altLang="en-US" sz="1000">
              <a:solidFill>
                <a:schemeClr val="tx1"/>
              </a:solidFill>
            </a:endParaRPr>
          </a:p>
        </p:txBody>
      </p:sp>
      <p:sp>
        <p:nvSpPr>
          <p:cNvPr id="221186"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21196"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buFontTx/>
              <a:buNone/>
              <a:defRPr sz="1000">
                <a:solidFill>
                  <a:schemeClr val="tx1"/>
                </a:solidFill>
              </a:defRPr>
            </a:lvl1pPr>
          </a:lstStyle>
          <a:p>
            <a:endParaRPr lang="en-US" altLang="en-US"/>
          </a:p>
        </p:txBody>
      </p:sp>
      <p:sp>
        <p:nvSpPr>
          <p:cNvPr id="13"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0"/>
              </a:spcBef>
              <a:buFontTx/>
              <a:buNone/>
              <a:defRPr sz="1000">
                <a:solidFill>
                  <a:schemeClr val="tx1"/>
                </a:solidFill>
              </a:defRPr>
            </a:lvl1pPr>
          </a:lstStyle>
          <a:p>
            <a:r>
              <a:rPr lang="en-IN" altLang="en-US"/>
              <a:t>© 2018 McGraw-Hill Higher Education. All rights reserved. </a:t>
            </a:r>
            <a:endParaRPr lang="en-US" altLang="en-US"/>
          </a:p>
        </p:txBody>
      </p:sp>
    </p:spTree>
    <p:extLst>
      <p:ext uri="{BB962C8B-B14F-4D97-AF65-F5344CB8AC3E}">
        <p14:creationId xmlns:p14="http://schemas.microsoft.com/office/powerpoint/2010/main" val="372353187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533400" y="3276600"/>
            <a:ext cx="1752600"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4"/>
          <p:cNvSpPr>
            <a:spLocks noGrp="1"/>
          </p:cNvSpPr>
          <p:nvPr>
            <p:ph sz="quarter" idx="12"/>
          </p:nvPr>
        </p:nvSpPr>
        <p:spPr>
          <a:xfrm>
            <a:off x="3276600" y="4648200"/>
            <a:ext cx="14478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p:cNvSpPr>
            <a:spLocks noGrp="1"/>
          </p:cNvSpPr>
          <p:nvPr>
            <p:ph sz="quarter" idx="13"/>
          </p:nvPr>
        </p:nvSpPr>
        <p:spPr>
          <a:xfrm>
            <a:off x="5181600" y="4800600"/>
            <a:ext cx="1600200"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167418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28BEC0A-705E-47EF-B899-C3ABBF3707C0}" type="slidenum">
              <a:rPr lang="en-US" altLang="en-US"/>
              <a:pPr/>
              <a:t>‹#›</a:t>
            </a:fld>
            <a:endParaRPr lang="en-US" altLang="en-US"/>
          </a:p>
        </p:txBody>
      </p:sp>
    </p:spTree>
    <p:extLst>
      <p:ext uri="{BB962C8B-B14F-4D97-AF65-F5344CB8AC3E}">
        <p14:creationId xmlns:p14="http://schemas.microsoft.com/office/powerpoint/2010/main" val="388064942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CDCD56B-75FC-4627-BE59-CCB6DB5E1CC4}" type="slidenum">
              <a:rPr lang="en-US" altLang="en-US"/>
              <a:pPr/>
              <a:t>‹#›</a:t>
            </a:fld>
            <a:endParaRPr lang="en-US" altLang="en-US"/>
          </a:p>
        </p:txBody>
      </p:sp>
      <p:sp>
        <p:nvSpPr>
          <p:cNvPr id="7" name="Content Placeholder 6"/>
          <p:cNvSpPr>
            <a:spLocks noGrp="1"/>
          </p:cNvSpPr>
          <p:nvPr>
            <p:ph sz="quarter" idx="11"/>
          </p:nvPr>
        </p:nvSpPr>
        <p:spPr>
          <a:xfrm>
            <a:off x="304800" y="3505200"/>
            <a:ext cx="1295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165890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ABF6487-0F3D-4227-91F8-82A2EE311D29}" type="slidenum">
              <a:rPr lang="en-US" altLang="en-US"/>
              <a:pPr/>
              <a:t>‹#›</a:t>
            </a:fld>
            <a:endParaRPr lang="en-US" altLang="en-US"/>
          </a:p>
        </p:txBody>
      </p:sp>
    </p:spTree>
    <p:extLst>
      <p:ext uri="{BB962C8B-B14F-4D97-AF65-F5344CB8AC3E}">
        <p14:creationId xmlns:p14="http://schemas.microsoft.com/office/powerpoint/2010/main" val="378687348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A1A0B5F-E668-4181-AE99-9D506E2A375E}" type="slidenum">
              <a:rPr lang="en-US" altLang="en-US"/>
              <a:pPr/>
              <a:t>‹#›</a:t>
            </a:fld>
            <a:endParaRPr lang="en-US" altLang="en-US"/>
          </a:p>
        </p:txBody>
      </p:sp>
      <p:sp>
        <p:nvSpPr>
          <p:cNvPr id="5" name="Content Placeholder 4"/>
          <p:cNvSpPr>
            <a:spLocks noGrp="1"/>
          </p:cNvSpPr>
          <p:nvPr>
            <p:ph sz="quarter" idx="11"/>
          </p:nvPr>
        </p:nvSpPr>
        <p:spPr>
          <a:xfrm>
            <a:off x="685800" y="2514600"/>
            <a:ext cx="16764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p:cNvSpPr>
            <a:spLocks noGrp="1"/>
          </p:cNvSpPr>
          <p:nvPr>
            <p:ph sz="quarter" idx="12"/>
          </p:nvPr>
        </p:nvSpPr>
        <p:spPr>
          <a:xfrm>
            <a:off x="3200400" y="2590800"/>
            <a:ext cx="1447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5257800" y="2514600"/>
            <a:ext cx="9906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4"/>
          </p:nvPr>
        </p:nvSpPr>
        <p:spPr>
          <a:xfrm>
            <a:off x="6858000" y="2362200"/>
            <a:ext cx="1371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316719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B1E8C66-6C18-48CD-ACA7-B6A7774F6BF5}" type="slidenum">
              <a:rPr lang="en-US" altLang="en-US"/>
              <a:pPr/>
              <a:t>‹#›</a:t>
            </a:fld>
            <a:endParaRPr lang="en-US" altLang="en-US"/>
          </a:p>
        </p:txBody>
      </p:sp>
    </p:spTree>
    <p:extLst>
      <p:ext uri="{BB962C8B-B14F-4D97-AF65-F5344CB8AC3E}">
        <p14:creationId xmlns:p14="http://schemas.microsoft.com/office/powerpoint/2010/main" val="24196466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DD6590E-D174-4EFF-A94B-090BD69F74DD}" type="slidenum">
              <a:rPr lang="en-US" altLang="en-US"/>
              <a:pPr/>
              <a:t>‹#›</a:t>
            </a:fld>
            <a:endParaRPr lang="en-US" altLang="en-US"/>
          </a:p>
        </p:txBody>
      </p:sp>
    </p:spTree>
    <p:extLst>
      <p:ext uri="{BB962C8B-B14F-4D97-AF65-F5344CB8AC3E}">
        <p14:creationId xmlns:p14="http://schemas.microsoft.com/office/powerpoint/2010/main" val="135143228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E505A60-F885-4CB6-8CF8-2282151DF219}" type="slidenum">
              <a:rPr lang="en-US" altLang="en-US"/>
              <a:pPr/>
              <a:t>‹#›</a:t>
            </a:fld>
            <a:endParaRPr lang="en-US" altLang="en-US"/>
          </a:p>
        </p:txBody>
      </p:sp>
    </p:spTree>
    <p:extLst>
      <p:ext uri="{BB962C8B-B14F-4D97-AF65-F5344CB8AC3E}">
        <p14:creationId xmlns:p14="http://schemas.microsoft.com/office/powerpoint/2010/main" val="82791219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BABEC14-BD7D-4460-9489-65548C936B02}" type="slidenum">
              <a:rPr lang="en-US" altLang="en-US"/>
              <a:pPr/>
              <a:t>‹#›</a:t>
            </a:fld>
            <a:endParaRPr lang="en-US" altLang="en-US"/>
          </a:p>
        </p:txBody>
      </p:sp>
    </p:spTree>
    <p:extLst>
      <p:ext uri="{BB962C8B-B14F-4D97-AF65-F5344CB8AC3E}">
        <p14:creationId xmlns:p14="http://schemas.microsoft.com/office/powerpoint/2010/main" val="8751980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CDCD56B-75FC-4627-BE59-CCB6DB5E1CC4}" type="slidenum">
              <a:rPr lang="en-US" altLang="en-US"/>
              <a:pPr/>
              <a:t>‹#›</a:t>
            </a:fld>
            <a:endParaRPr lang="en-US" altLang="en-US"/>
          </a:p>
        </p:txBody>
      </p:sp>
      <p:sp>
        <p:nvSpPr>
          <p:cNvPr id="7" name="Content Placeholder 6"/>
          <p:cNvSpPr>
            <a:spLocks noGrp="1"/>
          </p:cNvSpPr>
          <p:nvPr>
            <p:ph sz="quarter" idx="11"/>
          </p:nvPr>
        </p:nvSpPr>
        <p:spPr>
          <a:xfrm>
            <a:off x="304800" y="3505200"/>
            <a:ext cx="12954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Box 13"/>
          <p:cNvSpPr txBox="1">
            <a:spLocks noChangeArrowheads="1"/>
          </p:cNvSpPr>
          <p:nvPr userDrawn="1"/>
        </p:nvSpPr>
        <p:spPr bwMode="auto">
          <a:xfrm>
            <a:off x="4880430" y="6556747"/>
            <a:ext cx="4127605" cy="228925"/>
          </a:xfrm>
          <a:prstGeom prst="rect">
            <a:avLst/>
          </a:prstGeom>
          <a:noFill/>
          <a:ln w="9525">
            <a:noFill/>
            <a:miter lim="800000"/>
            <a:headEnd/>
            <a:tailEnd/>
          </a:ln>
          <a:effectLst/>
        </p:spPr>
        <p:txBody>
          <a:bodyPr wrap="none">
            <a:spAutoFit/>
          </a:bodyPr>
          <a:lstStyle/>
          <a:p>
            <a:pPr eaLnBrk="1" hangingPunct="1">
              <a:spcBef>
                <a:spcPct val="0"/>
              </a:spcBef>
              <a:buFontTx/>
              <a:buNone/>
              <a:defRPr/>
            </a:pPr>
            <a:r>
              <a:rPr lang="en-US" sz="1200" dirty="0">
                <a:solidFill>
                  <a:schemeClr val="tx1"/>
                </a:solidFill>
                <a:latin typeface="Arial" charset="0"/>
              </a:rPr>
              <a:t>© 2018 McGraw-Hill Higher Education. All rights reserved.</a:t>
            </a:r>
          </a:p>
        </p:txBody>
      </p:sp>
    </p:spTree>
    <p:extLst>
      <p:ext uri="{BB962C8B-B14F-4D97-AF65-F5344CB8AC3E}">
        <p14:creationId xmlns:p14="http://schemas.microsoft.com/office/powerpoint/2010/main" val="178978262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713D869-3B59-45FD-8A3A-54C59A7BD193}" type="slidenum">
              <a:rPr lang="en-US" altLang="en-US"/>
              <a:pPr/>
              <a:t>‹#›</a:t>
            </a:fld>
            <a:endParaRPr lang="en-US" altLang="en-US"/>
          </a:p>
        </p:txBody>
      </p:sp>
    </p:spTree>
    <p:extLst>
      <p:ext uri="{BB962C8B-B14F-4D97-AF65-F5344CB8AC3E}">
        <p14:creationId xmlns:p14="http://schemas.microsoft.com/office/powerpoint/2010/main" val="383327316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28E8811-398C-4140-9568-173F0AD4D661}" type="slidenum">
              <a:rPr lang="en-US" altLang="en-US"/>
              <a:pPr/>
              <a:t>‹#›</a:t>
            </a:fld>
            <a:endParaRPr lang="en-US" altLang="en-US"/>
          </a:p>
        </p:txBody>
      </p:sp>
    </p:spTree>
    <p:extLst>
      <p:ext uri="{BB962C8B-B14F-4D97-AF65-F5344CB8AC3E}">
        <p14:creationId xmlns:p14="http://schemas.microsoft.com/office/powerpoint/2010/main" val="425953788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eaLnBrk="1" hangingPunct="1">
                <a:spcBef>
                  <a:spcPct val="0"/>
                </a:spcBef>
                <a:buFontTx/>
                <a:buNone/>
                <a:defRPr/>
              </a:pPr>
              <a:endParaRPr lang="en-US" sz="1800" dirty="0">
                <a:solidFill>
                  <a:schemeClr val="tx1"/>
                </a:solidFill>
                <a:latin typeface="Arial" charset="0"/>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eaLnBrk="1" hangingPunct="1">
                <a:spcBef>
                  <a:spcPct val="0"/>
                </a:spcBef>
                <a:buFontTx/>
                <a:buNone/>
                <a:defRPr/>
              </a:pPr>
              <a:endParaRPr lang="en-US" dirty="0">
                <a:solidFill>
                  <a:schemeClr val="tx1"/>
                </a:solidFill>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spcBef>
                  <a:spcPct val="0"/>
                </a:spcBef>
                <a:buFontTx/>
                <a:buNone/>
                <a:defRPr/>
              </a:pPr>
              <a:endParaRPr lang="en-US" dirty="0">
                <a:solidFill>
                  <a:schemeClr val="tx1"/>
                </a:solidFill>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grpSp>
      <p:sp>
        <p:nvSpPr>
          <p:cNvPr id="11" name="Rectangle 5"/>
          <p:cNvSpPr>
            <a:spLocks noChangeArrowheads="1"/>
          </p:cNvSpPr>
          <p:nvPr/>
        </p:nvSpPr>
        <p:spPr bwMode="auto">
          <a:xfrm>
            <a:off x="6934200" y="228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spcBef>
                <a:spcPct val="0"/>
              </a:spcBef>
              <a:buFontTx/>
              <a:buNone/>
            </a:pPr>
            <a:fld id="{C51F40BC-7E22-4160-8FF2-1B03515ED763}" type="slidenum">
              <a:rPr lang="en-US" altLang="en-US" sz="1000">
                <a:solidFill>
                  <a:schemeClr val="tx1"/>
                </a:solidFill>
              </a:rPr>
              <a:pPr algn="r" eaLnBrk="1" hangingPunct="1">
                <a:spcBef>
                  <a:spcPct val="0"/>
                </a:spcBef>
                <a:buFontTx/>
                <a:buNone/>
              </a:pPr>
              <a:t>‹#›</a:t>
            </a:fld>
            <a:endParaRPr lang="en-US" altLang="en-US" sz="1000">
              <a:solidFill>
                <a:schemeClr val="tx1"/>
              </a:solidFill>
            </a:endParaRPr>
          </a:p>
        </p:txBody>
      </p:sp>
      <p:sp>
        <p:nvSpPr>
          <p:cNvPr id="221186"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b="1"/>
            </a:lvl1pPr>
          </a:lstStyle>
          <a:p>
            <a:r>
              <a:rPr lang="en-US"/>
              <a:t>Click to edit Master subtitle style</a:t>
            </a:r>
          </a:p>
        </p:txBody>
      </p:sp>
      <p:sp>
        <p:nvSpPr>
          <p:cNvPr id="221196"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2"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buFontTx/>
              <a:buNone/>
              <a:defRPr sz="1000">
                <a:solidFill>
                  <a:schemeClr val="tx1"/>
                </a:solidFill>
              </a:defRPr>
            </a:lvl1pPr>
          </a:lstStyle>
          <a:p>
            <a:endParaRPr lang="en-US" altLang="en-US"/>
          </a:p>
        </p:txBody>
      </p:sp>
      <p:sp>
        <p:nvSpPr>
          <p:cNvPr id="3" name="Content Placeholder 2"/>
          <p:cNvSpPr>
            <a:spLocks noGrp="1"/>
          </p:cNvSpPr>
          <p:nvPr>
            <p:ph sz="quarter" idx="12"/>
          </p:nvPr>
        </p:nvSpPr>
        <p:spPr>
          <a:xfrm>
            <a:off x="0" y="3733800"/>
            <a:ext cx="1295400" cy="121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3"/>
          </p:nvPr>
        </p:nvSpPr>
        <p:spPr>
          <a:xfrm>
            <a:off x="2743200" y="5638800"/>
            <a:ext cx="274320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514919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3C2F4B6-D29B-4C60-85A7-4C1FB9ACA9C3}" type="slidenum">
              <a:rPr lang="en-US" altLang="en-US"/>
              <a:pPr/>
              <a:t>‹#›</a:t>
            </a:fld>
            <a:endParaRPr lang="en-US" altLang="en-US"/>
          </a:p>
        </p:txBody>
      </p:sp>
    </p:spTree>
    <p:extLst>
      <p:ext uri="{BB962C8B-B14F-4D97-AF65-F5344CB8AC3E}">
        <p14:creationId xmlns:p14="http://schemas.microsoft.com/office/powerpoint/2010/main" val="133388481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228BEC0A-705E-47EF-B899-C3ABBF3707C0}" type="slidenum">
              <a:rPr lang="en-US" altLang="en-US"/>
              <a:pPr/>
              <a:t>‹#›</a:t>
            </a:fld>
            <a:endParaRPr lang="en-US" altLang="en-US"/>
          </a:p>
        </p:txBody>
      </p:sp>
    </p:spTree>
    <p:extLst>
      <p:ext uri="{BB962C8B-B14F-4D97-AF65-F5344CB8AC3E}">
        <p14:creationId xmlns:p14="http://schemas.microsoft.com/office/powerpoint/2010/main" val="129396997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9CDCD56B-75FC-4627-BE59-CCB6DB5E1CC4}" type="slidenum">
              <a:rPr lang="en-US" altLang="en-US"/>
              <a:pPr/>
              <a:t>‹#›</a:t>
            </a:fld>
            <a:endParaRPr lang="en-US" altLang="en-US"/>
          </a:p>
        </p:txBody>
      </p:sp>
      <p:sp>
        <p:nvSpPr>
          <p:cNvPr id="7" name="Content Placeholder 6"/>
          <p:cNvSpPr>
            <a:spLocks noGrp="1"/>
          </p:cNvSpPr>
          <p:nvPr>
            <p:ph sz="quarter" idx="11"/>
          </p:nvPr>
        </p:nvSpPr>
        <p:spPr>
          <a:xfrm>
            <a:off x="152400" y="3581400"/>
            <a:ext cx="1371600" cy="2057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2"/>
          </p:nvPr>
        </p:nvSpPr>
        <p:spPr>
          <a:xfrm>
            <a:off x="1828800" y="3810000"/>
            <a:ext cx="990600" cy="144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3"/>
          </p:nvPr>
        </p:nvSpPr>
        <p:spPr>
          <a:xfrm>
            <a:off x="3276600" y="3886200"/>
            <a:ext cx="1143000" cy="129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2"/>
          <p:cNvSpPr>
            <a:spLocks noGrp="1"/>
          </p:cNvSpPr>
          <p:nvPr>
            <p:ph sz="quarter" idx="14"/>
          </p:nvPr>
        </p:nvSpPr>
        <p:spPr>
          <a:xfrm>
            <a:off x="4703763" y="4038600"/>
            <a:ext cx="1163637"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4"/>
          <p:cNvSpPr>
            <a:spLocks noGrp="1"/>
          </p:cNvSpPr>
          <p:nvPr>
            <p:ph sz="quarter" idx="15"/>
          </p:nvPr>
        </p:nvSpPr>
        <p:spPr>
          <a:xfrm>
            <a:off x="6248400" y="4114800"/>
            <a:ext cx="1143000" cy="152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16"/>
          <p:cNvSpPr>
            <a:spLocks noGrp="1"/>
          </p:cNvSpPr>
          <p:nvPr>
            <p:ph sz="quarter" idx="16"/>
          </p:nvPr>
        </p:nvSpPr>
        <p:spPr>
          <a:xfrm>
            <a:off x="7620000" y="4343400"/>
            <a:ext cx="990600" cy="1752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8"/>
          <p:cNvSpPr>
            <a:spLocks noGrp="1"/>
          </p:cNvSpPr>
          <p:nvPr>
            <p:ph sz="quarter" idx="17"/>
          </p:nvPr>
        </p:nvSpPr>
        <p:spPr>
          <a:xfrm>
            <a:off x="0" y="1981200"/>
            <a:ext cx="1371600" cy="114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Content Placeholder 20"/>
          <p:cNvSpPr>
            <a:spLocks noGrp="1"/>
          </p:cNvSpPr>
          <p:nvPr>
            <p:ph sz="quarter" idx="18"/>
          </p:nvPr>
        </p:nvSpPr>
        <p:spPr>
          <a:xfrm>
            <a:off x="1828800" y="1981200"/>
            <a:ext cx="1143000" cy="83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3" name="Content Placeholder 22"/>
          <p:cNvSpPr>
            <a:spLocks noGrp="1"/>
          </p:cNvSpPr>
          <p:nvPr>
            <p:ph sz="quarter" idx="19"/>
          </p:nvPr>
        </p:nvSpPr>
        <p:spPr>
          <a:xfrm>
            <a:off x="3429000" y="1981200"/>
            <a:ext cx="16764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Box 13"/>
          <p:cNvSpPr txBox="1">
            <a:spLocks noChangeArrowheads="1"/>
          </p:cNvSpPr>
          <p:nvPr userDrawn="1"/>
        </p:nvSpPr>
        <p:spPr bwMode="auto">
          <a:xfrm>
            <a:off x="4880430" y="6556747"/>
            <a:ext cx="4127605" cy="228925"/>
          </a:xfrm>
          <a:prstGeom prst="rect">
            <a:avLst/>
          </a:prstGeom>
          <a:noFill/>
          <a:ln w="9525">
            <a:noFill/>
            <a:miter lim="800000"/>
            <a:headEnd/>
            <a:tailEnd/>
          </a:ln>
          <a:effectLst/>
        </p:spPr>
        <p:txBody>
          <a:bodyPr wrap="none">
            <a:spAutoFit/>
          </a:bodyPr>
          <a:lstStyle/>
          <a:p>
            <a:pPr eaLnBrk="1" hangingPunct="1">
              <a:spcBef>
                <a:spcPct val="0"/>
              </a:spcBef>
              <a:buFontTx/>
              <a:buNone/>
              <a:defRPr/>
            </a:pPr>
            <a:r>
              <a:rPr lang="en-US" sz="1200" dirty="0">
                <a:solidFill>
                  <a:schemeClr val="tx1"/>
                </a:solidFill>
                <a:latin typeface="Arial" charset="0"/>
              </a:rPr>
              <a:t>© 2018 McGraw-Hill Higher Education. All rights reserved.</a:t>
            </a:r>
          </a:p>
        </p:txBody>
      </p:sp>
    </p:spTree>
    <p:extLst>
      <p:ext uri="{BB962C8B-B14F-4D97-AF65-F5344CB8AC3E}">
        <p14:creationId xmlns:p14="http://schemas.microsoft.com/office/powerpoint/2010/main" val="97167489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ABF6487-0F3D-4227-91F8-82A2EE311D29}" type="slidenum">
              <a:rPr lang="en-US" altLang="en-US"/>
              <a:pPr/>
              <a:t>‹#›</a:t>
            </a:fld>
            <a:endParaRPr lang="en-US" altLang="en-US"/>
          </a:p>
        </p:txBody>
      </p:sp>
    </p:spTree>
    <p:extLst>
      <p:ext uri="{BB962C8B-B14F-4D97-AF65-F5344CB8AC3E}">
        <p14:creationId xmlns:p14="http://schemas.microsoft.com/office/powerpoint/2010/main" val="382197584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A1A0B5F-E668-4181-AE99-9D506E2A375E}" type="slidenum">
              <a:rPr lang="en-US" altLang="en-US"/>
              <a:pPr/>
              <a:t>‹#›</a:t>
            </a:fld>
            <a:endParaRPr lang="en-US" altLang="en-US"/>
          </a:p>
        </p:txBody>
      </p:sp>
    </p:spTree>
    <p:extLst>
      <p:ext uri="{BB962C8B-B14F-4D97-AF65-F5344CB8AC3E}">
        <p14:creationId xmlns:p14="http://schemas.microsoft.com/office/powerpoint/2010/main" val="207026536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B1E8C66-6C18-48CD-ACA7-B6A7774F6BF5}" type="slidenum">
              <a:rPr lang="en-US" altLang="en-US"/>
              <a:pPr/>
              <a:t>‹#›</a:t>
            </a:fld>
            <a:endParaRPr lang="en-US" altLang="en-US"/>
          </a:p>
        </p:txBody>
      </p:sp>
    </p:spTree>
    <p:extLst>
      <p:ext uri="{BB962C8B-B14F-4D97-AF65-F5344CB8AC3E}">
        <p14:creationId xmlns:p14="http://schemas.microsoft.com/office/powerpoint/2010/main" val="270970975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DD6590E-D174-4EFF-A94B-090BD69F74DD}" type="slidenum">
              <a:rPr lang="en-US" altLang="en-US"/>
              <a:pPr/>
              <a:t>‹#›</a:t>
            </a:fld>
            <a:endParaRPr lang="en-US" altLang="en-US"/>
          </a:p>
        </p:txBody>
      </p:sp>
    </p:spTree>
    <p:extLst>
      <p:ext uri="{BB962C8B-B14F-4D97-AF65-F5344CB8AC3E}">
        <p14:creationId xmlns:p14="http://schemas.microsoft.com/office/powerpoint/2010/main" val="38700668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3ABF6487-0F3D-4227-91F8-82A2EE311D29}" type="slidenum">
              <a:rPr lang="en-US" altLang="en-US"/>
              <a:pPr/>
              <a:t>‹#›</a:t>
            </a:fld>
            <a:endParaRPr lang="en-US" altLang="en-US"/>
          </a:p>
        </p:txBody>
      </p:sp>
    </p:spTree>
    <p:extLst>
      <p:ext uri="{BB962C8B-B14F-4D97-AF65-F5344CB8AC3E}">
        <p14:creationId xmlns:p14="http://schemas.microsoft.com/office/powerpoint/2010/main" val="108785578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E505A60-F885-4CB6-8CF8-2282151DF219}" type="slidenum">
              <a:rPr lang="en-US" altLang="en-US"/>
              <a:pPr/>
              <a:t>‹#›</a:t>
            </a:fld>
            <a:endParaRPr lang="en-US" altLang="en-US"/>
          </a:p>
        </p:txBody>
      </p:sp>
    </p:spTree>
    <p:extLst>
      <p:ext uri="{BB962C8B-B14F-4D97-AF65-F5344CB8AC3E}">
        <p14:creationId xmlns:p14="http://schemas.microsoft.com/office/powerpoint/2010/main" val="103922267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ABABEC14-BD7D-4460-9489-65548C936B02}" type="slidenum">
              <a:rPr lang="en-US" altLang="en-US"/>
              <a:pPr/>
              <a:t>‹#›</a:t>
            </a:fld>
            <a:endParaRPr lang="en-US" altLang="en-US"/>
          </a:p>
        </p:txBody>
      </p:sp>
    </p:spTree>
    <p:extLst>
      <p:ext uri="{BB962C8B-B14F-4D97-AF65-F5344CB8AC3E}">
        <p14:creationId xmlns:p14="http://schemas.microsoft.com/office/powerpoint/2010/main" val="841707204"/>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8713D869-3B59-45FD-8A3A-54C59A7BD193}" type="slidenum">
              <a:rPr lang="en-US" altLang="en-US"/>
              <a:pPr/>
              <a:t>‹#›</a:t>
            </a:fld>
            <a:endParaRPr lang="en-US" altLang="en-US"/>
          </a:p>
        </p:txBody>
      </p:sp>
    </p:spTree>
    <p:extLst>
      <p:ext uri="{BB962C8B-B14F-4D97-AF65-F5344CB8AC3E}">
        <p14:creationId xmlns:p14="http://schemas.microsoft.com/office/powerpoint/2010/main" val="62525740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a:t>Click to edit Master title style</a:t>
            </a:r>
          </a:p>
        </p:txBody>
      </p:sp>
      <p:sp>
        <p:nvSpPr>
          <p:cNvPr id="3" name="Text Placeholder 2"/>
          <p:cNvSpPr>
            <a:spLocks noGrp="1"/>
          </p:cNvSpPr>
          <p:nvPr>
            <p:ph type="body" sz="half" idx="1"/>
          </p:nvPr>
        </p:nvSpPr>
        <p:spPr>
          <a:xfrm>
            <a:off x="949325" y="1981200"/>
            <a:ext cx="375443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856163" y="19812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856163" y="4114800"/>
            <a:ext cx="3754437"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28E8811-398C-4140-9568-173F0AD4D661}" type="slidenum">
              <a:rPr lang="en-US" altLang="en-US"/>
              <a:pPr/>
              <a:t>‹#›</a:t>
            </a:fld>
            <a:endParaRPr lang="en-US" altLang="en-US"/>
          </a:p>
        </p:txBody>
      </p:sp>
    </p:spTree>
    <p:extLst>
      <p:ext uri="{BB962C8B-B14F-4D97-AF65-F5344CB8AC3E}">
        <p14:creationId xmlns:p14="http://schemas.microsoft.com/office/powerpoint/2010/main" val="178039293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EA1A0B5F-E668-4181-AE99-9D506E2A375E}" type="slidenum">
              <a:rPr lang="en-US" altLang="en-US"/>
              <a:pPr/>
              <a:t>‹#›</a:t>
            </a:fld>
            <a:endParaRPr lang="en-US" altLang="en-US"/>
          </a:p>
        </p:txBody>
      </p:sp>
      <p:sp>
        <p:nvSpPr>
          <p:cNvPr id="5" name="Content Placeholder 4"/>
          <p:cNvSpPr>
            <a:spLocks noGrp="1"/>
          </p:cNvSpPr>
          <p:nvPr>
            <p:ph sz="quarter" idx="11"/>
          </p:nvPr>
        </p:nvSpPr>
        <p:spPr>
          <a:xfrm>
            <a:off x="685800" y="2514600"/>
            <a:ext cx="16764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p:cNvSpPr>
            <a:spLocks noGrp="1"/>
          </p:cNvSpPr>
          <p:nvPr>
            <p:ph sz="quarter" idx="12"/>
          </p:nvPr>
        </p:nvSpPr>
        <p:spPr>
          <a:xfrm>
            <a:off x="3200400" y="2590800"/>
            <a:ext cx="14478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p:cNvSpPr>
            <a:spLocks noGrp="1"/>
          </p:cNvSpPr>
          <p:nvPr>
            <p:ph sz="quarter" idx="13"/>
          </p:nvPr>
        </p:nvSpPr>
        <p:spPr>
          <a:xfrm>
            <a:off x="5257800" y="2514600"/>
            <a:ext cx="99060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10"/>
          <p:cNvSpPr>
            <a:spLocks noGrp="1"/>
          </p:cNvSpPr>
          <p:nvPr>
            <p:ph sz="quarter" idx="14"/>
          </p:nvPr>
        </p:nvSpPr>
        <p:spPr>
          <a:xfrm>
            <a:off x="6858000" y="2362200"/>
            <a:ext cx="1371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Box 13"/>
          <p:cNvSpPr txBox="1">
            <a:spLocks noChangeArrowheads="1"/>
          </p:cNvSpPr>
          <p:nvPr userDrawn="1"/>
        </p:nvSpPr>
        <p:spPr bwMode="auto">
          <a:xfrm>
            <a:off x="4880430" y="6556747"/>
            <a:ext cx="4127605" cy="228925"/>
          </a:xfrm>
          <a:prstGeom prst="rect">
            <a:avLst/>
          </a:prstGeom>
          <a:noFill/>
          <a:ln w="9525">
            <a:noFill/>
            <a:miter lim="800000"/>
            <a:headEnd/>
            <a:tailEnd/>
          </a:ln>
          <a:effectLst/>
        </p:spPr>
        <p:txBody>
          <a:bodyPr wrap="none">
            <a:spAutoFit/>
          </a:bodyPr>
          <a:lstStyle/>
          <a:p>
            <a:pPr eaLnBrk="1" hangingPunct="1">
              <a:spcBef>
                <a:spcPct val="0"/>
              </a:spcBef>
              <a:buFontTx/>
              <a:buNone/>
              <a:defRPr/>
            </a:pPr>
            <a:r>
              <a:rPr lang="en-US" sz="1200" dirty="0">
                <a:solidFill>
                  <a:schemeClr val="tx1"/>
                </a:solidFill>
                <a:latin typeface="Arial" charset="0"/>
              </a:rPr>
              <a:t>© 2018 McGraw-Hill Higher Education. All rights reserved.</a:t>
            </a:r>
          </a:p>
        </p:txBody>
      </p:sp>
    </p:spTree>
    <p:extLst>
      <p:ext uri="{BB962C8B-B14F-4D97-AF65-F5344CB8AC3E}">
        <p14:creationId xmlns:p14="http://schemas.microsoft.com/office/powerpoint/2010/main" val="12950559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1B1E8C66-6C18-48CD-ACA7-B6A7774F6BF5}" type="slidenum">
              <a:rPr lang="en-US" altLang="en-US"/>
              <a:pPr/>
              <a:t>‹#›</a:t>
            </a:fld>
            <a:endParaRPr lang="en-US" altLang="en-US"/>
          </a:p>
        </p:txBody>
      </p:sp>
    </p:spTree>
    <p:extLst>
      <p:ext uri="{BB962C8B-B14F-4D97-AF65-F5344CB8AC3E}">
        <p14:creationId xmlns:p14="http://schemas.microsoft.com/office/powerpoint/2010/main" val="37695582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BDD6590E-D174-4EFF-A94B-090BD69F74DD}" type="slidenum">
              <a:rPr lang="en-US" altLang="en-US"/>
              <a:pPr/>
              <a:t>‹#›</a:t>
            </a:fld>
            <a:endParaRPr lang="en-US" altLang="en-US"/>
          </a:p>
        </p:txBody>
      </p:sp>
    </p:spTree>
    <p:extLst>
      <p:ext uri="{BB962C8B-B14F-4D97-AF65-F5344CB8AC3E}">
        <p14:creationId xmlns:p14="http://schemas.microsoft.com/office/powerpoint/2010/main" val="30806626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sz="quarter" idx="10"/>
          </p:nvPr>
        </p:nvSpPr>
        <p:spPr>
          <a:xfrm>
            <a:off x="6934200" y="228600"/>
            <a:ext cx="1905000" cy="457200"/>
          </a:xfrm>
          <a:prstGeom prst="rect">
            <a:avLst/>
          </a:prstGeom>
          <a:ln/>
        </p:spPr>
        <p:txBody>
          <a:bodyPr/>
          <a:lstStyle>
            <a:lvl1pPr>
              <a:defRPr/>
            </a:lvl1pPr>
          </a:lstStyle>
          <a:p>
            <a:fld id="{DE505A60-F885-4CB6-8CF8-2282151DF219}" type="slidenum">
              <a:rPr lang="en-US" altLang="en-US"/>
              <a:pPr/>
              <a:t>‹#›</a:t>
            </a:fld>
            <a:endParaRPr lang="en-US" altLang="en-US"/>
          </a:p>
        </p:txBody>
      </p:sp>
    </p:spTree>
    <p:extLst>
      <p:ext uri="{BB962C8B-B14F-4D97-AF65-F5344CB8AC3E}">
        <p14:creationId xmlns:p14="http://schemas.microsoft.com/office/powerpoint/2010/main" val="19357080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spcBef>
                <a:spcPct val="0"/>
              </a:spcBef>
              <a:buFontTx/>
              <a:buNone/>
              <a:defRPr/>
            </a:pPr>
            <a:endParaRPr lang="en-US" dirty="0">
              <a:solidFill>
                <a:schemeClr val="tx1"/>
              </a:solidFill>
              <a:latin typeface="Arial" charset="0"/>
            </a:endParaRPr>
          </a:p>
        </p:txBody>
      </p:sp>
      <p:sp>
        <p:nvSpPr>
          <p:cNvPr id="220163"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spcBef>
                <a:spcPct val="0"/>
              </a:spcBef>
              <a:buFontTx/>
              <a:buNone/>
              <a:defRPr/>
            </a:pPr>
            <a:endParaRPr lang="en-US" dirty="0">
              <a:solidFill>
                <a:schemeClr val="tx1"/>
              </a:solidFill>
              <a:latin typeface="Arial" charset="0"/>
            </a:endParaRPr>
          </a:p>
        </p:txBody>
      </p:sp>
      <p:sp>
        <p:nvSpPr>
          <p:cNvPr id="7172"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17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0166"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220167"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220169"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20172"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 name="TextBox 1"/>
          <p:cNvSpPr txBox="1"/>
          <p:nvPr userDrawn="1"/>
        </p:nvSpPr>
        <p:spPr>
          <a:xfrm>
            <a:off x="7007195" y="228600"/>
            <a:ext cx="1832005" cy="246221"/>
          </a:xfrm>
          <a:prstGeom prst="rect">
            <a:avLst/>
          </a:prstGeom>
          <a:noFill/>
        </p:spPr>
        <p:txBody>
          <a:bodyPr wrap="square" rtlCol="0">
            <a:spAutoFit/>
          </a:bodyPr>
          <a:lstStyle/>
          <a:p>
            <a:pPr algn="r">
              <a:buNone/>
            </a:pPr>
            <a:fld id="{231EB9BC-C563-4BAC-BDD7-D72511ABA9CC}" type="slidenum">
              <a:rPr lang="en-US" altLang="en-US" sz="1000" kern="1200" smtClean="0">
                <a:solidFill>
                  <a:schemeClr val="tx1"/>
                </a:solidFill>
                <a:latin typeface="Arial" panose="020B0604020202020204" pitchFamily="34" charset="0"/>
                <a:ea typeface="+mn-ea"/>
                <a:cs typeface="+mn-cs"/>
              </a:rPr>
              <a:pPr algn="r">
                <a:buNone/>
              </a:pPr>
              <a:t>‹#›</a:t>
            </a:fld>
            <a:endParaRPr lang="en-GB" sz="1000" kern="1200" dirty="0">
              <a:solidFill>
                <a:schemeClr val="tx1"/>
              </a:solidFill>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767" r:id="rId1"/>
    <p:sldLayoutId id="2147483766" r:id="rId2"/>
    <p:sldLayoutId id="2147483765" r:id="rId3"/>
    <p:sldLayoutId id="2147483764" r:id="rId4"/>
    <p:sldLayoutId id="2147483763" r:id="rId5"/>
    <p:sldLayoutId id="2147483762" r:id="rId6"/>
    <p:sldLayoutId id="2147483761" r:id="rId7"/>
    <p:sldLayoutId id="2147483760" r:id="rId8"/>
    <p:sldLayoutId id="2147483759" r:id="rId9"/>
    <p:sldLayoutId id="2147483758" r:id="rId10"/>
    <p:sldLayoutId id="2147483757" r:id="rId11"/>
    <p:sldLayoutId id="2147483756" r:id="rId12"/>
    <p:sldLayoutId id="2147483794" r:id="rId13"/>
  </p:sldLayoutIdLst>
  <p:transition/>
  <p:hf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Title"/>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 name="Rectangle 5"/>
          <p:cNvSpPr>
            <a:spLocks noGrp="1" noChangeArrowheads="1"/>
          </p:cNvSpPr>
          <p:nvPr>
            <p:ph type="sldNum" sz="quarter" idx="4"/>
          </p:nvPr>
        </p:nvSpPr>
        <p:spPr bwMode="auto">
          <a:xfrm>
            <a:off x="6934200" y="228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000"/>
            </a:lvl1pPr>
          </a:lstStyle>
          <a:p>
            <a:fld id="{7DF7B737-56F8-45AC-9147-431D31E41E36}" type="slidenum">
              <a:rPr lang="en-US" altLang="en-US"/>
              <a:pPr/>
              <a:t>‹#›</a:t>
            </a:fld>
            <a:endParaRPr lang="en-US" altLang="en-US"/>
          </a:p>
        </p:txBody>
      </p:sp>
    </p:spTree>
    <p:extLst>
      <p:ext uri="{BB962C8B-B14F-4D97-AF65-F5344CB8AC3E}">
        <p14:creationId xmlns:p14="http://schemas.microsoft.com/office/powerpoint/2010/main" val="3511570647"/>
      </p:ext>
    </p:extLst>
  </p:cSld>
  <p:clrMap bg1="lt1" tx1="dk1" bg2="lt2" tx2="dk2" accent1="accent1" accent2="accent2" accent3="accent3" accent4="accent4" accent5="accent5" accent6="accent6" hlink="hlink" folHlink="folHlink"/>
  <p:sldLayoutIdLst>
    <p:sldLayoutId id="2147483811"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spcBef>
                <a:spcPct val="0"/>
              </a:spcBef>
              <a:buFontTx/>
              <a:buNone/>
              <a:defRPr/>
            </a:pPr>
            <a:endParaRPr lang="en-US" dirty="0">
              <a:solidFill>
                <a:schemeClr val="tx1"/>
              </a:solidFill>
              <a:latin typeface="Arial" charset="0"/>
            </a:endParaRPr>
          </a:p>
        </p:txBody>
      </p:sp>
      <p:sp>
        <p:nvSpPr>
          <p:cNvPr id="220163"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spcBef>
                <a:spcPct val="0"/>
              </a:spcBef>
              <a:buFontTx/>
              <a:buNone/>
              <a:defRPr/>
            </a:pPr>
            <a:endParaRPr lang="en-US" dirty="0">
              <a:solidFill>
                <a:schemeClr val="tx1"/>
              </a:solidFill>
              <a:latin typeface="Arial" charset="0"/>
            </a:endParaRPr>
          </a:p>
        </p:txBody>
      </p:sp>
      <p:sp>
        <p:nvSpPr>
          <p:cNvPr id="7172"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17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0166"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220167"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220169"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20172"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 name="TextBox 1"/>
          <p:cNvSpPr txBox="1"/>
          <p:nvPr userDrawn="1"/>
        </p:nvSpPr>
        <p:spPr>
          <a:xfrm>
            <a:off x="7007195" y="228600"/>
            <a:ext cx="1832005" cy="246221"/>
          </a:xfrm>
          <a:prstGeom prst="rect">
            <a:avLst/>
          </a:prstGeom>
          <a:noFill/>
        </p:spPr>
        <p:txBody>
          <a:bodyPr wrap="square" rtlCol="0">
            <a:spAutoFit/>
          </a:bodyPr>
          <a:lstStyle/>
          <a:p>
            <a:pPr algn="r">
              <a:buNone/>
            </a:pPr>
            <a:fld id="{231EB9BC-C563-4BAC-BDD7-D72511ABA9CC}" type="slidenum">
              <a:rPr lang="en-US" altLang="en-US" sz="1000" kern="1200" smtClean="0">
                <a:solidFill>
                  <a:schemeClr val="tx1"/>
                </a:solidFill>
                <a:latin typeface="Arial" panose="020B0604020202020204" pitchFamily="34" charset="0"/>
                <a:ea typeface="+mn-ea"/>
                <a:cs typeface="+mn-cs"/>
              </a:rPr>
              <a:pPr algn="r">
                <a:buNone/>
              </a:pPr>
              <a:t>‹#›</a:t>
            </a:fld>
            <a:endParaRPr lang="en-GB"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142256240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ransition/>
  <p:hf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eaLnBrk="1" hangingPunct="1">
              <a:spcBef>
                <a:spcPct val="0"/>
              </a:spcBef>
              <a:buFontTx/>
              <a:buNone/>
              <a:defRPr/>
            </a:pPr>
            <a:endParaRPr lang="en-US" dirty="0">
              <a:solidFill>
                <a:schemeClr val="tx1"/>
              </a:solidFill>
              <a:latin typeface="Arial" charset="0"/>
            </a:endParaRPr>
          </a:p>
        </p:txBody>
      </p:sp>
      <p:sp>
        <p:nvSpPr>
          <p:cNvPr id="220163"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spcBef>
                <a:spcPct val="0"/>
              </a:spcBef>
              <a:buFontTx/>
              <a:buNone/>
              <a:defRPr/>
            </a:pPr>
            <a:endParaRPr lang="en-US" dirty="0">
              <a:solidFill>
                <a:schemeClr val="tx1"/>
              </a:solidFill>
              <a:latin typeface="Arial" charset="0"/>
            </a:endParaRPr>
          </a:p>
        </p:txBody>
      </p:sp>
      <p:sp>
        <p:nvSpPr>
          <p:cNvPr id="7172" name="Rectangle 4"/>
          <p:cNvSpPr>
            <a:spLocks noGrp="1" noChangeArrowheads="1"/>
          </p:cNvSpPr>
          <p:nvPr>
            <p:ph type="title"/>
          </p:nvPr>
        </p:nvSpPr>
        <p:spPr bwMode="auto">
          <a:xfrm>
            <a:off x="931863" y="96838"/>
            <a:ext cx="715803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7173" name="Rectangle 5"/>
          <p:cNvSpPr>
            <a:spLocks noGrp="1" noChangeArrowheads="1"/>
          </p:cNvSpPr>
          <p:nvPr>
            <p:ph type="body" idx="1"/>
          </p:nvPr>
        </p:nvSpPr>
        <p:spPr bwMode="auto">
          <a:xfrm>
            <a:off x="949325" y="1981200"/>
            <a:ext cx="7661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0166" name="Freeform 6"/>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dirty="0">
              <a:latin typeface="Arial" charset="0"/>
            </a:endParaRPr>
          </a:p>
        </p:txBody>
      </p:sp>
      <p:sp>
        <p:nvSpPr>
          <p:cNvPr id="220167" name="Freeform 7"/>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dirty="0">
              <a:latin typeface="Arial" charset="0"/>
            </a:endParaRPr>
          </a:p>
        </p:txBody>
      </p:sp>
      <p:sp>
        <p:nvSpPr>
          <p:cNvPr id="220169" name="Line 9"/>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220172" name="Line 12"/>
          <p:cNvSpPr>
            <a:spLocks noChangeShapeType="1"/>
          </p:cNvSpPr>
          <p:nvPr userDrawn="1"/>
        </p:nvSpPr>
        <p:spPr bwMode="auto">
          <a:xfrm>
            <a:off x="9144000" y="0"/>
            <a:ext cx="0" cy="6858000"/>
          </a:xfrm>
          <a:prstGeom prst="line">
            <a:avLst/>
          </a:prstGeom>
          <a:noFill/>
          <a:ln w="19050">
            <a:solidFill>
              <a:srgbClr val="FFFF66"/>
            </a:solidFill>
            <a:round/>
            <a:headEnd/>
            <a:tailEnd/>
          </a:ln>
          <a:effectLst/>
        </p:spPr>
        <p:txBody>
          <a:bodyPr/>
          <a:lstStyle/>
          <a:p>
            <a:pPr>
              <a:defRPr/>
            </a:pPr>
            <a:endParaRPr lang="en-US" dirty="0">
              <a:latin typeface="Arial" charset="0"/>
            </a:endParaRPr>
          </a:p>
        </p:txBody>
      </p:sp>
      <p:sp>
        <p:nvSpPr>
          <p:cNvPr id="3" name="TextBox 2"/>
          <p:cNvSpPr txBox="1"/>
          <p:nvPr userDrawn="1"/>
        </p:nvSpPr>
        <p:spPr>
          <a:xfrm>
            <a:off x="7378700" y="228600"/>
            <a:ext cx="1460500" cy="246221"/>
          </a:xfrm>
          <a:prstGeom prst="rect">
            <a:avLst/>
          </a:prstGeom>
          <a:noFill/>
        </p:spPr>
        <p:txBody>
          <a:bodyPr wrap="square" rtlCol="0">
            <a:spAutoFit/>
          </a:bodyPr>
          <a:lstStyle/>
          <a:p>
            <a:pPr algn="r">
              <a:buNone/>
            </a:pPr>
            <a:fld id="{231EB9BC-C563-4BAC-BDD7-D72511ABA9CC}" type="slidenum">
              <a:rPr lang="en-US" altLang="en-US" sz="1000" kern="1200" smtClean="0">
                <a:solidFill>
                  <a:schemeClr val="tx1"/>
                </a:solidFill>
                <a:latin typeface="Arial" panose="020B0604020202020204" pitchFamily="34" charset="0"/>
                <a:ea typeface="+mn-ea"/>
                <a:cs typeface="+mn-cs"/>
              </a:rPr>
              <a:pPr algn="r">
                <a:buNone/>
              </a:pPr>
              <a:t>‹#›</a:t>
            </a:fld>
            <a:endParaRPr lang="en-GB" sz="1000" kern="1200" dirty="0">
              <a:solidFill>
                <a:schemeClr val="tx1"/>
              </a:solidFill>
              <a:latin typeface="Arial" panose="020B0604020202020204" pitchFamily="34" charset="0"/>
              <a:ea typeface="+mn-ea"/>
              <a:cs typeface="+mn-cs"/>
            </a:endParaRPr>
          </a:p>
        </p:txBody>
      </p:sp>
    </p:spTree>
    <p:extLst>
      <p:ext uri="{BB962C8B-B14F-4D97-AF65-F5344CB8AC3E}">
        <p14:creationId xmlns:p14="http://schemas.microsoft.com/office/powerpoint/2010/main" val="124835887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ransition/>
  <p:hf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slide" Target="slide3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45.xml"/><Relationship Id="rId4" Type="http://schemas.openxmlformats.org/officeDocument/2006/relationships/slide" Target="slide38.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slide" Target="slide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CHAPTER 6</a:t>
            </a:r>
            <a:endParaRPr lang="en-GB" dirty="0"/>
          </a:p>
        </p:txBody>
      </p:sp>
      <p:sp>
        <p:nvSpPr>
          <p:cNvPr id="4" name="Content Placeholder 2"/>
          <p:cNvSpPr>
            <a:spLocks noGrp="1"/>
          </p:cNvSpPr>
          <p:nvPr>
            <p:ph sz="quarter" idx="12"/>
          </p:nvPr>
        </p:nvSpPr>
        <p:spPr>
          <a:xfrm>
            <a:off x="2286000" y="3581400"/>
            <a:ext cx="4534215" cy="1219200"/>
          </a:xfrm>
        </p:spPr>
        <p:txBody>
          <a:bodyPr/>
          <a:lstStyle/>
          <a:p>
            <a:pPr marL="0" lvl="0" indent="0">
              <a:buNone/>
            </a:pPr>
            <a:r>
              <a:rPr lang="en-US" altLang="en-US" b="1" dirty="0"/>
              <a:t>Learners Who Are Exceptional</a:t>
            </a:r>
            <a:endParaRPr lang="en-GB" b="1" dirty="0"/>
          </a:p>
        </p:txBody>
      </p:sp>
      <p:sp>
        <p:nvSpPr>
          <p:cNvPr id="5" name="Content Placeholder 9"/>
          <p:cNvSpPr>
            <a:spLocks noGrp="1"/>
          </p:cNvSpPr>
          <p:nvPr>
            <p:ph sz="quarter" idx="13"/>
          </p:nvPr>
        </p:nvSpPr>
        <p:spPr>
          <a:xfrm>
            <a:off x="4879598" y="6583454"/>
            <a:ext cx="4114800" cy="242796"/>
          </a:xfrm>
        </p:spPr>
        <p:txBody>
          <a:bodyPr/>
          <a:lstStyle/>
          <a:p>
            <a:pPr marL="0" lvl="0" indent="0">
              <a:buNone/>
            </a:pPr>
            <a:r>
              <a:rPr lang="en-US" sz="1200" kern="1200" dirty="0">
                <a:latin typeface="Arial" charset="0"/>
              </a:rPr>
              <a:t>© 2018 McGraw-Hill Higher Education. All rights reserved.</a:t>
            </a:r>
            <a:endParaRPr lang="en-GB" sz="1200" kern="1200" dirty="0">
              <a:latin typeface="Arial"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931863" y="381000"/>
            <a:ext cx="5697537" cy="1128713"/>
          </a:xfrm>
        </p:spPr>
        <p:txBody>
          <a:bodyPr/>
          <a:lstStyle/>
          <a:p>
            <a:pPr eaLnBrk="1" hangingPunct="1"/>
            <a:r>
              <a:rPr lang="en-US" altLang="en-US" sz="3600" dirty="0"/>
              <a:t>Strategies for Working with Students with ADHD, 1</a:t>
            </a:r>
          </a:p>
        </p:txBody>
      </p:sp>
      <p:sp>
        <p:nvSpPr>
          <p:cNvPr id="17411" name="Content Placeholder 2"/>
          <p:cNvSpPr>
            <a:spLocks noGrp="1"/>
          </p:cNvSpPr>
          <p:nvPr>
            <p:ph idx="1"/>
          </p:nvPr>
        </p:nvSpPr>
        <p:spPr>
          <a:xfrm>
            <a:off x="457200" y="1600200"/>
            <a:ext cx="7924800" cy="3429000"/>
          </a:xfrm>
        </p:spPr>
        <p:txBody>
          <a:bodyPr/>
          <a:lstStyle/>
          <a:p>
            <a:pPr indent="-327025" eaLnBrk="1" hangingPunct="1">
              <a:buClr>
                <a:srgbClr val="826200"/>
              </a:buClr>
              <a:buSzPct val="100000"/>
              <a:buFont typeface="Arial" panose="020B0604020202020204" pitchFamily="34" charset="0"/>
              <a:buChar char="•"/>
            </a:pPr>
            <a:r>
              <a:rPr lang="en-US" altLang="en-US" sz="2800" dirty="0"/>
              <a:t>Monitor the effectiveness of stimulant medication</a:t>
            </a:r>
          </a:p>
          <a:p>
            <a:pPr indent="-327025" eaLnBrk="1" hangingPunct="1">
              <a:buClr>
                <a:srgbClr val="826200"/>
              </a:buClr>
              <a:buSzPct val="100000"/>
              <a:buFont typeface="Arial" panose="020B0604020202020204" pitchFamily="34" charset="0"/>
              <a:buChar char="•"/>
            </a:pPr>
            <a:r>
              <a:rPr lang="en-US" altLang="en-US" sz="2800" dirty="0"/>
              <a:t>Repeat and simplify </a:t>
            </a:r>
            <a:r>
              <a:rPr lang="en-IN" altLang="en-US" sz="2800" dirty="0"/>
              <a:t>instructions about in-class and homework assignments</a:t>
            </a:r>
          </a:p>
          <a:p>
            <a:pPr indent="-327025" eaLnBrk="1" hangingPunct="1">
              <a:buClr>
                <a:srgbClr val="826200"/>
              </a:buClr>
              <a:buSzPct val="100000"/>
              <a:buFont typeface="Arial" panose="020B0604020202020204" pitchFamily="34" charset="0"/>
              <a:buChar char="•"/>
            </a:pPr>
            <a:r>
              <a:rPr lang="en-US" altLang="en-US" sz="2800" dirty="0"/>
              <a:t>Involve a special education teacher</a:t>
            </a:r>
          </a:p>
          <a:p>
            <a:pPr indent="-327025" eaLnBrk="1" hangingPunct="1">
              <a:buClr>
                <a:srgbClr val="826200"/>
              </a:buClr>
              <a:buSzPct val="100000"/>
              <a:buFont typeface="Arial" panose="020B0604020202020204" pitchFamily="34" charset="0"/>
              <a:buChar char="•"/>
            </a:pPr>
            <a:r>
              <a:rPr lang="en-US" altLang="en-US" sz="2800" dirty="0"/>
              <a:t>State clear expectations and give the child immediate feedback</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304800"/>
            <a:ext cx="6307137" cy="1204913"/>
          </a:xfrm>
        </p:spPr>
        <p:txBody>
          <a:bodyPr/>
          <a:lstStyle/>
          <a:p>
            <a:r>
              <a:rPr lang="en-US" altLang="en-US" dirty="0"/>
              <a:t>Strategies for Working with Students with ADHD, 2</a:t>
            </a:r>
            <a:endParaRPr lang="en-IN" dirty="0"/>
          </a:p>
        </p:txBody>
      </p:sp>
      <p:sp>
        <p:nvSpPr>
          <p:cNvPr id="3" name="Content Placeholder 2"/>
          <p:cNvSpPr>
            <a:spLocks noGrp="1"/>
          </p:cNvSpPr>
          <p:nvPr>
            <p:ph idx="1"/>
          </p:nvPr>
        </p:nvSpPr>
        <p:spPr>
          <a:xfrm>
            <a:off x="1029535" y="1981200"/>
            <a:ext cx="7809665" cy="2971800"/>
          </a:xfrm>
        </p:spPr>
        <p:txBody>
          <a:bodyPr/>
          <a:lstStyle/>
          <a:p>
            <a:pPr marL="339725" indent="-339725">
              <a:buClr>
                <a:srgbClr val="826200"/>
              </a:buClr>
              <a:buSzPct val="100000"/>
              <a:buFont typeface="Arial" panose="020B0604020202020204" pitchFamily="34" charset="0"/>
              <a:buChar char="•"/>
            </a:pPr>
            <a:r>
              <a:rPr lang="en-IN" sz="2800" dirty="0"/>
              <a:t>Use proven, effective behaviour management strategies</a:t>
            </a:r>
          </a:p>
          <a:p>
            <a:pPr marL="339725" indent="-339725">
              <a:buClr>
                <a:srgbClr val="826200"/>
              </a:buClr>
              <a:buSzPct val="100000"/>
              <a:buFont typeface="Arial" panose="020B0604020202020204" pitchFamily="34" charset="0"/>
              <a:buChar char="•"/>
            </a:pPr>
            <a:r>
              <a:rPr lang="en-IN" sz="2800" dirty="0"/>
              <a:t>Provide structure and teacher-direction</a:t>
            </a:r>
          </a:p>
          <a:p>
            <a:pPr marL="339725" indent="-339725">
              <a:buClr>
                <a:srgbClr val="826200"/>
              </a:buClr>
              <a:buSzPct val="100000"/>
              <a:buFont typeface="Arial" panose="020B0604020202020204" pitchFamily="34" charset="0"/>
              <a:buChar char="•"/>
            </a:pPr>
            <a:r>
              <a:rPr lang="en-IN" sz="2800" dirty="0"/>
              <a:t>Provide opportunities for students to get up and move around</a:t>
            </a:r>
          </a:p>
          <a:p>
            <a:pPr marL="339725" indent="-339725">
              <a:buClr>
                <a:srgbClr val="826200"/>
              </a:buClr>
              <a:buSzPct val="100000"/>
              <a:buFont typeface="Arial" panose="020B0604020202020204" pitchFamily="34" charset="0"/>
              <a:buChar char="•"/>
            </a:pPr>
            <a:r>
              <a:rPr lang="en-IN" sz="2800" dirty="0"/>
              <a:t>Break assignments into shorter segments</a:t>
            </a:r>
          </a:p>
        </p:txBody>
      </p:sp>
    </p:spTree>
    <p:extLst>
      <p:ext uri="{BB962C8B-B14F-4D97-AF65-F5344CB8AC3E}">
        <p14:creationId xmlns:p14="http://schemas.microsoft.com/office/powerpoint/2010/main" val="42654254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147" y="778042"/>
            <a:ext cx="4859337" cy="671513"/>
          </a:xfrm>
        </p:spPr>
        <p:txBody>
          <a:bodyPr/>
          <a:lstStyle/>
          <a:p>
            <a:r>
              <a:rPr lang="en-US" altLang="en-US" dirty="0"/>
              <a:t>Intellectual Disability</a:t>
            </a:r>
            <a:endParaRPr lang="en-GB" dirty="0"/>
          </a:p>
        </p:txBody>
      </p:sp>
      <p:sp>
        <p:nvSpPr>
          <p:cNvPr id="16" name="Content Placeholder 10"/>
          <p:cNvSpPr>
            <a:spLocks noGrp="1"/>
          </p:cNvSpPr>
          <p:nvPr>
            <p:ph sz="quarter" idx="14"/>
          </p:nvPr>
        </p:nvSpPr>
        <p:spPr>
          <a:xfrm>
            <a:off x="3265488" y="1745597"/>
            <a:ext cx="5272087" cy="1717393"/>
          </a:xfrm>
          <a:solidFill>
            <a:schemeClr val="folHlink"/>
          </a:solidFill>
          <a:ln w="12700">
            <a:solidFill>
              <a:schemeClr val="hlink"/>
            </a:solidFill>
            <a:miter lim="800000"/>
            <a:headEnd/>
            <a:tailEnd/>
          </a:ln>
          <a:effectLst/>
        </p:spPr>
        <p:txBody>
          <a:bodyPr anchor="ctr">
            <a:spAutoFit/>
          </a:bodyPr>
          <a:lstStyle/>
          <a:p>
            <a:pPr>
              <a:spcBef>
                <a:spcPct val="10000"/>
              </a:spcBef>
              <a:spcAft>
                <a:spcPct val="10000"/>
              </a:spcAft>
              <a:buClr>
                <a:schemeClr val="bg2"/>
              </a:buClr>
              <a:buSzPct val="100000"/>
              <a:buFont typeface="Arial" panose="020B0604020202020204" pitchFamily="34" charset="0"/>
              <a:buChar char="•"/>
            </a:pPr>
            <a:r>
              <a:rPr kumimoji="1" lang="en-US" sz="2400" kern="1200" dirty="0">
                <a:latin typeface="Arial" charset="0"/>
              </a:rPr>
              <a:t>Low intelligence - IQ score &lt; 70</a:t>
            </a:r>
          </a:p>
          <a:p>
            <a:pPr>
              <a:spcBef>
                <a:spcPct val="10000"/>
              </a:spcBef>
              <a:spcAft>
                <a:spcPct val="10000"/>
              </a:spcAft>
              <a:buClr>
                <a:schemeClr val="bg2"/>
              </a:buClr>
              <a:buSzPct val="100000"/>
              <a:buFont typeface="Arial" panose="020B0604020202020204" pitchFamily="34" charset="0"/>
              <a:buChar char="•"/>
            </a:pPr>
            <a:r>
              <a:rPr kumimoji="1" lang="en-IN" sz="2400" kern="1200" dirty="0">
                <a:latin typeface="Arial" charset="0"/>
              </a:rPr>
              <a:t>Difficulty in adapting to everyday life</a:t>
            </a:r>
          </a:p>
          <a:p>
            <a:pPr>
              <a:spcBef>
                <a:spcPct val="10000"/>
              </a:spcBef>
              <a:spcAft>
                <a:spcPct val="10000"/>
              </a:spcAft>
              <a:buClr>
                <a:schemeClr val="bg2"/>
              </a:buClr>
              <a:buSzPct val="100000"/>
              <a:buFont typeface="Arial" panose="020B0604020202020204" pitchFamily="34" charset="0"/>
              <a:buChar char="•"/>
            </a:pPr>
            <a:r>
              <a:rPr kumimoji="1" lang="en-US" sz="2400" kern="1200" dirty="0">
                <a:latin typeface="Arial" charset="0"/>
              </a:rPr>
              <a:t>Onset before age 18</a:t>
            </a:r>
            <a:endParaRPr kumimoji="1" lang="en-GB" sz="2400" kern="1200" dirty="0">
              <a:latin typeface="Arial" charset="0"/>
            </a:endParaRPr>
          </a:p>
        </p:txBody>
      </p:sp>
      <p:sp>
        <p:nvSpPr>
          <p:cNvPr id="15" name="Content Placeholder 8"/>
          <p:cNvSpPr>
            <a:spLocks noGrp="1"/>
          </p:cNvSpPr>
          <p:nvPr>
            <p:ph sz="quarter" idx="13"/>
          </p:nvPr>
        </p:nvSpPr>
        <p:spPr>
          <a:xfrm>
            <a:off x="1287237" y="3216698"/>
            <a:ext cx="1836964" cy="440902"/>
          </a:xfrm>
        </p:spPr>
        <p:txBody>
          <a:bodyPr/>
          <a:lstStyle/>
          <a:p>
            <a:pPr marL="0" indent="0" eaLnBrk="1" hangingPunct="1">
              <a:buNone/>
              <a:defRPr/>
            </a:pPr>
            <a:r>
              <a:rPr lang="en-US" sz="2400" b="1" kern="1200" dirty="0">
                <a:latin typeface="Arial" charset="0"/>
              </a:rPr>
              <a:t>CAUSES</a:t>
            </a:r>
            <a:endParaRPr lang="en-GB" sz="2400" dirty="0"/>
          </a:p>
        </p:txBody>
      </p:sp>
      <p:graphicFrame>
        <p:nvGraphicFramePr>
          <p:cNvPr id="3" name="Table Placeholder 2">
            <a:extLst>
              <a:ext uri="{FF2B5EF4-FFF2-40B4-BE49-F238E27FC236}">
                <a16:creationId xmlns:a16="http://schemas.microsoft.com/office/drawing/2014/main" id="{F254CF8B-19EF-40BC-BEA2-7A5938DCE953}"/>
              </a:ext>
            </a:extLst>
          </p:cNvPr>
          <p:cNvGraphicFramePr>
            <a:graphicFrameLocks noGrp="1"/>
          </p:cNvGraphicFramePr>
          <p:nvPr>
            <p:ph type="tbl" sz="quarter" idx="15"/>
            <p:extLst/>
          </p:nvPr>
        </p:nvGraphicFramePr>
        <p:xfrm>
          <a:off x="1287235" y="3653591"/>
          <a:ext cx="6664264" cy="2366209"/>
        </p:xfrm>
        <a:graphic>
          <a:graphicData uri="http://schemas.openxmlformats.org/drawingml/2006/table">
            <a:tbl>
              <a:tblPr firstRow="1" bandRow="1">
                <a:tableStyleId>{5C22544A-7EE6-4342-B048-85BDC9FD1C3A}</a:tableStyleId>
              </a:tblPr>
              <a:tblGrid>
                <a:gridCol w="2751365">
                  <a:extLst>
                    <a:ext uri="{9D8B030D-6E8A-4147-A177-3AD203B41FA5}">
                      <a16:colId xmlns:a16="http://schemas.microsoft.com/office/drawing/2014/main" val="2917645057"/>
                    </a:ext>
                  </a:extLst>
                </a:gridCol>
                <a:gridCol w="3912899">
                  <a:extLst>
                    <a:ext uri="{9D8B030D-6E8A-4147-A177-3AD203B41FA5}">
                      <a16:colId xmlns:a16="http://schemas.microsoft.com/office/drawing/2014/main" val="2369256671"/>
                    </a:ext>
                  </a:extLst>
                </a:gridCol>
              </a:tblGrid>
              <a:tr h="958549">
                <a:tc>
                  <a:txBody>
                    <a:bodyPr/>
                    <a:lstStyle/>
                    <a:p>
                      <a:r>
                        <a:rPr lang="en-US" sz="2400" b="0" kern="1200" dirty="0">
                          <a:solidFill>
                            <a:schemeClr val="tx1"/>
                          </a:solidFill>
                          <a:latin typeface="Arial" charset="0"/>
                        </a:rPr>
                        <a:t>Genetic factors</a:t>
                      </a:r>
                      <a:endParaRPr lang="en-US" sz="2400" b="0" dirty="0">
                        <a:solidFill>
                          <a:schemeClr val="tx1"/>
                        </a:solidFill>
                      </a:endParaRPr>
                    </a:p>
                  </a:txBody>
                  <a:tcPr>
                    <a:noFill/>
                  </a:tcPr>
                </a:tc>
                <a:tc>
                  <a:txBody>
                    <a:bodyPr/>
                    <a:lstStyle/>
                    <a:p>
                      <a:r>
                        <a:rPr lang="en-US" sz="2400" b="1" kern="1200" dirty="0">
                          <a:solidFill>
                            <a:schemeClr val="tx1"/>
                          </a:solidFill>
                          <a:latin typeface="Arial" charset="0"/>
                        </a:rPr>
                        <a:t>Down syndrome</a:t>
                      </a:r>
                      <a:endParaRPr lang="en-US" sz="2400" b="1" dirty="0">
                        <a:solidFill>
                          <a:schemeClr val="tx1"/>
                        </a:solidFill>
                      </a:endParaRPr>
                    </a:p>
                  </a:txBody>
                  <a:tcPr>
                    <a:noFill/>
                  </a:tcPr>
                </a:tc>
                <a:extLst>
                  <a:ext uri="{0D108BD9-81ED-4DB2-BD59-A6C34878D82A}">
                    <a16:rowId xmlns:a16="http://schemas.microsoft.com/office/drawing/2014/main" val="3961011984"/>
                  </a:ext>
                </a:extLst>
              </a:tr>
              <a:tr h="1407660">
                <a:tc>
                  <a:txBody>
                    <a:bodyPr/>
                    <a:lstStyle/>
                    <a:p>
                      <a:r>
                        <a:rPr lang="en-US" sz="2400" kern="1200" dirty="0">
                          <a:latin typeface="Arial" charset="0"/>
                        </a:rPr>
                        <a:t>Brain damage</a:t>
                      </a:r>
                      <a:endParaRPr lang="en-US" sz="24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latin typeface="Arial" charset="0"/>
                        </a:rPr>
                        <a:t>Infections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latin typeface="Arial" charset="0"/>
                        </a:rPr>
                        <a:t>Environmental hazards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latin typeface="Arial" charset="0"/>
                        </a:rPr>
                        <a:t>Seizures</a:t>
                      </a:r>
                      <a:endParaRPr lang="en-GB" sz="2400" b="1" dirty="0"/>
                    </a:p>
                  </a:txBody>
                  <a:tcPr>
                    <a:noFill/>
                  </a:tcPr>
                </a:tc>
                <a:extLst>
                  <a:ext uri="{0D108BD9-81ED-4DB2-BD59-A6C34878D82A}">
                    <a16:rowId xmlns:a16="http://schemas.microsoft.com/office/drawing/2014/main" val="3801834589"/>
                  </a:ext>
                </a:extLst>
              </a:tr>
            </a:tbl>
          </a:graphicData>
        </a:graphic>
      </p:graphicFrame>
    </p:spTree>
    <p:extLst>
      <p:ext uri="{BB962C8B-B14F-4D97-AF65-F5344CB8AC3E}">
        <p14:creationId xmlns:p14="http://schemas.microsoft.com/office/powerpoint/2010/main" val="41827216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Classification of Mental Retardation</a:t>
            </a:r>
            <a:endParaRPr lang="en-IN" dirty="0"/>
          </a:p>
        </p:txBody>
      </p:sp>
      <p:sp>
        <p:nvSpPr>
          <p:cNvPr id="5" name="Content Placeholder 4"/>
          <p:cNvSpPr>
            <a:spLocks noGrp="1"/>
          </p:cNvSpPr>
          <p:nvPr>
            <p:ph idx="1"/>
          </p:nvPr>
        </p:nvSpPr>
        <p:spPr>
          <a:xfrm>
            <a:off x="949325" y="1981200"/>
            <a:ext cx="2936875" cy="2286000"/>
          </a:xfrm>
        </p:spPr>
        <p:txBody>
          <a:bodyPr/>
          <a:lstStyle/>
          <a:p>
            <a:pPr marL="327025" indent="-327025">
              <a:buClr>
                <a:srgbClr val="826200"/>
              </a:buClr>
              <a:buSzPct val="100000"/>
              <a:buFont typeface="Arial" panose="020B0604020202020204" pitchFamily="34" charset="0"/>
              <a:buChar char="•"/>
            </a:pPr>
            <a:r>
              <a:rPr lang="en-IN" dirty="0"/>
              <a:t>Intermittent</a:t>
            </a:r>
          </a:p>
          <a:p>
            <a:pPr marL="327025" indent="-327025">
              <a:buClr>
                <a:srgbClr val="826200"/>
              </a:buClr>
              <a:buSzPct val="100000"/>
              <a:buFont typeface="Arial" panose="020B0604020202020204" pitchFamily="34" charset="0"/>
              <a:buChar char="•"/>
            </a:pPr>
            <a:r>
              <a:rPr lang="en-IN" dirty="0"/>
              <a:t>Limited</a:t>
            </a:r>
          </a:p>
          <a:p>
            <a:pPr marL="327025" indent="-327025">
              <a:buClr>
                <a:srgbClr val="826200"/>
              </a:buClr>
              <a:buSzPct val="100000"/>
              <a:buFont typeface="Arial" panose="020B0604020202020204" pitchFamily="34" charset="0"/>
              <a:buChar char="•"/>
            </a:pPr>
            <a:r>
              <a:rPr lang="en-IN" dirty="0"/>
              <a:t>Extensive</a:t>
            </a:r>
          </a:p>
          <a:p>
            <a:pPr marL="327025" indent="-327025">
              <a:buClr>
                <a:srgbClr val="826200"/>
              </a:buClr>
              <a:buSzPct val="100000"/>
              <a:buFont typeface="Arial" panose="020B0604020202020204" pitchFamily="34" charset="0"/>
              <a:buChar char="•"/>
            </a:pPr>
            <a:r>
              <a:rPr lang="en-IN" dirty="0"/>
              <a:t>Pervasive</a:t>
            </a:r>
          </a:p>
        </p:txBody>
      </p:sp>
    </p:spTree>
    <p:extLst>
      <p:ext uri="{BB962C8B-B14F-4D97-AF65-F5344CB8AC3E}">
        <p14:creationId xmlns:p14="http://schemas.microsoft.com/office/powerpoint/2010/main" val="277600324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838200" y="0"/>
            <a:ext cx="7158038" cy="1412875"/>
          </a:xfrm>
        </p:spPr>
        <p:txBody>
          <a:bodyPr/>
          <a:lstStyle/>
          <a:p>
            <a:pPr eaLnBrk="1" hangingPunct="1"/>
            <a:r>
              <a:rPr lang="en-US" altLang="en-US" sz="3600" dirty="0"/>
              <a:t>Teaching Strategies for Students with Mental Retardation, 1</a:t>
            </a:r>
          </a:p>
        </p:txBody>
      </p:sp>
      <p:sp>
        <p:nvSpPr>
          <p:cNvPr id="20483" name="Content Placeholder 2"/>
          <p:cNvSpPr>
            <a:spLocks noGrp="1"/>
          </p:cNvSpPr>
          <p:nvPr>
            <p:ph idx="1"/>
          </p:nvPr>
        </p:nvSpPr>
        <p:spPr>
          <a:xfrm>
            <a:off x="457200" y="1828800"/>
            <a:ext cx="8118475" cy="2895600"/>
          </a:xfrm>
        </p:spPr>
        <p:txBody>
          <a:bodyPr/>
          <a:lstStyle/>
          <a:p>
            <a:pPr marL="312738" indent="-312738" eaLnBrk="1" hangingPunct="1">
              <a:buClr>
                <a:srgbClr val="826200"/>
              </a:buClr>
              <a:buSzPct val="100000"/>
              <a:buFont typeface="Arial" panose="020B0604020202020204" pitchFamily="34" charset="0"/>
              <a:buChar char="•"/>
            </a:pPr>
            <a:r>
              <a:rPr lang="en-US" altLang="en-US" sz="2800" dirty="0"/>
              <a:t>Help students make personal choices</a:t>
            </a:r>
          </a:p>
          <a:p>
            <a:pPr marL="312738" indent="-312738" eaLnBrk="1" hangingPunct="1">
              <a:buClr>
                <a:srgbClr val="826200"/>
              </a:buClr>
              <a:buSzPct val="100000"/>
              <a:buFont typeface="Arial" panose="020B0604020202020204" pitchFamily="34" charset="0"/>
              <a:buChar char="•"/>
            </a:pPr>
            <a:r>
              <a:rPr lang="en-US" altLang="en-US" sz="2800" dirty="0"/>
              <a:t>Keep the child’s level of mental functioning in mind</a:t>
            </a:r>
          </a:p>
          <a:p>
            <a:pPr marL="312738" indent="-312738" eaLnBrk="1" hangingPunct="1">
              <a:buClr>
                <a:srgbClr val="826200"/>
              </a:buClr>
              <a:buSzPct val="100000"/>
              <a:buFont typeface="Arial" panose="020B0604020202020204" pitchFamily="34" charset="0"/>
              <a:buChar char="•"/>
            </a:pPr>
            <a:r>
              <a:rPr lang="en-US" altLang="en-US" sz="2800" dirty="0"/>
              <a:t>Individualize instruction to meet the child's needs</a:t>
            </a:r>
          </a:p>
          <a:p>
            <a:pPr marL="312738" indent="-312738" eaLnBrk="1" hangingPunct="1">
              <a:buClr>
                <a:srgbClr val="826200"/>
              </a:buClr>
              <a:buSzPct val="100000"/>
              <a:buFont typeface="Arial" panose="020B0604020202020204" pitchFamily="34" charset="0"/>
              <a:buChar char="•"/>
            </a:pPr>
            <a:r>
              <a:rPr lang="en-US" altLang="en-US" sz="2800" dirty="0"/>
              <a:t>Give concrete examples of concepts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Teaching Strategies for Students with Mental Retardation, 2</a:t>
            </a:r>
            <a:endParaRPr lang="en-IN" sz="2000" dirty="0"/>
          </a:p>
        </p:txBody>
      </p:sp>
      <p:sp>
        <p:nvSpPr>
          <p:cNvPr id="3" name="Content Placeholder 2"/>
          <p:cNvSpPr>
            <a:spLocks noGrp="1"/>
          </p:cNvSpPr>
          <p:nvPr>
            <p:ph idx="1"/>
          </p:nvPr>
        </p:nvSpPr>
        <p:spPr>
          <a:xfrm>
            <a:off x="949325" y="1981200"/>
            <a:ext cx="7661275" cy="2971800"/>
          </a:xfrm>
        </p:spPr>
        <p:txBody>
          <a:bodyPr/>
          <a:lstStyle/>
          <a:p>
            <a:pPr marL="339725" indent="-339725" eaLnBrk="1" hangingPunct="1">
              <a:buClr>
                <a:srgbClr val="826200"/>
              </a:buClr>
              <a:buSzPct val="100000"/>
              <a:buFont typeface="Arial" panose="020B0604020202020204" pitchFamily="34" charset="0"/>
              <a:buChar char="•"/>
            </a:pPr>
            <a:r>
              <a:rPr lang="en-US" altLang="en-US" sz="2800" dirty="0"/>
              <a:t>Give students opportunities to practice what they have learned</a:t>
            </a:r>
          </a:p>
          <a:p>
            <a:pPr marL="339725" indent="-339725" eaLnBrk="1" hangingPunct="1">
              <a:buClr>
                <a:srgbClr val="826200"/>
              </a:buClr>
              <a:buSzPct val="100000"/>
              <a:buFont typeface="Arial" panose="020B0604020202020204" pitchFamily="34" charset="0"/>
              <a:buChar char="•"/>
            </a:pPr>
            <a:r>
              <a:rPr lang="en-US" altLang="en-US" sz="2800" dirty="0"/>
              <a:t>Have positive expectations for the child’s learning</a:t>
            </a:r>
          </a:p>
          <a:p>
            <a:pPr marL="339725" indent="-339725" eaLnBrk="1" hangingPunct="1">
              <a:buClr>
                <a:srgbClr val="826200"/>
              </a:buClr>
              <a:buSzPct val="100000"/>
              <a:buFont typeface="Arial" panose="020B0604020202020204" pitchFamily="34" charset="0"/>
              <a:buChar char="•"/>
            </a:pPr>
            <a:r>
              <a:rPr lang="en-US" altLang="en-US" sz="2800" dirty="0"/>
              <a:t>Look for resource support</a:t>
            </a:r>
          </a:p>
          <a:p>
            <a:pPr marL="339725" indent="-339725" eaLnBrk="1" hangingPunct="1">
              <a:buClr>
                <a:srgbClr val="826200"/>
              </a:buClr>
              <a:buSzPct val="100000"/>
              <a:buFont typeface="Arial" panose="020B0604020202020204" pitchFamily="34" charset="0"/>
              <a:buChar char="•"/>
            </a:pPr>
            <a:r>
              <a:rPr lang="en-US" altLang="en-US" sz="2800" dirty="0"/>
              <a:t>Use applied behavior analysis strategies </a:t>
            </a:r>
            <a:endParaRPr lang="en-IN" dirty="0"/>
          </a:p>
        </p:txBody>
      </p:sp>
    </p:spTree>
    <p:extLst>
      <p:ext uri="{BB962C8B-B14F-4D97-AF65-F5344CB8AC3E}">
        <p14:creationId xmlns:p14="http://schemas.microsoft.com/office/powerpoint/2010/main" val="192151371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231" y="625642"/>
            <a:ext cx="4630737" cy="823913"/>
          </a:xfrm>
        </p:spPr>
        <p:txBody>
          <a:bodyPr/>
          <a:lstStyle/>
          <a:p>
            <a:r>
              <a:rPr lang="en-US" altLang="en-US" dirty="0"/>
              <a:t>Physical Disorders</a:t>
            </a:r>
            <a:endParaRPr lang="en-GB" dirty="0"/>
          </a:p>
        </p:txBody>
      </p:sp>
      <p:sp>
        <p:nvSpPr>
          <p:cNvPr id="9" name="Content Placeholder 8"/>
          <p:cNvSpPr>
            <a:spLocks noGrp="1"/>
          </p:cNvSpPr>
          <p:nvPr>
            <p:ph sz="quarter" idx="13"/>
          </p:nvPr>
        </p:nvSpPr>
        <p:spPr>
          <a:xfrm>
            <a:off x="592364" y="2238828"/>
            <a:ext cx="6107113" cy="1292662"/>
          </a:xfrm>
          <a:solidFill>
            <a:schemeClr val="accent2">
              <a:alpha val="67999"/>
            </a:schemeClr>
          </a:solidFill>
          <a:ln w="9525">
            <a:solidFill>
              <a:schemeClr val="hlink"/>
            </a:solidFill>
            <a:miter lim="800000"/>
            <a:headEnd/>
            <a:tailEnd/>
          </a:ln>
          <a:effectLst/>
        </p:spPr>
        <p:txBody>
          <a:bodyPr tIns="91440" bIns="91440">
            <a:spAutoFit/>
          </a:bodyPr>
          <a:lstStyle/>
          <a:p>
            <a:pPr marL="457200" indent="-457200" eaLnBrk="1" hangingPunct="1">
              <a:buNone/>
            </a:pPr>
            <a:r>
              <a:rPr lang="en-US" sz="2400" b="1" kern="1200" dirty="0">
                <a:latin typeface="Arial" charset="0"/>
              </a:rPr>
              <a:t>Orthopedic Impairments: </a:t>
            </a:r>
            <a:r>
              <a:rPr lang="en-US" sz="2400" kern="1200" dirty="0">
                <a:latin typeface="Arial" charset="0"/>
              </a:rPr>
              <a:t>Restrictions of movement because of muscle, joint, or bone problems</a:t>
            </a:r>
            <a:endParaRPr lang="en-GB" sz="2400" kern="1200" dirty="0">
              <a:latin typeface="Arial" charset="0"/>
            </a:endParaRPr>
          </a:p>
        </p:txBody>
      </p:sp>
      <p:sp>
        <p:nvSpPr>
          <p:cNvPr id="10" name="Content Placeholder 10"/>
          <p:cNvSpPr>
            <a:spLocks noGrp="1"/>
          </p:cNvSpPr>
          <p:nvPr>
            <p:ph sz="quarter" idx="14"/>
          </p:nvPr>
        </p:nvSpPr>
        <p:spPr>
          <a:xfrm>
            <a:off x="1268413" y="4197350"/>
            <a:ext cx="6529387" cy="1344613"/>
          </a:xfrm>
          <a:solidFill>
            <a:schemeClr val="accent2">
              <a:alpha val="81960"/>
            </a:schemeClr>
          </a:solidFill>
          <a:ln w="9525">
            <a:solidFill>
              <a:schemeClr val="hlink"/>
            </a:solidFill>
            <a:miter lim="800000"/>
            <a:headEnd/>
            <a:tailEnd/>
          </a:ln>
        </p:spPr>
        <p:txBody>
          <a:bodyPr tIns="91440" bIns="91440"/>
          <a:lstStyle/>
          <a:p>
            <a:pPr marL="457200" indent="-457200">
              <a:spcBef>
                <a:spcPct val="0"/>
              </a:spcBef>
              <a:buFontTx/>
              <a:buNone/>
            </a:pPr>
            <a:r>
              <a:rPr lang="en-US" altLang="en-US" sz="2400" b="1" kern="1200" dirty="0">
                <a:latin typeface="Arial" panose="020B0604020202020204" pitchFamily="34" charset="0"/>
              </a:rPr>
              <a:t>Seizure Disorders: </a:t>
            </a:r>
            <a:r>
              <a:rPr lang="en-US" altLang="en-US" sz="2400" kern="1200" dirty="0">
                <a:latin typeface="Arial" panose="020B0604020202020204" pitchFamily="34" charset="0"/>
              </a:rPr>
              <a:t>Nervous disorders characterized by recurring sensorimotor attacks or movement convulsions</a:t>
            </a:r>
            <a:endParaRPr lang="en-GB" sz="2400" kern="1200" dirty="0">
              <a:latin typeface="Arial" panose="020B0604020202020204" pitchFamily="34" charset="0"/>
            </a:endParaRPr>
          </a:p>
        </p:txBody>
      </p:sp>
      <p:pic>
        <p:nvPicPr>
          <p:cNvPr id="21509"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9450" y="2082800"/>
            <a:ext cx="1963738"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49503" y="854816"/>
            <a:ext cx="4402137" cy="595313"/>
          </a:xfrm>
        </p:spPr>
        <p:txBody>
          <a:bodyPr/>
          <a:lstStyle/>
          <a:p>
            <a:r>
              <a:rPr lang="en-US" altLang="en-US" dirty="0"/>
              <a:t>Sensory Disorders</a:t>
            </a:r>
            <a:endParaRPr lang="en-GB" dirty="0"/>
          </a:p>
        </p:txBody>
      </p:sp>
      <p:sp>
        <p:nvSpPr>
          <p:cNvPr id="10" name="Content Placeholder 8"/>
          <p:cNvSpPr>
            <a:spLocks noGrp="1"/>
          </p:cNvSpPr>
          <p:nvPr>
            <p:ph sz="quarter" idx="13"/>
          </p:nvPr>
        </p:nvSpPr>
        <p:spPr>
          <a:xfrm>
            <a:off x="577850" y="1828799"/>
            <a:ext cx="3962400" cy="4147457"/>
          </a:xfrm>
          <a:solidFill>
            <a:schemeClr val="accent2"/>
          </a:solidFill>
          <a:ln w="12700" cap="sq">
            <a:solidFill>
              <a:schemeClr val="hlink"/>
            </a:solidFill>
            <a:miter lim="800000"/>
            <a:headEnd type="none" w="sm" len="sm"/>
            <a:tailEnd type="none" w="sm" len="sm"/>
          </a:ln>
        </p:spPr>
        <p:txBody>
          <a:bodyPr tIns="91440" bIns="91440"/>
          <a:lstStyle/>
          <a:p>
            <a:pPr marL="231775" indent="-231775" algn="ctr">
              <a:spcBef>
                <a:spcPct val="0"/>
              </a:spcBef>
              <a:buFontTx/>
              <a:buNone/>
            </a:pPr>
            <a:r>
              <a:rPr lang="en-US" altLang="en-US" sz="2400" b="1" kern="1200" dirty="0">
                <a:solidFill>
                  <a:schemeClr val="tx2"/>
                </a:solidFill>
                <a:latin typeface="Arial" panose="020B0604020202020204" pitchFamily="34" charset="0"/>
              </a:rPr>
              <a:t>VISUAL IMPAIRMENTS</a:t>
            </a:r>
          </a:p>
          <a:p>
            <a:pPr marL="231775" indent="-231775">
              <a:spcBef>
                <a:spcPct val="30000"/>
              </a:spcBef>
              <a:buFontTx/>
              <a:buNone/>
            </a:pPr>
            <a:r>
              <a:rPr lang="en-US" altLang="en-US" sz="2400" b="1" kern="1200" dirty="0">
                <a:solidFill>
                  <a:schemeClr val="tx2"/>
                </a:solidFill>
                <a:latin typeface="Arial" panose="020B0604020202020204" pitchFamily="34" charset="0"/>
              </a:rPr>
              <a:t>Low Vision</a:t>
            </a:r>
          </a:p>
          <a:p>
            <a:pPr marL="228600" indent="-228600">
              <a:spcBef>
                <a:spcPct val="30000"/>
              </a:spcBef>
              <a:buClrTx/>
              <a:buSzPct val="100000"/>
              <a:buFont typeface="Arial" panose="020B0604020202020204" pitchFamily="34" charset="0"/>
              <a:buChar char="•"/>
            </a:pPr>
            <a:r>
              <a:rPr lang="en-US" altLang="en-US" sz="2400" kern="1200" dirty="0">
                <a:solidFill>
                  <a:schemeClr val="tx2"/>
                </a:solidFill>
                <a:latin typeface="Arial" panose="020B0604020202020204" pitchFamily="34" charset="0"/>
              </a:rPr>
              <a:t>Acuity between 20/70 and 20/200 with corrective lenses</a:t>
            </a:r>
          </a:p>
        </p:txBody>
      </p:sp>
      <p:sp>
        <p:nvSpPr>
          <p:cNvPr id="5" name="Content Placeholder 8"/>
          <p:cNvSpPr>
            <a:spLocks noGrp="1"/>
          </p:cNvSpPr>
          <p:nvPr>
            <p:ph sz="quarter" idx="13"/>
          </p:nvPr>
        </p:nvSpPr>
        <p:spPr>
          <a:xfrm>
            <a:off x="577850" y="3981610"/>
            <a:ext cx="3962400" cy="1994647"/>
          </a:xfrm>
          <a:noFill/>
          <a:ln w="12700" cap="sq">
            <a:noFill/>
            <a:miter lim="800000"/>
            <a:headEnd type="none" w="sm" len="sm"/>
            <a:tailEnd type="none" w="sm" len="sm"/>
          </a:ln>
        </p:spPr>
        <p:txBody>
          <a:bodyPr vert="horz" wrap="square" lIns="91440" tIns="91440" rIns="91440" bIns="91440" numCol="1" anchor="t" anchorCtr="0" compatLnSpc="1">
            <a:prstTxWarp prst="textNoShape">
              <a:avLst/>
            </a:prstTxWarp>
          </a:bodyPr>
          <a:lstStyle/>
          <a:p>
            <a:pPr marL="228600" indent="-228600">
              <a:spcBef>
                <a:spcPct val="30000"/>
              </a:spcBef>
              <a:buFontTx/>
              <a:buNone/>
            </a:pPr>
            <a:r>
              <a:rPr lang="en-US" altLang="en-US" sz="2400" b="1" dirty="0"/>
              <a:t>Educationally Blind</a:t>
            </a:r>
            <a:endParaRPr lang="en-US" altLang="en-US" sz="2400" dirty="0"/>
          </a:p>
          <a:p>
            <a:pPr marL="228600" indent="-220663">
              <a:spcBef>
                <a:spcPts val="36"/>
              </a:spcBef>
              <a:buClrTx/>
              <a:buSzPct val="100000"/>
              <a:buFont typeface="Arial" panose="020B0604020202020204" pitchFamily="34" charset="0"/>
              <a:buChar char="•"/>
            </a:pPr>
            <a:r>
              <a:rPr lang="en-US" altLang="en-US" sz="2400" dirty="0"/>
              <a:t>Cannot use their vision in learning</a:t>
            </a:r>
          </a:p>
          <a:p>
            <a:pPr marL="228600" indent="-220663">
              <a:spcBef>
                <a:spcPts val="36"/>
              </a:spcBef>
              <a:buClrTx/>
              <a:buSzPct val="100000"/>
              <a:buFont typeface="Arial" panose="020B0604020202020204" pitchFamily="34" charset="0"/>
              <a:buChar char="•"/>
            </a:pPr>
            <a:r>
              <a:rPr lang="en-US" altLang="en-US" sz="2400" dirty="0"/>
              <a:t>Must use hearing and touch to learn</a:t>
            </a:r>
            <a:endParaRPr lang="en-GB" sz="2400" b="1" kern="1200" dirty="0">
              <a:solidFill>
                <a:schemeClr val="tx2"/>
              </a:solidFill>
              <a:latin typeface="Arial" panose="020B0604020202020204" pitchFamily="34" charset="0"/>
            </a:endParaRPr>
          </a:p>
        </p:txBody>
      </p:sp>
      <p:sp>
        <p:nvSpPr>
          <p:cNvPr id="11" name="Content Placeholder 10"/>
          <p:cNvSpPr>
            <a:spLocks noGrp="1"/>
          </p:cNvSpPr>
          <p:nvPr>
            <p:ph sz="quarter" idx="14"/>
          </p:nvPr>
        </p:nvSpPr>
        <p:spPr>
          <a:xfrm>
            <a:off x="4802188" y="1828800"/>
            <a:ext cx="3886200" cy="4052028"/>
          </a:xfrm>
          <a:solidFill>
            <a:schemeClr val="accent2">
              <a:alpha val="76077"/>
            </a:schemeClr>
          </a:solidFill>
          <a:ln w="12700" cap="sq">
            <a:solidFill>
              <a:schemeClr val="hlink"/>
            </a:solidFill>
            <a:miter lim="800000"/>
            <a:headEnd type="none" w="sm" len="sm"/>
            <a:tailEnd type="none" w="sm" len="sm"/>
          </a:ln>
        </p:spPr>
        <p:txBody>
          <a:bodyPr tIns="91440" bIns="91440"/>
          <a:lstStyle/>
          <a:p>
            <a:pPr algn="ctr">
              <a:spcBef>
                <a:spcPct val="0"/>
              </a:spcBef>
              <a:buFontTx/>
              <a:buNone/>
            </a:pPr>
            <a:r>
              <a:rPr lang="en-US" altLang="en-US" sz="2400" b="1" dirty="0">
                <a:solidFill>
                  <a:schemeClr val="tx2"/>
                </a:solidFill>
              </a:rPr>
              <a:t>HEARING IMPAIRMENTS</a:t>
            </a:r>
          </a:p>
          <a:p>
            <a:pPr>
              <a:spcBef>
                <a:spcPct val="30000"/>
              </a:spcBef>
              <a:buFontTx/>
              <a:buNone/>
            </a:pPr>
            <a:r>
              <a:rPr lang="en-US" altLang="en-US" sz="2400" b="1" dirty="0"/>
              <a:t>Oral Approaches</a:t>
            </a:r>
            <a:endParaRPr lang="en-US" altLang="en-US" sz="2400" dirty="0"/>
          </a:p>
          <a:p>
            <a:pPr marL="231775" indent="-231775">
              <a:spcBef>
                <a:spcPct val="30000"/>
              </a:spcBef>
              <a:buClrTx/>
              <a:buSzPct val="100000"/>
              <a:buFont typeface="Arial" panose="020B0604020202020204" pitchFamily="34" charset="0"/>
              <a:buChar char="•"/>
            </a:pPr>
            <a:r>
              <a:rPr lang="en-US" altLang="en-US" sz="2400" dirty="0"/>
              <a:t>Lip reading and speech reading (reliance on visual cues)</a:t>
            </a:r>
          </a:p>
        </p:txBody>
      </p:sp>
      <p:sp>
        <p:nvSpPr>
          <p:cNvPr id="6" name="Content Placeholder 10"/>
          <p:cNvSpPr>
            <a:spLocks noGrp="1"/>
          </p:cNvSpPr>
          <p:nvPr>
            <p:ph sz="quarter" idx="14"/>
          </p:nvPr>
        </p:nvSpPr>
        <p:spPr>
          <a:xfrm>
            <a:off x="4805364" y="4025152"/>
            <a:ext cx="3883024" cy="1855676"/>
          </a:xfrm>
          <a:noFill/>
          <a:ln w="12700" cap="sq">
            <a:noFill/>
            <a:miter lim="800000"/>
            <a:headEnd type="none" w="sm" len="sm"/>
            <a:tailEnd type="none" w="sm" len="sm"/>
          </a:ln>
        </p:spPr>
        <p:txBody>
          <a:bodyPr vert="horz" wrap="square" lIns="91440" tIns="91440" rIns="91440" bIns="91440" numCol="1" anchor="t" anchorCtr="0" compatLnSpc="1">
            <a:prstTxWarp prst="textNoShape">
              <a:avLst/>
            </a:prstTxWarp>
          </a:bodyPr>
          <a:lstStyle/>
          <a:p>
            <a:pPr marL="228600" indent="-228600">
              <a:spcBef>
                <a:spcPts val="36"/>
              </a:spcBef>
              <a:buFontTx/>
              <a:buNone/>
            </a:pPr>
            <a:r>
              <a:rPr lang="en-US" altLang="en-US" sz="2400" b="1" dirty="0"/>
              <a:t>Manual Approaches</a:t>
            </a:r>
          </a:p>
          <a:p>
            <a:pPr marL="228600" indent="-228600">
              <a:spcBef>
                <a:spcPts val="36"/>
              </a:spcBef>
              <a:buClrTx/>
              <a:buSzPct val="100000"/>
              <a:buFont typeface="Arial" panose="020B0604020202020204" pitchFamily="34" charset="0"/>
              <a:buChar char="•"/>
            </a:pPr>
            <a:r>
              <a:rPr lang="en-US" altLang="en-US" sz="2400" dirty="0"/>
              <a:t>Sign language </a:t>
            </a:r>
          </a:p>
          <a:p>
            <a:pPr marL="228600" indent="-228600">
              <a:spcBef>
                <a:spcPts val="36"/>
              </a:spcBef>
              <a:buClrTx/>
              <a:buSzPct val="100000"/>
              <a:buFont typeface="Arial" panose="020B0604020202020204" pitchFamily="34" charset="0"/>
              <a:buChar char="•"/>
            </a:pPr>
            <a:r>
              <a:rPr lang="en-US" altLang="en-US" sz="2400" dirty="0"/>
              <a:t>Finger spelling</a:t>
            </a:r>
            <a:endParaRPr lang="en-GB" sz="2400"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z="3200" dirty="0"/>
              <a:t>Strategies for Working with Students with a Hearing Impairment</a:t>
            </a:r>
          </a:p>
        </p:txBody>
      </p:sp>
      <p:sp>
        <p:nvSpPr>
          <p:cNvPr id="23555" name="Content Placeholder 2"/>
          <p:cNvSpPr>
            <a:spLocks noGrp="1"/>
          </p:cNvSpPr>
          <p:nvPr>
            <p:ph idx="1"/>
          </p:nvPr>
        </p:nvSpPr>
        <p:spPr>
          <a:xfrm>
            <a:off x="914401" y="1600200"/>
            <a:ext cx="7543800" cy="4419600"/>
          </a:xfrm>
        </p:spPr>
        <p:txBody>
          <a:bodyPr/>
          <a:lstStyle/>
          <a:p>
            <a:pPr marL="327025" indent="-327025" eaLnBrk="1" hangingPunct="1">
              <a:buClr>
                <a:srgbClr val="826200"/>
              </a:buClr>
              <a:buSzPct val="100000"/>
              <a:buFont typeface="Arial" panose="020B0604020202020204" pitchFamily="34" charset="0"/>
              <a:buChar char="•"/>
            </a:pPr>
            <a:r>
              <a:rPr lang="en-US" altLang="en-US" sz="2800" dirty="0"/>
              <a:t>Be patient</a:t>
            </a:r>
          </a:p>
          <a:p>
            <a:pPr marL="327025" indent="-327025" eaLnBrk="1" hangingPunct="1">
              <a:buClr>
                <a:srgbClr val="826200"/>
              </a:buClr>
              <a:buSzPct val="100000"/>
              <a:buFont typeface="Arial" panose="020B0604020202020204" pitchFamily="34" charset="0"/>
              <a:buChar char="•"/>
            </a:pPr>
            <a:r>
              <a:rPr lang="en-US" altLang="en-US" sz="2800" dirty="0"/>
              <a:t>Speak normally (not too slowly or too quickly)</a:t>
            </a:r>
          </a:p>
          <a:p>
            <a:pPr marL="327025" indent="-327025" eaLnBrk="1" hangingPunct="1">
              <a:buClr>
                <a:srgbClr val="826200"/>
              </a:buClr>
              <a:buSzPct val="100000"/>
              <a:buFont typeface="Arial" panose="020B0604020202020204" pitchFamily="34" charset="0"/>
              <a:buChar char="•"/>
            </a:pPr>
            <a:r>
              <a:rPr lang="en-US" altLang="en-US" sz="2800" dirty="0"/>
              <a:t>Don’t shout (speak distinctly)</a:t>
            </a:r>
          </a:p>
          <a:p>
            <a:pPr marL="327025" indent="-327025" eaLnBrk="1" hangingPunct="1">
              <a:buClr>
                <a:srgbClr val="826200"/>
              </a:buClr>
              <a:buSzPct val="100000"/>
              <a:buFont typeface="Arial" panose="020B0604020202020204" pitchFamily="34" charset="0"/>
              <a:buChar char="•"/>
            </a:pPr>
            <a:r>
              <a:rPr lang="en-US" altLang="en-US" sz="2800" dirty="0"/>
              <a:t>Reduce distractions and background noises</a:t>
            </a:r>
          </a:p>
          <a:p>
            <a:pPr marL="327025" indent="-327025" eaLnBrk="1" hangingPunct="1">
              <a:buClr>
                <a:srgbClr val="826200"/>
              </a:buClr>
              <a:buSzPct val="100000"/>
              <a:buFont typeface="Arial" panose="020B0604020202020204" pitchFamily="34" charset="0"/>
              <a:buChar char="•"/>
            </a:pPr>
            <a:r>
              <a:rPr lang="en-US" altLang="en-US" sz="2800" dirty="0"/>
              <a:t>Face the student; the student may need to read your lips and see your gestures</a:t>
            </a:r>
          </a:p>
          <a:p>
            <a:pPr marL="327025" indent="-327025" eaLnBrk="1" hangingPunct="1">
              <a:buClr>
                <a:srgbClr val="826200"/>
              </a:buClr>
              <a:buSzPct val="100000"/>
              <a:buFont typeface="Arial" panose="020B0604020202020204" pitchFamily="34" charset="0"/>
              <a:buChar char="•"/>
            </a:pPr>
            <a:r>
              <a:rPr lang="en-IN" altLang="en-US" sz="2800" dirty="0"/>
              <a:t>Check into obtaining recorded texts</a:t>
            </a:r>
            <a:endParaRPr lang="en-US" altLang="en-US" sz="28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838200"/>
            <a:ext cx="7158037" cy="671513"/>
          </a:xfrm>
        </p:spPr>
        <p:txBody>
          <a:bodyPr/>
          <a:lstStyle/>
          <a:p>
            <a:r>
              <a:rPr lang="en-US" altLang="en-US" sz="3600" dirty="0"/>
              <a:t>Speech and Language Disorders</a:t>
            </a:r>
            <a:endParaRPr lang="en-GB" sz="3600" dirty="0"/>
          </a:p>
        </p:txBody>
      </p:sp>
      <p:sp>
        <p:nvSpPr>
          <p:cNvPr id="9" name="Content Placeholder 2"/>
          <p:cNvSpPr>
            <a:spLocks noGrp="1"/>
          </p:cNvSpPr>
          <p:nvPr>
            <p:ph sz="half" idx="1"/>
          </p:nvPr>
        </p:nvSpPr>
        <p:spPr>
          <a:xfrm>
            <a:off x="298676" y="1528012"/>
            <a:ext cx="3767088" cy="18578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spcBef>
                <a:spcPct val="0"/>
              </a:spcBef>
              <a:spcAft>
                <a:spcPts val="1500"/>
              </a:spcAft>
              <a:buNone/>
            </a:pPr>
            <a:r>
              <a:rPr lang="en-US" altLang="en-US" sz="3100" b="1" dirty="0"/>
              <a:t>Speech Disorders</a:t>
            </a:r>
            <a:endParaRPr lang="en-US" altLang="en-US" sz="3100" dirty="0"/>
          </a:p>
          <a:p>
            <a:pPr marL="38100" lvl="1" indent="0" eaLnBrk="1" hangingPunct="1">
              <a:spcBef>
                <a:spcPct val="0"/>
              </a:spcBef>
              <a:spcAft>
                <a:spcPts val="1000"/>
              </a:spcAft>
              <a:buClr>
                <a:schemeClr val="accent1"/>
              </a:buClr>
              <a:buNone/>
            </a:pPr>
            <a:r>
              <a:rPr lang="en-US" altLang="en-US" dirty="0"/>
              <a:t>Articulation</a:t>
            </a:r>
          </a:p>
          <a:p>
            <a:pPr marL="238125" lvl="2" indent="-238125" eaLnBrk="1" hangingPunct="1">
              <a:spcBef>
                <a:spcPct val="0"/>
              </a:spcBef>
              <a:buClr>
                <a:srgbClr val="626220"/>
              </a:buClr>
              <a:buSzPct val="100000"/>
              <a:buFont typeface="Arial" panose="020B0604020202020204" pitchFamily="34" charset="0"/>
              <a:buChar char="•"/>
            </a:pPr>
            <a:r>
              <a:rPr lang="en-US" altLang="en-US" dirty="0"/>
              <a:t>Pronouncing words incorrectly</a:t>
            </a:r>
            <a:endParaRPr lang="en-US" dirty="0"/>
          </a:p>
        </p:txBody>
      </p:sp>
      <p:sp>
        <p:nvSpPr>
          <p:cNvPr id="6" name="Content Placeholder 4"/>
          <p:cNvSpPr>
            <a:spLocks noGrp="1"/>
          </p:cNvSpPr>
          <p:nvPr>
            <p:ph sz="quarter" idx="12"/>
          </p:nvPr>
        </p:nvSpPr>
        <p:spPr>
          <a:xfrm>
            <a:off x="304800" y="3429000"/>
            <a:ext cx="3420381" cy="1676400"/>
          </a:xfrm>
        </p:spPr>
        <p:txBody>
          <a:bodyPr/>
          <a:lstStyle/>
          <a:p>
            <a:pPr marL="38100" lvl="1" indent="0" eaLnBrk="1" hangingPunct="1">
              <a:spcBef>
                <a:spcPct val="0"/>
              </a:spcBef>
              <a:spcAft>
                <a:spcPts val="1000"/>
              </a:spcAft>
              <a:buClr>
                <a:schemeClr val="accent1"/>
              </a:buClr>
              <a:buNone/>
            </a:pPr>
            <a:r>
              <a:rPr lang="en-US" altLang="en-US" sz="2400" dirty="0"/>
              <a:t>Voice</a:t>
            </a:r>
          </a:p>
          <a:p>
            <a:pPr marL="238125" lvl="2" indent="-238125" eaLnBrk="1" hangingPunct="1">
              <a:spcBef>
                <a:spcPct val="0"/>
              </a:spcBef>
              <a:buClr>
                <a:srgbClr val="626220"/>
              </a:buClr>
              <a:buSzPct val="100000"/>
              <a:buFont typeface="Arial" panose="020B0604020202020204" pitchFamily="34" charset="0"/>
              <a:buChar char="•"/>
            </a:pPr>
            <a:r>
              <a:rPr lang="en-IN" altLang="en-US" sz="2000" dirty="0"/>
              <a:t>Producing speech that is hoarse, harsh, too loud, too high-pitched, or too low-pitched</a:t>
            </a:r>
            <a:endParaRPr lang="en-GB" dirty="0"/>
          </a:p>
        </p:txBody>
      </p:sp>
      <p:sp>
        <p:nvSpPr>
          <p:cNvPr id="7" name="Content Placeholder 7"/>
          <p:cNvSpPr>
            <a:spLocks noGrp="1"/>
          </p:cNvSpPr>
          <p:nvPr>
            <p:ph sz="quarter" idx="13"/>
          </p:nvPr>
        </p:nvSpPr>
        <p:spPr>
          <a:xfrm>
            <a:off x="290286" y="5319486"/>
            <a:ext cx="3062514" cy="1462314"/>
          </a:xfrm>
        </p:spPr>
        <p:txBody>
          <a:bodyPr/>
          <a:lstStyle/>
          <a:p>
            <a:pPr marL="66675" lvl="1" indent="0" eaLnBrk="1" hangingPunct="1">
              <a:spcBef>
                <a:spcPct val="0"/>
              </a:spcBef>
              <a:spcAft>
                <a:spcPts val="1000"/>
              </a:spcAft>
              <a:buSzPct val="70000"/>
              <a:buNone/>
            </a:pPr>
            <a:r>
              <a:rPr lang="en-US" altLang="en-US" sz="2400" dirty="0"/>
              <a:t>Fluency</a:t>
            </a:r>
          </a:p>
          <a:p>
            <a:pPr marL="228600" lvl="2" indent="-228600" eaLnBrk="1" hangingPunct="1">
              <a:spcBef>
                <a:spcPct val="0"/>
              </a:spcBef>
              <a:buClr>
                <a:srgbClr val="626220"/>
              </a:buClr>
              <a:buSzPct val="100000"/>
              <a:buFont typeface="Arial" panose="020B0604020202020204" pitchFamily="34" charset="0"/>
              <a:buChar char="•"/>
            </a:pPr>
            <a:r>
              <a:rPr lang="en-US" altLang="en-US" sz="2000" dirty="0"/>
              <a:t>Prolongation</a:t>
            </a:r>
          </a:p>
          <a:p>
            <a:pPr marL="228600" lvl="2" indent="-228600" eaLnBrk="1" hangingPunct="1">
              <a:spcBef>
                <a:spcPct val="0"/>
              </a:spcBef>
              <a:buClr>
                <a:srgbClr val="626220"/>
              </a:buClr>
              <a:buSzPct val="100000"/>
              <a:buFont typeface="Arial" panose="020B0604020202020204" pitchFamily="34" charset="0"/>
              <a:buChar char="•"/>
            </a:pPr>
            <a:r>
              <a:rPr lang="en-US" altLang="en-US" sz="2000" dirty="0"/>
              <a:t>Spasmodic hesitation</a:t>
            </a:r>
          </a:p>
          <a:p>
            <a:pPr marL="228600" lvl="2" indent="-228600" eaLnBrk="1" hangingPunct="1">
              <a:spcBef>
                <a:spcPct val="0"/>
              </a:spcBef>
              <a:buClr>
                <a:srgbClr val="626220"/>
              </a:buClr>
              <a:buSzPct val="100000"/>
              <a:buFont typeface="Arial" panose="020B0604020202020204" pitchFamily="34" charset="0"/>
              <a:buChar char="•"/>
            </a:pPr>
            <a:r>
              <a:rPr lang="en-US" altLang="en-US" sz="2000" dirty="0"/>
              <a:t>Repetition</a:t>
            </a:r>
            <a:endParaRPr lang="en-US" sz="2000" dirty="0"/>
          </a:p>
        </p:txBody>
      </p:sp>
      <p:sp>
        <p:nvSpPr>
          <p:cNvPr id="10" name="Content Placeholder 3"/>
          <p:cNvSpPr>
            <a:spLocks noGrp="1"/>
          </p:cNvSpPr>
          <p:nvPr>
            <p:ph sz="half" idx="4294967295"/>
          </p:nvPr>
        </p:nvSpPr>
        <p:spPr>
          <a:xfrm>
            <a:off x="4810917" y="1752600"/>
            <a:ext cx="3494883" cy="48586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eaLnBrk="1" hangingPunct="1">
              <a:spcBef>
                <a:spcPct val="0"/>
              </a:spcBef>
              <a:spcAft>
                <a:spcPts val="1500"/>
              </a:spcAft>
              <a:buFont typeface="Wingdings" panose="05000000000000000000" pitchFamily="2" charset="2"/>
              <a:buNone/>
            </a:pPr>
            <a:r>
              <a:rPr lang="en-US" altLang="en-US" sz="3100" b="1" kern="1200" dirty="0">
                <a:latin typeface="Arial" panose="020B0604020202020204" pitchFamily="34" charset="0"/>
              </a:rPr>
              <a:t>Language Disorders</a:t>
            </a:r>
          </a:p>
          <a:p>
            <a:pPr marL="46038" lvl="1" indent="0" eaLnBrk="1" hangingPunct="1">
              <a:spcBef>
                <a:spcPct val="0"/>
              </a:spcBef>
              <a:spcAft>
                <a:spcPts val="1000"/>
              </a:spcAft>
              <a:buClr>
                <a:schemeClr val="accent1"/>
              </a:buClr>
              <a:buNone/>
            </a:pPr>
            <a:r>
              <a:rPr lang="en-US" altLang="en-US" kern="1200" dirty="0">
                <a:latin typeface="Arial" panose="020B0604020202020204" pitchFamily="34" charset="0"/>
                <a:ea typeface="+mn-ea"/>
                <a:cs typeface="+mn-cs"/>
              </a:rPr>
              <a:t>Difficulty in:</a:t>
            </a:r>
          </a:p>
          <a:p>
            <a:pPr marL="231775" lvl="2" indent="-231775" eaLnBrk="1" hangingPunct="1">
              <a:spcBef>
                <a:spcPct val="0"/>
              </a:spcBef>
              <a:buClr>
                <a:srgbClr val="826200"/>
              </a:buClr>
              <a:buSzPct val="100000"/>
              <a:buFont typeface="Arial" panose="020B0604020202020204" pitchFamily="34" charset="0"/>
              <a:buChar char="•"/>
            </a:pPr>
            <a:r>
              <a:rPr lang="en-US" altLang="en-US" sz="2400" kern="1200" dirty="0">
                <a:latin typeface="Arial" panose="020B0604020202020204" pitchFamily="34" charset="0"/>
                <a:ea typeface="+mn-ea"/>
                <a:cs typeface="+mn-cs"/>
              </a:rPr>
              <a:t>Phrasing questions</a:t>
            </a:r>
          </a:p>
          <a:p>
            <a:pPr marL="231775" lvl="2" indent="-231775" eaLnBrk="1" hangingPunct="1">
              <a:spcBef>
                <a:spcPct val="0"/>
              </a:spcBef>
              <a:buClr>
                <a:srgbClr val="826200"/>
              </a:buClr>
              <a:buSzPct val="100000"/>
              <a:buFont typeface="Arial" panose="020B0604020202020204" pitchFamily="34" charset="0"/>
              <a:buChar char="•"/>
            </a:pPr>
            <a:r>
              <a:rPr lang="en-US" altLang="en-US" sz="2400" kern="1200" dirty="0">
                <a:latin typeface="Arial" panose="020B0604020202020204" pitchFamily="34" charset="0"/>
                <a:ea typeface="+mn-ea"/>
                <a:cs typeface="+mn-cs"/>
              </a:rPr>
              <a:t>Following oral directions</a:t>
            </a:r>
          </a:p>
          <a:p>
            <a:pPr marL="231775" lvl="2" indent="-231775" eaLnBrk="1" hangingPunct="1">
              <a:spcBef>
                <a:spcPct val="0"/>
              </a:spcBef>
              <a:buClr>
                <a:srgbClr val="826200"/>
              </a:buClr>
              <a:buSzPct val="100000"/>
              <a:buFont typeface="Arial" panose="020B0604020202020204" pitchFamily="34" charset="0"/>
              <a:buChar char="•"/>
            </a:pPr>
            <a:r>
              <a:rPr lang="en-US" altLang="en-US" sz="2400" kern="1200" dirty="0">
                <a:latin typeface="Arial" panose="020B0604020202020204" pitchFamily="34" charset="0"/>
                <a:ea typeface="+mn-ea"/>
                <a:cs typeface="+mn-cs"/>
              </a:rPr>
              <a:t>Following conversations</a:t>
            </a:r>
          </a:p>
          <a:p>
            <a:pPr marL="231775" lvl="2" indent="-231775" eaLnBrk="1" hangingPunct="1">
              <a:spcBef>
                <a:spcPct val="0"/>
              </a:spcBef>
              <a:buClr>
                <a:srgbClr val="826200"/>
              </a:buClr>
              <a:buSzPct val="100000"/>
              <a:buFont typeface="Arial" panose="020B0604020202020204" pitchFamily="34" charset="0"/>
              <a:buChar char="•"/>
            </a:pPr>
            <a:r>
              <a:rPr lang="en-US" altLang="en-US" sz="2400" kern="1200" dirty="0">
                <a:latin typeface="Arial" panose="020B0604020202020204" pitchFamily="34" charset="0"/>
                <a:ea typeface="+mn-ea"/>
                <a:cs typeface="+mn-cs"/>
              </a:rPr>
              <a:t>Understanding and using words correctly in sentences</a:t>
            </a:r>
            <a:endParaRPr lang="en-US" sz="2400" kern="1200" dirty="0">
              <a:latin typeface="Arial" panose="020B0604020202020204" pitchFamily="34" charset="0"/>
              <a:ea typeface="+mn-ea"/>
              <a:cs typeface="+mn-cs"/>
            </a:endParaRPr>
          </a:p>
        </p:txBody>
      </p:sp>
      <p:pic>
        <p:nvPicPr>
          <p:cNvPr id="4" name="Picture 3"/>
          <p:cNvPicPr>
            <a:picLocks noChangeAspect="1"/>
          </p:cNvPicPr>
          <p:nvPr/>
        </p:nvPicPr>
        <p:blipFill>
          <a:blip r:embed="rId3"/>
          <a:stretch>
            <a:fillRect/>
          </a:stretch>
        </p:blipFill>
        <p:spPr>
          <a:xfrm>
            <a:off x="3227879" y="4953906"/>
            <a:ext cx="1809750" cy="165735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003" y="764102"/>
            <a:ext cx="3640137" cy="671513"/>
          </a:xfrm>
        </p:spPr>
        <p:txBody>
          <a:bodyPr/>
          <a:lstStyle/>
          <a:p>
            <a:r>
              <a:rPr lang="en-US" dirty="0"/>
              <a:t>Learning Goals</a:t>
            </a:r>
            <a:endParaRPr lang="en-GB" dirty="0"/>
          </a:p>
        </p:txBody>
      </p:sp>
      <p:sp>
        <p:nvSpPr>
          <p:cNvPr id="3" name="Content Placeholder 2"/>
          <p:cNvSpPr>
            <a:spLocks noGrp="1"/>
          </p:cNvSpPr>
          <p:nvPr>
            <p:ph idx="1"/>
          </p:nvPr>
        </p:nvSpPr>
        <p:spPr>
          <a:xfrm>
            <a:off x="1017494" y="1747909"/>
            <a:ext cx="6981378" cy="4114800"/>
          </a:xfrm>
        </p:spPr>
        <p:txBody>
          <a:bodyPr/>
          <a:lstStyle/>
          <a:p>
            <a:pPr marL="282575" indent="-282575" eaLnBrk="1" hangingPunct="1">
              <a:buClr>
                <a:srgbClr val="826200"/>
              </a:buClr>
              <a:buSzPct val="100000"/>
              <a:buFont typeface="Arial" panose="020B0604020202020204" pitchFamily="34" charset="0"/>
              <a:buChar char="•"/>
              <a:tabLst>
                <a:tab pos="463550" algn="l"/>
              </a:tabLst>
            </a:pPr>
            <a:r>
              <a:rPr lang="en-US" altLang="en-US" sz="2800" dirty="0"/>
              <a:t>Describe the various types of disabilities and disorders.</a:t>
            </a:r>
          </a:p>
          <a:p>
            <a:pPr marL="282575" indent="-282575" eaLnBrk="1" hangingPunct="1">
              <a:buClr>
                <a:srgbClr val="826200"/>
              </a:buClr>
              <a:buSzPct val="100000"/>
              <a:buFont typeface="Arial" panose="020B0604020202020204" pitchFamily="34" charset="0"/>
              <a:buChar char="•"/>
              <a:tabLst>
                <a:tab pos="463550" algn="l"/>
              </a:tabLst>
            </a:pPr>
            <a:r>
              <a:rPr lang="en-US" altLang="en-US" sz="2800" dirty="0"/>
              <a:t>Explain the legal framework and technology advances for children with disabilities.</a:t>
            </a:r>
          </a:p>
          <a:p>
            <a:pPr marL="282575" indent="-282575" eaLnBrk="1" hangingPunct="1">
              <a:buClr>
                <a:srgbClr val="826200"/>
              </a:buClr>
              <a:buSzPct val="100000"/>
              <a:buFont typeface="Arial" panose="020B0604020202020204" pitchFamily="34" charset="0"/>
              <a:buChar char="•"/>
              <a:tabLst>
                <a:tab pos="463550" algn="l"/>
              </a:tabLst>
            </a:pPr>
            <a:r>
              <a:rPr lang="en-US" altLang="en-US" sz="2800" dirty="0"/>
              <a:t>Define what gifted means and discuss some approaches to teaching children who are gifted.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489" y="817791"/>
            <a:ext cx="6764337" cy="604838"/>
          </a:xfrm>
        </p:spPr>
        <p:txBody>
          <a:bodyPr/>
          <a:lstStyle/>
          <a:p>
            <a:r>
              <a:rPr lang="en-US" altLang="en-US" dirty="0"/>
              <a:t>Autism Spectrum Disorders</a:t>
            </a:r>
            <a:endParaRPr lang="en-GB" dirty="0"/>
          </a:p>
        </p:txBody>
      </p:sp>
      <p:sp>
        <p:nvSpPr>
          <p:cNvPr id="9" name="Content Placeholder 6"/>
          <p:cNvSpPr>
            <a:spLocks noGrp="1"/>
          </p:cNvSpPr>
          <p:nvPr>
            <p:ph sz="quarter" idx="11"/>
          </p:nvPr>
        </p:nvSpPr>
        <p:spPr>
          <a:xfrm>
            <a:off x="731838" y="2200275"/>
            <a:ext cx="3625850" cy="3571875"/>
          </a:xfrm>
          <a:solidFill>
            <a:schemeClr val="accent1">
              <a:alpha val="49001"/>
            </a:schemeClr>
          </a:solidFill>
          <a:ln w="9525">
            <a:solidFill>
              <a:schemeClr val="accent2"/>
            </a:solidFill>
            <a:miter lim="800000"/>
            <a:headEnd/>
            <a:tailEnd/>
          </a:ln>
          <a:effectLst/>
        </p:spPr>
        <p:txBody>
          <a:bodyPr/>
          <a:lstStyle/>
          <a:p>
            <a:pPr eaLnBrk="1" hangingPunct="1">
              <a:buNone/>
            </a:pPr>
            <a:r>
              <a:rPr lang="en-US" sz="2400" b="1" kern="1200" dirty="0">
                <a:effectLst>
                  <a:outerShdw blurRad="38100" dist="38100" dir="2700000" algn="tl">
                    <a:srgbClr val="000000">
                      <a:alpha val="43137"/>
                    </a:srgbClr>
                  </a:outerShdw>
                </a:effectLst>
                <a:latin typeface="Arial" charset="0"/>
              </a:rPr>
              <a:t>Autistic Disorder</a:t>
            </a:r>
          </a:p>
          <a:p>
            <a:pPr marL="327025" indent="-327025" eaLnBrk="1" hangingPunct="1">
              <a:buSzPct val="100000"/>
              <a:buFont typeface="Arial" panose="020B0604020202020204" pitchFamily="34" charset="0"/>
              <a:buChar char="•"/>
            </a:pPr>
            <a:r>
              <a:rPr lang="en-US" sz="2000" kern="1200" dirty="0">
                <a:latin typeface="Arial" charset="0"/>
              </a:rPr>
              <a:t>Onset during the first three years of life</a:t>
            </a:r>
          </a:p>
          <a:p>
            <a:pPr marL="327025" indent="-327025" eaLnBrk="1" hangingPunct="1">
              <a:buSzPct val="100000"/>
              <a:buFont typeface="Arial" panose="020B0604020202020204" pitchFamily="34" charset="0"/>
              <a:buChar char="•"/>
            </a:pPr>
            <a:r>
              <a:rPr lang="en-US" sz="2000" kern="1200" dirty="0">
                <a:latin typeface="Arial" charset="0"/>
              </a:rPr>
              <a:t>Deficiencies in social relationships</a:t>
            </a:r>
          </a:p>
          <a:p>
            <a:pPr marL="327025" indent="-327025" eaLnBrk="1" hangingPunct="1">
              <a:buSzPct val="100000"/>
              <a:buFont typeface="Arial" panose="020B0604020202020204" pitchFamily="34" charset="0"/>
              <a:buChar char="•"/>
            </a:pPr>
            <a:r>
              <a:rPr lang="en-US" sz="2000" kern="1200" dirty="0">
                <a:latin typeface="Arial" charset="0"/>
              </a:rPr>
              <a:t>Communication abnormalities</a:t>
            </a:r>
          </a:p>
          <a:p>
            <a:pPr marL="327025" indent="-327025" eaLnBrk="1" hangingPunct="1">
              <a:buSzPct val="100000"/>
              <a:buFont typeface="Arial" panose="020B0604020202020204" pitchFamily="34" charset="0"/>
              <a:buChar char="•"/>
            </a:pPr>
            <a:r>
              <a:rPr lang="en-US" sz="2000" kern="1200" dirty="0">
                <a:latin typeface="Arial" charset="0"/>
              </a:rPr>
              <a:t>Restricted, repetitive, and stereotyped behavior patterns</a:t>
            </a:r>
            <a:endParaRPr lang="en-GB" sz="2000" kern="1200" dirty="0">
              <a:latin typeface="Arial" charset="0"/>
            </a:endParaRPr>
          </a:p>
        </p:txBody>
      </p:sp>
      <p:sp>
        <p:nvSpPr>
          <p:cNvPr id="8" name="Content Placeholder 3"/>
          <p:cNvSpPr>
            <a:spLocks noGrp="1"/>
          </p:cNvSpPr>
          <p:nvPr>
            <p:ph sz="half" idx="2"/>
          </p:nvPr>
        </p:nvSpPr>
        <p:spPr>
          <a:xfrm>
            <a:off x="4740277" y="2209800"/>
            <a:ext cx="3641723" cy="3562350"/>
          </a:xfrm>
          <a:solidFill>
            <a:schemeClr val="accent1">
              <a:alpha val="49001"/>
            </a:schemeClr>
          </a:solidFill>
          <a:ln>
            <a:solidFill>
              <a:schemeClr val="accent2"/>
            </a:solidFill>
          </a:ln>
        </p:spPr>
        <p:txBody>
          <a:bodyPr vert="horz" wrap="square" lIns="91440" tIns="45720" rIns="91440" bIns="45720" numCol="1" anchor="t" anchorCtr="0" compatLnSpc="1">
            <a:prstTxWarp prst="textNoShape">
              <a:avLst/>
            </a:prstTxWarp>
          </a:bodyPr>
          <a:lstStyle/>
          <a:p>
            <a:pPr eaLnBrk="1" hangingPunct="1">
              <a:buNone/>
            </a:pPr>
            <a:r>
              <a:rPr lang="en-US" sz="2400" b="1" dirty="0">
                <a:effectLst>
                  <a:outerShdw blurRad="38100" dist="38100" dir="2700000" algn="tl">
                    <a:srgbClr val="000000">
                      <a:alpha val="43137"/>
                    </a:srgbClr>
                  </a:outerShdw>
                </a:effectLst>
              </a:rPr>
              <a:t>Asperger Syndrome</a:t>
            </a:r>
          </a:p>
          <a:p>
            <a:pPr marL="287338" indent="-287338" eaLnBrk="1" hangingPunct="1">
              <a:buSzPct val="100000"/>
              <a:buFont typeface="Arial" panose="020B0604020202020204" pitchFamily="34" charset="0"/>
              <a:buChar char="•"/>
            </a:pPr>
            <a:r>
              <a:rPr lang="en-US" sz="2000" dirty="0"/>
              <a:t>Child has relatively good verbal language skills and milder nonverbal language problems</a:t>
            </a:r>
          </a:p>
          <a:p>
            <a:pPr marL="287338" indent="-287338" eaLnBrk="1" hangingPunct="1">
              <a:buSzPct val="100000"/>
              <a:buFont typeface="Arial" panose="020B0604020202020204" pitchFamily="34" charset="0"/>
              <a:buChar char="•"/>
            </a:pPr>
            <a:r>
              <a:rPr lang="en-US" sz="2000" dirty="0"/>
              <a:t>Restricted range of</a:t>
            </a:r>
            <a:br>
              <a:rPr lang="en-US" sz="2000" dirty="0"/>
            </a:br>
            <a:r>
              <a:rPr lang="en-US" sz="2000" dirty="0"/>
              <a:t>interests and relationships</a:t>
            </a:r>
          </a:p>
          <a:p>
            <a:pPr marL="287338" indent="-287338" eaLnBrk="1" hangingPunct="1">
              <a:buSzPct val="100000"/>
              <a:buFont typeface="Arial" panose="020B0604020202020204" pitchFamily="34" charset="0"/>
              <a:buChar char="•"/>
            </a:pPr>
            <a:r>
              <a:rPr lang="en-US" sz="2000" dirty="0"/>
              <a:t>Child engages in repetitive routines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228600"/>
            <a:ext cx="5468937" cy="1281113"/>
          </a:xfrm>
        </p:spPr>
        <p:txBody>
          <a:bodyPr/>
          <a:lstStyle/>
          <a:p>
            <a:r>
              <a:rPr lang="en-US" altLang="en-US" sz="3600" dirty="0"/>
              <a:t>Emotional and Behavioral Disorders</a:t>
            </a:r>
            <a:endParaRPr lang="en-GB" sz="3600" dirty="0"/>
          </a:p>
        </p:txBody>
      </p:sp>
      <p:sp>
        <p:nvSpPr>
          <p:cNvPr id="8" name="Content Placeholder 6"/>
          <p:cNvSpPr>
            <a:spLocks noGrp="1"/>
          </p:cNvSpPr>
          <p:nvPr>
            <p:ph sz="quarter" idx="11"/>
          </p:nvPr>
        </p:nvSpPr>
        <p:spPr>
          <a:xfrm>
            <a:off x="1103478" y="1814286"/>
            <a:ext cx="7202322" cy="1173480"/>
          </a:xfrm>
        </p:spPr>
        <p:txBody>
          <a:bodyPr/>
          <a:lstStyle/>
          <a:p>
            <a:pPr marL="317500" lvl="0" indent="-317500">
              <a:buClrTx/>
              <a:buSzPct val="100000"/>
              <a:buFont typeface="Arial" panose="020B0604020202020204" pitchFamily="34" charset="0"/>
              <a:buChar char="•"/>
            </a:pPr>
            <a:r>
              <a:rPr lang="en-US" altLang="en-US" sz="2400" kern="1200" dirty="0">
                <a:latin typeface="Arial" panose="020B0604020202020204" pitchFamily="34" charset="0"/>
              </a:rPr>
              <a:t>Serious, persistent problems that involve relationships, aggression, depression, and fears associated with school and personal matters</a:t>
            </a:r>
            <a:endParaRPr lang="en-GB" sz="2400" kern="1200" dirty="0">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1371600" y="3356430"/>
            <a:ext cx="4876800" cy="287655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381000"/>
            <a:ext cx="5773737" cy="1128713"/>
          </a:xfrm>
        </p:spPr>
        <p:txBody>
          <a:bodyPr/>
          <a:lstStyle/>
          <a:p>
            <a:r>
              <a:rPr lang="en-US" altLang="en-US" sz="3600" dirty="0"/>
              <a:t>Aggressive, Out-of-Control Behavior</a:t>
            </a:r>
            <a:endParaRPr lang="en-GB" sz="3600" dirty="0"/>
          </a:p>
        </p:txBody>
      </p:sp>
      <p:sp>
        <p:nvSpPr>
          <p:cNvPr id="7" name="Content Placeholder 10"/>
          <p:cNvSpPr>
            <a:spLocks noGrp="1"/>
          </p:cNvSpPr>
          <p:nvPr>
            <p:ph sz="quarter" idx="14"/>
          </p:nvPr>
        </p:nvSpPr>
        <p:spPr>
          <a:xfrm>
            <a:off x="1060813" y="1615709"/>
            <a:ext cx="7625987" cy="2636977"/>
          </a:xfrm>
        </p:spPr>
        <p:txBody>
          <a:bodyPr/>
          <a:lstStyle/>
          <a:p>
            <a:pPr marL="300038" indent="-300038" eaLnBrk="1" hangingPunct="1">
              <a:spcBef>
                <a:spcPct val="30000"/>
              </a:spcBef>
              <a:buClr>
                <a:srgbClr val="826200"/>
              </a:buClr>
              <a:buSzPct val="100000"/>
              <a:buFont typeface="Arial" panose="020B0604020202020204" pitchFamily="34" charset="0"/>
              <a:buChar char="•"/>
              <a:defRPr/>
            </a:pPr>
            <a:r>
              <a:rPr lang="en-IN" sz="2600" kern="1200" dirty="0">
                <a:latin typeface="Arial" charset="0"/>
              </a:rPr>
              <a:t>Children who have a serious emotional disturbance and engage in aggressive, defiant, and dangerous acts</a:t>
            </a:r>
          </a:p>
          <a:p>
            <a:pPr marL="300038" indent="-300038" eaLnBrk="1" hangingPunct="1">
              <a:spcBef>
                <a:spcPct val="30000"/>
              </a:spcBef>
              <a:buClr>
                <a:srgbClr val="826200"/>
              </a:buClr>
              <a:buSzPct val="100000"/>
              <a:buFont typeface="Arial" panose="020B0604020202020204" pitchFamily="34" charset="0"/>
              <a:buChar char="•"/>
              <a:defRPr/>
            </a:pPr>
            <a:r>
              <a:rPr lang="en-US" sz="2600" kern="1200" dirty="0">
                <a:latin typeface="Arial" charset="0"/>
              </a:rPr>
              <a:t>Incidence is greater in boys than girls</a:t>
            </a:r>
          </a:p>
          <a:p>
            <a:pPr marL="300038" indent="-300038" eaLnBrk="1" hangingPunct="1">
              <a:spcBef>
                <a:spcPct val="30000"/>
              </a:spcBef>
              <a:buClr>
                <a:srgbClr val="826200"/>
              </a:buClr>
              <a:buSzPct val="100000"/>
              <a:buFont typeface="Arial" panose="020B0604020202020204" pitchFamily="34" charset="0"/>
              <a:buChar char="•"/>
              <a:defRPr/>
            </a:pPr>
            <a:r>
              <a:rPr lang="en-US" sz="2600" kern="1200" dirty="0">
                <a:latin typeface="Arial" charset="0"/>
              </a:rPr>
              <a:t>Occurs more in students from low-income families</a:t>
            </a:r>
            <a:endParaRPr lang="en-GB" sz="2600" kern="1200" dirty="0">
              <a:latin typeface="Arial" charset="0"/>
            </a:endParaRPr>
          </a:p>
        </p:txBody>
      </p:sp>
      <p:pic>
        <p:nvPicPr>
          <p:cNvPr id="2560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0163" y="4389438"/>
            <a:ext cx="30337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031" y="870858"/>
            <a:ext cx="2878137" cy="595313"/>
          </a:xfrm>
        </p:spPr>
        <p:txBody>
          <a:bodyPr/>
          <a:lstStyle/>
          <a:p>
            <a:r>
              <a:rPr lang="en-US" altLang="en-US" dirty="0"/>
              <a:t>Depression</a:t>
            </a:r>
            <a:endParaRPr lang="en-GB" dirty="0"/>
          </a:p>
        </p:txBody>
      </p:sp>
      <p:sp>
        <p:nvSpPr>
          <p:cNvPr id="8" name="Content Placeholder 10"/>
          <p:cNvSpPr>
            <a:spLocks noGrp="1"/>
          </p:cNvSpPr>
          <p:nvPr>
            <p:ph sz="quarter" idx="14"/>
          </p:nvPr>
        </p:nvSpPr>
        <p:spPr>
          <a:xfrm>
            <a:off x="725718" y="1701801"/>
            <a:ext cx="7808682" cy="2717799"/>
          </a:xfrm>
        </p:spPr>
        <p:txBody>
          <a:bodyPr/>
          <a:lstStyle/>
          <a:p>
            <a:pPr marL="0" indent="0" eaLnBrk="1" hangingPunct="1">
              <a:lnSpc>
                <a:spcPct val="90000"/>
              </a:lnSpc>
              <a:spcBef>
                <a:spcPct val="15000"/>
              </a:spcBef>
              <a:spcAft>
                <a:spcPts val="1500"/>
              </a:spcAft>
              <a:buSzPct val="65000"/>
              <a:buNone/>
            </a:pPr>
            <a:r>
              <a:rPr lang="en-US" altLang="en-US" sz="2800" b="1" kern="1200" dirty="0">
                <a:latin typeface="Arial" panose="020B0604020202020204" pitchFamily="34" charset="0"/>
              </a:rPr>
              <a:t>Symptoms</a:t>
            </a:r>
          </a:p>
          <a:p>
            <a:pPr marL="258763" lvl="1" indent="-258763" eaLnBrk="1" hangingPunct="1">
              <a:lnSpc>
                <a:spcPct val="90000"/>
              </a:lnSpc>
              <a:spcBef>
                <a:spcPct val="15000"/>
              </a:spcBef>
              <a:buClr>
                <a:srgbClr val="826200"/>
              </a:buClr>
              <a:buSzPct val="100000"/>
              <a:buFont typeface="Arial" panose="020B0604020202020204" pitchFamily="34" charset="0"/>
              <a:buChar char="•"/>
            </a:pPr>
            <a:r>
              <a:rPr lang="en-US" altLang="en-US" sz="2600" kern="1200" dirty="0">
                <a:latin typeface="Arial" panose="020B0604020202020204" pitchFamily="34" charset="0"/>
                <a:ea typeface="+mn-ea"/>
                <a:cs typeface="+mn-cs"/>
              </a:rPr>
              <a:t>Feelings of worthlessness</a:t>
            </a:r>
          </a:p>
          <a:p>
            <a:pPr marL="258763" lvl="1" indent="-258763" eaLnBrk="1" hangingPunct="1">
              <a:lnSpc>
                <a:spcPct val="90000"/>
              </a:lnSpc>
              <a:spcBef>
                <a:spcPct val="15000"/>
              </a:spcBef>
              <a:buClr>
                <a:srgbClr val="826200"/>
              </a:buClr>
              <a:buSzPct val="100000"/>
              <a:buFont typeface="Arial" panose="020B0604020202020204" pitchFamily="34" charset="0"/>
              <a:buChar char="•"/>
            </a:pPr>
            <a:r>
              <a:rPr lang="en-US" altLang="en-US" sz="2600" kern="1200" dirty="0">
                <a:latin typeface="Arial" panose="020B0604020202020204" pitchFamily="34" charset="0"/>
                <a:ea typeface="+mn-ea"/>
                <a:cs typeface="+mn-cs"/>
              </a:rPr>
              <a:t>Feelings of hopelessness</a:t>
            </a:r>
          </a:p>
          <a:p>
            <a:pPr marL="258763" lvl="1" indent="-258763" eaLnBrk="1" hangingPunct="1">
              <a:lnSpc>
                <a:spcPct val="90000"/>
              </a:lnSpc>
              <a:spcBef>
                <a:spcPct val="15000"/>
              </a:spcBef>
              <a:buClr>
                <a:srgbClr val="826200"/>
              </a:buClr>
              <a:buSzPct val="100000"/>
              <a:buFont typeface="Arial" panose="020B0604020202020204" pitchFamily="34" charset="0"/>
              <a:buChar char="•"/>
            </a:pPr>
            <a:r>
              <a:rPr lang="en-US" altLang="en-US" sz="2600" kern="1200" dirty="0">
                <a:latin typeface="Arial" panose="020B0604020202020204" pitchFamily="34" charset="0"/>
                <a:ea typeface="+mn-ea"/>
                <a:cs typeface="+mn-cs"/>
              </a:rPr>
              <a:t>Behaving lethargically for a prolonged period</a:t>
            </a:r>
          </a:p>
          <a:p>
            <a:pPr marL="258763" lvl="1" indent="-258763" eaLnBrk="1" hangingPunct="1">
              <a:lnSpc>
                <a:spcPct val="90000"/>
              </a:lnSpc>
              <a:spcBef>
                <a:spcPct val="15000"/>
              </a:spcBef>
              <a:buClr>
                <a:srgbClr val="826200"/>
              </a:buClr>
              <a:buSzPct val="100000"/>
              <a:buFont typeface="Arial" panose="020B0604020202020204" pitchFamily="34" charset="0"/>
              <a:buChar char="•"/>
            </a:pPr>
            <a:r>
              <a:rPr lang="en-US" altLang="en-US" sz="2600" kern="1200" dirty="0">
                <a:latin typeface="Arial" panose="020B0604020202020204" pitchFamily="34" charset="0"/>
                <a:ea typeface="+mn-ea"/>
                <a:cs typeface="+mn-cs"/>
              </a:rPr>
              <a:t>Having a poor appetite</a:t>
            </a:r>
          </a:p>
          <a:p>
            <a:pPr marL="258763" lvl="1" indent="-258763" eaLnBrk="1" hangingPunct="1">
              <a:lnSpc>
                <a:spcPct val="90000"/>
              </a:lnSpc>
              <a:spcBef>
                <a:spcPct val="15000"/>
              </a:spcBef>
              <a:buClr>
                <a:srgbClr val="826200"/>
              </a:buClr>
              <a:buSzPct val="100000"/>
              <a:buFont typeface="Arial" panose="020B0604020202020204" pitchFamily="34" charset="0"/>
              <a:buChar char="•"/>
            </a:pPr>
            <a:r>
              <a:rPr lang="en-US" altLang="en-US" sz="2600" kern="1200" dirty="0">
                <a:latin typeface="Arial" panose="020B0604020202020204" pitchFamily="34" charset="0"/>
                <a:ea typeface="+mn-ea"/>
                <a:cs typeface="+mn-cs"/>
              </a:rPr>
              <a:t>Not being able to sleep</a:t>
            </a:r>
            <a:endParaRPr lang="en-GB" sz="2600" kern="1200" dirty="0">
              <a:latin typeface="Arial" panose="020B0604020202020204" pitchFamily="34" charset="0"/>
              <a:ea typeface="+mn-ea"/>
              <a:cs typeface="+mn-cs"/>
            </a:endParaRPr>
          </a:p>
        </p:txBody>
      </p:sp>
      <p:sp>
        <p:nvSpPr>
          <p:cNvPr id="4" name="Content Placeholder 8"/>
          <p:cNvSpPr>
            <a:spLocks noGrp="1"/>
          </p:cNvSpPr>
          <p:nvPr>
            <p:ph sz="quarter" idx="13"/>
          </p:nvPr>
        </p:nvSpPr>
        <p:spPr>
          <a:xfrm>
            <a:off x="731004" y="4648200"/>
            <a:ext cx="7620000" cy="1600200"/>
          </a:xfrm>
        </p:spPr>
        <p:txBody>
          <a:bodyPr/>
          <a:lstStyle/>
          <a:p>
            <a:pPr marL="0" indent="0" eaLnBrk="1" hangingPunct="1">
              <a:lnSpc>
                <a:spcPct val="90000"/>
              </a:lnSpc>
              <a:spcBef>
                <a:spcPct val="15000"/>
              </a:spcBef>
              <a:spcAft>
                <a:spcPts val="1500"/>
              </a:spcAft>
              <a:buSzPct val="65000"/>
              <a:buNone/>
            </a:pPr>
            <a:r>
              <a:rPr lang="en-US" altLang="en-US" sz="2800" b="1" kern="1200" dirty="0">
                <a:latin typeface="Arial" panose="020B0604020202020204" pitchFamily="34" charset="0"/>
              </a:rPr>
              <a:t>Incidence</a:t>
            </a:r>
          </a:p>
          <a:p>
            <a:pPr marL="296863" lvl="1" indent="-296863" eaLnBrk="1" hangingPunct="1">
              <a:lnSpc>
                <a:spcPct val="90000"/>
              </a:lnSpc>
              <a:spcBef>
                <a:spcPct val="15000"/>
              </a:spcBef>
              <a:buClr>
                <a:srgbClr val="826200"/>
              </a:buClr>
              <a:buSzPct val="100000"/>
              <a:buFont typeface="Arial" panose="020B0604020202020204" pitchFamily="34" charset="0"/>
              <a:buChar char="•"/>
            </a:pPr>
            <a:r>
              <a:rPr lang="en-US" altLang="en-US" sz="2600" kern="1200" dirty="0">
                <a:latin typeface="Arial" panose="020B0604020202020204" pitchFamily="34" charset="0"/>
              </a:rPr>
              <a:t>More likely in adolescence than childhood</a:t>
            </a:r>
          </a:p>
          <a:p>
            <a:pPr marL="296863" lvl="1" indent="-296863" eaLnBrk="1" hangingPunct="1">
              <a:lnSpc>
                <a:spcPct val="90000"/>
              </a:lnSpc>
              <a:spcBef>
                <a:spcPct val="15000"/>
              </a:spcBef>
              <a:buClr>
                <a:srgbClr val="826200"/>
              </a:buClr>
              <a:buSzPct val="100000"/>
              <a:buFont typeface="Arial" panose="020B0604020202020204" pitchFamily="34" charset="0"/>
              <a:buChar char="•"/>
            </a:pPr>
            <a:r>
              <a:rPr lang="en-US" altLang="en-US" sz="2600" kern="1200" dirty="0">
                <a:latin typeface="Arial" panose="020B0604020202020204" pitchFamily="34" charset="0"/>
              </a:rPr>
              <a:t>Higher in girls</a:t>
            </a:r>
            <a:endParaRPr lang="en-GB"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71563" y="749968"/>
            <a:ext cx="4491037" cy="671513"/>
          </a:xfrm>
        </p:spPr>
        <p:txBody>
          <a:bodyPr/>
          <a:lstStyle/>
          <a:p>
            <a:r>
              <a:rPr lang="en-US" altLang="en-US" dirty="0"/>
              <a:t>Anxiety &amp; Fear</a:t>
            </a:r>
            <a:endParaRPr lang="en-GB" dirty="0"/>
          </a:p>
        </p:txBody>
      </p:sp>
      <p:sp>
        <p:nvSpPr>
          <p:cNvPr id="8" name="Content Placeholder 7"/>
          <p:cNvSpPr>
            <a:spLocks noGrp="1"/>
          </p:cNvSpPr>
          <p:nvPr>
            <p:ph sz="quarter" idx="14"/>
          </p:nvPr>
        </p:nvSpPr>
        <p:spPr>
          <a:xfrm>
            <a:off x="1014639" y="2627376"/>
            <a:ext cx="7229475" cy="2363724"/>
          </a:xfrm>
          <a:solidFill>
            <a:schemeClr val="folHlink">
              <a:alpha val="77000"/>
            </a:schemeClr>
          </a:solidFill>
          <a:ln w="31750">
            <a:solidFill>
              <a:schemeClr val="tx1"/>
            </a:solidFill>
            <a:miter lim="800000"/>
            <a:headEnd/>
            <a:tailEnd/>
          </a:ln>
          <a:effectLst/>
        </p:spPr>
        <p:txBody>
          <a:bodyPr wrap="square" tIns="91440" bIns="91440" anchor="ctr">
            <a:spAutoFit/>
          </a:bodyPr>
          <a:lstStyle/>
          <a:p>
            <a:pPr marL="225425" indent="-225425">
              <a:spcBef>
                <a:spcPct val="0"/>
              </a:spcBef>
              <a:buFontTx/>
              <a:buNone/>
              <a:tabLst>
                <a:tab pos="749300" algn="l"/>
              </a:tabLst>
              <a:defRPr/>
            </a:pPr>
            <a:r>
              <a:rPr lang="en-US" sz="2400" b="1" kern="1200" dirty="0">
                <a:latin typeface="Arial" charset="0"/>
              </a:rPr>
              <a:t>Anxiety </a:t>
            </a:r>
            <a:r>
              <a:rPr lang="en-US" sz="2400" kern="1200" dirty="0">
                <a:latin typeface="Arial" charset="0"/>
              </a:rPr>
              <a:t>involves a vague, highly unpleasant feeling of fear and apprehension</a:t>
            </a:r>
          </a:p>
          <a:p>
            <a:pPr marL="292100" indent="-409575">
              <a:spcBef>
                <a:spcPct val="30000"/>
              </a:spcBef>
              <a:buClrTx/>
              <a:buSzPct val="100000"/>
              <a:buFont typeface="Arial" panose="020B0604020202020204" pitchFamily="34" charset="0"/>
              <a:buChar char="•"/>
              <a:tabLst>
                <a:tab pos="749300" algn="l"/>
              </a:tabLst>
              <a:defRPr/>
            </a:pPr>
            <a:r>
              <a:rPr lang="en-US" sz="2400" kern="1200" dirty="0">
                <a:latin typeface="Arial" charset="0"/>
              </a:rPr>
              <a:t>If intense and prolonged: </a:t>
            </a:r>
          </a:p>
          <a:p>
            <a:pPr marL="609600" lvl="1" indent="-203200">
              <a:spcBef>
                <a:spcPct val="30000"/>
              </a:spcBef>
              <a:buClrTx/>
              <a:buSzPct val="100000"/>
              <a:buFont typeface="Arial" panose="020B0604020202020204" pitchFamily="34" charset="0"/>
              <a:buChar char="•"/>
              <a:tabLst>
                <a:tab pos="652463" algn="l"/>
              </a:tabLst>
              <a:defRPr/>
            </a:pPr>
            <a:r>
              <a:rPr lang="en-US" sz="2400" kern="1200" dirty="0">
                <a:latin typeface="Arial" charset="0"/>
                <a:ea typeface="+mn-ea"/>
                <a:cs typeface="+mn-cs"/>
              </a:rPr>
              <a:t>It substantially impairs school performance</a:t>
            </a:r>
          </a:p>
          <a:p>
            <a:pPr marL="609600" lvl="1" indent="-203200">
              <a:spcBef>
                <a:spcPct val="30000"/>
              </a:spcBef>
              <a:buClrTx/>
              <a:buSzPct val="100000"/>
              <a:buFont typeface="Arial" panose="020B0604020202020204" pitchFamily="34" charset="0"/>
              <a:buChar char="•"/>
              <a:tabLst>
                <a:tab pos="652463" algn="l"/>
              </a:tabLst>
              <a:defRPr/>
            </a:pPr>
            <a:r>
              <a:rPr lang="en-US" sz="2400" kern="1200" dirty="0">
                <a:latin typeface="Arial" charset="0"/>
                <a:ea typeface="+mn-ea"/>
                <a:cs typeface="+mn-cs"/>
              </a:rPr>
              <a:t>Refer students to the school counselor</a:t>
            </a:r>
          </a:p>
        </p:txBody>
      </p:sp>
      <p:pic>
        <p:nvPicPr>
          <p:cNvPr id="2765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57200"/>
            <a:ext cx="15113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461" y="280116"/>
            <a:ext cx="7348539" cy="1237571"/>
          </a:xfrm>
        </p:spPr>
        <p:txBody>
          <a:bodyPr/>
          <a:lstStyle/>
          <a:p>
            <a:r>
              <a:rPr lang="en-US" altLang="en-US" dirty="0"/>
              <a:t>Learners Who Are Exceptional, 2</a:t>
            </a:r>
            <a:endParaRPr lang="en-GB" dirty="0"/>
          </a:p>
        </p:txBody>
      </p:sp>
      <p:pic>
        <p:nvPicPr>
          <p:cNvPr id="4" name="Picture 3">
            <a:extLst>
              <a:ext uri="{FF2B5EF4-FFF2-40B4-BE49-F238E27FC236}">
                <a16:creationId xmlns:a16="http://schemas.microsoft.com/office/drawing/2014/main" id="{7A966A38-0C41-43EF-A914-E1077C17BD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02" t="24167" r="12500" b="22223"/>
          <a:stretch/>
        </p:blipFill>
        <p:spPr>
          <a:xfrm>
            <a:off x="1033461" y="1657350"/>
            <a:ext cx="6967540" cy="3676650"/>
          </a:xfrm>
          <a:prstGeom prst="rect">
            <a:avLst/>
          </a:prstGeom>
        </p:spPr>
      </p:pic>
      <p:sp>
        <p:nvSpPr>
          <p:cNvPr id="5" name="Content Placeholder 4">
            <a:extLst>
              <a:ext uri="{FF2B5EF4-FFF2-40B4-BE49-F238E27FC236}">
                <a16:creationId xmlns:a16="http://schemas.microsoft.com/office/drawing/2014/main" id="{379E5FD6-2558-4DC4-95B7-193F5182E900}"/>
              </a:ext>
            </a:extLst>
          </p:cNvPr>
          <p:cNvSpPr>
            <a:spLocks noGrp="1"/>
          </p:cNvSpPr>
          <p:nvPr>
            <p:ph sz="quarter" idx="11"/>
          </p:nvPr>
        </p:nvSpPr>
        <p:spPr>
          <a:xfrm>
            <a:off x="6477000" y="5715000"/>
            <a:ext cx="1905000" cy="304800"/>
          </a:xfrm>
        </p:spPr>
        <p:txBody>
          <a:body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233" y="228600"/>
            <a:ext cx="5829300" cy="1281113"/>
          </a:xfrm>
        </p:spPr>
        <p:txBody>
          <a:bodyPr/>
          <a:lstStyle/>
          <a:p>
            <a:r>
              <a:rPr lang="en-US" altLang="en-US" sz="3600" dirty="0"/>
              <a:t>Individuals with Disabilities Education Act (IDEA)</a:t>
            </a:r>
            <a:endParaRPr lang="en-GB" sz="3600" dirty="0"/>
          </a:p>
        </p:txBody>
      </p:sp>
      <p:sp>
        <p:nvSpPr>
          <p:cNvPr id="9" name="Content Placeholder 6"/>
          <p:cNvSpPr>
            <a:spLocks noGrp="1"/>
          </p:cNvSpPr>
          <p:nvPr>
            <p:ph sz="quarter" idx="11"/>
          </p:nvPr>
        </p:nvSpPr>
        <p:spPr>
          <a:xfrm>
            <a:off x="469670" y="1850691"/>
            <a:ext cx="3746730" cy="3682881"/>
          </a:xfrm>
        </p:spPr>
        <p:txBody>
          <a:bodyPr/>
          <a:lstStyle/>
          <a:p>
            <a:pPr marL="457200" indent="-457200" eaLnBrk="1" hangingPunct="1">
              <a:lnSpc>
                <a:spcPct val="80000"/>
              </a:lnSpc>
              <a:buFont typeface="Wingdings" panose="05000000000000000000" pitchFamily="2" charset="2"/>
              <a:buNone/>
            </a:pPr>
            <a:r>
              <a:rPr lang="en-US" altLang="en-US" sz="2600" b="1" dirty="0"/>
              <a:t>IDEA, 1990</a:t>
            </a:r>
          </a:p>
          <a:p>
            <a:pPr marL="309563" indent="-309563" eaLnBrk="1" hangingPunct="1">
              <a:buClr>
                <a:srgbClr val="826200"/>
              </a:buClr>
              <a:buSzPct val="100000"/>
              <a:buFont typeface="Arial" panose="020B0604020202020204" pitchFamily="34" charset="0"/>
              <a:buChar char="•"/>
            </a:pPr>
            <a:r>
              <a:rPr lang="en-US" altLang="en-US" sz="2400" dirty="0"/>
              <a:t>Evaluation and eligibility determination</a:t>
            </a:r>
          </a:p>
          <a:p>
            <a:pPr marL="309563" indent="-309563" eaLnBrk="1" hangingPunct="1">
              <a:buClr>
                <a:srgbClr val="826200"/>
              </a:buClr>
              <a:buSzPct val="100000"/>
              <a:buFont typeface="Arial" panose="020B0604020202020204" pitchFamily="34" charset="0"/>
              <a:buChar char="•"/>
            </a:pPr>
            <a:r>
              <a:rPr lang="en-US" altLang="en-US" sz="2400" dirty="0"/>
              <a:t>Appropriate education</a:t>
            </a:r>
          </a:p>
          <a:p>
            <a:pPr marL="309563" indent="-309563" eaLnBrk="1" hangingPunct="1">
              <a:buClr>
                <a:srgbClr val="826200"/>
              </a:buClr>
              <a:buSzPct val="100000"/>
              <a:buFont typeface="Arial" panose="020B0604020202020204" pitchFamily="34" charset="0"/>
              <a:buChar char="•"/>
            </a:pPr>
            <a:r>
              <a:rPr lang="en-US" altLang="en-US" sz="2400" dirty="0"/>
              <a:t>Individualized education plan (IEP)</a:t>
            </a:r>
          </a:p>
          <a:p>
            <a:pPr marL="309563" indent="-309563" eaLnBrk="1" hangingPunct="1">
              <a:buClr>
                <a:srgbClr val="826200"/>
              </a:buClr>
              <a:buSzPct val="100000"/>
              <a:buFont typeface="Arial" panose="020B0604020202020204" pitchFamily="34" charset="0"/>
              <a:buChar char="•"/>
            </a:pPr>
            <a:r>
              <a:rPr lang="en-US" altLang="en-US" sz="2400" dirty="0"/>
              <a:t>Education in the least restrictive environment (LRE)</a:t>
            </a:r>
            <a:endParaRPr lang="en-GB" sz="2400" dirty="0"/>
          </a:p>
        </p:txBody>
      </p:sp>
      <p:pic>
        <p:nvPicPr>
          <p:cNvPr id="4" name="Picture 3"/>
          <p:cNvPicPr>
            <a:picLocks noChangeAspect="1"/>
          </p:cNvPicPr>
          <p:nvPr/>
        </p:nvPicPr>
        <p:blipFill>
          <a:blip r:embed="rId3"/>
          <a:stretch>
            <a:fillRect/>
          </a:stretch>
        </p:blipFill>
        <p:spPr>
          <a:xfrm>
            <a:off x="6767286" y="4381500"/>
            <a:ext cx="1752600" cy="1485900"/>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919" y="239490"/>
            <a:ext cx="7158037" cy="1052513"/>
          </a:xfrm>
        </p:spPr>
        <p:txBody>
          <a:bodyPr/>
          <a:lstStyle/>
          <a:p>
            <a:r>
              <a:rPr lang="en-US" altLang="en-US" sz="3200" dirty="0"/>
              <a:t>Working with Children with Disabilities: </a:t>
            </a:r>
            <a:r>
              <a:rPr lang="en-US" altLang="en-US" sz="2800" dirty="0"/>
              <a:t>Regular Classroom Teachers</a:t>
            </a:r>
            <a:endParaRPr lang="en-GB" sz="2800" dirty="0"/>
          </a:p>
        </p:txBody>
      </p:sp>
      <p:sp>
        <p:nvSpPr>
          <p:cNvPr id="7" name="Content Placeholder 4"/>
          <p:cNvSpPr>
            <a:spLocks noGrp="1"/>
          </p:cNvSpPr>
          <p:nvPr>
            <p:ph sz="quarter" idx="11"/>
          </p:nvPr>
        </p:nvSpPr>
        <p:spPr>
          <a:xfrm>
            <a:off x="692453" y="1896753"/>
            <a:ext cx="8154008" cy="3509817"/>
          </a:xfrm>
        </p:spPr>
        <p:txBody>
          <a:bodyPr/>
          <a:lstStyle/>
          <a:p>
            <a:pPr marL="342900" indent="-342900" eaLnBrk="1" hangingPunct="1">
              <a:lnSpc>
                <a:spcPct val="80000"/>
              </a:lnSpc>
              <a:spcBef>
                <a:spcPct val="0"/>
              </a:spcBef>
              <a:buClr>
                <a:srgbClr val="826200"/>
              </a:buClr>
              <a:buSzPct val="100000"/>
              <a:buFont typeface="Arial" panose="020B0604020202020204" pitchFamily="34" charset="0"/>
              <a:buChar char="•"/>
            </a:pPr>
            <a:r>
              <a:rPr lang="en-US" altLang="en-US" sz="2400" kern="1200" dirty="0">
                <a:latin typeface="Arial" panose="020B0604020202020204" pitchFamily="34" charset="0"/>
              </a:rPr>
              <a:t>Follow the student’s individualized education plan (IEP)</a:t>
            </a:r>
          </a:p>
          <a:p>
            <a:pPr marL="342900" indent="-342900" eaLnBrk="1" hangingPunct="1">
              <a:lnSpc>
                <a:spcPct val="80000"/>
              </a:lnSpc>
              <a:buClr>
                <a:srgbClr val="826200"/>
              </a:buClr>
              <a:buSzPct val="100000"/>
              <a:buFont typeface="Arial" panose="020B0604020202020204" pitchFamily="34" charset="0"/>
              <a:buChar char="•"/>
            </a:pPr>
            <a:r>
              <a:rPr lang="en-IN" altLang="en-US" sz="2400" kern="1200" dirty="0">
                <a:latin typeface="Arial" panose="020B0604020202020204" pitchFamily="34" charset="0"/>
              </a:rPr>
              <a:t>Encourage your school to provide increased support and training in how to teach children with disabilities</a:t>
            </a:r>
          </a:p>
          <a:p>
            <a:pPr marL="342900" indent="-342900" eaLnBrk="1" hangingPunct="1">
              <a:lnSpc>
                <a:spcPct val="80000"/>
              </a:lnSpc>
              <a:buClr>
                <a:srgbClr val="826200"/>
              </a:buClr>
              <a:buSzPct val="100000"/>
              <a:buFont typeface="Arial" panose="020B0604020202020204" pitchFamily="34" charset="0"/>
              <a:buChar char="•"/>
            </a:pPr>
            <a:r>
              <a:rPr lang="en-US" altLang="en-US" sz="2400" kern="1200" dirty="0">
                <a:latin typeface="Arial" panose="020B0604020202020204" pitchFamily="34" charset="0"/>
              </a:rPr>
              <a:t>Become knowledgeable about the disabilities present in your classroom</a:t>
            </a:r>
          </a:p>
          <a:p>
            <a:pPr marL="342900" indent="-342900" eaLnBrk="1" hangingPunct="1">
              <a:lnSpc>
                <a:spcPct val="80000"/>
              </a:lnSpc>
              <a:buClr>
                <a:srgbClr val="826200"/>
              </a:buClr>
              <a:buSzPct val="100000"/>
              <a:buFont typeface="Arial" panose="020B0604020202020204" pitchFamily="34" charset="0"/>
              <a:buChar char="•"/>
            </a:pPr>
            <a:r>
              <a:rPr lang="en-US" altLang="en-US" sz="2400" kern="1200" dirty="0">
                <a:latin typeface="Arial" panose="020B0604020202020204" pitchFamily="34" charset="0"/>
              </a:rPr>
              <a:t>Be cautious about labeling children with disabilities</a:t>
            </a:r>
          </a:p>
          <a:p>
            <a:pPr marL="342900" indent="-342900" eaLnBrk="1" hangingPunct="1">
              <a:lnSpc>
                <a:spcPct val="80000"/>
              </a:lnSpc>
              <a:buClr>
                <a:srgbClr val="826200"/>
              </a:buClr>
              <a:buSzPct val="100000"/>
              <a:buFont typeface="Arial" panose="020B0604020202020204" pitchFamily="34" charset="0"/>
              <a:buChar char="•"/>
            </a:pPr>
            <a:r>
              <a:rPr lang="en-US" altLang="en-US" sz="2400" kern="1200" dirty="0">
                <a:latin typeface="Arial" panose="020B0604020202020204" pitchFamily="34" charset="0"/>
              </a:rPr>
              <a:t>Remember all children benefit from some of the same teaching strategies </a:t>
            </a:r>
          </a:p>
          <a:p>
            <a:pPr marL="342900" indent="-342900" eaLnBrk="1" hangingPunct="1">
              <a:lnSpc>
                <a:spcPct val="80000"/>
              </a:lnSpc>
              <a:buClr>
                <a:srgbClr val="826200"/>
              </a:buClr>
              <a:buSzPct val="100000"/>
              <a:buFont typeface="Arial" panose="020B0604020202020204" pitchFamily="34" charset="0"/>
              <a:buChar char="•"/>
            </a:pPr>
            <a:r>
              <a:rPr lang="en-US" altLang="en-US" sz="2400" kern="1200" dirty="0">
                <a:latin typeface="Arial" panose="020B0604020202020204" pitchFamily="34" charset="0"/>
              </a:rPr>
              <a:t>Help children understand and accept children with a disability</a:t>
            </a:r>
            <a:endParaRPr lang="en-GB" sz="2400" kern="1200" dirty="0">
              <a:latin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6069" y="304800"/>
            <a:ext cx="7402132" cy="1167571"/>
          </a:xfrm>
        </p:spPr>
        <p:txBody>
          <a:bodyPr/>
          <a:lstStyle/>
          <a:p>
            <a:r>
              <a:rPr lang="en-US" altLang="en-US" dirty="0"/>
              <a:t>Learners Who Are Exceptional,</a:t>
            </a:r>
            <a:br>
              <a:rPr lang="en-US" altLang="en-US" dirty="0"/>
            </a:br>
            <a:r>
              <a:rPr lang="en-US" altLang="en-US" dirty="0"/>
              <a:t>3</a:t>
            </a:r>
            <a:endParaRPr lang="en-GB" dirty="0"/>
          </a:p>
        </p:txBody>
      </p:sp>
      <p:pic>
        <p:nvPicPr>
          <p:cNvPr id="3" name="Picture 2">
            <a:extLst>
              <a:ext uri="{FF2B5EF4-FFF2-40B4-BE49-F238E27FC236}">
                <a16:creationId xmlns:a16="http://schemas.microsoft.com/office/drawing/2014/main" id="{F34D5DE6-C901-4224-9E47-53A05DCA04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833" t="25186" b="6666"/>
          <a:stretch/>
        </p:blipFill>
        <p:spPr>
          <a:xfrm>
            <a:off x="533400" y="1727202"/>
            <a:ext cx="8610600" cy="4673598"/>
          </a:xfrm>
          <a:prstGeom prst="rect">
            <a:avLst/>
          </a:prstGeom>
        </p:spPr>
      </p:pic>
      <p:sp>
        <p:nvSpPr>
          <p:cNvPr id="5" name="Content Placeholder 2">
            <a:extLst>
              <a:ext uri="{FF2B5EF4-FFF2-40B4-BE49-F238E27FC236}">
                <a16:creationId xmlns:a16="http://schemas.microsoft.com/office/drawing/2014/main" id="{F6B282BB-3D81-45D0-BFB3-2614DEB6D714}"/>
              </a:ext>
            </a:extLst>
          </p:cNvPr>
          <p:cNvSpPr>
            <a:spLocks noGrp="1"/>
          </p:cNvSpPr>
          <p:nvPr>
            <p:ph sz="half" idx="1"/>
          </p:nvPr>
        </p:nvSpPr>
        <p:spPr>
          <a:xfrm>
            <a:off x="6781800" y="6096000"/>
            <a:ext cx="2112963" cy="30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7003" y="824820"/>
            <a:ext cx="7158037" cy="641351"/>
          </a:xfrm>
        </p:spPr>
        <p:txBody>
          <a:bodyPr/>
          <a:lstStyle/>
          <a:p>
            <a:r>
              <a:rPr lang="en-US" altLang="en-US" sz="3600" dirty="0"/>
              <a:t>Characteristics of Gifted Children</a:t>
            </a:r>
            <a:endParaRPr lang="en-GB" sz="3600" dirty="0"/>
          </a:p>
        </p:txBody>
      </p:sp>
      <p:sp>
        <p:nvSpPr>
          <p:cNvPr id="13" name="Content Placeholder 20"/>
          <p:cNvSpPr>
            <a:spLocks noGrp="1"/>
          </p:cNvSpPr>
          <p:nvPr>
            <p:ph sz="quarter" idx="4294967295"/>
          </p:nvPr>
        </p:nvSpPr>
        <p:spPr>
          <a:xfrm>
            <a:off x="2208446" y="1832430"/>
            <a:ext cx="6354982" cy="2174074"/>
          </a:xfrm>
          <a:prstGeom prst="rect">
            <a:avLst/>
          </a:prstGeom>
          <a:ln>
            <a:solidFill>
              <a:srgbClr val="999933"/>
            </a:solidFill>
          </a:ln>
        </p:spPr>
        <p:txBody>
          <a:bodyPr/>
          <a:lstStyle/>
          <a:p>
            <a:pPr eaLnBrk="1" hangingPunct="1">
              <a:lnSpc>
                <a:spcPct val="90000"/>
              </a:lnSpc>
              <a:buFont typeface="Wingdings" panose="05000000000000000000" pitchFamily="2" charset="2"/>
              <a:buNone/>
            </a:pPr>
            <a:r>
              <a:rPr lang="en-US" altLang="en-US" sz="4000" b="1" kern="1200" dirty="0">
                <a:latin typeface="Arial" panose="020B0604020202020204" pitchFamily="34" charset="0"/>
              </a:rPr>
              <a:t>Children Who Are Gifted</a:t>
            </a:r>
          </a:p>
          <a:p>
            <a:pPr marL="336550" lvl="1" indent="-282575" eaLnBrk="1" hangingPunct="1">
              <a:lnSpc>
                <a:spcPct val="90000"/>
              </a:lnSpc>
              <a:buClr>
                <a:schemeClr val="tx1"/>
              </a:buClr>
              <a:buSzPct val="100000"/>
              <a:buFont typeface="Arial" panose="020B0604020202020204" pitchFamily="34" charset="0"/>
              <a:buChar char="•"/>
            </a:pPr>
            <a:r>
              <a:rPr lang="en-US" altLang="en-US" kern="1200" dirty="0">
                <a:latin typeface="Arial" panose="020B0604020202020204" pitchFamily="34" charset="0"/>
                <a:ea typeface="+mn-ea"/>
                <a:cs typeface="+mn-cs"/>
              </a:rPr>
              <a:t>Are precocious</a:t>
            </a:r>
          </a:p>
          <a:p>
            <a:pPr marL="336550" lvl="1" indent="-282575" eaLnBrk="1" hangingPunct="1">
              <a:lnSpc>
                <a:spcPct val="90000"/>
              </a:lnSpc>
              <a:buClr>
                <a:schemeClr val="tx1"/>
              </a:buClr>
              <a:buSzPct val="100000"/>
              <a:buFont typeface="Arial" panose="020B0604020202020204" pitchFamily="34" charset="0"/>
              <a:buChar char="•"/>
            </a:pPr>
            <a:r>
              <a:rPr lang="en-US" altLang="en-US" kern="1200" dirty="0">
                <a:latin typeface="Arial" panose="020B0604020202020204" pitchFamily="34" charset="0"/>
                <a:ea typeface="+mn-ea"/>
                <a:cs typeface="+mn-cs"/>
              </a:rPr>
              <a:t>March to their own drummer</a:t>
            </a:r>
          </a:p>
          <a:p>
            <a:pPr marL="336550" lvl="1" indent="-282575" eaLnBrk="1" hangingPunct="1">
              <a:lnSpc>
                <a:spcPct val="90000"/>
              </a:lnSpc>
              <a:buClr>
                <a:schemeClr val="tx1"/>
              </a:buClr>
              <a:buSzPct val="100000"/>
              <a:buFont typeface="Arial" panose="020B0604020202020204" pitchFamily="34" charset="0"/>
              <a:buChar char="•"/>
            </a:pPr>
            <a:r>
              <a:rPr lang="en-US" altLang="en-US" kern="1200" dirty="0">
                <a:latin typeface="Arial" panose="020B0604020202020204" pitchFamily="34" charset="0"/>
                <a:ea typeface="+mn-ea"/>
                <a:cs typeface="+mn-cs"/>
              </a:rPr>
              <a:t>Have a passion for mastery</a:t>
            </a:r>
            <a:endParaRPr lang="en-GB" sz="4000" b="1" kern="1200" dirty="0">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758992" y="2296778"/>
            <a:ext cx="1276350" cy="2124075"/>
          </a:xfrm>
          <a:prstGeom prst="rect">
            <a:avLst/>
          </a:prstGeom>
        </p:spPr>
      </p:pic>
      <p:pic>
        <p:nvPicPr>
          <p:cNvPr id="5" name="Picture 4"/>
          <p:cNvPicPr>
            <a:picLocks noChangeAspect="1"/>
          </p:cNvPicPr>
          <p:nvPr/>
        </p:nvPicPr>
        <p:blipFill>
          <a:blip r:embed="rId4"/>
          <a:stretch>
            <a:fillRect/>
          </a:stretch>
        </p:blipFill>
        <p:spPr>
          <a:xfrm>
            <a:off x="682792" y="4895850"/>
            <a:ext cx="1676400" cy="1581150"/>
          </a:xfrm>
          <a:prstGeom prst="rect">
            <a:avLst/>
          </a:prstGeom>
        </p:spPr>
      </p:pic>
      <p:pic>
        <p:nvPicPr>
          <p:cNvPr id="6" name="Picture 5"/>
          <p:cNvPicPr>
            <a:picLocks noChangeAspect="1"/>
          </p:cNvPicPr>
          <p:nvPr/>
        </p:nvPicPr>
        <p:blipFill>
          <a:blip r:embed="rId5"/>
          <a:stretch>
            <a:fillRect/>
          </a:stretch>
        </p:blipFill>
        <p:spPr>
          <a:xfrm>
            <a:off x="2590800" y="4648200"/>
            <a:ext cx="1752600" cy="1371600"/>
          </a:xfrm>
          <a:prstGeom prst="rect">
            <a:avLst/>
          </a:prstGeom>
        </p:spPr>
      </p:pic>
      <p:pic>
        <p:nvPicPr>
          <p:cNvPr id="7" name="Picture 6"/>
          <p:cNvPicPr>
            <a:picLocks noChangeAspect="1"/>
          </p:cNvPicPr>
          <p:nvPr/>
        </p:nvPicPr>
        <p:blipFill>
          <a:blip r:embed="rId6"/>
          <a:stretch>
            <a:fillRect/>
          </a:stretch>
        </p:blipFill>
        <p:spPr>
          <a:xfrm>
            <a:off x="4724400" y="4404560"/>
            <a:ext cx="1447800" cy="2266950"/>
          </a:xfrm>
          <a:prstGeom prst="rect">
            <a:avLst/>
          </a:prstGeom>
        </p:spPr>
      </p:pic>
      <p:pic>
        <p:nvPicPr>
          <p:cNvPr id="8" name="Picture 7"/>
          <p:cNvPicPr>
            <a:picLocks noChangeAspect="1"/>
          </p:cNvPicPr>
          <p:nvPr/>
        </p:nvPicPr>
        <p:blipFill>
          <a:blip r:embed="rId7"/>
          <a:stretch>
            <a:fillRect/>
          </a:stretch>
        </p:blipFill>
        <p:spPr>
          <a:xfrm>
            <a:off x="6943725" y="4720390"/>
            <a:ext cx="1590675" cy="16002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0939" y="690958"/>
            <a:ext cx="7838397" cy="704171"/>
          </a:xfrm>
        </p:spPr>
        <p:txBody>
          <a:bodyPr/>
          <a:lstStyle/>
          <a:p>
            <a:r>
              <a:rPr lang="en-US" altLang="en-US" dirty="0"/>
              <a:t>Learners Who Are Exceptional, 1</a:t>
            </a:r>
            <a:endParaRPr lang="en-GB" dirty="0"/>
          </a:p>
        </p:txBody>
      </p:sp>
      <p:pic>
        <p:nvPicPr>
          <p:cNvPr id="4" name="Picture 3">
            <a:extLst>
              <a:ext uri="{FF2B5EF4-FFF2-40B4-BE49-F238E27FC236}">
                <a16:creationId xmlns:a16="http://schemas.microsoft.com/office/drawing/2014/main" id="{AD8725D9-91B6-4F93-98EC-A68045225C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6" t="25555" r="2500" b="3860"/>
          <a:stretch/>
        </p:blipFill>
        <p:spPr>
          <a:xfrm>
            <a:off x="152400" y="1752600"/>
            <a:ext cx="8763000" cy="4840705"/>
          </a:xfrm>
          <a:prstGeom prst="rect">
            <a:avLst/>
          </a:prstGeom>
        </p:spPr>
      </p:pic>
      <p:sp>
        <p:nvSpPr>
          <p:cNvPr id="5" name="Content Placeholder 2">
            <a:extLst>
              <a:ext uri="{FF2B5EF4-FFF2-40B4-BE49-F238E27FC236}">
                <a16:creationId xmlns:a16="http://schemas.microsoft.com/office/drawing/2014/main" id="{0426C017-4A89-46F3-B9B7-D6B1152979DD}"/>
              </a:ext>
            </a:extLst>
          </p:cNvPr>
          <p:cNvSpPr>
            <a:spLocks noGrp="1"/>
          </p:cNvSpPr>
          <p:nvPr>
            <p:ph sz="half" idx="1"/>
          </p:nvPr>
        </p:nvSpPr>
        <p:spPr>
          <a:xfrm>
            <a:off x="6851423" y="6266734"/>
            <a:ext cx="2036763" cy="30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0" lvl="0" indent="0" algn="r">
              <a:buClr>
                <a:srgbClr val="CC9900"/>
              </a:buClr>
              <a:buNone/>
            </a:pPr>
            <a:r>
              <a:rPr lang="en-US" sz="1200" dirty="0">
                <a:solidFill>
                  <a:srgbClr val="292929"/>
                </a:solidFill>
                <a:cs typeface="Calibri" panose="020F0502020204030204" pitchFamily="34" charset="0"/>
                <a:hlinkClick r:id="rId4" action="ppaction://hlinksldjump"/>
              </a:rPr>
              <a:t>Jump to long description</a:t>
            </a:r>
            <a:endParaRPr lang="en-US" sz="1200" dirty="0">
              <a:solidFill>
                <a:srgbClr val="292929"/>
              </a:solidFill>
              <a:cs typeface="Calibri" panose="020F0502020204030204" pitchFamily="34"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919" y="533400"/>
            <a:ext cx="7158037" cy="976313"/>
          </a:xfrm>
        </p:spPr>
        <p:txBody>
          <a:bodyPr/>
          <a:lstStyle/>
          <a:p>
            <a:r>
              <a:rPr lang="en-US" altLang="en-US" sz="2800" dirty="0"/>
              <a:t>Nature/Nurture, Developmental Changes, and Domain-Specific Giftedness</a:t>
            </a:r>
            <a:endParaRPr lang="en-GB" sz="2800" dirty="0"/>
          </a:p>
        </p:txBody>
      </p:sp>
      <p:sp>
        <p:nvSpPr>
          <p:cNvPr id="32771" name="Content Placeholder 2"/>
          <p:cNvSpPr>
            <a:spLocks noGrp="1"/>
          </p:cNvSpPr>
          <p:nvPr>
            <p:ph idx="1"/>
          </p:nvPr>
        </p:nvSpPr>
        <p:spPr>
          <a:xfrm>
            <a:off x="397042" y="1616242"/>
            <a:ext cx="7772399" cy="2055840"/>
          </a:xfrm>
        </p:spPr>
        <p:txBody>
          <a:bodyPr/>
          <a:lstStyle/>
          <a:p>
            <a:pPr marL="0" indent="0" eaLnBrk="1" hangingPunct="1">
              <a:spcAft>
                <a:spcPts val="1500"/>
              </a:spcAft>
              <a:buNone/>
            </a:pPr>
            <a:r>
              <a:rPr lang="en-US" altLang="en-US" sz="2800" dirty="0"/>
              <a:t>Nature/nurture</a:t>
            </a:r>
          </a:p>
          <a:p>
            <a:pPr marL="303213" lvl="1" indent="-303213" eaLnBrk="1" hangingPunct="1">
              <a:buClr>
                <a:srgbClr val="626220"/>
              </a:buClr>
              <a:buSzPct val="100000"/>
              <a:buFont typeface="Arial" panose="020B0604020202020204" pitchFamily="34" charset="0"/>
              <a:buChar char="•"/>
            </a:pPr>
            <a:r>
              <a:rPr lang="en-US" altLang="en-US" dirty="0"/>
              <a:t>Gifted individuals have high ability in a particular area at a very early age, prior to or at the beginning of formal training</a:t>
            </a:r>
          </a:p>
        </p:txBody>
      </p:sp>
      <p:sp>
        <p:nvSpPr>
          <p:cNvPr id="4" name="Content Placeholder 5"/>
          <p:cNvSpPr>
            <a:spLocks noGrp="1"/>
          </p:cNvSpPr>
          <p:nvPr>
            <p:ph sz="quarter" idx="11"/>
          </p:nvPr>
        </p:nvSpPr>
        <p:spPr>
          <a:xfrm>
            <a:off x="537398" y="3822954"/>
            <a:ext cx="8053150" cy="2120646"/>
          </a:xfrm>
        </p:spPr>
        <p:txBody>
          <a:bodyPr/>
          <a:lstStyle/>
          <a:p>
            <a:pPr marL="0" indent="0" eaLnBrk="1" hangingPunct="1">
              <a:spcAft>
                <a:spcPts val="1500"/>
              </a:spcAft>
              <a:buNone/>
            </a:pPr>
            <a:r>
              <a:rPr lang="en-US" altLang="en-US" sz="2800" dirty="0"/>
              <a:t>Developmental changes and domain-specific giftedness</a:t>
            </a:r>
          </a:p>
          <a:p>
            <a:pPr marL="322263" lvl="1" indent="-322263" eaLnBrk="1" hangingPunct="1">
              <a:buClr>
                <a:srgbClr val="626220"/>
              </a:buClr>
              <a:buSzPct val="100000"/>
              <a:buFont typeface="Arial" panose="020B0604020202020204" pitchFamily="34" charset="0"/>
              <a:buChar char="•"/>
            </a:pPr>
            <a:r>
              <a:rPr lang="en-US" altLang="en-US" dirty="0"/>
              <a:t>Many children typically become experts in some well-established domains</a:t>
            </a:r>
            <a:endParaRPr lang="en-GB"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588" y="621240"/>
            <a:ext cx="7379676" cy="797532"/>
          </a:xfrm>
        </p:spPr>
        <p:txBody>
          <a:bodyPr/>
          <a:lstStyle/>
          <a:p>
            <a:r>
              <a:rPr lang="en-US" altLang="en-US" sz="3600" dirty="0"/>
              <a:t>Educating Children Who Are Gifted</a:t>
            </a:r>
            <a:endParaRPr lang="en-GB" sz="3600" dirty="0"/>
          </a:p>
        </p:txBody>
      </p:sp>
      <p:sp>
        <p:nvSpPr>
          <p:cNvPr id="3" name="Content Placeholder 2"/>
          <p:cNvSpPr>
            <a:spLocks noGrp="1"/>
          </p:cNvSpPr>
          <p:nvPr>
            <p:ph idx="1"/>
          </p:nvPr>
        </p:nvSpPr>
        <p:spPr>
          <a:xfrm>
            <a:off x="1079952" y="1734462"/>
            <a:ext cx="6065386" cy="4114800"/>
          </a:xfrm>
        </p:spPr>
        <p:txBody>
          <a:bodyPr/>
          <a:lstStyle/>
          <a:p>
            <a:pPr marL="300038" indent="-300038" eaLnBrk="1" hangingPunct="1">
              <a:lnSpc>
                <a:spcPct val="90000"/>
              </a:lnSpc>
              <a:buClr>
                <a:srgbClr val="826200"/>
              </a:buClr>
              <a:buSzPct val="100000"/>
              <a:buFont typeface="Arial" panose="020B0604020202020204" pitchFamily="34" charset="0"/>
              <a:buChar char="•"/>
            </a:pPr>
            <a:r>
              <a:rPr lang="en-US" altLang="en-US" dirty="0"/>
              <a:t>Special classes</a:t>
            </a:r>
          </a:p>
          <a:p>
            <a:pPr marL="300038" indent="-300038" eaLnBrk="1" hangingPunct="1">
              <a:lnSpc>
                <a:spcPct val="90000"/>
              </a:lnSpc>
              <a:buClr>
                <a:srgbClr val="826200"/>
              </a:buClr>
              <a:buSzPct val="100000"/>
              <a:buFont typeface="Arial" panose="020B0604020202020204" pitchFamily="34" charset="0"/>
              <a:buChar char="•"/>
            </a:pPr>
            <a:r>
              <a:rPr lang="en-US" altLang="en-US" dirty="0"/>
              <a:t>Acceleration and enrichment in the regular classroom setting</a:t>
            </a:r>
          </a:p>
          <a:p>
            <a:pPr marL="300038" indent="-300038" eaLnBrk="1" hangingPunct="1">
              <a:lnSpc>
                <a:spcPct val="90000"/>
              </a:lnSpc>
              <a:buClr>
                <a:srgbClr val="826200"/>
              </a:buClr>
              <a:buSzPct val="100000"/>
              <a:buFont typeface="Arial" panose="020B0604020202020204" pitchFamily="34" charset="0"/>
              <a:buChar char="•"/>
            </a:pPr>
            <a:r>
              <a:rPr lang="en-US" altLang="en-US" dirty="0"/>
              <a:t>Mentor and apprenticeship programs</a:t>
            </a:r>
          </a:p>
          <a:p>
            <a:pPr marL="300038" indent="-300038" eaLnBrk="1" hangingPunct="1">
              <a:lnSpc>
                <a:spcPct val="90000"/>
              </a:lnSpc>
              <a:buClr>
                <a:srgbClr val="826200"/>
              </a:buClr>
              <a:buSzPct val="100000"/>
              <a:buFont typeface="Arial" panose="020B0604020202020204" pitchFamily="34" charset="0"/>
              <a:buChar char="•"/>
            </a:pPr>
            <a:r>
              <a:rPr lang="en-US" altLang="en-US" dirty="0"/>
              <a:t>Work/study and/or community-service programs</a:t>
            </a:r>
          </a:p>
        </p:txBody>
      </p:sp>
      <p:pic>
        <p:nvPicPr>
          <p:cNvPr id="3379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5338" y="2776538"/>
            <a:ext cx="16335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z="3200" dirty="0"/>
              <a:t>Strategies for Working with Students Who Are Gifted </a:t>
            </a:r>
          </a:p>
        </p:txBody>
      </p:sp>
      <p:sp>
        <p:nvSpPr>
          <p:cNvPr id="34819" name="Content Placeholder 2"/>
          <p:cNvSpPr>
            <a:spLocks noGrp="1"/>
          </p:cNvSpPr>
          <p:nvPr>
            <p:ph idx="1"/>
          </p:nvPr>
        </p:nvSpPr>
        <p:spPr>
          <a:xfrm>
            <a:off x="533400" y="1828800"/>
            <a:ext cx="8153400" cy="4114800"/>
          </a:xfrm>
        </p:spPr>
        <p:txBody>
          <a:bodyPr/>
          <a:lstStyle/>
          <a:p>
            <a:pPr marL="273050" indent="-273050" eaLnBrk="1" hangingPunct="1">
              <a:buClr>
                <a:srgbClr val="826200"/>
              </a:buClr>
              <a:buSzPct val="100000"/>
              <a:buFont typeface="Arial" panose="020B0604020202020204" pitchFamily="34" charset="0"/>
              <a:buChar char="•"/>
            </a:pPr>
            <a:r>
              <a:rPr lang="en-US" altLang="en-US" sz="2400" dirty="0"/>
              <a:t>Recognize that the student is academically advanced</a:t>
            </a:r>
          </a:p>
          <a:p>
            <a:pPr marL="273050" indent="-273050" eaLnBrk="1" hangingPunct="1">
              <a:buClr>
                <a:srgbClr val="826200"/>
              </a:buClr>
              <a:buSzPct val="100000"/>
              <a:buFont typeface="Arial" panose="020B0604020202020204" pitchFamily="34" charset="0"/>
              <a:buChar char="•"/>
            </a:pPr>
            <a:r>
              <a:rPr lang="en-US" altLang="en-US" sz="2400" dirty="0"/>
              <a:t>Guide the student to new challenges and ensure that school is a positive experience</a:t>
            </a:r>
          </a:p>
          <a:p>
            <a:pPr marL="273050" indent="-273050" eaLnBrk="1" hangingPunct="1">
              <a:buClr>
                <a:srgbClr val="826200"/>
              </a:buClr>
              <a:buSzPct val="100000"/>
              <a:buFont typeface="Arial" panose="020B0604020202020204" pitchFamily="34" charset="0"/>
              <a:buChar char="•"/>
            </a:pPr>
            <a:r>
              <a:rPr lang="en-US" altLang="en-US" sz="2400" dirty="0"/>
              <a:t>Remember that giftedness is usually domain-specific</a:t>
            </a:r>
          </a:p>
          <a:p>
            <a:pPr marL="273050" indent="-273050" eaLnBrk="1" hangingPunct="1">
              <a:buClr>
                <a:srgbClr val="826200"/>
              </a:buClr>
              <a:buSzPct val="100000"/>
              <a:buFont typeface="Arial" panose="020B0604020202020204" pitchFamily="34" charset="0"/>
              <a:buChar char="•"/>
            </a:pPr>
            <a:r>
              <a:rPr lang="en-US" altLang="en-US" sz="2400" dirty="0"/>
              <a:t>Monitor the accurate evaluation of the child’s readiness for accelerated learning</a:t>
            </a:r>
          </a:p>
          <a:p>
            <a:pPr marL="273050" indent="-273050" eaLnBrk="1" hangingPunct="1">
              <a:buClr>
                <a:srgbClr val="826200"/>
              </a:buClr>
              <a:buSzPct val="100000"/>
              <a:buFont typeface="Arial" panose="020B0604020202020204" pitchFamily="34" charset="0"/>
              <a:buChar char="•"/>
            </a:pPr>
            <a:r>
              <a:rPr lang="en-US" altLang="en-US" sz="2400" dirty="0"/>
              <a:t>Discuss with parents ways to appropriately challenge the child</a:t>
            </a:r>
          </a:p>
          <a:p>
            <a:pPr marL="273050" indent="-273050" eaLnBrk="1" hangingPunct="1">
              <a:buClr>
                <a:srgbClr val="826200"/>
              </a:buClr>
              <a:buSzPct val="100000"/>
              <a:buFont typeface="Arial" panose="020B0604020202020204" pitchFamily="34" charset="0"/>
              <a:buChar char="•"/>
            </a:pPr>
            <a:r>
              <a:rPr lang="en-US" altLang="en-US" sz="2400" dirty="0"/>
              <a:t>Learn about and use resources for children who are gifted</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657" y="336884"/>
            <a:ext cx="7158037" cy="1128713"/>
          </a:xfrm>
        </p:spPr>
        <p:txBody>
          <a:bodyPr/>
          <a:lstStyle/>
          <a:p>
            <a:r>
              <a:rPr lang="en-US" altLang="en-US" sz="3600" dirty="0"/>
              <a:t>Classroom Connections: Crack the Case—</a:t>
            </a:r>
            <a:r>
              <a:rPr lang="en-US" altLang="en-US" sz="2400" i="1" dirty="0">
                <a:solidFill>
                  <a:srgbClr val="626220"/>
                </a:solidFill>
              </a:rPr>
              <a:t>Now What?, 1</a:t>
            </a:r>
            <a:endParaRPr lang="en-GB" sz="3600" dirty="0">
              <a:solidFill>
                <a:srgbClr val="626220"/>
              </a:solidFill>
            </a:endParaRPr>
          </a:p>
        </p:txBody>
      </p:sp>
      <p:sp>
        <p:nvSpPr>
          <p:cNvPr id="3" name="Content Placeholder 2"/>
          <p:cNvSpPr>
            <a:spLocks noGrp="1"/>
          </p:cNvSpPr>
          <p:nvPr>
            <p:ph idx="1"/>
          </p:nvPr>
        </p:nvSpPr>
        <p:spPr>
          <a:xfrm>
            <a:off x="862241" y="1894116"/>
            <a:ext cx="7519759" cy="3048000"/>
          </a:xfrm>
        </p:spPr>
        <p:txBody>
          <a:bodyPr/>
          <a:lstStyle/>
          <a:p>
            <a:pPr marL="327025" indent="-327025" eaLnBrk="1" hangingPunct="1">
              <a:lnSpc>
                <a:spcPct val="90000"/>
              </a:lnSpc>
              <a:spcBef>
                <a:spcPct val="30000"/>
              </a:spcBef>
              <a:buClr>
                <a:srgbClr val="826200"/>
              </a:buClr>
              <a:buSzPct val="100000"/>
              <a:buFont typeface="Arial" panose="020B0604020202020204" pitchFamily="34" charset="0"/>
              <a:buChar char="•"/>
            </a:pPr>
            <a:r>
              <a:rPr lang="en-US" altLang="en-US" sz="2800" dirty="0"/>
              <a:t>What are the issues in this case?</a:t>
            </a:r>
          </a:p>
          <a:p>
            <a:pPr marL="327025" indent="-327025" eaLnBrk="1" hangingPunct="1">
              <a:lnSpc>
                <a:spcPct val="90000"/>
              </a:lnSpc>
              <a:spcBef>
                <a:spcPct val="30000"/>
              </a:spcBef>
              <a:buClr>
                <a:srgbClr val="826200"/>
              </a:buClr>
              <a:buSzPct val="100000"/>
              <a:buFont typeface="Arial" panose="020B0604020202020204" pitchFamily="34" charset="0"/>
              <a:buChar char="•"/>
            </a:pPr>
            <a:r>
              <a:rPr lang="en-US" altLang="en-US" sz="2800" dirty="0"/>
              <a:t>Why do you suppose Ms. Inez makes light of parents’ perceptions of their children’s strengths?</a:t>
            </a:r>
          </a:p>
          <a:p>
            <a:pPr marL="327025" indent="-327025" eaLnBrk="1" hangingPunct="1">
              <a:lnSpc>
                <a:spcPct val="90000"/>
              </a:lnSpc>
              <a:spcBef>
                <a:spcPct val="30000"/>
              </a:spcBef>
              <a:buClr>
                <a:srgbClr val="826200"/>
              </a:buClr>
              <a:buSzPct val="100000"/>
              <a:buFont typeface="Arial" panose="020B0604020202020204" pitchFamily="34" charset="0"/>
              <a:buChar char="•"/>
            </a:pPr>
            <a:r>
              <a:rPr lang="en-US" altLang="en-US" sz="2800" dirty="0"/>
              <a:t>How should Ms. Inez approach the parents of the students she thinks might have ADHD?</a:t>
            </a:r>
            <a:endParaRPr lang="en-GB" sz="2800"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637" y="303045"/>
            <a:ext cx="7158037" cy="1128713"/>
          </a:xfrm>
        </p:spPr>
        <p:txBody>
          <a:bodyPr/>
          <a:lstStyle/>
          <a:p>
            <a:r>
              <a:rPr lang="en-US" altLang="en-US" sz="3600" dirty="0"/>
              <a:t>Classroom Connections: Crack the Case—</a:t>
            </a:r>
            <a:r>
              <a:rPr lang="en-US" altLang="en-US" sz="2400" i="1" dirty="0">
                <a:solidFill>
                  <a:srgbClr val="626220"/>
                </a:solidFill>
              </a:rPr>
              <a:t>Now What?, 2</a:t>
            </a:r>
            <a:endParaRPr lang="en-GB" sz="3600" dirty="0">
              <a:solidFill>
                <a:srgbClr val="626220"/>
              </a:solidFill>
            </a:endParaRPr>
          </a:p>
        </p:txBody>
      </p:sp>
      <p:sp>
        <p:nvSpPr>
          <p:cNvPr id="3" name="Content Placeholder 2"/>
          <p:cNvSpPr>
            <a:spLocks noGrp="1"/>
          </p:cNvSpPr>
          <p:nvPr>
            <p:ph idx="1"/>
          </p:nvPr>
        </p:nvSpPr>
        <p:spPr>
          <a:xfrm>
            <a:off x="1152521" y="1998004"/>
            <a:ext cx="7661275" cy="4114800"/>
          </a:xfrm>
        </p:spPr>
        <p:txBody>
          <a:bodyPr/>
          <a:lstStyle/>
          <a:p>
            <a:pPr marL="354013" indent="-354013" eaLnBrk="1" hangingPunct="1">
              <a:lnSpc>
                <a:spcPct val="90000"/>
              </a:lnSpc>
              <a:spcBef>
                <a:spcPct val="30000"/>
              </a:spcBef>
              <a:buClr>
                <a:srgbClr val="826200"/>
              </a:buClr>
              <a:buSzPct val="100000"/>
              <a:buFont typeface="Arial" panose="020B0604020202020204" pitchFamily="34" charset="0"/>
              <a:buChar char="•"/>
            </a:pPr>
            <a:r>
              <a:rPr lang="en-US" altLang="en-US" sz="2800" dirty="0"/>
              <a:t>Is it appropriate for her to recommend testing of any of the children? Why or why not? Would it be appropriate for her to recommend a particular doctor for this testing? Why or why not?</a:t>
            </a:r>
          </a:p>
          <a:p>
            <a:pPr marL="354013" indent="-354013" eaLnBrk="1" hangingPunct="1">
              <a:lnSpc>
                <a:spcPct val="90000"/>
              </a:lnSpc>
              <a:spcBef>
                <a:spcPct val="30000"/>
              </a:spcBef>
              <a:buClr>
                <a:srgbClr val="826200"/>
              </a:buClr>
              <a:buSzPct val="100000"/>
              <a:buFont typeface="Arial" panose="020B0604020202020204" pitchFamily="34" charset="0"/>
              <a:buChar char="•"/>
            </a:pPr>
            <a:r>
              <a:rPr lang="en-US" altLang="en-US" sz="2800" dirty="0"/>
              <a:t>If Alex can already read and subtract, are there other skills he has likely mastered? If so, what might they be? How might this impact his experiences in kindergarten?</a:t>
            </a:r>
          </a:p>
          <a:p>
            <a:pPr marL="354013" indent="-354013" eaLnBrk="1" hangingPunct="1">
              <a:lnSpc>
                <a:spcPct val="90000"/>
              </a:lnSpc>
              <a:spcBef>
                <a:spcPct val="30000"/>
              </a:spcBef>
              <a:buClr>
                <a:srgbClr val="826200"/>
              </a:buClr>
              <a:buSzPct val="100000"/>
              <a:buFont typeface="Arial" panose="020B0604020202020204" pitchFamily="34" charset="0"/>
              <a:buChar char="•"/>
            </a:pPr>
            <a:r>
              <a:rPr lang="en-US" altLang="en-US" sz="2800" dirty="0"/>
              <a:t>How should Ms. Inez address this?</a:t>
            </a:r>
            <a:endParaRPr lang="en-GB" sz="2800"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64513-6E88-46AC-8493-9B9AE1BAE2E6}"/>
              </a:ext>
            </a:extLst>
          </p:cNvPr>
          <p:cNvSpPr>
            <a:spLocks noGrp="1"/>
          </p:cNvSpPr>
          <p:nvPr>
            <p:ph type="title"/>
          </p:nvPr>
        </p:nvSpPr>
        <p:spPr>
          <a:xfrm>
            <a:off x="228600" y="533400"/>
            <a:ext cx="8610600" cy="5867400"/>
          </a:xfrm>
        </p:spPr>
        <p:txBody>
          <a:bodyPr anchor="ctr"/>
          <a:lstStyle/>
          <a:p>
            <a:pPr algn="ctr"/>
            <a:r>
              <a:rPr lang="en-US" dirty="0">
                <a:cs typeface="Calibri" panose="020F0502020204030204" pitchFamily="34" charset="0"/>
              </a:rPr>
              <a:t>Appendix of Image for Long Descriptions</a:t>
            </a:r>
          </a:p>
        </p:txBody>
      </p:sp>
    </p:spTree>
    <p:extLst>
      <p:ext uri="{BB962C8B-B14F-4D97-AF65-F5344CB8AC3E}">
        <p14:creationId xmlns:p14="http://schemas.microsoft.com/office/powerpoint/2010/main" val="4157917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Learners Who Are Exceptional, 1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figure illustrates the topics under children with disabilities. There is a large rectangular box labeled children with disabilities. It is divided into eight small rectangular boxes. Starting from the left in an anticlockwise direction, the boxes are labeled learning disabilities, attention deficit hyperactivity disorder, mental retardation, physical disorders, sensory disorders, speech and language disorders, autism spectrum disorders, and emotional and behavior disorders.</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1885360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Learners Who Are Exceptional, 2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figure illustrates the topics under educational issues involving children with disabilities. There is a large rectangular box labeled educational issues involving children with disabilities. There are two small rectangular boxes. The box on the left is labeled legal aspects. The box on the right is labeled technology.</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863890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723CD8-0C02-4B4B-B2D1-A8CFDC23814C}"/>
              </a:ext>
            </a:extLst>
          </p:cNvPr>
          <p:cNvSpPr>
            <a:spLocks noGrp="1"/>
          </p:cNvSpPr>
          <p:nvPr>
            <p:ph type="title"/>
          </p:nvPr>
        </p:nvSpPr>
        <p:spPr>
          <a:xfrm>
            <a:off x="931863" y="96838"/>
            <a:ext cx="7158037" cy="1655762"/>
          </a:xfrm>
        </p:spPr>
        <p:txBody>
          <a:bodyPr anchor="t"/>
          <a:lstStyle/>
          <a:p>
            <a:r>
              <a:rPr lang="en-US" altLang="en-US" sz="3200" dirty="0"/>
              <a:t>Learners Who Are Exceptional,</a:t>
            </a:r>
            <a:br>
              <a:rPr lang="en-US" altLang="en-US" sz="3200" dirty="0"/>
            </a:br>
            <a:r>
              <a:rPr lang="en-US" altLang="en-US" sz="3200" dirty="0"/>
              <a:t>3 </a:t>
            </a:r>
            <a:r>
              <a:rPr lang="en-US" sz="3200" dirty="0">
                <a:cs typeface="Calibri" panose="020F0502020204030204" pitchFamily="34" charset="0"/>
              </a:rPr>
              <a:t>Long Description</a:t>
            </a:r>
          </a:p>
        </p:txBody>
      </p:sp>
      <p:sp>
        <p:nvSpPr>
          <p:cNvPr id="8" name="Content Placeholder 7">
            <a:extLst>
              <a:ext uri="{FF2B5EF4-FFF2-40B4-BE49-F238E27FC236}">
                <a16:creationId xmlns:a16="http://schemas.microsoft.com/office/drawing/2014/main" id="{B7E4CB22-5D76-469D-8A6E-8F8876A16A05}"/>
              </a:ext>
            </a:extLst>
          </p:cNvPr>
          <p:cNvSpPr>
            <a:spLocks noGrp="1"/>
          </p:cNvSpPr>
          <p:nvPr>
            <p:ph idx="1"/>
          </p:nvPr>
        </p:nvSpPr>
        <p:spPr>
          <a:xfrm>
            <a:off x="949325" y="1981200"/>
            <a:ext cx="7661275" cy="2590800"/>
          </a:xfrm>
        </p:spPr>
        <p:txBody>
          <a:bodyPr/>
          <a:lstStyle/>
          <a:p>
            <a:pPr marL="0" indent="0">
              <a:buNone/>
            </a:pPr>
            <a:r>
              <a:rPr lang="en-US" sz="1400" dirty="0">
                <a:cs typeface="Calibri" panose="020F0502020204030204" pitchFamily="34" charset="0"/>
              </a:rPr>
              <a:t>The figure illustrates the topics under children who are gifted. There is a large rectangular box labeled children who are gifted. It is divided into three small rectangular boxes. Starting from the left in an anticlockwise direction, the boxes are labeled characteristics, nature/nurture and domain-specific giftedness, and educating children who are gifted.</a:t>
            </a:r>
          </a:p>
        </p:txBody>
      </p:sp>
      <p:sp>
        <p:nvSpPr>
          <p:cNvPr id="10" name="Content Placeholder 9">
            <a:extLst>
              <a:ext uri="{FF2B5EF4-FFF2-40B4-BE49-F238E27FC236}">
                <a16:creationId xmlns:a16="http://schemas.microsoft.com/office/drawing/2014/main" id="{B6520941-B681-4919-8E89-E8BF0861CA51}"/>
              </a:ext>
            </a:extLst>
          </p:cNvPr>
          <p:cNvSpPr>
            <a:spLocks noGrp="1"/>
          </p:cNvSpPr>
          <p:nvPr>
            <p:ph sz="quarter" idx="12"/>
          </p:nvPr>
        </p:nvSpPr>
        <p:spPr>
          <a:xfrm>
            <a:off x="5647803" y="5842819"/>
            <a:ext cx="3182393" cy="399197"/>
          </a:xfrm>
        </p:spPr>
        <p:txBody>
          <a:bodyPr/>
          <a:lstStyle/>
          <a:p>
            <a:pPr algn="r"/>
            <a:r>
              <a:rPr lang="en-US" sz="1200" dirty="0">
                <a:cs typeface="Calibri" panose="020F0502020204030204" pitchFamily="34" charset="0"/>
                <a:hlinkClick r:id="rId2" action="ppaction://hlinksldjump"/>
              </a:rPr>
              <a:t>Jump back to slide containing original image</a:t>
            </a:r>
            <a:endParaRPr lang="en-US" sz="1200" dirty="0">
              <a:cs typeface="Calibri" panose="020F0502020204030204" pitchFamily="34" charset="0"/>
            </a:endParaRPr>
          </a:p>
        </p:txBody>
      </p:sp>
    </p:spTree>
    <p:extLst>
      <p:ext uri="{BB962C8B-B14F-4D97-AF65-F5344CB8AC3E}">
        <p14:creationId xmlns:p14="http://schemas.microsoft.com/office/powerpoint/2010/main" val="29776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817330"/>
            <a:ext cx="7158037" cy="692150"/>
          </a:xfrm>
        </p:spPr>
        <p:txBody>
          <a:bodyPr/>
          <a:lstStyle/>
          <a:p>
            <a:r>
              <a:rPr lang="en-US" altLang="en-US" dirty="0"/>
              <a:t>Connecting with Teachers</a:t>
            </a:r>
            <a:endParaRPr lang="en-GB" dirty="0"/>
          </a:p>
        </p:txBody>
      </p:sp>
      <p:sp>
        <p:nvSpPr>
          <p:cNvPr id="12291" name="Content Placeholder 2"/>
          <p:cNvSpPr>
            <a:spLocks noGrp="1"/>
          </p:cNvSpPr>
          <p:nvPr>
            <p:ph idx="1"/>
          </p:nvPr>
        </p:nvSpPr>
        <p:spPr>
          <a:xfrm>
            <a:off x="838200" y="1752600"/>
            <a:ext cx="7661275" cy="4114800"/>
          </a:xfrm>
        </p:spPr>
        <p:txBody>
          <a:bodyPr/>
          <a:lstStyle/>
          <a:p>
            <a:pPr marL="327025" indent="-327025" eaLnBrk="1" hangingPunct="1">
              <a:buClr>
                <a:srgbClr val="826200"/>
              </a:buClr>
              <a:buSzPct val="100000"/>
              <a:buFont typeface="Arial" panose="020B0604020202020204" pitchFamily="34" charset="0"/>
              <a:buChar char="•"/>
            </a:pPr>
            <a:r>
              <a:rPr lang="en-US" altLang="en-US" sz="2800" dirty="0"/>
              <a:t>Verna Rollins, a language arts teacher in Ypsilanti, Michigan, effectively deals with hard to teach or difficult students</a:t>
            </a:r>
          </a:p>
          <a:p>
            <a:pPr marL="327025" indent="-327025" eaLnBrk="1" hangingPunct="1">
              <a:buClr>
                <a:srgbClr val="826200"/>
              </a:buClr>
              <a:buSzPct val="100000"/>
              <a:buFont typeface="Arial" panose="020B0604020202020204" pitchFamily="34" charset="0"/>
              <a:buChar char="•"/>
            </a:pPr>
            <a:r>
              <a:rPr lang="en-US" altLang="en-US" sz="2800" dirty="0"/>
              <a:t>She says her best strategy to use with these students is to find</a:t>
            </a:r>
            <a:r>
              <a:rPr lang="en-US" altLang="en-US" sz="2400" dirty="0"/>
              <a:t> out what they need, </a:t>
            </a:r>
            <a:r>
              <a:rPr lang="en-US" altLang="en-US" sz="2800" dirty="0"/>
              <a:t>decide how to provide it, provide it, and constantly evaluate whether it is working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907" y="738813"/>
            <a:ext cx="5860293" cy="725029"/>
          </a:xfrm>
        </p:spPr>
        <p:txBody>
          <a:bodyPr/>
          <a:lstStyle/>
          <a:p>
            <a:r>
              <a:rPr lang="en-US" altLang="en-US" dirty="0"/>
              <a:t>Learning Disability, 1</a:t>
            </a:r>
            <a:endParaRPr lang="en-GB" dirty="0"/>
          </a:p>
        </p:txBody>
      </p:sp>
      <p:sp>
        <p:nvSpPr>
          <p:cNvPr id="15" name="Content Placeholder 14"/>
          <p:cNvSpPr>
            <a:spLocks noGrp="1"/>
          </p:cNvSpPr>
          <p:nvPr>
            <p:ph idx="1"/>
          </p:nvPr>
        </p:nvSpPr>
        <p:spPr>
          <a:xfrm>
            <a:off x="862241" y="1908630"/>
            <a:ext cx="7900759" cy="3806370"/>
          </a:xfrm>
          <a:gradFill rotWithShape="1">
            <a:gsLst>
              <a:gs pos="0">
                <a:schemeClr val="accent1"/>
              </a:gs>
              <a:gs pos="100000">
                <a:schemeClr val="accent1">
                  <a:gamma/>
                  <a:tint val="42353"/>
                  <a:invGamma/>
                </a:schemeClr>
              </a:gs>
            </a:gsLst>
            <a:lin ang="5400000" scaled="1"/>
          </a:gradFill>
          <a:ln w="31750">
            <a:solidFill>
              <a:schemeClr val="hlink"/>
            </a:solidFill>
          </a:ln>
        </p:spPr>
        <p:txBody>
          <a:bodyPr vert="horz" wrap="square" lIns="182880" tIns="182880" rIns="182880" bIns="182880" numCol="1" anchor="t" anchorCtr="0" compatLnSpc="1">
            <a:prstTxWarp prst="textNoShape">
              <a:avLst/>
            </a:prstTxWarp>
          </a:bodyPr>
          <a:lstStyle/>
          <a:p>
            <a:pPr marL="26988" indent="0" eaLnBrk="1" hangingPunct="1">
              <a:lnSpc>
                <a:spcPct val="90000"/>
              </a:lnSpc>
              <a:spcAft>
                <a:spcPts val="1500"/>
              </a:spcAft>
              <a:buClr>
                <a:schemeClr val="accent2"/>
              </a:buClr>
              <a:buNone/>
            </a:pPr>
            <a:r>
              <a:rPr lang="en-US" dirty="0"/>
              <a:t>Difficulty in learning that involves understanding or using spoken or written language</a:t>
            </a:r>
          </a:p>
          <a:p>
            <a:pPr marL="322263" lvl="1" indent="-322263" eaLnBrk="1" hangingPunct="1">
              <a:lnSpc>
                <a:spcPct val="90000"/>
              </a:lnSpc>
              <a:buClr>
                <a:schemeClr val="accent2"/>
              </a:buClr>
              <a:buSzPct val="100000"/>
              <a:buFont typeface="Arial" panose="020B0604020202020204" pitchFamily="34" charset="0"/>
              <a:buChar char="•"/>
            </a:pPr>
            <a:r>
              <a:rPr lang="en-US" dirty="0"/>
              <a:t>Difficulty can appear in listening, thinking, reading, writing, and spelling</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Learning Disabilities, 2</a:t>
            </a:r>
            <a:endParaRPr lang="en-GB" dirty="0"/>
          </a:p>
        </p:txBody>
      </p:sp>
      <p:sp>
        <p:nvSpPr>
          <p:cNvPr id="13" name="Content Placeholder 12"/>
          <p:cNvSpPr>
            <a:spLocks noGrp="1"/>
          </p:cNvSpPr>
          <p:nvPr>
            <p:ph sz="half" idx="2"/>
          </p:nvPr>
        </p:nvSpPr>
        <p:spPr>
          <a:xfrm>
            <a:off x="2870242" y="1738086"/>
            <a:ext cx="6121358" cy="1799898"/>
          </a:xfrm>
        </p:spPr>
        <p:txBody>
          <a:bodyPr/>
          <a:lstStyle/>
          <a:p>
            <a:pPr eaLnBrk="1" hangingPunct="1">
              <a:buNone/>
            </a:pPr>
            <a:r>
              <a:rPr lang="en-US" altLang="en-US" b="1" kern="1200" dirty="0"/>
              <a:t>Children with learning disabilities</a:t>
            </a:r>
          </a:p>
          <a:p>
            <a:pPr marL="290513" lvl="1" indent="-231775" eaLnBrk="1" hangingPunct="1">
              <a:buClr>
                <a:srgbClr val="626220"/>
              </a:buClr>
              <a:buSzPct val="100000"/>
              <a:buFont typeface="Arial" panose="020B0604020202020204" pitchFamily="34" charset="0"/>
              <a:buChar char="•"/>
            </a:pPr>
            <a:r>
              <a:rPr lang="en-US" altLang="en-US" kern="1200" dirty="0">
                <a:ea typeface="+mn-ea"/>
                <a:cs typeface="+mn-cs"/>
              </a:rPr>
              <a:t>Face difficulty in learning</a:t>
            </a:r>
          </a:p>
          <a:p>
            <a:pPr marL="290513" lvl="1" indent="-231775" eaLnBrk="1" hangingPunct="1">
              <a:buClr>
                <a:srgbClr val="626220"/>
              </a:buClr>
              <a:buSzPct val="100000"/>
              <a:buFont typeface="Arial" panose="020B0604020202020204" pitchFamily="34" charset="0"/>
              <a:buChar char="•"/>
            </a:pPr>
            <a:r>
              <a:rPr lang="en-US" altLang="en-US" kern="1200" dirty="0">
                <a:ea typeface="+mn-ea"/>
                <a:cs typeface="+mn-cs"/>
              </a:rPr>
              <a:t>Have no other diagnosed problem/disorder</a:t>
            </a:r>
            <a:endParaRPr lang="en-GB" b="1" kern="1200" dirty="0"/>
          </a:p>
        </p:txBody>
      </p:sp>
      <p:sp>
        <p:nvSpPr>
          <p:cNvPr id="5" name="Content Placeholder 6"/>
          <p:cNvSpPr>
            <a:spLocks noGrp="1"/>
          </p:cNvSpPr>
          <p:nvPr>
            <p:ph sz="quarter" idx="11"/>
          </p:nvPr>
        </p:nvSpPr>
        <p:spPr>
          <a:xfrm>
            <a:off x="2901742" y="3573154"/>
            <a:ext cx="5952332" cy="2286780"/>
          </a:xfrm>
        </p:spPr>
        <p:txBody>
          <a:bodyPr/>
          <a:lstStyle/>
          <a:p>
            <a:pPr eaLnBrk="1" hangingPunct="1">
              <a:spcBef>
                <a:spcPct val="30000"/>
              </a:spcBef>
              <a:buNone/>
            </a:pPr>
            <a:r>
              <a:rPr lang="en-US" altLang="en-US" sz="2800" b="1" kern="1200" dirty="0"/>
              <a:t>Outcomes</a:t>
            </a:r>
          </a:p>
          <a:p>
            <a:pPr marL="290513" lvl="1" indent="-231775" eaLnBrk="1" hangingPunct="1">
              <a:buClr>
                <a:srgbClr val="626220"/>
              </a:buClr>
              <a:buSzPct val="100000"/>
              <a:buFont typeface="Arial" panose="020B0604020202020204" pitchFamily="34" charset="0"/>
              <a:buChar char="•"/>
            </a:pPr>
            <a:r>
              <a:rPr lang="en-US" altLang="en-US" sz="2400" kern="1200" dirty="0"/>
              <a:t>Lifelong</a:t>
            </a:r>
          </a:p>
          <a:p>
            <a:pPr marL="290513" lvl="1" indent="-231775" eaLnBrk="1" hangingPunct="1">
              <a:buClr>
                <a:srgbClr val="626220"/>
              </a:buClr>
              <a:buSzPct val="100000"/>
              <a:buFont typeface="Arial" panose="020B0604020202020204" pitchFamily="34" charset="0"/>
              <a:buChar char="•"/>
            </a:pPr>
            <a:r>
              <a:rPr lang="en-US" altLang="en-US" sz="2400" kern="1200" dirty="0"/>
              <a:t>Poor academic records, high dropout rates, and poor employment and postsecondary education records</a:t>
            </a:r>
            <a:endParaRPr lang="en-GB" sz="2400" dirty="0"/>
          </a:p>
        </p:txBody>
      </p:sp>
      <p:pic>
        <p:nvPicPr>
          <p:cNvPr id="4" name="Picture 3"/>
          <p:cNvPicPr>
            <a:picLocks noChangeAspect="1"/>
          </p:cNvPicPr>
          <p:nvPr/>
        </p:nvPicPr>
        <p:blipFill>
          <a:blip r:embed="rId3"/>
          <a:stretch>
            <a:fillRect/>
          </a:stretch>
        </p:blipFill>
        <p:spPr>
          <a:xfrm>
            <a:off x="228600" y="1826986"/>
            <a:ext cx="2743200" cy="4219575"/>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152400"/>
            <a:ext cx="6459537" cy="1357313"/>
          </a:xfrm>
        </p:spPr>
        <p:txBody>
          <a:bodyPr/>
          <a:lstStyle/>
          <a:p>
            <a:r>
              <a:rPr lang="en-US" altLang="en-US" dirty="0"/>
              <a:t>Reading, Writing, and Math Difficulties</a:t>
            </a:r>
            <a:endParaRPr lang="en-GB" dirty="0"/>
          </a:p>
        </p:txBody>
      </p:sp>
      <p:sp>
        <p:nvSpPr>
          <p:cNvPr id="8" name="Content Placeholder 7"/>
          <p:cNvSpPr>
            <a:spLocks noGrp="1"/>
          </p:cNvSpPr>
          <p:nvPr>
            <p:ph idx="1"/>
          </p:nvPr>
        </p:nvSpPr>
        <p:spPr>
          <a:xfrm>
            <a:off x="949325" y="1981200"/>
            <a:ext cx="7661275" cy="1509488"/>
          </a:xfrm>
        </p:spPr>
        <p:txBody>
          <a:bodyPr/>
          <a:lstStyle/>
          <a:p>
            <a:pPr marL="0" indent="0" eaLnBrk="1" hangingPunct="1">
              <a:spcAft>
                <a:spcPts val="1500"/>
              </a:spcAft>
              <a:buNone/>
            </a:pPr>
            <a:r>
              <a:rPr lang="en-US" altLang="en-US" sz="2800" dirty="0"/>
              <a:t>Dyslexia</a:t>
            </a:r>
          </a:p>
          <a:p>
            <a:pPr marL="276225" lvl="1" indent="-233363" eaLnBrk="1" hangingPunct="1">
              <a:buClr>
                <a:srgbClr val="626220"/>
              </a:buClr>
              <a:buSzPct val="100000"/>
              <a:buFont typeface="Arial" panose="020B0604020202020204" pitchFamily="34" charset="0"/>
              <a:buChar char="•"/>
            </a:pPr>
            <a:r>
              <a:rPr lang="en-US" altLang="en-US" sz="2200" dirty="0"/>
              <a:t>Difficulty with phonological skills and comprehension</a:t>
            </a:r>
          </a:p>
          <a:p>
            <a:pPr marL="276225" lvl="1" indent="-233363" eaLnBrk="1" hangingPunct="1">
              <a:buClr>
                <a:srgbClr val="626220"/>
              </a:buClr>
              <a:buSzPct val="100000"/>
              <a:buFont typeface="Arial" panose="020B0604020202020204" pitchFamily="34" charset="0"/>
              <a:buChar char="•"/>
            </a:pPr>
            <a:r>
              <a:rPr lang="en-US" altLang="en-US" sz="2200" dirty="0"/>
              <a:t>Severe impairment in the ability to read and spell</a:t>
            </a:r>
            <a:endParaRPr lang="en-GB" dirty="0"/>
          </a:p>
        </p:txBody>
      </p:sp>
      <p:sp>
        <p:nvSpPr>
          <p:cNvPr id="9" name="Content Placeholder 7"/>
          <p:cNvSpPr>
            <a:spLocks noGrp="1"/>
          </p:cNvSpPr>
          <p:nvPr>
            <p:ph sz="quarter" idx="13"/>
          </p:nvPr>
        </p:nvSpPr>
        <p:spPr>
          <a:xfrm>
            <a:off x="949325" y="3522771"/>
            <a:ext cx="7737475" cy="1538514"/>
          </a:xfrm>
        </p:spPr>
        <p:txBody>
          <a:bodyPr/>
          <a:lstStyle/>
          <a:p>
            <a:pPr marL="0" indent="0" eaLnBrk="1" hangingPunct="1">
              <a:spcAft>
                <a:spcPts val="1500"/>
              </a:spcAft>
              <a:buNone/>
            </a:pPr>
            <a:r>
              <a:rPr lang="en-US" altLang="en-US" sz="2800" dirty="0"/>
              <a:t>Dysgraphia</a:t>
            </a:r>
          </a:p>
          <a:p>
            <a:pPr marL="295275" lvl="1" indent="-238125" eaLnBrk="1" hangingPunct="1">
              <a:buClr>
                <a:srgbClr val="626220"/>
              </a:buClr>
              <a:buSzPct val="100000"/>
              <a:buFont typeface="Arial" panose="020B0604020202020204" pitchFamily="34" charset="0"/>
              <a:buChar char="•"/>
            </a:pPr>
            <a:r>
              <a:rPr lang="en-US" altLang="en-US" sz="2200" dirty="0">
                <a:ea typeface="+mn-ea"/>
                <a:cs typeface="+mn-cs"/>
              </a:rPr>
              <a:t>Writing slowly and illegibly</a:t>
            </a:r>
          </a:p>
          <a:p>
            <a:pPr marL="295275" lvl="1" indent="-238125" eaLnBrk="1" hangingPunct="1">
              <a:buClr>
                <a:srgbClr val="626220"/>
              </a:buClr>
              <a:buSzPct val="100000"/>
              <a:buFont typeface="Arial" panose="020B0604020202020204" pitchFamily="34" charset="0"/>
              <a:buChar char="•"/>
            </a:pPr>
            <a:r>
              <a:rPr lang="en-US" altLang="en-US" sz="2200" dirty="0">
                <a:ea typeface="+mn-ea"/>
                <a:cs typeface="+mn-cs"/>
              </a:rPr>
              <a:t>Numerous spelling errors</a:t>
            </a:r>
            <a:endParaRPr lang="en-GB" sz="2200" dirty="0">
              <a:ea typeface="+mn-ea"/>
              <a:cs typeface="+mn-cs"/>
            </a:endParaRPr>
          </a:p>
        </p:txBody>
      </p:sp>
      <p:sp>
        <p:nvSpPr>
          <p:cNvPr id="7" name="Content Placeholder 4"/>
          <p:cNvSpPr>
            <a:spLocks noGrp="1"/>
          </p:cNvSpPr>
          <p:nvPr>
            <p:ph sz="quarter" idx="12"/>
          </p:nvPr>
        </p:nvSpPr>
        <p:spPr>
          <a:xfrm>
            <a:off x="949253" y="5091266"/>
            <a:ext cx="6652603" cy="1570718"/>
          </a:xfrm>
        </p:spPr>
        <p:txBody>
          <a:bodyPr/>
          <a:lstStyle/>
          <a:p>
            <a:pPr marL="0" indent="0" eaLnBrk="1" hangingPunct="1">
              <a:spcAft>
                <a:spcPts val="1500"/>
              </a:spcAft>
              <a:buNone/>
            </a:pPr>
            <a:r>
              <a:rPr lang="en-US" altLang="en-US" sz="2800" dirty="0"/>
              <a:t>Dyscalculia</a:t>
            </a:r>
          </a:p>
          <a:p>
            <a:pPr marL="304800" lvl="1" indent="-247650" eaLnBrk="1" hangingPunct="1">
              <a:buClr>
                <a:srgbClr val="626220"/>
              </a:buClr>
              <a:buSzPct val="100000"/>
              <a:buFont typeface="Arial" panose="020B0604020202020204" pitchFamily="34" charset="0"/>
              <a:buChar char="•"/>
            </a:pPr>
            <a:r>
              <a:rPr lang="en-US" altLang="en-US" sz="2200" dirty="0"/>
              <a:t>Difficulty in math computation</a:t>
            </a:r>
          </a:p>
          <a:p>
            <a:pPr marL="304800" lvl="1" indent="-247650" eaLnBrk="1" hangingPunct="1">
              <a:buClr>
                <a:srgbClr val="626220"/>
              </a:buClr>
              <a:buSzPct val="100000"/>
              <a:buFont typeface="Arial" panose="020B0604020202020204" pitchFamily="34" charset="0"/>
              <a:buChar char="•"/>
            </a:pPr>
            <a:r>
              <a:rPr lang="en-US" altLang="en-US" sz="2200" dirty="0"/>
              <a:t>Cognitive and neuropsychological deficits</a:t>
            </a:r>
            <a:endParaRPr lang="en-GB"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457200"/>
            <a:ext cx="7158037" cy="1052513"/>
          </a:xfrm>
        </p:spPr>
        <p:txBody>
          <a:bodyPr/>
          <a:lstStyle/>
          <a:p>
            <a:r>
              <a:rPr lang="en-US" altLang="en-US" sz="3200" dirty="0"/>
              <a:t>Strategies for Working with Students with Learning Disabilities</a:t>
            </a:r>
            <a:endParaRPr lang="en-GB" sz="3200" dirty="0"/>
          </a:p>
        </p:txBody>
      </p:sp>
      <p:sp>
        <p:nvSpPr>
          <p:cNvPr id="15363" name="Content Placeholder 2"/>
          <p:cNvSpPr>
            <a:spLocks noGrp="1"/>
          </p:cNvSpPr>
          <p:nvPr>
            <p:ph idx="1"/>
          </p:nvPr>
        </p:nvSpPr>
        <p:spPr>
          <a:xfrm>
            <a:off x="533400" y="1600200"/>
            <a:ext cx="7467600" cy="3505200"/>
          </a:xfrm>
        </p:spPr>
        <p:txBody>
          <a:bodyPr/>
          <a:lstStyle/>
          <a:p>
            <a:pPr indent="-300038" eaLnBrk="1" hangingPunct="1">
              <a:buClr>
                <a:srgbClr val="826200"/>
              </a:buClr>
              <a:buSzPct val="100000"/>
              <a:buFont typeface="Arial" panose="020B0604020202020204" pitchFamily="34" charset="0"/>
              <a:buChar char="•"/>
            </a:pPr>
            <a:r>
              <a:rPr lang="en-US" altLang="en-US" sz="2800" dirty="0"/>
              <a:t>Take the needs of the child with a learning disability into account during instruction</a:t>
            </a:r>
          </a:p>
          <a:p>
            <a:pPr indent="-300038" eaLnBrk="1" hangingPunct="1">
              <a:buClr>
                <a:srgbClr val="826200"/>
              </a:buClr>
              <a:buSzPct val="100000"/>
              <a:buFont typeface="Arial" panose="020B0604020202020204" pitchFamily="34" charset="0"/>
              <a:buChar char="•"/>
            </a:pPr>
            <a:r>
              <a:rPr lang="en-US" altLang="en-US" sz="2800" dirty="0"/>
              <a:t>Provide accommodations for testing and assignments</a:t>
            </a:r>
          </a:p>
          <a:p>
            <a:pPr indent="-300038" eaLnBrk="1" hangingPunct="1">
              <a:buClr>
                <a:srgbClr val="826200"/>
              </a:buClr>
              <a:buSzPct val="100000"/>
              <a:buFont typeface="Arial" panose="020B0604020202020204" pitchFamily="34" charset="0"/>
              <a:buChar char="•"/>
            </a:pPr>
            <a:r>
              <a:rPr lang="en-US" altLang="en-US" sz="2800" dirty="0"/>
              <a:t>Make modifications</a:t>
            </a:r>
          </a:p>
          <a:p>
            <a:pPr indent="-300038" eaLnBrk="1" hangingPunct="1">
              <a:buClr>
                <a:srgbClr val="826200"/>
              </a:buClr>
              <a:buSzPct val="100000"/>
              <a:buFont typeface="Arial" panose="020B0604020202020204" pitchFamily="34" charset="0"/>
              <a:buChar char="•"/>
            </a:pPr>
            <a:r>
              <a:rPr lang="en-US" altLang="en-US" sz="2800" dirty="0"/>
              <a:t>Improve organizational and study skills</a:t>
            </a:r>
          </a:p>
          <a:p>
            <a:pPr indent="-300038" eaLnBrk="1" hangingPunct="1">
              <a:buClr>
                <a:srgbClr val="826200"/>
              </a:buClr>
              <a:buSzPct val="100000"/>
              <a:buFont typeface="Arial" panose="020B0604020202020204" pitchFamily="34" charset="0"/>
              <a:buChar char="•"/>
            </a:pPr>
            <a:r>
              <a:rPr lang="en-US" altLang="en-US" sz="2800" dirty="0"/>
              <a:t>Work on reading and writing skills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63" y="336884"/>
            <a:ext cx="7158037" cy="1128713"/>
          </a:xfrm>
        </p:spPr>
        <p:txBody>
          <a:bodyPr/>
          <a:lstStyle/>
          <a:p>
            <a:r>
              <a:rPr lang="en-US" altLang="en-US" sz="3600" dirty="0"/>
              <a:t>Attention Deficit Hyperactivity Disorder</a:t>
            </a:r>
            <a:endParaRPr lang="en-GB" sz="3600" dirty="0"/>
          </a:p>
        </p:txBody>
      </p:sp>
      <p:sp>
        <p:nvSpPr>
          <p:cNvPr id="4" name="Content Placeholder 3"/>
          <p:cNvSpPr>
            <a:spLocks noGrp="1"/>
          </p:cNvSpPr>
          <p:nvPr>
            <p:ph sz="half" idx="2"/>
          </p:nvPr>
        </p:nvSpPr>
        <p:spPr>
          <a:xfrm>
            <a:off x="3962393" y="1861458"/>
            <a:ext cx="3418121" cy="2710542"/>
          </a:xfrm>
        </p:spPr>
        <p:txBody>
          <a:bodyPr/>
          <a:lstStyle/>
          <a:p>
            <a:pPr algn="ctr" eaLnBrk="1" hangingPunct="1">
              <a:buNone/>
            </a:pPr>
            <a:r>
              <a:rPr lang="en-US" altLang="en-US" b="1" dirty="0"/>
              <a:t> Characteristics of children with ADHD</a:t>
            </a:r>
            <a:endParaRPr lang="en-US" altLang="en-US" dirty="0"/>
          </a:p>
          <a:p>
            <a:pPr marL="1038225" lvl="1" indent="-257175" eaLnBrk="1" hangingPunct="1">
              <a:buClr>
                <a:srgbClr val="626220"/>
              </a:buClr>
              <a:buSzPct val="100000"/>
              <a:buFont typeface="Arial" panose="020B0604020202020204" pitchFamily="34" charset="0"/>
              <a:buChar char="•"/>
              <a:tabLst>
                <a:tab pos="762000" algn="l"/>
              </a:tabLst>
            </a:pPr>
            <a:r>
              <a:rPr lang="en-US" altLang="en-US" dirty="0"/>
              <a:t>Inattention</a:t>
            </a:r>
          </a:p>
          <a:p>
            <a:pPr marL="1038225" lvl="1" indent="-257175" eaLnBrk="1" hangingPunct="1">
              <a:buClr>
                <a:srgbClr val="626220"/>
              </a:buClr>
              <a:buSzPct val="100000"/>
              <a:buFont typeface="Arial" panose="020B0604020202020204" pitchFamily="34" charset="0"/>
              <a:buChar char="•"/>
              <a:tabLst>
                <a:tab pos="762000" algn="l"/>
              </a:tabLst>
            </a:pPr>
            <a:r>
              <a:rPr lang="en-US" altLang="en-US" dirty="0"/>
              <a:t>Hyperactivity</a:t>
            </a:r>
          </a:p>
          <a:p>
            <a:pPr marL="1038225" lvl="1" indent="-257175" eaLnBrk="1" hangingPunct="1">
              <a:buClr>
                <a:srgbClr val="626220"/>
              </a:buClr>
              <a:buSzPct val="100000"/>
              <a:buFont typeface="Arial" panose="020B0604020202020204" pitchFamily="34" charset="0"/>
              <a:buChar char="•"/>
              <a:tabLst>
                <a:tab pos="762000" algn="l"/>
              </a:tabLst>
            </a:pPr>
            <a:r>
              <a:rPr lang="en-US" altLang="en-US" dirty="0"/>
              <a:t>Impulsivity</a:t>
            </a:r>
          </a:p>
        </p:txBody>
      </p:sp>
      <p:sp>
        <p:nvSpPr>
          <p:cNvPr id="5" name="Content Placeholder 4"/>
          <p:cNvSpPr>
            <a:spLocks noGrp="1"/>
          </p:cNvSpPr>
          <p:nvPr>
            <p:ph sz="quarter" idx="11"/>
          </p:nvPr>
        </p:nvSpPr>
        <p:spPr>
          <a:xfrm>
            <a:off x="838200" y="4279900"/>
            <a:ext cx="7202322" cy="1066800"/>
          </a:xfrm>
        </p:spPr>
        <p:txBody>
          <a:bodyPr/>
          <a:lstStyle/>
          <a:p>
            <a:pPr marL="342900" indent="-342900" eaLnBrk="1" hangingPunct="1">
              <a:buNone/>
            </a:pPr>
            <a:r>
              <a:rPr lang="en-US" altLang="en-US" sz="2800" b="1" kern="1200" dirty="0">
                <a:latin typeface="Arial" panose="020B0604020202020204" pitchFamily="34" charset="0"/>
              </a:rPr>
              <a:t>Onset </a:t>
            </a:r>
            <a:r>
              <a:rPr lang="en-US" altLang="en-US" sz="2400" kern="1200" dirty="0">
                <a:latin typeface="Arial" panose="020B0604020202020204" pitchFamily="34" charset="0"/>
              </a:rPr>
              <a:t>- Early childhood</a:t>
            </a:r>
          </a:p>
          <a:p>
            <a:pPr marL="342900" indent="-342900" eaLnBrk="1" hangingPunct="1">
              <a:buNone/>
            </a:pPr>
            <a:r>
              <a:rPr lang="en-US" altLang="en-US" sz="2800" b="1" kern="1200" dirty="0">
                <a:latin typeface="Arial" panose="020B0604020202020204" pitchFamily="34" charset="0"/>
              </a:rPr>
              <a:t>Characteristics </a:t>
            </a:r>
            <a:r>
              <a:rPr lang="en-US" altLang="en-US" sz="2400" kern="1200" dirty="0">
                <a:latin typeface="Arial" panose="020B0604020202020204" pitchFamily="34" charset="0"/>
              </a:rPr>
              <a:t>must be debilitating for a child</a:t>
            </a:r>
            <a:endParaRPr lang="en-GB" sz="2400" kern="1200" dirty="0">
              <a:latin typeface="Arial" panose="020B0604020202020204" pitchFamily="34" charset="0"/>
            </a:endParaRPr>
          </a:p>
        </p:txBody>
      </p:sp>
      <p:pic>
        <p:nvPicPr>
          <p:cNvPr id="1638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124075"/>
            <a:ext cx="2590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4"/>
  <p:tag name="MMPROD_UIDATA" val="&lt;database version=&quot;7.0&quot;&gt;&lt;object type=&quot;1&quot; unique_id=&quot;10001&quot;&gt;&lt;object type=&quot;8&quot; unique_id=&quot;10668&quot;&gt;&lt;/object&gt;&lt;object type=&quot;2&quot; unique_id=&quot;10669&quot;&gt;&lt;object type=&quot;3&quot; unique_id=&quot;10670&quot;&gt;&lt;property id=&quot;20148&quot; value=&quot;5&quot;/&gt;&lt;property id=&quot;20300&quot; value=&quot;Slide 1 - &amp;quot;CHAPTER 6&amp;quot;&quot;/&gt;&lt;property id=&quot;20307&quot; value=&quot;363&quot;/&gt;&lt;/object&gt;&lt;object type=&quot;3&quot; unique_id=&quot;10671&quot;&gt;&lt;property id=&quot;20148&quot; value=&quot;5&quot;/&gt;&lt;property id=&quot;20300&quot; value=&quot;Slide 2 - &amp;quot;Learning Goals&amp;quot;&quot;/&gt;&lt;property id=&quot;20307&quot; value=&quot;349&quot;/&gt;&lt;/object&gt;&lt;object type=&quot;3&quot; unique_id=&quot;10672&quot;&gt;&lt;property id=&quot;20148&quot; value=&quot;5&quot;/&gt;&lt;property id=&quot;20300&quot; value=&quot;Slide 3 - &amp;quot;Learners Who Are Exceptional&amp;quot;&quot;/&gt;&lt;property id=&quot;20307&quot; value=&quot;364&quot;/&gt;&lt;/object&gt;&lt;object type=&quot;3&quot; unique_id=&quot;10673&quot;&gt;&lt;property id=&quot;20148&quot; value=&quot;5&quot;/&gt;&lt;property id=&quot;20300&quot; value=&quot;Slide 4 - &amp;quot;Connecting with Teachers&amp;quot;&quot;/&gt;&lt;property id=&quot;20307&quot; value=&quot;386&quot;/&gt;&lt;/object&gt;&lt;object type=&quot;3&quot; unique_id=&quot;10674&quot;&gt;&lt;property id=&quot;20148&quot; value=&quot;5&quot;/&gt;&lt;property id=&quot;20300&quot; value=&quot;Slide 5 - &amp;quot;Disability vs. Handicap&amp;quot;&quot;/&gt;&lt;property id=&quot;20307&quot; value=&quot;358&quot;/&gt;&lt;/object&gt;&lt;object type=&quot;3&quot; unique_id=&quot;10675&quot;&gt;&lt;property id=&quot;20148&quot; value=&quot;5&quot;/&gt;&lt;property id=&quot;20300&quot; value=&quot;Slide 6 - &amp;quot;Learning Disabilities&amp;quot;&quot;/&gt;&lt;property id=&quot;20307&quot; value=&quot;366&quot;/&gt;&lt;/object&gt;&lt;object type=&quot;3&quot; unique_id=&quot;10676&quot;&gt;&lt;property id=&quot;20148&quot; value=&quot;5&quot;/&gt;&lt;property id=&quot;20300&quot; value=&quot;Slide 7 - &amp;quot;Reading, Writing, and Math Difficulties&amp;quot;&quot;/&gt;&lt;property id=&quot;20307&quot; value=&quot;384&quot;/&gt;&lt;/object&gt;&lt;object type=&quot;3&quot; unique_id=&quot;10677&quot;&gt;&lt;property id=&quot;20148&quot; value=&quot;5&quot;/&gt;&lt;property id=&quot;20300&quot; value=&quot;Slide 8 - &amp;quot;Strategies for Working with Students with Learning Disabilities&amp;quot;&quot;/&gt;&lt;property id=&quot;20307&quot; value=&quot;387&quot;/&gt;&lt;/object&gt;&lt;object type=&quot;3&quot; unique_id=&quot;10678&quot;&gt;&lt;property id=&quot;20148&quot; value=&quot;5&quot;/&gt;&lt;property id=&quot;20300&quot; value=&quot;Slide 9 - &amp;quot;Attention Deficit Hyperactivity Disorder&amp;quot;&quot;/&gt;&lt;property id=&quot;20307&quot; value=&quot;367&quot;/&gt;&lt;/object&gt;&lt;object type=&quot;3&quot; unique_id=&quot;10679&quot;&gt;&lt;property id=&quot;20148&quot; value=&quot;5&quot;/&gt;&lt;property id=&quot;20300&quot; value=&quot;Slide 10 - &amp;quot;Strategies for Working with Students with ADHD&amp;quot;&quot;/&gt;&lt;property id=&quot;20307&quot; value=&quot;388&quot;/&gt;&lt;/object&gt;&lt;object type=&quot;3&quot; unique_id=&quot;10680&quot;&gt;&lt;property id=&quot;20148&quot; value=&quot;5&quot;/&gt;&lt;property id=&quot;20300&quot; value=&quot;Slide 11 - &amp;quot;Mental Retardation&amp;quot;&quot;/&gt;&lt;property id=&quot;20307&quot; value=&quot;368&quot;/&gt;&lt;/object&gt;&lt;object type=&quot;3&quot; unique_id=&quot;10681&quot;&gt;&lt;property id=&quot;20148&quot; value=&quot;5&quot;/&gt;&lt;property id=&quot;20300&quot; value=&quot;Slide 12 - &amp;quot;Classification of Mental Retardation&amp;quot;&quot;/&gt;&lt;property id=&quot;20307&quot; value=&quot;369&quot;/&gt;&lt;/object&gt;&lt;object type=&quot;3&quot; unique_id=&quot;10682&quot;&gt;&lt;property id=&quot;20148&quot; value=&quot;5&quot;/&gt;&lt;property id=&quot;20300&quot; value=&quot;Slide 13 - &amp;quot;Teaching Strategies for Students with Mental Retardation&amp;quot;&quot;/&gt;&lt;property id=&quot;20307&quot; value=&quot;389&quot;/&gt;&lt;/object&gt;&lt;object type=&quot;3&quot; unique_id=&quot;10683&quot;&gt;&lt;property id=&quot;20148&quot; value=&quot;5&quot;/&gt;&lt;property id=&quot;20300&quot; value=&quot;Slide 14 - &amp;quot;Physical Disorders&amp;quot;&quot;/&gt;&lt;property id=&quot;20307&quot; value=&quot;371&quot;/&gt;&lt;/object&gt;&lt;object type=&quot;3&quot; unique_id=&quot;10684&quot;&gt;&lt;property id=&quot;20148&quot; value=&quot;5&quot;/&gt;&lt;property id=&quot;20300&quot; value=&quot;Slide 15 - &amp;quot;Sensory Disorders&amp;quot;&quot;/&gt;&lt;property id=&quot;20307&quot; value=&quot;372&quot;/&gt;&lt;/object&gt;&lt;object type=&quot;3&quot; unique_id=&quot;10685&quot;&gt;&lt;property id=&quot;20148&quot; value=&quot;5&quot;/&gt;&lt;property id=&quot;20300&quot; value=&quot;Slide 16 - &amp;quot;Strategies for Working with Students with a Hearing Impairment&amp;quot;&quot;/&gt;&lt;property id=&quot;20307&quot; value=&quot;390&quot;/&gt;&lt;/object&gt;&lt;object type=&quot;3&quot; unique_id=&quot;10686&quot;&gt;&lt;property id=&quot;20148&quot; value=&quot;5&quot;/&gt;&lt;property id=&quot;20300&quot; value=&quot;Slide 17 - &amp;quot;Speech and Language Disorders&amp;quot;&quot;/&gt;&lt;property id=&quot;20307&quot; value=&quot;374&quot;/&gt;&lt;/object&gt;&lt;object type=&quot;3&quot; unique_id=&quot;10687&quot;&gt;&lt;property id=&quot;20148&quot; value=&quot;5&quot;/&gt;&lt;property id=&quot;20300&quot; value=&quot;Slide 18 - &amp;quot;Autism Spectrum Disorders &amp;quot;&quot;/&gt;&lt;property id=&quot;20307&quot; value=&quot;359&quot;/&gt;&lt;/object&gt;&lt;object type=&quot;3&quot; unique_id=&quot;10688&quot;&gt;&lt;property id=&quot;20148&quot; value=&quot;5&quot;/&gt;&lt;property id=&quot;20300&quot; value=&quot;Slide 19 - &amp;quot;Emotional and Behavior Disorders&amp;quot;&quot;/&gt;&lt;property id=&quot;20307&quot; value=&quot;375&quot;/&gt;&lt;/object&gt;&lt;object type=&quot;3&quot; unique_id=&quot;10689&quot;&gt;&lt;property id=&quot;20148&quot; value=&quot;5&quot;/&gt;&lt;property id=&quot;20300&quot; value=&quot;Slide 20 - &amp;quot;Aggressive, Out-of-Control Behavior&amp;quot;&quot;/&gt;&lt;property id=&quot;20307&quot; value=&quot;376&quot;/&gt;&lt;/object&gt;&lt;object type=&quot;3&quot; unique_id=&quot;10690&quot;&gt;&lt;property id=&quot;20148&quot; value=&quot;5&quot;/&gt;&lt;property id=&quot;20300&quot; value=&quot;Slide 21 - &amp;quot;Depression&amp;quot;&quot;/&gt;&lt;property id=&quot;20307&quot; value=&quot;377&quot;/&gt;&lt;/object&gt;&lt;object type=&quot;3&quot; unique_id=&quot;10691&quot;&gt;&lt;property id=&quot;20148&quot; value=&quot;5&quot;/&gt;&lt;property id=&quot;20300&quot; value=&quot;Slide 22 - &amp;quot;Anxiety &amp;amp; Fear&amp;quot;&quot;/&gt;&lt;property id=&quot;20307&quot; value=&quot;378&quot;/&gt;&lt;/object&gt;&lt;object type=&quot;3&quot; unique_id=&quot;10692&quot;&gt;&lt;property id=&quot;20148&quot; value=&quot;5&quot;/&gt;&lt;property id=&quot;20300&quot; value=&quot;Slide 23 - &amp;quot;Learners Who Are Exceptional&amp;quot;&quot;/&gt;&lt;property id=&quot;20307&quot; value=&quot;379&quot;/&gt;&lt;/object&gt;&lt;object type=&quot;3&quot; unique_id=&quot;10693&quot;&gt;&lt;property id=&quot;20148&quot; value=&quot;5&quot;/&gt;&lt;property id=&quot;20300&quot; value=&quot;Slide 24 - &amp;quot;Individuals with Disabilities Act (IDEA)&amp;quot;&quot;/&gt;&lt;property id=&quot;20307&quot; value=&quot;380&quot;/&gt;&lt;/object&gt;&lt;object type=&quot;3&quot; unique_id=&quot;10694&quot;&gt;&lt;property id=&quot;20148&quot; value=&quot;5&quot;/&gt;&lt;property id=&quot;20300&quot; value=&quot;Slide 25 - &amp;quot;Working with Children with Disabilities: Regular Classroom Teachers &amp;quot;&quot;/&gt;&lt;property id=&quot;20307&quot; value=&quot;381&quot;/&gt;&lt;/object&gt;&lt;object type=&quot;3&quot; unique_id=&quot;10695&quot;&gt;&lt;property id=&quot;20148&quot; value=&quot;5&quot;/&gt;&lt;property id=&quot;20300&quot; value=&quot;Slide 26 - &amp;quot;Reflection &amp;amp; Observation&amp;quot;&quot;/&gt;&lt;property id=&quot;20307&quot; value=&quot;353&quot;/&gt;&lt;/object&gt;&lt;object type=&quot;3&quot; unique_id=&quot;10696&quot;&gt;&lt;property id=&quot;20148&quot; value=&quot;5&quot;/&gt;&lt;property id=&quot;20300&quot; value=&quot;Slide 27 - &amp;quot;Learners Who Are Exceptional&amp;quot;&quot;/&gt;&lt;property id=&quot;20307&quot; value=&quot;382&quot;/&gt;&lt;/object&gt;&lt;object type=&quot;3&quot; unique_id=&quot;10697&quot;&gt;&lt;property id=&quot;20148&quot; value=&quot;5&quot;/&gt;&lt;property id=&quot;20300&quot; value=&quot;Slide 28 - &amp;quot;Characteristics of Gifted Children&amp;quot;&quot;/&gt;&lt;property id=&quot;20307&quot; value=&quot;385&quot;/&gt;&lt;/object&gt;&lt;object type=&quot;3&quot; unique_id=&quot;10698&quot;&gt;&lt;property id=&quot;20148&quot; value=&quot;5&quot;/&gt;&lt;property id=&quot;20300&quot; value=&quot;Slide 29 - &amp;quot;Nature/Nurture, Developmental Changes, and Domain-Specific Giftedness&amp;quot;&quot;/&gt;&lt;property id=&quot;20307&quot; value=&quot;391&quot;/&gt;&lt;/object&gt;&lt;object type=&quot;3&quot; unique_id=&quot;10699&quot;&gt;&lt;property id=&quot;20148&quot; value=&quot;5&quot;/&gt;&lt;property id=&quot;20300&quot; value=&quot;Slide 30 - &amp;quot;Educating Children Who Are Gifted&amp;quot;&quot;/&gt;&lt;property id=&quot;20307&quot; value=&quot;362&quot;/&gt;&lt;/object&gt;&lt;object type=&quot;3&quot; unique_id=&quot;10700&quot;&gt;&lt;property id=&quot;20148&quot; value=&quot;5&quot;/&gt;&lt;property id=&quot;20300&quot; value=&quot;Slide 31 - &amp;quot;Strategies for Working with Students Who Are Gifted &amp;quot;&quot;/&gt;&lt;property id=&quot;20307&quot; value=&quot;392&quot;/&gt;&lt;/object&gt;&lt;object type=&quot;3&quot; unique_id=&quot;10701&quot;&gt;&lt;property id=&quot;20148&quot; value=&quot;5&quot;/&gt;&lt;property id=&quot;20300&quot; value=&quot;Slide 32 - &amp;quot;Enter the Debate&amp;quot;&quot;/&gt;&lt;property id=&quot;20307&quot; value=&quot;348&quot;/&gt;&lt;/object&gt;&lt;object type=&quot;3&quot; unique_id=&quot;10702&quot;&gt;&lt;property id=&quot;20148&quot; value=&quot;5&quot;/&gt;&lt;property id=&quot;20300&quot; value=&quot;Slide 33 - &amp;quot;Classroom Connections: Crack the Case—Now What?&amp;quot;&quot;/&gt;&lt;property id=&quot;20307&quot; value=&quot;350&quot;/&gt;&lt;/object&gt;&lt;object type=&quot;3&quot; unique_id=&quot;10703&quot;&gt;&lt;property id=&quot;20148&quot; value=&quot;5&quot;/&gt;&lt;property id=&quot;20300&quot; value=&quot;Slide 34 - &amp;quot;Classroom Connections: Crack the Case—Now What?&amp;quot;&quot;/&gt;&lt;property id=&quot;20307&quot; value=&quot;352&quot;/&gt;&lt;/object&gt;&lt;/object&gt;&lt;/object&gt;&lt;/database&gt;"/>
  <p:tag name="SECTOMILLISECCONVERTED" val="1"/>
</p:tagLst>
</file>

<file path=ppt/theme/theme1.xml><?xml version="1.0" encoding="utf-8"?>
<a:theme xmlns:a="http://schemas.openxmlformats.org/drawingml/2006/main" name="Axis">
  <a:themeElements>
    <a:clrScheme name="Custom 51">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bg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xis">
  <a:themeElements>
    <a:clrScheme name="Custom 50">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xis">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bg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xis">
  <a:themeElements>
    <a:clrScheme name="Custom 52">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000080"/>
      </a:hlink>
      <a:folHlink>
        <a:srgbClr val="000080"/>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bg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ABAF118341F49B3F97BCD1E57DDE2" ma:contentTypeVersion="3" ma:contentTypeDescription="Create a new document." ma:contentTypeScope="" ma:versionID="8a827f09f0fb2cd00d2e2a78512a51fa">
  <xsd:schema xmlns:xsd="http://www.w3.org/2001/XMLSchema" xmlns:xs="http://www.w3.org/2001/XMLSchema" xmlns:p="http://schemas.microsoft.com/office/2006/metadata/properties" xmlns:ns2="3b891efd-a537-4e57-a9a6-7bde74ae8a20" xmlns:ns3="aa4f5ada-9d1d-46d6-b705-f2cf90d05a91" targetNamespace="http://schemas.microsoft.com/office/2006/metadata/properties" ma:root="true" ma:fieldsID="4714e10bff8317b959a0f442da74e446" ns2:_="" ns3:_="">
    <xsd:import namespace="3b891efd-a537-4e57-a9a6-7bde74ae8a20"/>
    <xsd:import namespace="aa4f5ada-9d1d-46d6-b705-f2cf90d05a91"/>
    <xsd:element name="properties">
      <xsd:complexType>
        <xsd:sequence>
          <xsd:element name="documentManagement">
            <xsd:complexType>
              <xsd:all>
                <xsd:element ref="ns2:SharedWithUsers" minOccurs="0"/>
                <xsd:element ref="ns2:SharedWithDetail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891efd-a537-4e57-a9a6-7bde74ae8a2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a4f5ada-9d1d-46d6-b705-f2cf90d05a91" elementFormDefault="qualified">
    <xsd:import namespace="http://schemas.microsoft.com/office/2006/documentManagement/types"/>
    <xsd:import namespace="http://schemas.microsoft.com/office/infopath/2007/PartnerControls"/>
    <xsd:element name="Date" ma:index="10"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aa4f5ada-9d1d-46d6-b705-f2cf90d05a91" xsi:nil="true"/>
  </documentManagement>
</p:properties>
</file>

<file path=customXml/itemProps1.xml><?xml version="1.0" encoding="utf-8"?>
<ds:datastoreItem xmlns:ds="http://schemas.openxmlformats.org/officeDocument/2006/customXml" ds:itemID="{AC666727-3517-4AA6-9FF4-9E5D823C47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891efd-a537-4e57-a9a6-7bde74ae8a20"/>
    <ds:schemaRef ds:uri="aa4f5ada-9d1d-46d6-b705-f2cf90d05a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AA91AF-E29E-400F-A877-92388A3CE8A6}">
  <ds:schemaRefs>
    <ds:schemaRef ds:uri="http://schemas.microsoft.com/sharepoint/v3/contenttype/forms"/>
  </ds:schemaRefs>
</ds:datastoreItem>
</file>

<file path=customXml/itemProps3.xml><?xml version="1.0" encoding="utf-8"?>
<ds:datastoreItem xmlns:ds="http://schemas.openxmlformats.org/officeDocument/2006/customXml" ds:itemID="{03313DE5-E821-4E8E-BF21-763A4C17CD19}">
  <ds:schemaRefs>
    <ds:schemaRef ds:uri="http://purl.org/dc/elements/1.1/"/>
    <ds:schemaRef ds:uri="http://purl.org/dc/dcmitype/"/>
    <ds:schemaRef ds:uri="aa4f5ada-9d1d-46d6-b705-f2cf90d05a91"/>
    <ds:schemaRef ds:uri="http://schemas.openxmlformats.org/package/2006/metadata/core-properties"/>
    <ds:schemaRef ds:uri="http://www.w3.org/XML/1998/namespace"/>
    <ds:schemaRef ds:uri="http://schemas.microsoft.com/office/2006/metadata/properties"/>
    <ds:schemaRef ds:uri="3b891efd-a537-4e57-a9a6-7bde74ae8a20"/>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5976</TotalTime>
  <Words>1932</Words>
  <Application>Microsoft Office PowerPoint</Application>
  <PresentationFormat>On-screen Show (4:3)</PresentationFormat>
  <Paragraphs>259</Paragraphs>
  <Slides>38</Slides>
  <Notes>31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38</vt:i4>
      </vt:variant>
    </vt:vector>
  </HeadingPairs>
  <TitlesOfParts>
    <vt:vector size="47" baseType="lpstr">
      <vt:lpstr>Arial</vt:lpstr>
      <vt:lpstr>Calibri</vt:lpstr>
      <vt:lpstr>Garamond</vt:lpstr>
      <vt:lpstr>Times New Roman</vt:lpstr>
      <vt:lpstr>Wingdings</vt:lpstr>
      <vt:lpstr>Axis</vt:lpstr>
      <vt:lpstr>5_Axis</vt:lpstr>
      <vt:lpstr>2_Axis</vt:lpstr>
      <vt:lpstr>1_Axis</vt:lpstr>
      <vt:lpstr>CHAPTER 6</vt:lpstr>
      <vt:lpstr>Learning Goals</vt:lpstr>
      <vt:lpstr>Learners Who Are Exceptional, 1</vt:lpstr>
      <vt:lpstr>Connecting with Teachers</vt:lpstr>
      <vt:lpstr>Learning Disability, 1</vt:lpstr>
      <vt:lpstr>Learning Disabilities, 2</vt:lpstr>
      <vt:lpstr>Reading, Writing, and Math Difficulties</vt:lpstr>
      <vt:lpstr>Strategies for Working with Students with Learning Disabilities</vt:lpstr>
      <vt:lpstr>Attention Deficit Hyperactivity Disorder</vt:lpstr>
      <vt:lpstr>Strategies for Working with Students with ADHD, 1</vt:lpstr>
      <vt:lpstr>Strategies for Working with Students with ADHD, 2</vt:lpstr>
      <vt:lpstr>Intellectual Disability</vt:lpstr>
      <vt:lpstr>Classification of Mental Retardation</vt:lpstr>
      <vt:lpstr>Teaching Strategies for Students with Mental Retardation, 1</vt:lpstr>
      <vt:lpstr>Teaching Strategies for Students with Mental Retardation, 2</vt:lpstr>
      <vt:lpstr>Physical Disorders</vt:lpstr>
      <vt:lpstr>Sensory Disorders</vt:lpstr>
      <vt:lpstr>Strategies for Working with Students with a Hearing Impairment</vt:lpstr>
      <vt:lpstr>Speech and Language Disorders</vt:lpstr>
      <vt:lpstr>Autism Spectrum Disorders</vt:lpstr>
      <vt:lpstr>Emotional and Behavioral Disorders</vt:lpstr>
      <vt:lpstr>Aggressive, Out-of-Control Behavior</vt:lpstr>
      <vt:lpstr>Depression</vt:lpstr>
      <vt:lpstr>Anxiety &amp; Fear</vt:lpstr>
      <vt:lpstr>Learners Who Are Exceptional, 2</vt:lpstr>
      <vt:lpstr>Individuals with Disabilities Education Act (IDEA)</vt:lpstr>
      <vt:lpstr>Working with Children with Disabilities: Regular Classroom Teachers</vt:lpstr>
      <vt:lpstr>Learners Who Are Exceptional, 3</vt:lpstr>
      <vt:lpstr>Characteristics of Gifted Children</vt:lpstr>
      <vt:lpstr>Nature/Nurture, Developmental Changes, and Domain-Specific Giftedness</vt:lpstr>
      <vt:lpstr>Educating Children Who Are Gifted</vt:lpstr>
      <vt:lpstr>Strategies for Working with Students Who Are Gifted </vt:lpstr>
      <vt:lpstr>Classroom Connections: Crack the Case—Now What?, 1</vt:lpstr>
      <vt:lpstr>Classroom Connections: Crack the Case—Now What?, 2</vt:lpstr>
      <vt:lpstr>Appendix of Image for Long Descriptions</vt:lpstr>
      <vt:lpstr>Learners Who Are Exceptional, 1 Long Description</vt:lpstr>
      <vt:lpstr>Learners Who Are Exceptional, 2 Long Description</vt:lpstr>
      <vt:lpstr>Learners Who Are Exceptional, 3 Long Description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cr customer</dc:creator>
  <cp:lastModifiedBy>Rutika</cp:lastModifiedBy>
  <cp:revision>962</cp:revision>
  <dcterms:created xsi:type="dcterms:W3CDTF">2002-06-09T17:00:30Z</dcterms:created>
  <dcterms:modified xsi:type="dcterms:W3CDTF">2017-08-24T08:46:28Z</dcterms:modified>
</cp:coreProperties>
</file>