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2" r:id="rId4"/>
    <p:sldMasterId id="2147483777" r:id="rId5"/>
    <p:sldMasterId id="2147483816" r:id="rId6"/>
    <p:sldMasterId id="2147483796" r:id="rId7"/>
  </p:sldMasterIdLst>
  <p:notesMasterIdLst>
    <p:notesMasterId r:id="rId47"/>
  </p:notesMasterIdLst>
  <p:handoutMasterIdLst>
    <p:handoutMasterId r:id="rId48"/>
  </p:handoutMasterIdLst>
  <p:sldIdLst>
    <p:sldId id="348" r:id="rId8"/>
    <p:sldId id="340" r:id="rId9"/>
    <p:sldId id="349" r:id="rId10"/>
    <p:sldId id="372" r:id="rId11"/>
    <p:sldId id="350" r:id="rId12"/>
    <p:sldId id="352" r:id="rId13"/>
    <p:sldId id="347" r:id="rId14"/>
    <p:sldId id="377" r:id="rId15"/>
    <p:sldId id="354" r:id="rId16"/>
    <p:sldId id="335" r:id="rId17"/>
    <p:sldId id="336" r:id="rId18"/>
    <p:sldId id="356" r:id="rId19"/>
    <p:sldId id="371" r:id="rId20"/>
    <p:sldId id="378" r:id="rId21"/>
    <p:sldId id="337" r:id="rId22"/>
    <p:sldId id="357" r:id="rId23"/>
    <p:sldId id="358" r:id="rId24"/>
    <p:sldId id="359" r:id="rId25"/>
    <p:sldId id="345" r:id="rId26"/>
    <p:sldId id="361" r:id="rId27"/>
    <p:sldId id="376" r:id="rId28"/>
    <p:sldId id="362" r:id="rId29"/>
    <p:sldId id="363" r:id="rId30"/>
    <p:sldId id="373" r:id="rId31"/>
    <p:sldId id="339" r:id="rId32"/>
    <p:sldId id="346" r:id="rId33"/>
    <p:sldId id="364" r:id="rId34"/>
    <p:sldId id="365" r:id="rId35"/>
    <p:sldId id="379" r:id="rId36"/>
    <p:sldId id="338" r:id="rId37"/>
    <p:sldId id="374" r:id="rId38"/>
    <p:sldId id="375" r:id="rId39"/>
    <p:sldId id="341" r:id="rId40"/>
    <p:sldId id="380" r:id="rId41"/>
    <p:sldId id="381" r:id="rId42"/>
    <p:sldId id="382" r:id="rId43"/>
    <p:sldId id="383" r:id="rId44"/>
    <p:sldId id="384" r:id="rId45"/>
    <p:sldId id="385" r:id="rId46"/>
  </p:sldIdLst>
  <p:sldSz cx="9144000" cy="6858000" type="screen4x3"/>
  <p:notesSz cx="6858000" cy="9144000"/>
  <p:custDataLst>
    <p:tags r:id="rId49"/>
  </p:custDataLst>
  <p:defaultTextStyle>
    <a:defPPr>
      <a:defRPr lang="en-US"/>
    </a:defPPr>
    <a:lvl1pPr algn="ctr"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ctr"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ctr"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ctr"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ctr"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sha Maria Fernandes" initials="AMF" lastIdx="31" clrIdx="0">
    <p:extLst>
      <p:ext uri="{19B8F6BF-5375-455C-9EA6-DF929625EA0E}">
        <p15:presenceInfo xmlns:p15="http://schemas.microsoft.com/office/powerpoint/2012/main" userId="S-1-5-21-3361151005-2080053223-3394076701-18836" providerId="AD"/>
      </p:ext>
    </p:extLst>
  </p:cmAuthor>
  <p:cmAuthor id="2" name="Kavitha Melarcode Seetharaman" initials="KMS" lastIdx="29" clrIdx="1">
    <p:extLst>
      <p:ext uri="{19B8F6BF-5375-455C-9EA6-DF929625EA0E}">
        <p15:presenceInfo xmlns:p15="http://schemas.microsoft.com/office/powerpoint/2012/main" userId="S-1-5-21-3361151005-2080053223-3394076701-4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26220"/>
    <a:srgbClr val="B2B2B2"/>
    <a:srgbClr val="999933"/>
    <a:srgbClr val="CCCC99"/>
    <a:srgbClr val="F3A1AB"/>
    <a:srgbClr val="3A866E"/>
    <a:srgbClr val="45C9A6"/>
    <a:srgbClr val="98D2C0"/>
    <a:srgbClr val="C6D1F0"/>
    <a:srgbClr val="FEBF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099" autoAdjust="0"/>
    <p:restoredTop sz="94280" autoAdjust="0"/>
  </p:normalViewPr>
  <p:slideViewPr>
    <p:cSldViewPr>
      <p:cViewPr varScale="1">
        <p:scale>
          <a:sx n="69" d="100"/>
          <a:sy n="69" d="100"/>
        </p:scale>
        <p:origin x="1854" y="60"/>
      </p:cViewPr>
      <p:guideLst>
        <p:guide orient="horz" pos="2160"/>
        <p:guide pos="2880"/>
      </p:guideLst>
    </p:cSldViewPr>
  </p:slideViewPr>
  <p:outlineViewPr>
    <p:cViewPr>
      <p:scale>
        <a:sx n="33" d="100"/>
        <a:sy n="33" d="100"/>
      </p:scale>
      <p:origin x="0" y="-47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4" d="100"/>
          <a:sy n="34" d="100"/>
        </p:scale>
        <p:origin x="-166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2"/>
                </a:solidFill>
                <a:latin typeface="Times New Roman" pitchFamily="18" charset="0"/>
              </a:defRPr>
            </a:lvl1pPr>
          </a:lstStyle>
          <a:p>
            <a:pPr>
              <a:defRPr/>
            </a:pPr>
            <a:endParaRPr lang="en-US"/>
          </a:p>
        </p:txBody>
      </p:sp>
      <p:sp>
        <p:nvSpPr>
          <p:cNvPr id="1443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2"/>
                </a:solidFill>
                <a:latin typeface="Times New Roman" pitchFamily="18" charset="0"/>
              </a:defRPr>
            </a:lvl1pPr>
          </a:lstStyle>
          <a:p>
            <a:pPr>
              <a:defRPr/>
            </a:pPr>
            <a:endParaRPr lang="en-US"/>
          </a:p>
        </p:txBody>
      </p:sp>
      <p:sp>
        <p:nvSpPr>
          <p:cNvPr id="1443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2"/>
                </a:solidFill>
                <a:latin typeface="Times New Roman" pitchFamily="18" charset="0"/>
              </a:defRPr>
            </a:lvl1pPr>
          </a:lstStyle>
          <a:p>
            <a:pPr>
              <a:defRPr/>
            </a:pPr>
            <a:endParaRPr lang="en-US"/>
          </a:p>
        </p:txBody>
      </p:sp>
      <p:sp>
        <p:nvSpPr>
          <p:cNvPr id="144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2"/>
                </a:solidFill>
                <a:latin typeface="Times New Roman" panose="02020603050405020304" pitchFamily="18" charset="0"/>
              </a:defRPr>
            </a:lvl1pPr>
          </a:lstStyle>
          <a:p>
            <a:fld id="{FB449C7B-14AE-4E63-9D84-7887C0B688AB}" type="slidenum">
              <a:rPr lang="en-US" altLang="en-US"/>
              <a:pPr/>
              <a:t>‹#›</a:t>
            </a:fld>
            <a:endParaRPr lang="en-US" altLang="en-US"/>
          </a:p>
        </p:txBody>
      </p:sp>
    </p:spTree>
    <p:extLst>
      <p:ext uri="{BB962C8B-B14F-4D97-AF65-F5344CB8AC3E}">
        <p14:creationId xmlns:p14="http://schemas.microsoft.com/office/powerpoint/2010/main" val="2690162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E292ECF3-D804-4D7E-BD87-E554EE017EFB}" type="slidenum">
              <a:rPr lang="en-US" altLang="en-US"/>
              <a:pPr/>
              <a:t>‹#›</a:t>
            </a:fld>
            <a:endParaRPr lang="en-US" altLang="en-US"/>
          </a:p>
        </p:txBody>
      </p:sp>
    </p:spTree>
    <p:extLst>
      <p:ext uri="{BB962C8B-B14F-4D97-AF65-F5344CB8AC3E}">
        <p14:creationId xmlns:p14="http://schemas.microsoft.com/office/powerpoint/2010/main" val="3658278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B6F0B13D-141E-46B9-A169-2FAC8399753B}"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
        <p:nvSpPr>
          <p:cNvPr id="41987" name="Rectangle 1026"/>
          <p:cNvSpPr>
            <a:spLocks noGrp="1" noRot="1" noChangeAspect="1" noChangeArrowheads="1" noTextEdit="1"/>
          </p:cNvSpPr>
          <p:nvPr>
            <p:ph type="sldImg"/>
          </p:nvPr>
        </p:nvSpPr>
        <p:spPr>
          <a:ln/>
        </p:spPr>
      </p:sp>
      <p:sp>
        <p:nvSpPr>
          <p:cNvPr id="4198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2118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CFAD8BC6-8D81-46B6-B568-1FA3AF42555B}"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A1: The unconditioned stimulus is doing poorly on the math test. </a:t>
            </a:r>
          </a:p>
          <a:p>
            <a:r>
              <a:rPr lang="en-US" altLang="en-US" dirty="0"/>
              <a:t>A2: The unconditioned response is anxiety. Anxiety is a natural response to failure.</a:t>
            </a:r>
          </a:p>
          <a:p>
            <a:r>
              <a:rPr lang="en-US" altLang="en-US" dirty="0"/>
              <a:t>A3: The conditioned stimulus is math tests. Once Patty has associated the test with failure, she begins to experience anxiety in response to math tests.</a:t>
            </a:r>
          </a:p>
          <a:p>
            <a:r>
              <a:rPr lang="en-US" altLang="en-US" dirty="0"/>
              <a:t>A4: The conditioned response is anxiety.</a:t>
            </a:r>
          </a:p>
          <a:p>
            <a:endParaRPr lang="en-US" altLang="en-US" dirty="0"/>
          </a:p>
        </p:txBody>
      </p:sp>
    </p:spTree>
    <p:extLst>
      <p:ext uri="{BB962C8B-B14F-4D97-AF65-F5344CB8AC3E}">
        <p14:creationId xmlns:p14="http://schemas.microsoft.com/office/powerpoint/2010/main" val="2055380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2E359D13-AE0A-44FB-B9D0-F3D83D5C2EFE}"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She is experiencing stimulus generalization. She has generalized her anxiety response to similar stimuli—tests in other content areas.</a:t>
            </a:r>
          </a:p>
          <a:p>
            <a:endParaRPr lang="en-US" altLang="en-US"/>
          </a:p>
        </p:txBody>
      </p:sp>
    </p:spTree>
    <p:extLst>
      <p:ext uri="{BB962C8B-B14F-4D97-AF65-F5344CB8AC3E}">
        <p14:creationId xmlns:p14="http://schemas.microsoft.com/office/powerpoint/2010/main" val="3399214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18499237-F59C-4A57-95DA-DB0210FE7564}"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54275" name="Rectangle 1026"/>
          <p:cNvSpPr>
            <a:spLocks noGrp="1" noRot="1" noChangeAspect="1" noChangeArrowheads="1" noTextEdit="1"/>
          </p:cNvSpPr>
          <p:nvPr>
            <p:ph type="sldImg"/>
          </p:nvPr>
        </p:nvSpPr>
        <p:spPr>
          <a:ln/>
        </p:spPr>
      </p:sp>
      <p:sp>
        <p:nvSpPr>
          <p:cNvPr id="5427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Operant conditioning is also called instrumental conditioning.</a:t>
            </a:r>
          </a:p>
          <a:p>
            <a:r>
              <a:rPr lang="en-US" altLang="en-US" dirty="0"/>
              <a:t>It is a form of learning in which the consequences of behavior produce changes in the probability that the behavior will occur. </a:t>
            </a:r>
          </a:p>
        </p:txBody>
      </p:sp>
    </p:spTree>
    <p:extLst>
      <p:ext uri="{BB962C8B-B14F-4D97-AF65-F5344CB8AC3E}">
        <p14:creationId xmlns:p14="http://schemas.microsoft.com/office/powerpoint/2010/main" val="302669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F26AAA5E-C2A5-41F5-B2FF-35455B81CC95}"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55299" name="Rectangle 1026"/>
          <p:cNvSpPr>
            <a:spLocks noGrp="1" noRot="1" noChangeAspect="1" noChangeArrowheads="1" noTextEdit="1"/>
          </p:cNvSpPr>
          <p:nvPr>
            <p:ph type="sldImg"/>
          </p:nvPr>
        </p:nvSpPr>
        <p:spPr>
          <a:ln/>
        </p:spPr>
      </p:sp>
      <p:sp>
        <p:nvSpPr>
          <p:cNvPr id="5530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1. Reinforcement (reward) is a consequence that increases the probability that the behavior will occur.</a:t>
            </a:r>
          </a:p>
          <a:p>
            <a:r>
              <a:rPr lang="en-US" altLang="en-US" dirty="0"/>
              <a:t>2. Punishment is a consequence that decreases the probability that the behavior will occur.</a:t>
            </a:r>
          </a:p>
          <a:p>
            <a:r>
              <a:rPr lang="en-US" altLang="en-US" dirty="0"/>
              <a:t>3. Two forms of reinforcement: positive reinforcement and negative reinforcement</a:t>
            </a:r>
          </a:p>
          <a:p>
            <a:r>
              <a:rPr lang="en-US" altLang="en-US" dirty="0"/>
              <a:t>Positive reinforcement - The frequency of a response increases because it is followed by a rewarding stimulus.</a:t>
            </a:r>
          </a:p>
          <a:p>
            <a:r>
              <a:rPr lang="en-US" altLang="en-US" dirty="0"/>
              <a:t>Negative reinforcement - The frequency of the response increases because it is followed by the removal of an aversive (unpleasant) stimulus.</a:t>
            </a:r>
          </a:p>
          <a:p>
            <a:endParaRPr lang="en-US" altLang="en-US" dirty="0"/>
          </a:p>
          <a:p>
            <a:endParaRPr lang="en-US" altLang="en-US" dirty="0"/>
          </a:p>
          <a:p>
            <a:endParaRPr lang="en-US" altLang="en-US" dirty="0"/>
          </a:p>
          <a:p>
            <a:endParaRPr lang="en-US" altLang="en-US" dirty="0"/>
          </a:p>
          <a:p>
            <a:endParaRPr lang="en-US" altLang="en-US" dirty="0"/>
          </a:p>
          <a:p>
            <a:endParaRPr lang="en-IN" altLang="en-US" dirty="0"/>
          </a:p>
        </p:txBody>
      </p:sp>
    </p:spTree>
    <p:extLst>
      <p:ext uri="{BB962C8B-B14F-4D97-AF65-F5344CB8AC3E}">
        <p14:creationId xmlns:p14="http://schemas.microsoft.com/office/powerpoint/2010/main" val="3895891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48DB1DD-7D91-42D4-B230-DB9D8774D11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25976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E5306EB7-9BC6-4168-A570-06671CE4FE18}"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A1: He is attempting to present Nick with an aversive stimulus; he is attempting to punish Nick. </a:t>
            </a:r>
          </a:p>
          <a:p>
            <a:endParaRPr lang="en-US" altLang="en-US" dirty="0"/>
          </a:p>
          <a:p>
            <a:r>
              <a:rPr lang="en-US" altLang="en-US" dirty="0"/>
              <a:t>A2: Nick’s classmates are reinforcing his behavior by laughing, and/or Nick does not mind being scolded. Perhaps he enjoys the attention. </a:t>
            </a:r>
          </a:p>
          <a:p>
            <a:endParaRPr lang="en-US" altLang="en-US" dirty="0"/>
          </a:p>
          <a:p>
            <a:r>
              <a:rPr lang="en-US" altLang="en-US" dirty="0"/>
              <a:t>A3: </a:t>
            </a:r>
          </a:p>
          <a:p>
            <a:pPr marL="228600" indent="-228600">
              <a:buFont typeface="+mj-lt"/>
              <a:buAutoNum type="alphaLcParenR"/>
            </a:pPr>
            <a:r>
              <a:rPr lang="en-US" altLang="en-US" dirty="0"/>
              <a:t>Differential reinforcement - He could reinforce Nick for behaving appropriately.</a:t>
            </a:r>
          </a:p>
          <a:p>
            <a:pPr marL="228600" indent="-228600">
              <a:buFont typeface="+mj-lt"/>
              <a:buAutoNum type="alphaLcParenR"/>
            </a:pPr>
            <a:r>
              <a:rPr lang="en-US" altLang="en-US" dirty="0"/>
              <a:t>Contracting - He could contract with Nick. If Nick behaves appropriately for a period of time, he would receive some sort of reinforcement.</a:t>
            </a:r>
          </a:p>
          <a:p>
            <a:pPr marL="228600" indent="-228600">
              <a:buFont typeface="+mj-lt"/>
              <a:buAutoNum type="alphaLcParenR"/>
            </a:pPr>
            <a:r>
              <a:rPr lang="en-US" altLang="en-US" dirty="0"/>
              <a:t>Prompting</a:t>
            </a:r>
            <a:r>
              <a:rPr lang="en-US" altLang="en-US" baseline="0" dirty="0"/>
              <a:t> - H</a:t>
            </a:r>
            <a:r>
              <a:rPr lang="en-US" altLang="en-US" dirty="0"/>
              <a:t>e could develop a signal to Nick to get back on task. This could be a frown, a tap on the shoulder or desk, or just making eye contact.</a:t>
            </a:r>
          </a:p>
          <a:p>
            <a:pPr marL="228600" indent="-228600">
              <a:buFont typeface="+mj-lt"/>
              <a:buAutoNum type="alphaLcParenR"/>
            </a:pPr>
            <a:r>
              <a:rPr lang="en-US" altLang="en-US" dirty="0"/>
              <a:t>Terminate reinforcement - He could stop giving Nick attention for his behavior (this may not work because it is difficult to elicit the cooperation of the rest of the class to not laugh at something that is funny).</a:t>
            </a:r>
          </a:p>
          <a:p>
            <a:pPr marL="228600" indent="-228600">
              <a:buFont typeface="+mj-lt"/>
              <a:buAutoNum type="alphaLcParenR"/>
            </a:pPr>
            <a:r>
              <a:rPr lang="en-US" altLang="en-US" dirty="0"/>
              <a:t>Remove desirable stimuli</a:t>
            </a:r>
            <a:r>
              <a:rPr lang="en-US" altLang="en-US" baseline="0" dirty="0"/>
              <a:t> - </a:t>
            </a:r>
            <a:r>
              <a:rPr lang="en-US" altLang="en-US" dirty="0"/>
              <a:t>Nick may benefit from time-out.</a:t>
            </a:r>
          </a:p>
          <a:p>
            <a:pPr marL="228600" indent="-228600">
              <a:buFont typeface="+mj-lt"/>
              <a:buAutoNum type="alphaLcParenR"/>
            </a:pPr>
            <a:r>
              <a:rPr lang="en-US" altLang="en-US" dirty="0"/>
              <a:t>Response cost - Nick could lose privileges when he misbehaves.</a:t>
            </a:r>
          </a:p>
        </p:txBody>
      </p:sp>
    </p:spTree>
    <p:extLst>
      <p:ext uri="{BB962C8B-B14F-4D97-AF65-F5344CB8AC3E}">
        <p14:creationId xmlns:p14="http://schemas.microsoft.com/office/powerpoint/2010/main" val="3146326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8777D53A-A036-4D49-BFD8-3ADD797621DE}"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58371" name="Rectangle 1026"/>
          <p:cNvSpPr>
            <a:spLocks noGrp="1" noRot="1" noChangeAspect="1" noChangeArrowheads="1" noTextEdit="1"/>
          </p:cNvSpPr>
          <p:nvPr>
            <p:ph type="sldImg"/>
          </p:nvPr>
        </p:nvSpPr>
        <p:spPr>
          <a:ln/>
        </p:spPr>
      </p:sp>
      <p:sp>
        <p:nvSpPr>
          <p:cNvPr id="5837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48027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4F8E97AB-E26D-468E-BB1C-AD824B8047C1}"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59395" name="Rectangle 1026"/>
          <p:cNvSpPr>
            <a:spLocks noGrp="1" noRot="1" noChangeAspect="1" noChangeArrowheads="1" noTextEdit="1"/>
          </p:cNvSpPr>
          <p:nvPr>
            <p:ph type="sldImg"/>
          </p:nvPr>
        </p:nvSpPr>
        <p:spPr>
          <a:ln/>
        </p:spPr>
      </p:sp>
      <p:sp>
        <p:nvSpPr>
          <p:cNvPr id="5939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Three uses of applied behavior analysis are important in education: (1) increasing desired behavior, (2) using prompts and shaping, and (3) decreasing undesirable behavior.</a:t>
            </a:r>
          </a:p>
        </p:txBody>
      </p:sp>
    </p:spTree>
    <p:extLst>
      <p:ext uri="{BB962C8B-B14F-4D97-AF65-F5344CB8AC3E}">
        <p14:creationId xmlns:p14="http://schemas.microsoft.com/office/powerpoint/2010/main" val="4067936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8B660F04-1C0E-4272-9308-3AA63D13021D}"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60419" name="Rectangle 1026"/>
          <p:cNvSpPr>
            <a:spLocks noGrp="1" noRot="1" noChangeAspect="1" noChangeArrowheads="1" noTextEdit="1"/>
          </p:cNvSpPr>
          <p:nvPr>
            <p:ph type="sldImg"/>
          </p:nvPr>
        </p:nvSpPr>
        <p:spPr>
          <a:ln/>
        </p:spPr>
      </p:sp>
      <p:sp>
        <p:nvSpPr>
          <p:cNvPr id="604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dirty="0"/>
          </a:p>
        </p:txBody>
      </p:sp>
    </p:spTree>
    <p:extLst>
      <p:ext uri="{BB962C8B-B14F-4D97-AF65-F5344CB8AC3E}">
        <p14:creationId xmlns:p14="http://schemas.microsoft.com/office/powerpoint/2010/main" val="1222601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4AAE6182-C08D-4A5E-9EB8-0498A739E4B1}"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Initial learning is usually faster with continuous rather than partial reinforcement. </a:t>
            </a:r>
          </a:p>
          <a:p>
            <a:r>
              <a:rPr lang="en-US" altLang="en-US" dirty="0"/>
              <a:t>When students are first learning a behavior, continuous reinforcement works best.</a:t>
            </a:r>
          </a:p>
          <a:p>
            <a:r>
              <a:rPr lang="en-US" altLang="en-US" dirty="0"/>
              <a:t>Partial reinforcement produces greater persistence and greater resistance to extinction than continuous reinforcement.</a:t>
            </a:r>
          </a:p>
          <a:p>
            <a:r>
              <a:rPr lang="en-US" altLang="en-US" dirty="0"/>
              <a:t>Once students master a response, partial reinforcement works better than continuous reinforcement.</a:t>
            </a:r>
          </a:p>
        </p:txBody>
      </p:sp>
    </p:spTree>
    <p:extLst>
      <p:ext uri="{BB962C8B-B14F-4D97-AF65-F5344CB8AC3E}">
        <p14:creationId xmlns:p14="http://schemas.microsoft.com/office/powerpoint/2010/main" val="2631579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6BB45425-3BBD-4C83-B223-99D5580D6708}"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47534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B61CD68B-C5F0-4894-A778-22A9F890855B}"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63491" name="Rectangle 1026"/>
          <p:cNvSpPr>
            <a:spLocks noGrp="1" noRot="1" noChangeAspect="1" noChangeArrowheads="1" noTextEdit="1"/>
          </p:cNvSpPr>
          <p:nvPr>
            <p:ph type="sldImg"/>
          </p:nvPr>
        </p:nvSpPr>
        <p:spPr>
          <a:ln/>
        </p:spPr>
      </p:sp>
      <p:sp>
        <p:nvSpPr>
          <p:cNvPr id="634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932368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E8CEB5C7-4E91-40FA-A14D-0239D82F322E}"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60069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E8CEB5C7-4E91-40FA-A14D-0239D82F322E}"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49061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E3993C1B-6F8D-48D9-8281-560F537DD155}"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pPr marL="466725" indent="-466725" eaLnBrk="1" hangingPunct="1">
              <a:spcBef>
                <a:spcPct val="20000"/>
              </a:spcBef>
              <a:defRPr/>
            </a:pPr>
            <a:r>
              <a:rPr lang="en-US" sz="2800" dirty="0"/>
              <a:t>Differential reinforcement - The teacher reinforces behavior that is more appropriate or is incompatible with what the child is doing.</a:t>
            </a:r>
          </a:p>
          <a:p>
            <a:pPr marL="466725" indent="-466725" eaLnBrk="1" hangingPunct="1">
              <a:spcBef>
                <a:spcPct val="20000"/>
              </a:spcBef>
              <a:defRPr/>
            </a:pPr>
            <a:r>
              <a:rPr lang="en-US" sz="2800" dirty="0"/>
              <a:t>Terminate reinforcement (extinction) - The teacher withdraws positive reinforcement from a child’s inappropriate behavior. </a:t>
            </a:r>
          </a:p>
          <a:p>
            <a:pPr marL="466725" indent="-466725" eaLnBrk="1" hangingPunct="1">
              <a:spcBef>
                <a:spcPct val="20000"/>
              </a:spcBef>
              <a:defRPr/>
            </a:pPr>
            <a:r>
              <a:rPr lang="en-US" sz="2800" dirty="0"/>
              <a:t>Remove desirable stimuli</a:t>
            </a:r>
            <a:r>
              <a:rPr lang="en-US" sz="2800" baseline="0" dirty="0"/>
              <a:t> - The t</a:t>
            </a:r>
            <a:r>
              <a:rPr lang="en-US" sz="2800" dirty="0"/>
              <a:t>wo strategies for removing desirable stimuli</a:t>
            </a:r>
            <a:r>
              <a:rPr lang="en-US" sz="2800" baseline="0" dirty="0"/>
              <a:t> include t</a:t>
            </a:r>
            <a:r>
              <a:rPr lang="en-US" sz="2800" dirty="0"/>
              <a:t>ime-out and response cost.</a:t>
            </a:r>
          </a:p>
          <a:p>
            <a:pPr marL="466725" indent="-466725" eaLnBrk="1" hangingPunct="1">
              <a:spcBef>
                <a:spcPct val="20000"/>
              </a:spcBef>
              <a:defRPr/>
            </a:pPr>
            <a:r>
              <a:rPr lang="en-US" sz="2800" dirty="0"/>
              <a:t>Present aversive stimuli (punishment) - Should be used only as the last alternative</a:t>
            </a:r>
            <a:r>
              <a:rPr lang="en-US" sz="2800" baseline="0" dirty="0"/>
              <a:t> and always </a:t>
            </a:r>
            <a:r>
              <a:rPr lang="en-US" sz="2800" dirty="0"/>
              <a:t>in conjunction with providing the child with information about appropriate behavior. </a:t>
            </a:r>
          </a:p>
          <a:p>
            <a:pPr marL="466725" indent="-466725" eaLnBrk="1" hangingPunct="1">
              <a:spcBef>
                <a:spcPct val="20000"/>
              </a:spcBef>
              <a:defRPr/>
            </a:pPr>
            <a:endParaRPr lang="en-US" sz="2800" dirty="0"/>
          </a:p>
          <a:p>
            <a:pPr>
              <a:defRPr/>
            </a:pPr>
            <a:endParaRPr lang="en-US" dirty="0"/>
          </a:p>
        </p:txBody>
      </p:sp>
    </p:spTree>
    <p:extLst>
      <p:ext uri="{BB962C8B-B14F-4D97-AF65-F5344CB8AC3E}">
        <p14:creationId xmlns:p14="http://schemas.microsoft.com/office/powerpoint/2010/main" val="3703238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91800C27-D426-4BDD-8847-E937438D59C3}"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65954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34830D19-E03C-477E-BAA9-8543DB783717}"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During a slideshow, text may be written on the slides in the yes/no boxes, and then saved for later reference.</a:t>
            </a:r>
          </a:p>
          <a:p>
            <a:endParaRPr lang="en-US" altLang="en-US" dirty="0"/>
          </a:p>
        </p:txBody>
      </p:sp>
    </p:spTree>
    <p:extLst>
      <p:ext uri="{BB962C8B-B14F-4D97-AF65-F5344CB8AC3E}">
        <p14:creationId xmlns:p14="http://schemas.microsoft.com/office/powerpoint/2010/main" val="2023307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71E02484-0796-4924-9663-DB94FBE12615}"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accompanies the video segment, </a:t>
            </a:r>
            <a:r>
              <a:rPr lang="en-US" altLang="en-US" i="1"/>
              <a:t>First Grade Incentives</a:t>
            </a:r>
            <a:r>
              <a:rPr lang="en-US" altLang="en-US"/>
              <a:t>, on the McGraw-Hill DVD </a:t>
            </a:r>
            <a:r>
              <a:rPr lang="en-US" altLang="en-US" b="1"/>
              <a:t>Teaching Stories: A Video Collection for Educational Psychology</a:t>
            </a:r>
            <a:r>
              <a:rPr lang="en-US" altLang="en-US"/>
              <a:t>.</a:t>
            </a:r>
          </a:p>
        </p:txBody>
      </p:sp>
    </p:spTree>
    <p:extLst>
      <p:ext uri="{BB962C8B-B14F-4D97-AF65-F5344CB8AC3E}">
        <p14:creationId xmlns:p14="http://schemas.microsoft.com/office/powerpoint/2010/main" val="3901961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577844B5-BE64-463D-8F66-028FC03459E2}"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47018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8BF8B81C-B6B0-4D19-966B-F37AD90EFFFA}"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Social cognitive theory states that social and cognitive factors, as well as behavior, play important roles in learning. </a:t>
            </a:r>
          </a:p>
        </p:txBody>
      </p:sp>
    </p:spTree>
    <p:extLst>
      <p:ext uri="{BB962C8B-B14F-4D97-AF65-F5344CB8AC3E}">
        <p14:creationId xmlns:p14="http://schemas.microsoft.com/office/powerpoint/2010/main" val="1487472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B1C1CBE-02B2-48D0-9AB0-3929ABE0DB3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Observational learning is learning that involves acquiring skills, strategies, and beliefs by observing others. </a:t>
            </a:r>
          </a:p>
          <a:p>
            <a:r>
              <a:rPr lang="en-US" altLang="en-US" dirty="0"/>
              <a:t>Bandura argues that reinforcement is not always necessary for observational learning to take place. </a:t>
            </a:r>
          </a:p>
        </p:txBody>
      </p:sp>
    </p:spTree>
    <p:extLst>
      <p:ext uri="{BB962C8B-B14F-4D97-AF65-F5344CB8AC3E}">
        <p14:creationId xmlns:p14="http://schemas.microsoft.com/office/powerpoint/2010/main" val="127641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75C3D0A4-3A4B-4EF3-AF74-013D530EEEC0}"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94000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81174D9B-C7D9-4609-8597-F8C4A4B895BA}"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A1: They have learned from observing Nick that such behavior results in reinforcement from peers. Therefore, they imitate him.</a:t>
            </a:r>
          </a:p>
          <a:p>
            <a:r>
              <a:rPr lang="en-US" altLang="en-US" dirty="0"/>
              <a:t>A2: Because children are more likely to imitate a high-status model, we might assume that Nick has a high status among his peers.</a:t>
            </a:r>
          </a:p>
        </p:txBody>
      </p:sp>
    </p:spTree>
    <p:extLst>
      <p:ext uri="{BB962C8B-B14F-4D97-AF65-F5344CB8AC3E}">
        <p14:creationId xmlns:p14="http://schemas.microsoft.com/office/powerpoint/2010/main" val="4030653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18C328E4-47B8-4F40-BF5B-A99F12CBC0E5}"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843928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BDF7D1CD-8382-49F5-80A9-4D7EE14606D4}" type="slidenum">
              <a:rPr lang="en-US" altLang="en-US">
                <a:latin typeface="Times New Roman" panose="02020603050405020304" pitchFamily="18" charset="0"/>
              </a:rPr>
              <a:pPr/>
              <a:t>32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296527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2838A537-FD3A-45BB-B568-7CBF20CA26D9}"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case is on page 247 of the text.</a:t>
            </a:r>
          </a:p>
        </p:txBody>
      </p:sp>
    </p:spTree>
    <p:extLst>
      <p:ext uri="{BB962C8B-B14F-4D97-AF65-F5344CB8AC3E}">
        <p14:creationId xmlns:p14="http://schemas.microsoft.com/office/powerpoint/2010/main" val="1450537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DBA928F0-6F0F-47EB-9C58-A6CB0C4A3744}"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180428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0F467089-ED83-49AD-8570-89DEE4FC3A28}"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Behaviorism - View that behavior should be explained by observable experiences, not by mental processes</a:t>
            </a:r>
          </a:p>
          <a:p>
            <a:r>
              <a:rPr lang="en-US" altLang="en-US" dirty="0"/>
              <a:t>Mental processes - Defined as the thoughts, feelings, and motives that each of us experiences but that cannot be observed by others</a:t>
            </a:r>
          </a:p>
        </p:txBody>
      </p:sp>
    </p:spTree>
    <p:extLst>
      <p:ext uri="{BB962C8B-B14F-4D97-AF65-F5344CB8AC3E}">
        <p14:creationId xmlns:p14="http://schemas.microsoft.com/office/powerpoint/2010/main" val="2286978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60A159E1-801D-44FB-8000-A925CEF681AB}"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Behavioral views - Both</a:t>
            </a:r>
            <a:r>
              <a:rPr lang="en-US" altLang="en-US" baseline="0" dirty="0"/>
              <a:t> c</a:t>
            </a:r>
            <a:r>
              <a:rPr lang="en-US" altLang="en-US" dirty="0"/>
              <a:t>lassical conditioning and operant conditioning emphasize associative learning. </a:t>
            </a:r>
          </a:p>
          <a:p>
            <a:r>
              <a:rPr lang="en-US" altLang="en-US" dirty="0"/>
              <a:t>Associative learning - Consists of learning that two events are connected or associated</a:t>
            </a:r>
          </a:p>
          <a:p>
            <a:endParaRPr lang="en-US" altLang="en-US" dirty="0"/>
          </a:p>
        </p:txBody>
      </p:sp>
    </p:spTree>
    <p:extLst>
      <p:ext uri="{BB962C8B-B14F-4D97-AF65-F5344CB8AC3E}">
        <p14:creationId xmlns:p14="http://schemas.microsoft.com/office/powerpoint/2010/main" val="624510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A84603F5-1BDE-45EB-83FB-28C0104699DE}"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48131" name="Rectangle 1026"/>
          <p:cNvSpPr>
            <a:spLocks noGrp="1" noRot="1" noChangeAspect="1" noChangeArrowheads="1" noTextEdit="1"/>
          </p:cNvSpPr>
          <p:nvPr>
            <p:ph type="sldImg"/>
          </p:nvPr>
        </p:nvSpPr>
        <p:spPr>
          <a:ln/>
        </p:spPr>
      </p:sp>
      <p:sp>
        <p:nvSpPr>
          <p:cNvPr id="4813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95279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AC1D7E-5503-45ED-B6D1-FA5FA252AA4D}"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83882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98D21F94-7D5B-4571-9F22-4621480895B0}"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51203" name="Rectangle 1026"/>
          <p:cNvSpPr>
            <a:spLocks noGrp="1" noRot="1" noChangeAspect="1" noChangeArrowheads="1" noTextEdit="1"/>
          </p:cNvSpPr>
          <p:nvPr>
            <p:ph type="sldImg"/>
          </p:nvPr>
        </p:nvSpPr>
        <p:spPr>
          <a:ln/>
        </p:spPr>
      </p:sp>
      <p:sp>
        <p:nvSpPr>
          <p:cNvPr id="512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Systematic desensitization involves a type of counterconditioning.</a:t>
            </a:r>
          </a:p>
          <a:p>
            <a:r>
              <a:rPr lang="en-US" altLang="en-US" dirty="0"/>
              <a:t>Classical conditioning helps us understand some aspects of learning better than others.</a:t>
            </a:r>
          </a:p>
          <a:p>
            <a:r>
              <a:rPr lang="en-US" altLang="en-US" dirty="0"/>
              <a:t>It is helpful in understanding students’ anxieties and fears; it is not as effective in explaining voluntary behaviors. </a:t>
            </a:r>
          </a:p>
        </p:txBody>
      </p:sp>
    </p:spTree>
    <p:extLst>
      <p:ext uri="{BB962C8B-B14F-4D97-AF65-F5344CB8AC3E}">
        <p14:creationId xmlns:p14="http://schemas.microsoft.com/office/powerpoint/2010/main" val="2594794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eaLnBrk="1" hangingPunct="1">
                <a:defRPr/>
              </a:pPr>
              <a:endParaRPr lang="en-US" dirty="0">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eaLnBrk="1" hangingPunct="1">
                <a:defRPr/>
              </a:pPr>
              <a:endParaRPr lang="en-US" sz="2400" dirty="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1" hangingPunct="1">
                <a:defRPr/>
              </a:pPr>
              <a:endParaRPr lang="en-US" sz="2400" dirty="0">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grpSp>
      <p:sp>
        <p:nvSpPr>
          <p:cNvPr id="10" name="Text Box 13"/>
          <p:cNvSpPr txBox="1">
            <a:spLocks noChangeArrowheads="1"/>
          </p:cNvSpPr>
          <p:nvPr/>
        </p:nvSpPr>
        <p:spPr bwMode="auto">
          <a:xfrm>
            <a:off x="4953000" y="6583363"/>
            <a:ext cx="4097338" cy="274637"/>
          </a:xfrm>
          <a:prstGeom prst="rect">
            <a:avLst/>
          </a:prstGeom>
          <a:noFill/>
          <a:ln w="9525">
            <a:noFill/>
            <a:miter lim="800000"/>
            <a:headEnd/>
            <a:tailEnd/>
          </a:ln>
          <a:effectLst/>
        </p:spPr>
        <p:txBody>
          <a:bodyPr wrap="none">
            <a:spAutoFit/>
          </a:bodyPr>
          <a:lstStyle/>
          <a:p>
            <a:pPr algn="l" eaLnBrk="1" hangingPunct="1">
              <a:defRPr/>
            </a:pPr>
            <a:r>
              <a:rPr lang="en-US" sz="1200" dirty="0">
                <a:latin typeface="Arial" charset="0"/>
              </a:rPr>
              <a:t>© 2009 McGraw-Hill Higher Education. All rights reserved.</a:t>
            </a:r>
          </a:p>
        </p:txBody>
      </p:sp>
      <p:sp>
        <p:nvSpPr>
          <p:cNvPr id="11" name="Line 14"/>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12" name="Line 15"/>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13"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fld id="{5042AC1A-E539-4879-B75A-DAAD3BD26192}" type="slidenum">
              <a:rPr lang="en-US" altLang="en-US" sz="1000"/>
              <a:pPr algn="r" eaLnBrk="1" hangingPunct="1"/>
              <a:t>‹#›</a:t>
            </a:fld>
            <a:endParaRPr lang="en-US" altLang="en-US" sz="1000"/>
          </a:p>
        </p:txBody>
      </p:sp>
      <p:sp>
        <p:nvSpPr>
          <p:cNvPr id="208898"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208908"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4"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000"/>
            </a:lvl1pPr>
          </a:lstStyle>
          <a:p>
            <a:fld id="{1DA8659E-2278-4F2C-AB66-5CAFFCB24E5C}" type="datetime1">
              <a:rPr lang="en-US" altLang="en-US"/>
              <a:pPr/>
              <a:t>8/24/2017</a:t>
            </a:fld>
            <a:endParaRPr lang="en-US" altLang="en-US"/>
          </a:p>
        </p:txBody>
      </p:sp>
      <p:sp>
        <p:nvSpPr>
          <p:cNvPr id="15"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Tree>
    <p:extLst>
      <p:ext uri="{BB962C8B-B14F-4D97-AF65-F5344CB8AC3E}">
        <p14:creationId xmlns:p14="http://schemas.microsoft.com/office/powerpoint/2010/main" val="357568426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984002EC-6B4B-41A5-BB20-E5D7DF364344}"/>
              </a:ext>
            </a:extLst>
          </p:cNvPr>
          <p:cNvSpPr>
            <a:spLocks noGrp="1"/>
          </p:cNvSpPr>
          <p:nvPr>
            <p:ph sz="quarter" idx="11"/>
          </p:nvPr>
        </p:nvSpPr>
        <p:spPr>
          <a:xfrm>
            <a:off x="1071563" y="1905000"/>
            <a:ext cx="2433637" cy="114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0DB0FBB4-6A45-4D27-B68E-68D1587F9115}"/>
              </a:ext>
            </a:extLst>
          </p:cNvPr>
          <p:cNvSpPr>
            <a:spLocks noGrp="1"/>
          </p:cNvSpPr>
          <p:nvPr>
            <p:ph sz="quarter" idx="12"/>
          </p:nvPr>
        </p:nvSpPr>
        <p:spPr>
          <a:xfrm>
            <a:off x="3810000" y="1905000"/>
            <a:ext cx="2819400" cy="114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D9F87960-10C4-46A0-8A8B-C3C8964A5BB6}"/>
              </a:ext>
            </a:extLst>
          </p:cNvPr>
          <p:cNvSpPr>
            <a:spLocks noGrp="1"/>
          </p:cNvSpPr>
          <p:nvPr>
            <p:ph sz="quarter" idx="13"/>
          </p:nvPr>
        </p:nvSpPr>
        <p:spPr>
          <a:xfrm>
            <a:off x="1295400" y="3733800"/>
            <a:ext cx="2971800" cy="99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587992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91034BC2-6DF2-46B7-9BBD-A0562B6FC831}" type="slidenum">
              <a:rPr lang="en-US" altLang="en-US"/>
              <a:pPr/>
              <a:t>‹#›</a:t>
            </a:fld>
            <a:endParaRPr lang="en-US" altLang="en-US"/>
          </a:p>
        </p:txBody>
      </p:sp>
    </p:spTree>
    <p:extLst>
      <p:ext uri="{BB962C8B-B14F-4D97-AF65-F5344CB8AC3E}">
        <p14:creationId xmlns:p14="http://schemas.microsoft.com/office/powerpoint/2010/main" val="11054408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B6761FDC-1879-4085-AC49-8E0B62BB5E7E}" type="slidenum">
              <a:rPr lang="en-US" altLang="en-US"/>
              <a:pPr/>
              <a:t>‹#›</a:t>
            </a:fld>
            <a:endParaRPr lang="en-US" altLang="en-US"/>
          </a:p>
        </p:txBody>
      </p:sp>
    </p:spTree>
    <p:extLst>
      <p:ext uri="{BB962C8B-B14F-4D97-AF65-F5344CB8AC3E}">
        <p14:creationId xmlns:p14="http://schemas.microsoft.com/office/powerpoint/2010/main" val="308757792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0DF9BC25-3502-45A8-B1BE-F0FE49FE009F}" type="slidenum">
              <a:rPr lang="en-US" altLang="en-US"/>
              <a:pPr/>
              <a:t>‹#›</a:t>
            </a:fld>
            <a:endParaRPr lang="en-US" altLang="en-US"/>
          </a:p>
        </p:txBody>
      </p:sp>
    </p:spTree>
    <p:extLst>
      <p:ext uri="{BB962C8B-B14F-4D97-AF65-F5344CB8AC3E}">
        <p14:creationId xmlns:p14="http://schemas.microsoft.com/office/powerpoint/2010/main" val="377247310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8BBEF79-5CAE-4257-AF89-ADB276B6EE91}" type="slidenum">
              <a:rPr lang="en-US" altLang="en-US"/>
              <a:pPr/>
              <a:t>‹#›</a:t>
            </a:fld>
            <a:endParaRPr lang="en-US" altLang="en-US"/>
          </a:p>
        </p:txBody>
      </p:sp>
    </p:spTree>
    <p:extLst>
      <p:ext uri="{BB962C8B-B14F-4D97-AF65-F5344CB8AC3E}">
        <p14:creationId xmlns:p14="http://schemas.microsoft.com/office/powerpoint/2010/main" val="234378279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34925"/>
            <a:ext cx="1914525" cy="6061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34925"/>
            <a:ext cx="5594350" cy="6061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18214FB6-7A17-4BDF-96A9-CAEC3D271840}" type="slidenum">
              <a:rPr lang="en-US" altLang="en-US"/>
              <a:pPr/>
              <a:t>‹#›</a:t>
            </a:fld>
            <a:endParaRPr lang="en-US" altLang="en-US"/>
          </a:p>
        </p:txBody>
      </p:sp>
    </p:spTree>
    <p:extLst>
      <p:ext uri="{BB962C8B-B14F-4D97-AF65-F5344CB8AC3E}">
        <p14:creationId xmlns:p14="http://schemas.microsoft.com/office/powerpoint/2010/main" val="139227896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563" y="34925"/>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2FDE1E1-3044-4421-9FA8-8F71E2885388}" type="slidenum">
              <a:rPr lang="en-US" altLang="en-US"/>
              <a:pPr/>
              <a:t>‹#›</a:t>
            </a:fld>
            <a:endParaRPr lang="en-US" altLang="en-US"/>
          </a:p>
        </p:txBody>
      </p:sp>
      <p:sp>
        <p:nvSpPr>
          <p:cNvPr id="7" name="Table Placeholder 6">
            <a:extLst>
              <a:ext uri="{FF2B5EF4-FFF2-40B4-BE49-F238E27FC236}">
                <a16:creationId xmlns:a16="http://schemas.microsoft.com/office/drawing/2014/main" id="{E9995FEA-2A92-41A9-9226-9097B32F5424}"/>
              </a:ext>
            </a:extLst>
          </p:cNvPr>
          <p:cNvSpPr>
            <a:spLocks noGrp="1"/>
          </p:cNvSpPr>
          <p:nvPr>
            <p:ph type="tbl" sz="quarter" idx="11"/>
          </p:nvPr>
        </p:nvSpPr>
        <p:spPr>
          <a:xfrm>
            <a:off x="1524000" y="2743200"/>
            <a:ext cx="2590800" cy="762000"/>
          </a:xfrm>
        </p:spPr>
        <p:txBody>
          <a:bodyPr/>
          <a:lstStyle/>
          <a:p>
            <a:endParaRPr lang="en-US"/>
          </a:p>
        </p:txBody>
      </p:sp>
    </p:spTree>
    <p:extLst>
      <p:ext uri="{BB962C8B-B14F-4D97-AF65-F5344CB8AC3E}">
        <p14:creationId xmlns:p14="http://schemas.microsoft.com/office/powerpoint/2010/main" val="21481179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71563" y="34925"/>
            <a:ext cx="7158037" cy="1412875"/>
          </a:xfrm>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204AAE15-4783-466C-9F6C-08BC35DEEC44}" type="slidenum">
              <a:rPr lang="en-US" altLang="en-US"/>
              <a:pPr/>
              <a:t>‹#›</a:t>
            </a:fld>
            <a:endParaRPr lang="en-US" altLang="en-US"/>
          </a:p>
        </p:txBody>
      </p:sp>
    </p:spTree>
    <p:extLst>
      <p:ext uri="{BB962C8B-B14F-4D97-AF65-F5344CB8AC3E}">
        <p14:creationId xmlns:p14="http://schemas.microsoft.com/office/powerpoint/2010/main" val="96709504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563" y="34925"/>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03EA9BD-5E42-49AE-BA5F-5EB769B0E479}" type="slidenum">
              <a:rPr lang="en-US" altLang="en-US"/>
              <a:pPr/>
              <a:t>‹#›</a:t>
            </a:fld>
            <a:endParaRPr lang="en-US" altLang="en-US"/>
          </a:p>
        </p:txBody>
      </p:sp>
    </p:spTree>
    <p:extLst>
      <p:ext uri="{BB962C8B-B14F-4D97-AF65-F5344CB8AC3E}">
        <p14:creationId xmlns:p14="http://schemas.microsoft.com/office/powerpoint/2010/main" val="142155547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eaLnBrk="1" hangingPunct="1">
                <a:defRPr/>
              </a:pPr>
              <a:endParaRPr lang="en-US" dirty="0">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eaLnBrk="1" hangingPunct="1">
                <a:defRPr/>
              </a:pPr>
              <a:endParaRPr lang="en-US" sz="2400" dirty="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1" hangingPunct="1">
                <a:defRPr/>
              </a:pPr>
              <a:endParaRPr lang="en-US" sz="2400" dirty="0">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grpSp>
      <p:sp>
        <p:nvSpPr>
          <p:cNvPr id="11" name="Line 14"/>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12" name="Line 15"/>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208898"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208908"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4"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000"/>
            </a:lvl1pPr>
          </a:lstStyle>
          <a:p>
            <a:fld id="{1DA8659E-2278-4F2C-AB66-5CAFFCB24E5C}" type="datetime1">
              <a:rPr lang="en-US" altLang="en-US"/>
              <a:pPr/>
              <a:t>8/24/2017</a:t>
            </a:fld>
            <a:endParaRPr lang="en-US" altLang="en-US"/>
          </a:p>
        </p:txBody>
      </p:sp>
      <p:sp>
        <p:nvSpPr>
          <p:cNvPr id="15"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
        <p:nvSpPr>
          <p:cNvPr id="3" name="TextBox 2">
            <a:extLst>
              <a:ext uri="{FF2B5EF4-FFF2-40B4-BE49-F238E27FC236}">
                <a16:creationId xmlns:a16="http://schemas.microsoft.com/office/drawing/2014/main" id="{2AF4B93F-B0A0-4AD2-829D-AFB1546948D5}"/>
              </a:ext>
            </a:extLst>
          </p:cNvPr>
          <p:cNvSpPr txBox="1"/>
          <p:nvPr userDrawn="1"/>
        </p:nvSpPr>
        <p:spPr>
          <a:xfrm>
            <a:off x="7467600" y="229946"/>
            <a:ext cx="1371600" cy="246221"/>
          </a:xfrm>
          <a:prstGeom prst="rect">
            <a:avLst/>
          </a:prstGeom>
          <a:noFill/>
        </p:spPr>
        <p:txBody>
          <a:bodyPr wrap="square" rtlCol="0">
            <a:spAutoFit/>
          </a:bodyPr>
          <a:lstStyle/>
          <a:p>
            <a:pPr algn="r"/>
            <a:fld id="{5042AC1A-E539-4879-B75A-DAAD3BD26192}" type="slidenum">
              <a:rPr lang="en-US" altLang="en-US" sz="1000" smtClean="0"/>
              <a:pPr algn="r"/>
              <a:t>‹#›</a:t>
            </a:fld>
            <a:endParaRPr lang="en-US" sz="1000" dirty="0"/>
          </a:p>
        </p:txBody>
      </p:sp>
      <p:sp>
        <p:nvSpPr>
          <p:cNvPr id="17" name="Content Placeholder 16">
            <a:extLst>
              <a:ext uri="{FF2B5EF4-FFF2-40B4-BE49-F238E27FC236}">
                <a16:creationId xmlns:a16="http://schemas.microsoft.com/office/drawing/2014/main" id="{C0BFD98D-25F5-428D-98B2-E982BF33D622}"/>
              </a:ext>
            </a:extLst>
          </p:cNvPr>
          <p:cNvSpPr>
            <a:spLocks noGrp="1"/>
          </p:cNvSpPr>
          <p:nvPr>
            <p:ph sz="quarter" idx="12" hasCustomPrompt="1"/>
          </p:nvPr>
        </p:nvSpPr>
        <p:spPr>
          <a:xfrm>
            <a:off x="4953000" y="6580558"/>
            <a:ext cx="4191000" cy="381000"/>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Arial" charset="0"/>
                <a:ea typeface="+mn-ea"/>
                <a:cs typeface="+mn-cs"/>
              </a:rPr>
              <a:t>© 2009 McGraw-Hill Higher Education. All rights reserved.</a:t>
            </a:r>
          </a:p>
        </p:txBody>
      </p:sp>
      <p:sp>
        <p:nvSpPr>
          <p:cNvPr id="19" name="Content Placeholder 18">
            <a:extLst>
              <a:ext uri="{FF2B5EF4-FFF2-40B4-BE49-F238E27FC236}">
                <a16:creationId xmlns:a16="http://schemas.microsoft.com/office/drawing/2014/main" id="{35D14D42-0AEF-458E-91E8-E4DF06E6161A}"/>
              </a:ext>
            </a:extLst>
          </p:cNvPr>
          <p:cNvSpPr>
            <a:spLocks noGrp="1"/>
          </p:cNvSpPr>
          <p:nvPr>
            <p:ph sz="quarter" idx="13"/>
          </p:nvPr>
        </p:nvSpPr>
        <p:spPr>
          <a:xfrm>
            <a:off x="1447800" y="3657600"/>
            <a:ext cx="2819400" cy="121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11941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7142E61-B966-48F6-8857-A20D95029A2F}" type="slidenum">
              <a:rPr lang="en-US" altLang="en-US"/>
              <a:pPr/>
              <a:t>‹#›</a:t>
            </a:fld>
            <a:endParaRPr lang="en-US" altLang="en-US" dirty="0"/>
          </a:p>
        </p:txBody>
      </p:sp>
      <p:sp>
        <p:nvSpPr>
          <p:cNvPr id="6" name="Table Placeholder 5">
            <a:extLst>
              <a:ext uri="{FF2B5EF4-FFF2-40B4-BE49-F238E27FC236}">
                <a16:creationId xmlns:a16="http://schemas.microsoft.com/office/drawing/2014/main" id="{C1766175-2765-4004-A21B-CB310AA807DD}"/>
              </a:ext>
            </a:extLst>
          </p:cNvPr>
          <p:cNvSpPr>
            <a:spLocks noGrp="1"/>
          </p:cNvSpPr>
          <p:nvPr>
            <p:ph type="tbl" sz="quarter" idx="11"/>
          </p:nvPr>
        </p:nvSpPr>
        <p:spPr>
          <a:xfrm>
            <a:off x="1828800" y="3429000"/>
            <a:ext cx="4267200" cy="1828800"/>
          </a:xfrm>
        </p:spPr>
        <p:txBody>
          <a:bodyPr/>
          <a:lstStyle/>
          <a:p>
            <a:endParaRPr lang="en-US"/>
          </a:p>
        </p:txBody>
      </p:sp>
      <p:sp>
        <p:nvSpPr>
          <p:cNvPr id="7" name="Content Placeholder 6">
            <a:extLst>
              <a:ext uri="{FF2B5EF4-FFF2-40B4-BE49-F238E27FC236}">
                <a16:creationId xmlns:a16="http://schemas.microsoft.com/office/drawing/2014/main" id="{00A39B0A-5718-4989-A6A8-51E55EC61828}"/>
              </a:ext>
            </a:extLst>
          </p:cNvPr>
          <p:cNvSpPr>
            <a:spLocks noGrp="1"/>
          </p:cNvSpPr>
          <p:nvPr>
            <p:ph sz="quarter" idx="12"/>
          </p:nvPr>
        </p:nvSpPr>
        <p:spPr>
          <a:xfrm>
            <a:off x="1447800" y="2819400"/>
            <a:ext cx="3733800" cy="114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22BAD61E-A251-4E10-BA9B-E17A447B243A}"/>
              </a:ext>
            </a:extLst>
          </p:cNvPr>
          <p:cNvSpPr>
            <a:spLocks noGrp="1"/>
          </p:cNvSpPr>
          <p:nvPr>
            <p:ph sz="quarter" idx="13"/>
          </p:nvPr>
        </p:nvSpPr>
        <p:spPr>
          <a:xfrm>
            <a:off x="5562600" y="2819400"/>
            <a:ext cx="2362200" cy="121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1133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7142E61-B966-48F6-8857-A20D95029A2F}" type="slidenum">
              <a:rPr lang="en-US" altLang="en-US"/>
              <a:pPr/>
              <a:t>‹#›</a:t>
            </a:fld>
            <a:endParaRPr lang="en-US" altLang="en-US"/>
          </a:p>
        </p:txBody>
      </p:sp>
    </p:spTree>
    <p:extLst>
      <p:ext uri="{BB962C8B-B14F-4D97-AF65-F5344CB8AC3E}">
        <p14:creationId xmlns:p14="http://schemas.microsoft.com/office/powerpoint/2010/main" val="395160016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03468AA0-24E2-4095-97CB-8C82A26F05C5}" type="slidenum">
              <a:rPr lang="en-US" altLang="en-US"/>
              <a:pPr/>
              <a:t>‹#›</a:t>
            </a:fld>
            <a:endParaRPr lang="en-US" altLang="en-US"/>
          </a:p>
        </p:txBody>
      </p:sp>
    </p:spTree>
    <p:extLst>
      <p:ext uri="{BB962C8B-B14F-4D97-AF65-F5344CB8AC3E}">
        <p14:creationId xmlns:p14="http://schemas.microsoft.com/office/powerpoint/2010/main" val="264460553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9808294-7EAF-4851-8A8D-AD363CF77271}" type="slidenum">
              <a:rPr lang="en-US" altLang="en-US"/>
              <a:pPr/>
              <a:t>‹#›</a:t>
            </a:fld>
            <a:endParaRPr lang="en-US" altLang="en-US"/>
          </a:p>
        </p:txBody>
      </p:sp>
    </p:spTree>
    <p:extLst>
      <p:ext uri="{BB962C8B-B14F-4D97-AF65-F5344CB8AC3E}">
        <p14:creationId xmlns:p14="http://schemas.microsoft.com/office/powerpoint/2010/main" val="9656526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224E8536-BA73-4D08-9388-E1DD93B8DB79}" type="slidenum">
              <a:rPr lang="en-US" altLang="en-US"/>
              <a:pPr/>
              <a:t>‹#›</a:t>
            </a:fld>
            <a:endParaRPr lang="en-US" altLang="en-US"/>
          </a:p>
        </p:txBody>
      </p:sp>
    </p:spTree>
    <p:extLst>
      <p:ext uri="{BB962C8B-B14F-4D97-AF65-F5344CB8AC3E}">
        <p14:creationId xmlns:p14="http://schemas.microsoft.com/office/powerpoint/2010/main" val="429206580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40C908FC-DFD3-4DE1-A58B-75C4DABD5338}" type="slidenum">
              <a:rPr lang="en-US" altLang="en-US"/>
              <a:pPr/>
              <a:t>‹#›</a:t>
            </a:fld>
            <a:endParaRPr lang="en-US" altLang="en-US"/>
          </a:p>
        </p:txBody>
      </p:sp>
    </p:spTree>
    <p:extLst>
      <p:ext uri="{BB962C8B-B14F-4D97-AF65-F5344CB8AC3E}">
        <p14:creationId xmlns:p14="http://schemas.microsoft.com/office/powerpoint/2010/main" val="232241718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91034BC2-6DF2-46B7-9BBD-A0562B6FC831}" type="slidenum">
              <a:rPr lang="en-US" altLang="en-US"/>
              <a:pPr/>
              <a:t>‹#›</a:t>
            </a:fld>
            <a:endParaRPr lang="en-US" altLang="en-US"/>
          </a:p>
        </p:txBody>
      </p:sp>
    </p:spTree>
    <p:extLst>
      <p:ext uri="{BB962C8B-B14F-4D97-AF65-F5344CB8AC3E}">
        <p14:creationId xmlns:p14="http://schemas.microsoft.com/office/powerpoint/2010/main" val="208367217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B6761FDC-1879-4085-AC49-8E0B62BB5E7E}" type="slidenum">
              <a:rPr lang="en-US" altLang="en-US"/>
              <a:pPr/>
              <a:t>‹#›</a:t>
            </a:fld>
            <a:endParaRPr lang="en-US" altLang="en-US"/>
          </a:p>
        </p:txBody>
      </p:sp>
    </p:spTree>
    <p:extLst>
      <p:ext uri="{BB962C8B-B14F-4D97-AF65-F5344CB8AC3E}">
        <p14:creationId xmlns:p14="http://schemas.microsoft.com/office/powerpoint/2010/main" val="116984886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0DF9BC25-3502-45A8-B1BE-F0FE49FE009F}" type="slidenum">
              <a:rPr lang="en-US" altLang="en-US"/>
              <a:pPr/>
              <a:t>‹#›</a:t>
            </a:fld>
            <a:endParaRPr lang="en-US" altLang="en-US"/>
          </a:p>
        </p:txBody>
      </p:sp>
    </p:spTree>
    <p:extLst>
      <p:ext uri="{BB962C8B-B14F-4D97-AF65-F5344CB8AC3E}">
        <p14:creationId xmlns:p14="http://schemas.microsoft.com/office/powerpoint/2010/main" val="541607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8BBEF79-5CAE-4257-AF89-ADB276B6EE91}" type="slidenum">
              <a:rPr lang="en-US" altLang="en-US"/>
              <a:pPr/>
              <a:t>‹#›</a:t>
            </a:fld>
            <a:endParaRPr lang="en-US" altLang="en-US"/>
          </a:p>
        </p:txBody>
      </p:sp>
    </p:spTree>
    <p:extLst>
      <p:ext uri="{BB962C8B-B14F-4D97-AF65-F5344CB8AC3E}">
        <p14:creationId xmlns:p14="http://schemas.microsoft.com/office/powerpoint/2010/main" val="164788523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34925"/>
            <a:ext cx="1914525" cy="6061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34925"/>
            <a:ext cx="5594350" cy="6061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18214FB6-7A17-4BDF-96A9-CAEC3D271840}" type="slidenum">
              <a:rPr lang="en-US" altLang="en-US"/>
              <a:pPr/>
              <a:t>‹#›</a:t>
            </a:fld>
            <a:endParaRPr lang="en-US" altLang="en-US"/>
          </a:p>
        </p:txBody>
      </p:sp>
    </p:spTree>
    <p:extLst>
      <p:ext uri="{BB962C8B-B14F-4D97-AF65-F5344CB8AC3E}">
        <p14:creationId xmlns:p14="http://schemas.microsoft.com/office/powerpoint/2010/main" val="6948494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7142E61-B966-48F6-8857-A20D95029A2F}" type="slidenum">
              <a:rPr lang="en-US" altLang="en-US"/>
              <a:pPr/>
              <a:t>‹#›</a:t>
            </a:fld>
            <a:endParaRPr lang="en-US" altLang="en-US" dirty="0"/>
          </a:p>
        </p:txBody>
      </p:sp>
      <p:sp>
        <p:nvSpPr>
          <p:cNvPr id="7" name="Content Placeholder 6">
            <a:extLst>
              <a:ext uri="{FF2B5EF4-FFF2-40B4-BE49-F238E27FC236}">
                <a16:creationId xmlns:a16="http://schemas.microsoft.com/office/drawing/2014/main" id="{E6AF0052-20D0-466B-9D68-60DA0C0EC1F5}"/>
              </a:ext>
            </a:extLst>
          </p:cNvPr>
          <p:cNvSpPr>
            <a:spLocks noGrp="1"/>
          </p:cNvSpPr>
          <p:nvPr>
            <p:ph sz="quarter" idx="12"/>
          </p:nvPr>
        </p:nvSpPr>
        <p:spPr>
          <a:xfrm>
            <a:off x="1828800" y="2743200"/>
            <a:ext cx="5105400" cy="137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904328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563" y="34925"/>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2FDE1E1-3044-4421-9FA8-8F71E2885388}" type="slidenum">
              <a:rPr lang="en-US" altLang="en-US"/>
              <a:pPr/>
              <a:t>‹#›</a:t>
            </a:fld>
            <a:endParaRPr lang="en-US" altLang="en-US"/>
          </a:p>
        </p:txBody>
      </p:sp>
    </p:spTree>
    <p:extLst>
      <p:ext uri="{BB962C8B-B14F-4D97-AF65-F5344CB8AC3E}">
        <p14:creationId xmlns:p14="http://schemas.microsoft.com/office/powerpoint/2010/main" val="129186365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71563" y="34925"/>
            <a:ext cx="7158037" cy="1412875"/>
          </a:xfrm>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204AAE15-4783-466C-9F6C-08BC35DEEC44}" type="slidenum">
              <a:rPr lang="en-US" altLang="en-US"/>
              <a:pPr/>
              <a:t>‹#›</a:t>
            </a:fld>
            <a:endParaRPr lang="en-US" altLang="en-US"/>
          </a:p>
        </p:txBody>
      </p:sp>
    </p:spTree>
    <p:extLst>
      <p:ext uri="{BB962C8B-B14F-4D97-AF65-F5344CB8AC3E}">
        <p14:creationId xmlns:p14="http://schemas.microsoft.com/office/powerpoint/2010/main" val="2270829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563" y="34925"/>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03EA9BD-5E42-49AE-BA5F-5EB769B0E479}" type="slidenum">
              <a:rPr lang="en-US" altLang="en-US"/>
              <a:pPr/>
              <a:t>‹#›</a:t>
            </a:fld>
            <a:endParaRPr lang="en-US" altLang="en-US"/>
          </a:p>
        </p:txBody>
      </p:sp>
    </p:spTree>
    <p:extLst>
      <p:ext uri="{BB962C8B-B14F-4D97-AF65-F5344CB8AC3E}">
        <p14:creationId xmlns:p14="http://schemas.microsoft.com/office/powerpoint/2010/main" val="239505595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eaLnBrk="1" hangingPunct="1">
                <a:defRPr/>
              </a:pPr>
              <a:endParaRPr lang="en-US" dirty="0">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eaLnBrk="1" hangingPunct="1">
                <a:defRPr/>
              </a:pPr>
              <a:endParaRPr lang="en-US" sz="2400" dirty="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1" hangingPunct="1">
                <a:defRPr/>
              </a:pPr>
              <a:endParaRPr lang="en-US" sz="2400" dirty="0">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grpSp>
      <p:sp>
        <p:nvSpPr>
          <p:cNvPr id="11" name="Line 14"/>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12" name="Line 15"/>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208898"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208908" name="Rectangle 12"/>
          <p:cNvSpPr>
            <a:spLocks noGrp="1" noChangeArrowheads="1"/>
          </p:cNvSpPr>
          <p:nvPr>
            <p:ph type="ctrTitle"/>
          </p:nvPr>
        </p:nvSpPr>
        <p:spPr>
          <a:xfrm>
            <a:off x="838200" y="1443038"/>
            <a:ext cx="7086600" cy="1600200"/>
          </a:xfrm>
          <a:prstGeom prst="rect">
            <a:avLst/>
          </a:prstGeom>
        </p:spPr>
        <p:txBody>
          <a:bodyPr anchor="ctr"/>
          <a:lstStyle>
            <a:lvl1pPr>
              <a:defRPr/>
            </a:lvl1pPr>
          </a:lstStyle>
          <a:p>
            <a:r>
              <a:rPr lang="en-US"/>
              <a:t>Click to edit Master title style</a:t>
            </a:r>
          </a:p>
        </p:txBody>
      </p:sp>
      <p:sp>
        <p:nvSpPr>
          <p:cNvPr id="14"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000"/>
            </a:lvl1pPr>
          </a:lstStyle>
          <a:p>
            <a:fld id="{1DA8659E-2278-4F2C-AB66-5CAFFCB24E5C}" type="datetime1">
              <a:rPr lang="en-US" altLang="en-US"/>
              <a:pPr/>
              <a:t>8/24/2017</a:t>
            </a:fld>
            <a:endParaRPr lang="en-US" altLang="en-US"/>
          </a:p>
        </p:txBody>
      </p:sp>
      <p:sp>
        <p:nvSpPr>
          <p:cNvPr id="15"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
        <p:nvSpPr>
          <p:cNvPr id="3" name="TextBox 2">
            <a:extLst>
              <a:ext uri="{FF2B5EF4-FFF2-40B4-BE49-F238E27FC236}">
                <a16:creationId xmlns:a16="http://schemas.microsoft.com/office/drawing/2014/main" id="{2AF4B93F-B0A0-4AD2-829D-AFB1546948D5}"/>
              </a:ext>
            </a:extLst>
          </p:cNvPr>
          <p:cNvSpPr txBox="1"/>
          <p:nvPr userDrawn="1"/>
        </p:nvSpPr>
        <p:spPr>
          <a:xfrm>
            <a:off x="7467600" y="229946"/>
            <a:ext cx="1371600" cy="246221"/>
          </a:xfrm>
          <a:prstGeom prst="rect">
            <a:avLst/>
          </a:prstGeom>
          <a:noFill/>
        </p:spPr>
        <p:txBody>
          <a:bodyPr wrap="square" rtlCol="0">
            <a:spAutoFit/>
          </a:bodyPr>
          <a:lstStyle/>
          <a:p>
            <a:pPr algn="r"/>
            <a:fld id="{5042AC1A-E539-4879-B75A-DAAD3BD26192}" type="slidenum">
              <a:rPr lang="en-US" altLang="en-US" sz="1000" smtClean="0"/>
              <a:pPr algn="r"/>
              <a:t>‹#›</a:t>
            </a:fld>
            <a:endParaRPr lang="en-US" sz="1000" dirty="0"/>
          </a:p>
        </p:txBody>
      </p:sp>
      <p:sp>
        <p:nvSpPr>
          <p:cNvPr id="17" name="Content Placeholder 16">
            <a:extLst>
              <a:ext uri="{FF2B5EF4-FFF2-40B4-BE49-F238E27FC236}">
                <a16:creationId xmlns:a16="http://schemas.microsoft.com/office/drawing/2014/main" id="{C0BFD98D-25F5-428D-98B2-E982BF33D622}"/>
              </a:ext>
            </a:extLst>
          </p:cNvPr>
          <p:cNvSpPr>
            <a:spLocks noGrp="1"/>
          </p:cNvSpPr>
          <p:nvPr>
            <p:ph sz="quarter" idx="12" hasCustomPrompt="1"/>
          </p:nvPr>
        </p:nvSpPr>
        <p:spPr>
          <a:xfrm>
            <a:off x="4953000" y="6580558"/>
            <a:ext cx="4191000" cy="381000"/>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Arial" charset="0"/>
                <a:ea typeface="+mn-ea"/>
                <a:cs typeface="+mn-cs"/>
              </a:rPr>
              <a:t>© 2009 McGraw-Hill Higher Education. All rights reserved.</a:t>
            </a:r>
          </a:p>
        </p:txBody>
      </p:sp>
      <p:sp>
        <p:nvSpPr>
          <p:cNvPr id="19" name="Content Placeholder 18">
            <a:extLst>
              <a:ext uri="{FF2B5EF4-FFF2-40B4-BE49-F238E27FC236}">
                <a16:creationId xmlns:a16="http://schemas.microsoft.com/office/drawing/2014/main" id="{35D14D42-0AEF-458E-91E8-E4DF06E6161A}"/>
              </a:ext>
            </a:extLst>
          </p:cNvPr>
          <p:cNvSpPr>
            <a:spLocks noGrp="1"/>
          </p:cNvSpPr>
          <p:nvPr>
            <p:ph sz="quarter" idx="13"/>
          </p:nvPr>
        </p:nvSpPr>
        <p:spPr>
          <a:xfrm>
            <a:off x="1447800" y="3657600"/>
            <a:ext cx="2819400" cy="121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217576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563" y="34925"/>
            <a:ext cx="7158037" cy="1412875"/>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39AAD741-E6D6-43FB-B6FC-C657B468C670}"/>
              </a:ext>
            </a:extLst>
          </p:cNvPr>
          <p:cNvSpPr>
            <a:spLocks noGrp="1"/>
          </p:cNvSpPr>
          <p:nvPr>
            <p:ph sz="quarter" idx="10" hasCustomPrompt="1"/>
          </p:nvPr>
        </p:nvSpPr>
        <p:spPr>
          <a:xfrm>
            <a:off x="4495800" y="6096000"/>
            <a:ext cx="4267200" cy="304800"/>
          </a:xfrm>
        </p:spPr>
        <p:txBody>
          <a:bodyPr/>
          <a:lstStyle>
            <a:lvl1pPr marL="0" indent="0">
              <a:buNone/>
              <a:defRPr/>
            </a:lvl1pPr>
          </a:lstStyle>
          <a:p>
            <a:pPr lvl="0"/>
            <a:r>
              <a:rPr lang="en-US" dirty="0" err="1"/>
              <a:t>aaa</a:t>
            </a:r>
            <a:endParaRPr lang="en-US" dirty="0"/>
          </a:p>
        </p:txBody>
      </p:sp>
    </p:spTree>
    <p:extLst>
      <p:ext uri="{BB962C8B-B14F-4D97-AF65-F5344CB8AC3E}">
        <p14:creationId xmlns:p14="http://schemas.microsoft.com/office/powerpoint/2010/main" val="21123564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03468AA0-24E2-4095-97CB-8C82A26F05C5}" type="slidenum">
              <a:rPr lang="en-US" altLang="en-US"/>
              <a:pPr/>
              <a:t>‹#›</a:t>
            </a:fld>
            <a:endParaRPr lang="en-US" altLang="en-US"/>
          </a:p>
        </p:txBody>
      </p:sp>
    </p:spTree>
    <p:extLst>
      <p:ext uri="{BB962C8B-B14F-4D97-AF65-F5344CB8AC3E}">
        <p14:creationId xmlns:p14="http://schemas.microsoft.com/office/powerpoint/2010/main" val="79766472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563" y="34925"/>
            <a:ext cx="7158037" cy="14128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9808294-7EAF-4851-8A8D-AD363CF77271}" type="slidenum">
              <a:rPr lang="en-US" altLang="en-US"/>
              <a:pPr/>
              <a:t>‹#›</a:t>
            </a:fld>
            <a:endParaRPr lang="en-US" altLang="en-US"/>
          </a:p>
        </p:txBody>
      </p:sp>
    </p:spTree>
    <p:extLst>
      <p:ext uri="{BB962C8B-B14F-4D97-AF65-F5344CB8AC3E}">
        <p14:creationId xmlns:p14="http://schemas.microsoft.com/office/powerpoint/2010/main" val="420458724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224E8536-BA73-4D08-9388-E1DD93B8DB79}" type="slidenum">
              <a:rPr lang="en-US" altLang="en-US"/>
              <a:pPr/>
              <a:t>‹#›</a:t>
            </a:fld>
            <a:endParaRPr lang="en-US" altLang="en-US"/>
          </a:p>
        </p:txBody>
      </p:sp>
    </p:spTree>
    <p:extLst>
      <p:ext uri="{BB962C8B-B14F-4D97-AF65-F5344CB8AC3E}">
        <p14:creationId xmlns:p14="http://schemas.microsoft.com/office/powerpoint/2010/main" val="407657332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71563" y="34925"/>
            <a:ext cx="7158037" cy="1412875"/>
          </a:xfrm>
          <a:prstGeom prst="rect">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40C908FC-DFD3-4DE1-A58B-75C4DABD5338}" type="slidenum">
              <a:rPr lang="en-US" altLang="en-US"/>
              <a:pPr/>
              <a:t>‹#›</a:t>
            </a:fld>
            <a:endParaRPr lang="en-US" altLang="en-US"/>
          </a:p>
        </p:txBody>
      </p:sp>
    </p:spTree>
    <p:extLst>
      <p:ext uri="{BB962C8B-B14F-4D97-AF65-F5344CB8AC3E}">
        <p14:creationId xmlns:p14="http://schemas.microsoft.com/office/powerpoint/2010/main" val="48221372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91034BC2-6DF2-46B7-9BBD-A0562B6FC831}" type="slidenum">
              <a:rPr lang="en-US" altLang="en-US"/>
              <a:pPr/>
              <a:t>‹#›</a:t>
            </a:fld>
            <a:endParaRPr lang="en-US" altLang="en-US"/>
          </a:p>
        </p:txBody>
      </p:sp>
    </p:spTree>
    <p:extLst>
      <p:ext uri="{BB962C8B-B14F-4D97-AF65-F5344CB8AC3E}">
        <p14:creationId xmlns:p14="http://schemas.microsoft.com/office/powerpoint/2010/main" val="42467837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03468AA0-24E2-4095-97CB-8C82A26F05C5}" type="slidenum">
              <a:rPr lang="en-US" altLang="en-US"/>
              <a:pPr/>
              <a:t>‹#›</a:t>
            </a:fld>
            <a:endParaRPr lang="en-US" altLang="en-US"/>
          </a:p>
        </p:txBody>
      </p:sp>
    </p:spTree>
    <p:extLst>
      <p:ext uri="{BB962C8B-B14F-4D97-AF65-F5344CB8AC3E}">
        <p14:creationId xmlns:p14="http://schemas.microsoft.com/office/powerpoint/2010/main" val="387575075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B6761FDC-1879-4085-AC49-8E0B62BB5E7E}" type="slidenum">
              <a:rPr lang="en-US" altLang="en-US"/>
              <a:pPr/>
              <a:t>‹#›</a:t>
            </a:fld>
            <a:endParaRPr lang="en-US" altLang="en-US"/>
          </a:p>
        </p:txBody>
      </p:sp>
    </p:spTree>
    <p:extLst>
      <p:ext uri="{BB962C8B-B14F-4D97-AF65-F5344CB8AC3E}">
        <p14:creationId xmlns:p14="http://schemas.microsoft.com/office/powerpoint/2010/main" val="126109711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0DF9BC25-3502-45A8-B1BE-F0FE49FE009F}" type="slidenum">
              <a:rPr lang="en-US" altLang="en-US"/>
              <a:pPr/>
              <a:t>‹#›</a:t>
            </a:fld>
            <a:endParaRPr lang="en-US" altLang="en-US"/>
          </a:p>
        </p:txBody>
      </p:sp>
    </p:spTree>
    <p:extLst>
      <p:ext uri="{BB962C8B-B14F-4D97-AF65-F5344CB8AC3E}">
        <p14:creationId xmlns:p14="http://schemas.microsoft.com/office/powerpoint/2010/main" val="144084326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71563" y="34925"/>
            <a:ext cx="7158037" cy="14128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8BBEF79-5CAE-4257-AF89-ADB276B6EE91}" type="slidenum">
              <a:rPr lang="en-US" altLang="en-US"/>
              <a:pPr/>
              <a:t>‹#›</a:t>
            </a:fld>
            <a:endParaRPr lang="en-US" altLang="en-US"/>
          </a:p>
        </p:txBody>
      </p:sp>
    </p:spTree>
    <p:extLst>
      <p:ext uri="{BB962C8B-B14F-4D97-AF65-F5344CB8AC3E}">
        <p14:creationId xmlns:p14="http://schemas.microsoft.com/office/powerpoint/2010/main" val="29224183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34925"/>
            <a:ext cx="1914525" cy="60610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34925"/>
            <a:ext cx="5594350" cy="6061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18214FB6-7A17-4BDF-96A9-CAEC3D271840}" type="slidenum">
              <a:rPr lang="en-US" altLang="en-US"/>
              <a:pPr/>
              <a:t>‹#›</a:t>
            </a:fld>
            <a:endParaRPr lang="en-US" altLang="en-US"/>
          </a:p>
        </p:txBody>
      </p:sp>
    </p:spTree>
    <p:extLst>
      <p:ext uri="{BB962C8B-B14F-4D97-AF65-F5344CB8AC3E}">
        <p14:creationId xmlns:p14="http://schemas.microsoft.com/office/powerpoint/2010/main" val="61291577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563" y="34925"/>
            <a:ext cx="7158037" cy="141287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2FDE1E1-3044-4421-9FA8-8F71E2885388}" type="slidenum">
              <a:rPr lang="en-US" altLang="en-US"/>
              <a:pPr/>
              <a:t>‹#›</a:t>
            </a:fld>
            <a:endParaRPr lang="en-US" altLang="en-US"/>
          </a:p>
        </p:txBody>
      </p:sp>
    </p:spTree>
    <p:extLst>
      <p:ext uri="{BB962C8B-B14F-4D97-AF65-F5344CB8AC3E}">
        <p14:creationId xmlns:p14="http://schemas.microsoft.com/office/powerpoint/2010/main" val="421536916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71563" y="34925"/>
            <a:ext cx="7158037" cy="14128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204AAE15-4783-466C-9F6C-08BC35DEEC44}" type="slidenum">
              <a:rPr lang="en-US" altLang="en-US"/>
              <a:pPr/>
              <a:t>‹#›</a:t>
            </a:fld>
            <a:endParaRPr lang="en-US" altLang="en-US"/>
          </a:p>
        </p:txBody>
      </p:sp>
    </p:spTree>
    <p:extLst>
      <p:ext uri="{BB962C8B-B14F-4D97-AF65-F5344CB8AC3E}">
        <p14:creationId xmlns:p14="http://schemas.microsoft.com/office/powerpoint/2010/main" val="146996611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563" y="34925"/>
            <a:ext cx="7158037" cy="141287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03EA9BD-5E42-49AE-BA5F-5EB769B0E479}" type="slidenum">
              <a:rPr lang="en-US" altLang="en-US"/>
              <a:pPr/>
              <a:t>‹#›</a:t>
            </a:fld>
            <a:endParaRPr lang="en-US" altLang="en-US"/>
          </a:p>
        </p:txBody>
      </p:sp>
    </p:spTree>
    <p:extLst>
      <p:ext uri="{BB962C8B-B14F-4D97-AF65-F5344CB8AC3E}">
        <p14:creationId xmlns:p14="http://schemas.microsoft.com/office/powerpoint/2010/main" val="343951686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eaLnBrk="1" hangingPunct="1">
                <a:defRPr/>
              </a:pPr>
              <a:endParaRPr lang="en-US" dirty="0">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eaLnBrk="1" hangingPunct="1">
                <a:defRPr/>
              </a:pPr>
              <a:endParaRPr lang="en-US" sz="2400" dirty="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1" hangingPunct="1">
                <a:defRPr/>
              </a:pPr>
              <a:endParaRPr lang="en-US" sz="2400" dirty="0">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grpSp>
      <p:sp>
        <p:nvSpPr>
          <p:cNvPr id="10" name="Text Box 13"/>
          <p:cNvSpPr txBox="1">
            <a:spLocks noChangeArrowheads="1"/>
          </p:cNvSpPr>
          <p:nvPr/>
        </p:nvSpPr>
        <p:spPr bwMode="auto">
          <a:xfrm>
            <a:off x="4953000" y="6583363"/>
            <a:ext cx="4097338" cy="274637"/>
          </a:xfrm>
          <a:prstGeom prst="rect">
            <a:avLst/>
          </a:prstGeom>
          <a:noFill/>
          <a:ln w="9525">
            <a:noFill/>
            <a:miter lim="800000"/>
            <a:headEnd/>
            <a:tailEnd/>
          </a:ln>
          <a:effectLst/>
        </p:spPr>
        <p:txBody>
          <a:bodyPr wrap="none">
            <a:spAutoFit/>
          </a:bodyPr>
          <a:lstStyle/>
          <a:p>
            <a:pPr algn="l" eaLnBrk="1" hangingPunct="1">
              <a:defRPr/>
            </a:pPr>
            <a:r>
              <a:rPr lang="en-US" sz="1200" dirty="0">
                <a:latin typeface="Arial" charset="0"/>
              </a:rPr>
              <a:t>© 2009 McGraw-Hill Higher Education. All rights reserved.</a:t>
            </a:r>
          </a:p>
        </p:txBody>
      </p:sp>
      <p:sp>
        <p:nvSpPr>
          <p:cNvPr id="11" name="Line 14"/>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12" name="Line 15"/>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13"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fld id="{5042AC1A-E539-4879-B75A-DAAD3BD26192}" type="slidenum">
              <a:rPr lang="en-US" altLang="en-US" sz="1000"/>
              <a:pPr algn="r" eaLnBrk="1" hangingPunct="1"/>
              <a:t>‹#›</a:t>
            </a:fld>
            <a:endParaRPr lang="en-US" altLang="en-US" sz="1000"/>
          </a:p>
        </p:txBody>
      </p:sp>
      <p:sp>
        <p:nvSpPr>
          <p:cNvPr id="208898"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208908"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4"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000"/>
            </a:lvl1pPr>
          </a:lstStyle>
          <a:p>
            <a:fld id="{1DA8659E-2278-4F2C-AB66-5CAFFCB24E5C}" type="datetime1">
              <a:rPr lang="en-US" altLang="en-US"/>
              <a:pPr/>
              <a:t>8/24/2017</a:t>
            </a:fld>
            <a:endParaRPr lang="en-US" altLang="en-US"/>
          </a:p>
        </p:txBody>
      </p:sp>
      <p:sp>
        <p:nvSpPr>
          <p:cNvPr id="15"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Tree>
    <p:extLst>
      <p:ext uri="{BB962C8B-B14F-4D97-AF65-F5344CB8AC3E}">
        <p14:creationId xmlns:p14="http://schemas.microsoft.com/office/powerpoint/2010/main" val="204225380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7142E61-B966-48F6-8857-A20D95029A2F}" type="slidenum">
              <a:rPr lang="en-US" altLang="en-US"/>
              <a:pPr/>
              <a:t>‹#›</a:t>
            </a:fld>
            <a:endParaRPr lang="en-US" altLang="en-US" dirty="0"/>
          </a:p>
        </p:txBody>
      </p:sp>
      <p:sp>
        <p:nvSpPr>
          <p:cNvPr id="6" name="Table Placeholder 5">
            <a:extLst>
              <a:ext uri="{FF2B5EF4-FFF2-40B4-BE49-F238E27FC236}">
                <a16:creationId xmlns:a16="http://schemas.microsoft.com/office/drawing/2014/main" id="{C1766175-2765-4004-A21B-CB310AA807DD}"/>
              </a:ext>
            </a:extLst>
          </p:cNvPr>
          <p:cNvSpPr>
            <a:spLocks noGrp="1"/>
          </p:cNvSpPr>
          <p:nvPr>
            <p:ph type="tbl" sz="quarter" idx="11"/>
          </p:nvPr>
        </p:nvSpPr>
        <p:spPr>
          <a:xfrm>
            <a:off x="1828800" y="3429000"/>
            <a:ext cx="4267200" cy="1828800"/>
          </a:xfrm>
        </p:spPr>
        <p:txBody>
          <a:bodyPr/>
          <a:lstStyle/>
          <a:p>
            <a:endParaRPr lang="en-US"/>
          </a:p>
        </p:txBody>
      </p:sp>
      <p:sp>
        <p:nvSpPr>
          <p:cNvPr id="7" name="Content Placeholder 6">
            <a:extLst>
              <a:ext uri="{FF2B5EF4-FFF2-40B4-BE49-F238E27FC236}">
                <a16:creationId xmlns:a16="http://schemas.microsoft.com/office/drawing/2014/main" id="{00A39B0A-5718-4989-A6A8-51E55EC61828}"/>
              </a:ext>
            </a:extLst>
          </p:cNvPr>
          <p:cNvSpPr>
            <a:spLocks noGrp="1"/>
          </p:cNvSpPr>
          <p:nvPr>
            <p:ph sz="quarter" idx="12"/>
          </p:nvPr>
        </p:nvSpPr>
        <p:spPr>
          <a:xfrm>
            <a:off x="1447800" y="2819400"/>
            <a:ext cx="3733800" cy="114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22BAD61E-A251-4E10-BA9B-E17A447B243A}"/>
              </a:ext>
            </a:extLst>
          </p:cNvPr>
          <p:cNvSpPr>
            <a:spLocks noGrp="1"/>
          </p:cNvSpPr>
          <p:nvPr>
            <p:ph sz="quarter" idx="13"/>
          </p:nvPr>
        </p:nvSpPr>
        <p:spPr>
          <a:xfrm>
            <a:off x="5562600" y="2819400"/>
            <a:ext cx="2362200" cy="121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625164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7142E61-B966-48F6-8857-A20D95029A2F}" type="slidenum">
              <a:rPr lang="en-US" altLang="en-US"/>
              <a:pPr/>
              <a:t>‹#›</a:t>
            </a:fld>
            <a:endParaRPr lang="en-US" altLang="en-US" dirty="0"/>
          </a:p>
        </p:txBody>
      </p:sp>
      <p:sp>
        <p:nvSpPr>
          <p:cNvPr id="8" name="Table Placeholder 7">
            <a:extLst>
              <a:ext uri="{FF2B5EF4-FFF2-40B4-BE49-F238E27FC236}">
                <a16:creationId xmlns:a16="http://schemas.microsoft.com/office/drawing/2014/main" id="{0C2BA129-9BB3-483C-9457-C66021EFDF1B}"/>
              </a:ext>
            </a:extLst>
          </p:cNvPr>
          <p:cNvSpPr>
            <a:spLocks noGrp="1"/>
          </p:cNvSpPr>
          <p:nvPr>
            <p:ph type="tbl" sz="quarter" idx="11"/>
          </p:nvPr>
        </p:nvSpPr>
        <p:spPr>
          <a:xfrm>
            <a:off x="685800" y="2133600"/>
            <a:ext cx="7391400" cy="3505200"/>
          </a:xfrm>
        </p:spPr>
        <p:txBody>
          <a:bodyPr/>
          <a:lstStyle/>
          <a:p>
            <a:endParaRPr lang="en-US"/>
          </a:p>
        </p:txBody>
      </p:sp>
    </p:spTree>
    <p:extLst>
      <p:ext uri="{BB962C8B-B14F-4D97-AF65-F5344CB8AC3E}">
        <p14:creationId xmlns:p14="http://schemas.microsoft.com/office/powerpoint/2010/main" val="277842709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9808294-7EAF-4851-8A8D-AD363CF77271}" type="slidenum">
              <a:rPr lang="en-US" altLang="en-US"/>
              <a:pPr/>
              <a:t>‹#›</a:t>
            </a:fld>
            <a:endParaRPr lang="en-US" altLang="en-US"/>
          </a:p>
        </p:txBody>
      </p:sp>
    </p:spTree>
    <p:extLst>
      <p:ext uri="{BB962C8B-B14F-4D97-AF65-F5344CB8AC3E}">
        <p14:creationId xmlns:p14="http://schemas.microsoft.com/office/powerpoint/2010/main" val="260564590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7142E61-B966-48F6-8857-A20D95029A2F}" type="slidenum">
              <a:rPr lang="en-US" altLang="en-US"/>
              <a:pPr/>
              <a:t>‹#›</a:t>
            </a:fld>
            <a:endParaRPr lang="en-US" altLang="en-US" dirty="0"/>
          </a:p>
        </p:txBody>
      </p:sp>
      <p:sp>
        <p:nvSpPr>
          <p:cNvPr id="7" name="Content Placeholder 6">
            <a:extLst>
              <a:ext uri="{FF2B5EF4-FFF2-40B4-BE49-F238E27FC236}">
                <a16:creationId xmlns:a16="http://schemas.microsoft.com/office/drawing/2014/main" id="{E6AF0052-20D0-466B-9D68-60DA0C0EC1F5}"/>
              </a:ext>
            </a:extLst>
          </p:cNvPr>
          <p:cNvSpPr>
            <a:spLocks noGrp="1"/>
          </p:cNvSpPr>
          <p:nvPr>
            <p:ph sz="quarter" idx="12"/>
          </p:nvPr>
        </p:nvSpPr>
        <p:spPr>
          <a:xfrm>
            <a:off x="1828800" y="2743200"/>
            <a:ext cx="5105400" cy="137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116583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03468AA0-24E2-4095-97CB-8C82A26F05C5}" type="slidenum">
              <a:rPr lang="en-US" altLang="en-US"/>
              <a:pPr/>
              <a:t>‹#›</a:t>
            </a:fld>
            <a:endParaRPr lang="en-US" altLang="en-US"/>
          </a:p>
        </p:txBody>
      </p:sp>
    </p:spTree>
    <p:extLst>
      <p:ext uri="{BB962C8B-B14F-4D97-AF65-F5344CB8AC3E}">
        <p14:creationId xmlns:p14="http://schemas.microsoft.com/office/powerpoint/2010/main" val="144676337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9808294-7EAF-4851-8A8D-AD363CF77271}" type="slidenum">
              <a:rPr lang="en-US" altLang="en-US"/>
              <a:pPr/>
              <a:t>‹#›</a:t>
            </a:fld>
            <a:endParaRPr lang="en-US" altLang="en-US"/>
          </a:p>
        </p:txBody>
      </p:sp>
    </p:spTree>
    <p:extLst>
      <p:ext uri="{BB962C8B-B14F-4D97-AF65-F5344CB8AC3E}">
        <p14:creationId xmlns:p14="http://schemas.microsoft.com/office/powerpoint/2010/main" val="163361605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224E8536-BA73-4D08-9388-E1DD93B8DB79}" type="slidenum">
              <a:rPr lang="en-US" altLang="en-US"/>
              <a:pPr/>
              <a:t>‹#›</a:t>
            </a:fld>
            <a:endParaRPr lang="en-US" altLang="en-US"/>
          </a:p>
        </p:txBody>
      </p:sp>
    </p:spTree>
    <p:extLst>
      <p:ext uri="{BB962C8B-B14F-4D97-AF65-F5344CB8AC3E}">
        <p14:creationId xmlns:p14="http://schemas.microsoft.com/office/powerpoint/2010/main" val="306944241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40C908FC-DFD3-4DE1-A58B-75C4DABD5338}" type="slidenum">
              <a:rPr lang="en-US" altLang="en-US"/>
              <a:pPr/>
              <a:t>‹#›</a:t>
            </a:fld>
            <a:endParaRPr lang="en-US" altLang="en-US"/>
          </a:p>
        </p:txBody>
      </p:sp>
      <p:sp>
        <p:nvSpPr>
          <p:cNvPr id="5" name="Content Placeholder 4">
            <a:extLst>
              <a:ext uri="{FF2B5EF4-FFF2-40B4-BE49-F238E27FC236}">
                <a16:creationId xmlns:a16="http://schemas.microsoft.com/office/drawing/2014/main" id="{CC4FB16A-5DD3-459C-9F85-AEEBC7E16D6D}"/>
              </a:ext>
            </a:extLst>
          </p:cNvPr>
          <p:cNvSpPr>
            <a:spLocks noGrp="1"/>
          </p:cNvSpPr>
          <p:nvPr>
            <p:ph sz="quarter" idx="11"/>
          </p:nvPr>
        </p:nvSpPr>
        <p:spPr>
          <a:xfrm>
            <a:off x="1295400" y="2133600"/>
            <a:ext cx="4953000" cy="1828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99192AF-8780-4BB7-8007-35D733C05C27}"/>
              </a:ext>
            </a:extLst>
          </p:cNvPr>
          <p:cNvSpPr>
            <a:spLocks noGrp="1"/>
          </p:cNvSpPr>
          <p:nvPr>
            <p:ph sz="quarter" idx="12"/>
          </p:nvPr>
        </p:nvSpPr>
        <p:spPr>
          <a:xfrm>
            <a:off x="1600200" y="4114800"/>
            <a:ext cx="4648200" cy="167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187603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able Placeholder 7">
            <a:extLst>
              <a:ext uri="{FF2B5EF4-FFF2-40B4-BE49-F238E27FC236}">
                <a16:creationId xmlns:a16="http://schemas.microsoft.com/office/drawing/2014/main" id="{1559F10C-CC56-48E7-909C-498EBFDCE378}"/>
              </a:ext>
            </a:extLst>
          </p:cNvPr>
          <p:cNvSpPr>
            <a:spLocks noGrp="1"/>
          </p:cNvSpPr>
          <p:nvPr>
            <p:ph type="tbl" sz="quarter" idx="10"/>
          </p:nvPr>
        </p:nvSpPr>
        <p:spPr>
          <a:xfrm>
            <a:off x="457200" y="2286000"/>
            <a:ext cx="7772400" cy="3505200"/>
          </a:xfrm>
        </p:spPr>
        <p:txBody>
          <a:bodyPr/>
          <a:lstStyle/>
          <a:p>
            <a:endParaRPr lang="en-US"/>
          </a:p>
        </p:txBody>
      </p:sp>
    </p:spTree>
    <p:extLst>
      <p:ext uri="{BB962C8B-B14F-4D97-AF65-F5344CB8AC3E}">
        <p14:creationId xmlns:p14="http://schemas.microsoft.com/office/powerpoint/2010/main" val="166185805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40C908FC-DFD3-4DE1-A58B-75C4DABD5338}" type="slidenum">
              <a:rPr lang="en-US" altLang="en-US"/>
              <a:pPr/>
              <a:t>‹#›</a:t>
            </a:fld>
            <a:endParaRPr lang="en-US" altLang="en-US"/>
          </a:p>
        </p:txBody>
      </p:sp>
      <p:sp>
        <p:nvSpPr>
          <p:cNvPr id="5" name="Content Placeholder 4">
            <a:extLst>
              <a:ext uri="{FF2B5EF4-FFF2-40B4-BE49-F238E27FC236}">
                <a16:creationId xmlns:a16="http://schemas.microsoft.com/office/drawing/2014/main" id="{CC4FB16A-5DD3-459C-9F85-AEEBC7E16D6D}"/>
              </a:ext>
            </a:extLst>
          </p:cNvPr>
          <p:cNvSpPr>
            <a:spLocks noGrp="1"/>
          </p:cNvSpPr>
          <p:nvPr>
            <p:ph sz="quarter" idx="11"/>
          </p:nvPr>
        </p:nvSpPr>
        <p:spPr>
          <a:xfrm>
            <a:off x="1295400" y="2133600"/>
            <a:ext cx="4953000" cy="1828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99192AF-8780-4BB7-8007-35D733C05C27}"/>
              </a:ext>
            </a:extLst>
          </p:cNvPr>
          <p:cNvSpPr>
            <a:spLocks noGrp="1"/>
          </p:cNvSpPr>
          <p:nvPr>
            <p:ph sz="quarter" idx="12"/>
          </p:nvPr>
        </p:nvSpPr>
        <p:spPr>
          <a:xfrm>
            <a:off x="1600200" y="4114800"/>
            <a:ext cx="4648200" cy="167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DC86782B-F9E2-41D2-BAE3-975841149AA5}"/>
              </a:ext>
            </a:extLst>
          </p:cNvPr>
          <p:cNvSpPr>
            <a:spLocks noGrp="1"/>
          </p:cNvSpPr>
          <p:nvPr>
            <p:ph sz="quarter" idx="13"/>
          </p:nvPr>
        </p:nvSpPr>
        <p:spPr>
          <a:xfrm>
            <a:off x="457200" y="2362200"/>
            <a:ext cx="7239000" cy="1752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557974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40C908FC-DFD3-4DE1-A58B-75C4DABD5338}" type="slidenum">
              <a:rPr lang="en-US" altLang="en-US"/>
              <a:pPr/>
              <a:t>‹#›</a:t>
            </a:fld>
            <a:endParaRPr lang="en-US" altLang="en-US"/>
          </a:p>
        </p:txBody>
      </p:sp>
      <p:sp>
        <p:nvSpPr>
          <p:cNvPr id="5" name="Content Placeholder 4">
            <a:extLst>
              <a:ext uri="{FF2B5EF4-FFF2-40B4-BE49-F238E27FC236}">
                <a16:creationId xmlns:a16="http://schemas.microsoft.com/office/drawing/2014/main" id="{984002EC-6B4B-41A5-BB20-E5D7DF364344}"/>
              </a:ext>
            </a:extLst>
          </p:cNvPr>
          <p:cNvSpPr>
            <a:spLocks noGrp="1"/>
          </p:cNvSpPr>
          <p:nvPr>
            <p:ph sz="quarter" idx="11"/>
          </p:nvPr>
        </p:nvSpPr>
        <p:spPr>
          <a:xfrm>
            <a:off x="1071563" y="1905000"/>
            <a:ext cx="2433637" cy="114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0DB0FBB4-6A45-4D27-B68E-68D1587F9115}"/>
              </a:ext>
            </a:extLst>
          </p:cNvPr>
          <p:cNvSpPr>
            <a:spLocks noGrp="1"/>
          </p:cNvSpPr>
          <p:nvPr>
            <p:ph sz="quarter" idx="12"/>
          </p:nvPr>
        </p:nvSpPr>
        <p:spPr>
          <a:xfrm>
            <a:off x="3810000" y="1905000"/>
            <a:ext cx="2819400" cy="114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D9F87960-10C4-46A0-8A8B-C3C8964A5BB6}"/>
              </a:ext>
            </a:extLst>
          </p:cNvPr>
          <p:cNvSpPr>
            <a:spLocks noGrp="1"/>
          </p:cNvSpPr>
          <p:nvPr>
            <p:ph sz="quarter" idx="13"/>
          </p:nvPr>
        </p:nvSpPr>
        <p:spPr>
          <a:xfrm>
            <a:off x="1295400" y="3733800"/>
            <a:ext cx="2971800" cy="99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013540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91034BC2-6DF2-46B7-9BBD-A0562B6FC831}" type="slidenum">
              <a:rPr lang="en-US" altLang="en-US"/>
              <a:pPr/>
              <a:t>‹#›</a:t>
            </a:fld>
            <a:endParaRPr lang="en-US" altLang="en-US"/>
          </a:p>
        </p:txBody>
      </p:sp>
    </p:spTree>
    <p:extLst>
      <p:ext uri="{BB962C8B-B14F-4D97-AF65-F5344CB8AC3E}">
        <p14:creationId xmlns:p14="http://schemas.microsoft.com/office/powerpoint/2010/main" val="419465239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B6761FDC-1879-4085-AC49-8E0B62BB5E7E}" type="slidenum">
              <a:rPr lang="en-US" altLang="en-US"/>
              <a:pPr/>
              <a:t>‹#›</a:t>
            </a:fld>
            <a:endParaRPr lang="en-US" altLang="en-US"/>
          </a:p>
        </p:txBody>
      </p:sp>
    </p:spTree>
    <p:extLst>
      <p:ext uri="{BB962C8B-B14F-4D97-AF65-F5344CB8AC3E}">
        <p14:creationId xmlns:p14="http://schemas.microsoft.com/office/powerpoint/2010/main" val="19107643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224E8536-BA73-4D08-9388-E1DD93B8DB79}" type="slidenum">
              <a:rPr lang="en-US" altLang="en-US"/>
              <a:pPr/>
              <a:t>‹#›</a:t>
            </a:fld>
            <a:endParaRPr lang="en-US" altLang="en-US"/>
          </a:p>
        </p:txBody>
      </p:sp>
    </p:spTree>
    <p:extLst>
      <p:ext uri="{BB962C8B-B14F-4D97-AF65-F5344CB8AC3E}">
        <p14:creationId xmlns:p14="http://schemas.microsoft.com/office/powerpoint/2010/main" val="177044104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0DF9BC25-3502-45A8-B1BE-F0FE49FE009F}" type="slidenum">
              <a:rPr lang="en-US" altLang="en-US"/>
              <a:pPr/>
              <a:t>‹#›</a:t>
            </a:fld>
            <a:endParaRPr lang="en-US" altLang="en-US"/>
          </a:p>
        </p:txBody>
      </p:sp>
    </p:spTree>
    <p:extLst>
      <p:ext uri="{BB962C8B-B14F-4D97-AF65-F5344CB8AC3E}">
        <p14:creationId xmlns:p14="http://schemas.microsoft.com/office/powerpoint/2010/main" val="18958535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8BBEF79-5CAE-4257-AF89-ADB276B6EE91}" type="slidenum">
              <a:rPr lang="en-US" altLang="en-US"/>
              <a:pPr/>
              <a:t>‹#›</a:t>
            </a:fld>
            <a:endParaRPr lang="en-US" altLang="en-US"/>
          </a:p>
        </p:txBody>
      </p:sp>
    </p:spTree>
    <p:extLst>
      <p:ext uri="{BB962C8B-B14F-4D97-AF65-F5344CB8AC3E}">
        <p14:creationId xmlns:p14="http://schemas.microsoft.com/office/powerpoint/2010/main" val="35290475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34925"/>
            <a:ext cx="1914525" cy="6061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34925"/>
            <a:ext cx="5594350" cy="6061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18214FB6-7A17-4BDF-96A9-CAEC3D271840}" type="slidenum">
              <a:rPr lang="en-US" altLang="en-US"/>
              <a:pPr/>
              <a:t>‹#›</a:t>
            </a:fld>
            <a:endParaRPr lang="en-US" altLang="en-US"/>
          </a:p>
        </p:txBody>
      </p:sp>
    </p:spTree>
    <p:extLst>
      <p:ext uri="{BB962C8B-B14F-4D97-AF65-F5344CB8AC3E}">
        <p14:creationId xmlns:p14="http://schemas.microsoft.com/office/powerpoint/2010/main" val="189020285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563" y="34925"/>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2FDE1E1-3044-4421-9FA8-8F71E2885388}" type="slidenum">
              <a:rPr lang="en-US" altLang="en-US"/>
              <a:pPr/>
              <a:t>‹#›</a:t>
            </a:fld>
            <a:endParaRPr lang="en-US" altLang="en-US"/>
          </a:p>
        </p:txBody>
      </p:sp>
      <p:sp>
        <p:nvSpPr>
          <p:cNvPr id="7" name="Table Placeholder 6">
            <a:extLst>
              <a:ext uri="{FF2B5EF4-FFF2-40B4-BE49-F238E27FC236}">
                <a16:creationId xmlns:a16="http://schemas.microsoft.com/office/drawing/2014/main" id="{E9995FEA-2A92-41A9-9226-9097B32F5424}"/>
              </a:ext>
            </a:extLst>
          </p:cNvPr>
          <p:cNvSpPr>
            <a:spLocks noGrp="1"/>
          </p:cNvSpPr>
          <p:nvPr>
            <p:ph type="tbl" sz="quarter" idx="11"/>
          </p:nvPr>
        </p:nvSpPr>
        <p:spPr>
          <a:xfrm>
            <a:off x="1524000" y="2743200"/>
            <a:ext cx="2590800" cy="762000"/>
          </a:xfrm>
        </p:spPr>
        <p:txBody>
          <a:bodyPr/>
          <a:lstStyle/>
          <a:p>
            <a:endParaRPr lang="en-US"/>
          </a:p>
        </p:txBody>
      </p:sp>
    </p:spTree>
    <p:extLst>
      <p:ext uri="{BB962C8B-B14F-4D97-AF65-F5344CB8AC3E}">
        <p14:creationId xmlns:p14="http://schemas.microsoft.com/office/powerpoint/2010/main" val="3916812478"/>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71563" y="34925"/>
            <a:ext cx="7158037" cy="1412875"/>
          </a:xfrm>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204AAE15-4783-466C-9F6C-08BC35DEEC44}" type="slidenum">
              <a:rPr lang="en-US" altLang="en-US"/>
              <a:pPr/>
              <a:t>‹#›</a:t>
            </a:fld>
            <a:endParaRPr lang="en-US" altLang="en-US"/>
          </a:p>
        </p:txBody>
      </p:sp>
    </p:spTree>
    <p:extLst>
      <p:ext uri="{BB962C8B-B14F-4D97-AF65-F5344CB8AC3E}">
        <p14:creationId xmlns:p14="http://schemas.microsoft.com/office/powerpoint/2010/main" val="245985464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563" y="34925"/>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03EA9BD-5E42-49AE-BA5F-5EB769B0E479}" type="slidenum">
              <a:rPr lang="en-US" altLang="en-US"/>
              <a:pPr/>
              <a:t>‹#›</a:t>
            </a:fld>
            <a:endParaRPr lang="en-US" altLang="en-US"/>
          </a:p>
        </p:txBody>
      </p:sp>
    </p:spTree>
    <p:extLst>
      <p:ext uri="{BB962C8B-B14F-4D97-AF65-F5344CB8AC3E}">
        <p14:creationId xmlns:p14="http://schemas.microsoft.com/office/powerpoint/2010/main" val="50697677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C4FB16A-5DD3-459C-9F85-AEEBC7E16D6D}"/>
              </a:ext>
            </a:extLst>
          </p:cNvPr>
          <p:cNvSpPr>
            <a:spLocks noGrp="1"/>
          </p:cNvSpPr>
          <p:nvPr>
            <p:ph sz="quarter" idx="11"/>
          </p:nvPr>
        </p:nvSpPr>
        <p:spPr>
          <a:xfrm>
            <a:off x="1295400" y="2133600"/>
            <a:ext cx="4953000" cy="1828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99192AF-8780-4BB7-8007-35D733C05C27}"/>
              </a:ext>
            </a:extLst>
          </p:cNvPr>
          <p:cNvSpPr>
            <a:spLocks noGrp="1"/>
          </p:cNvSpPr>
          <p:nvPr>
            <p:ph sz="quarter" idx="12"/>
          </p:nvPr>
        </p:nvSpPr>
        <p:spPr>
          <a:xfrm>
            <a:off x="1600200" y="4114800"/>
            <a:ext cx="4648200" cy="167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96835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40C908FC-DFD3-4DE1-A58B-75C4DABD5338}" type="slidenum">
              <a:rPr lang="en-US" altLang="en-US"/>
              <a:pPr/>
              <a:t>‹#›</a:t>
            </a:fld>
            <a:endParaRPr lang="en-US" altLang="en-US"/>
          </a:p>
        </p:txBody>
      </p:sp>
      <p:sp>
        <p:nvSpPr>
          <p:cNvPr id="5" name="Content Placeholder 4">
            <a:extLst>
              <a:ext uri="{FF2B5EF4-FFF2-40B4-BE49-F238E27FC236}">
                <a16:creationId xmlns:a16="http://schemas.microsoft.com/office/drawing/2014/main" id="{CC4FB16A-5DD3-459C-9F85-AEEBC7E16D6D}"/>
              </a:ext>
            </a:extLst>
          </p:cNvPr>
          <p:cNvSpPr>
            <a:spLocks noGrp="1"/>
          </p:cNvSpPr>
          <p:nvPr>
            <p:ph sz="quarter" idx="11"/>
          </p:nvPr>
        </p:nvSpPr>
        <p:spPr>
          <a:xfrm>
            <a:off x="1295400" y="2133600"/>
            <a:ext cx="4953000" cy="1828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99192AF-8780-4BB7-8007-35D733C05C27}"/>
              </a:ext>
            </a:extLst>
          </p:cNvPr>
          <p:cNvSpPr>
            <a:spLocks noGrp="1"/>
          </p:cNvSpPr>
          <p:nvPr>
            <p:ph sz="quarter" idx="12"/>
          </p:nvPr>
        </p:nvSpPr>
        <p:spPr>
          <a:xfrm>
            <a:off x="1600200" y="4114800"/>
            <a:ext cx="4648200" cy="167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762D0E02-3728-4CEB-8988-A1872B7F2A43}"/>
              </a:ext>
            </a:extLst>
          </p:cNvPr>
          <p:cNvSpPr>
            <a:spLocks noGrp="1"/>
          </p:cNvSpPr>
          <p:nvPr>
            <p:ph sz="quarter" idx="13"/>
          </p:nvPr>
        </p:nvSpPr>
        <p:spPr>
          <a:xfrm>
            <a:off x="533400" y="2133600"/>
            <a:ext cx="2971800" cy="129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FB92D097-5E0B-45EE-BA6E-2F7ECC4DC2F2}"/>
              </a:ext>
            </a:extLst>
          </p:cNvPr>
          <p:cNvSpPr>
            <a:spLocks noGrp="1"/>
          </p:cNvSpPr>
          <p:nvPr>
            <p:ph sz="quarter" idx="14"/>
          </p:nvPr>
        </p:nvSpPr>
        <p:spPr>
          <a:xfrm>
            <a:off x="3124200" y="3581400"/>
            <a:ext cx="3352800" cy="182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AutoShape 6">
            <a:extLst>
              <a:ext uri="{FF2B5EF4-FFF2-40B4-BE49-F238E27FC236}">
                <a16:creationId xmlns:a16="http://schemas.microsoft.com/office/drawing/2014/main" id="{6235C4E5-84E3-4D21-B21D-02C49FD45753}"/>
              </a:ext>
            </a:extLst>
          </p:cNvPr>
          <p:cNvSpPr>
            <a:spLocks noChangeArrowheads="1"/>
          </p:cNvSpPr>
          <p:nvPr userDrawn="1"/>
        </p:nvSpPr>
        <p:spPr bwMode="auto">
          <a:xfrm flipV="1">
            <a:off x="611188" y="2055813"/>
            <a:ext cx="3656012" cy="2011362"/>
          </a:xfrm>
          <a:prstGeom prst="roundRect">
            <a:avLst>
              <a:gd name="adj" fmla="val 16667"/>
            </a:avLst>
          </a:prstGeom>
          <a:solidFill>
            <a:schemeClr val="folHlink"/>
          </a:solidFill>
          <a:ln w="31750" cap="sq" algn="ctr">
            <a:solidFill>
              <a:schemeClr val="hlink"/>
            </a:solidFill>
            <a:round/>
            <a:headEnd type="none" w="sm" len="sm"/>
            <a:tailEnd type="none" w="sm" len="sm"/>
          </a:ln>
        </p:spPr>
        <p:txBody>
          <a:bodyPr rot="10800000" tIns="91440" bIns="91440"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000" dirty="0">
              <a:solidFill>
                <a:schemeClr val="tx2"/>
              </a:solidFill>
            </a:endParaRPr>
          </a:p>
        </p:txBody>
      </p:sp>
      <p:sp>
        <p:nvSpPr>
          <p:cNvPr id="11" name="AutoShape 4">
            <a:extLst>
              <a:ext uri="{FF2B5EF4-FFF2-40B4-BE49-F238E27FC236}">
                <a16:creationId xmlns:a16="http://schemas.microsoft.com/office/drawing/2014/main" id="{8334B240-9E2F-46A2-AFF3-7253103A5AD0}"/>
              </a:ext>
            </a:extLst>
          </p:cNvPr>
          <p:cNvSpPr>
            <a:spLocks noChangeArrowheads="1"/>
          </p:cNvSpPr>
          <p:nvPr userDrawn="1"/>
        </p:nvSpPr>
        <p:spPr bwMode="auto">
          <a:xfrm flipV="1">
            <a:off x="4802188" y="2057400"/>
            <a:ext cx="3656012" cy="2011363"/>
          </a:xfrm>
          <a:prstGeom prst="roundRect">
            <a:avLst>
              <a:gd name="adj" fmla="val 16667"/>
            </a:avLst>
          </a:prstGeom>
          <a:solidFill>
            <a:schemeClr val="folHlink"/>
          </a:solidFill>
          <a:ln w="31750" cap="sq" algn="ctr">
            <a:solidFill>
              <a:schemeClr val="hlink"/>
            </a:solidFill>
            <a:round/>
            <a:headEnd type="none" w="sm" len="sm"/>
            <a:tailEnd type="none" w="sm" len="sm"/>
          </a:ln>
        </p:spPr>
        <p:txBody>
          <a:bodyPr rot="10800000" tIns="91440" bIns="91440"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000" dirty="0">
              <a:solidFill>
                <a:schemeClr val="tx2"/>
              </a:solidFill>
            </a:endParaRPr>
          </a:p>
        </p:txBody>
      </p:sp>
      <p:sp>
        <p:nvSpPr>
          <p:cNvPr id="12" name="AutoShape 5">
            <a:extLst>
              <a:ext uri="{FF2B5EF4-FFF2-40B4-BE49-F238E27FC236}">
                <a16:creationId xmlns:a16="http://schemas.microsoft.com/office/drawing/2014/main" id="{FFEE4732-9B3A-45F0-947D-8C2D6A6C6584}"/>
              </a:ext>
            </a:extLst>
          </p:cNvPr>
          <p:cNvSpPr>
            <a:spLocks noChangeArrowheads="1"/>
          </p:cNvSpPr>
          <p:nvPr userDrawn="1"/>
        </p:nvSpPr>
        <p:spPr bwMode="auto">
          <a:xfrm flipV="1">
            <a:off x="611188" y="4343400"/>
            <a:ext cx="3656012" cy="2011363"/>
          </a:xfrm>
          <a:prstGeom prst="roundRect">
            <a:avLst>
              <a:gd name="adj" fmla="val 16667"/>
            </a:avLst>
          </a:prstGeom>
          <a:solidFill>
            <a:schemeClr val="folHlink"/>
          </a:solidFill>
          <a:ln w="31750" cap="sq" algn="ctr">
            <a:solidFill>
              <a:schemeClr val="hlink"/>
            </a:solidFill>
            <a:round/>
            <a:headEnd type="none" w="sm" len="sm"/>
            <a:tailEnd type="none" w="sm" len="sm"/>
          </a:ln>
        </p:spPr>
        <p:txBody>
          <a:bodyPr rot="10800000" tIns="91440" bIns="91440"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000" dirty="0">
              <a:solidFill>
                <a:schemeClr val="tx2"/>
              </a:solidFill>
            </a:endParaRPr>
          </a:p>
        </p:txBody>
      </p:sp>
      <p:sp>
        <p:nvSpPr>
          <p:cNvPr id="13" name="AutoShape 7">
            <a:extLst>
              <a:ext uri="{FF2B5EF4-FFF2-40B4-BE49-F238E27FC236}">
                <a16:creationId xmlns:a16="http://schemas.microsoft.com/office/drawing/2014/main" id="{937E9F01-723E-4C0A-84D2-3ECFD0338E36}"/>
              </a:ext>
            </a:extLst>
          </p:cNvPr>
          <p:cNvSpPr>
            <a:spLocks noChangeArrowheads="1"/>
          </p:cNvSpPr>
          <p:nvPr userDrawn="1"/>
        </p:nvSpPr>
        <p:spPr bwMode="auto">
          <a:xfrm flipV="1">
            <a:off x="4802188" y="4343400"/>
            <a:ext cx="3656012" cy="2011363"/>
          </a:xfrm>
          <a:prstGeom prst="roundRect">
            <a:avLst>
              <a:gd name="adj" fmla="val 16667"/>
            </a:avLst>
          </a:prstGeom>
          <a:solidFill>
            <a:schemeClr val="folHlink"/>
          </a:solidFill>
          <a:ln w="31750" cap="sq" algn="ctr">
            <a:solidFill>
              <a:schemeClr val="hlink"/>
            </a:solidFill>
            <a:round/>
            <a:headEnd type="none" w="sm" len="sm"/>
            <a:tailEnd type="none" w="sm" len="sm"/>
          </a:ln>
        </p:spPr>
        <p:txBody>
          <a:bodyPr rot="10800000" tIns="91440" bIns="91440"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000" dirty="0">
              <a:solidFill>
                <a:schemeClr val="tx2"/>
              </a:solidFill>
            </a:endParaRPr>
          </a:p>
        </p:txBody>
      </p:sp>
    </p:spTree>
    <p:extLst>
      <p:ext uri="{BB962C8B-B14F-4D97-AF65-F5344CB8AC3E}">
        <p14:creationId xmlns:p14="http://schemas.microsoft.com/office/powerpoint/2010/main" val="281780769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40C908FC-DFD3-4DE1-A58B-75C4DABD5338}" type="slidenum">
              <a:rPr lang="en-US" altLang="en-US"/>
              <a:pPr/>
              <a:t>‹#›</a:t>
            </a:fld>
            <a:endParaRPr lang="en-US" altLang="en-US"/>
          </a:p>
        </p:txBody>
      </p:sp>
      <p:sp>
        <p:nvSpPr>
          <p:cNvPr id="5" name="Content Placeholder 4">
            <a:extLst>
              <a:ext uri="{FF2B5EF4-FFF2-40B4-BE49-F238E27FC236}">
                <a16:creationId xmlns:a16="http://schemas.microsoft.com/office/drawing/2014/main" id="{CC4FB16A-5DD3-459C-9F85-AEEBC7E16D6D}"/>
              </a:ext>
            </a:extLst>
          </p:cNvPr>
          <p:cNvSpPr>
            <a:spLocks noGrp="1"/>
          </p:cNvSpPr>
          <p:nvPr>
            <p:ph sz="quarter" idx="11"/>
          </p:nvPr>
        </p:nvSpPr>
        <p:spPr>
          <a:xfrm>
            <a:off x="1295400" y="2133600"/>
            <a:ext cx="4953000" cy="1828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99192AF-8780-4BB7-8007-35D733C05C27}"/>
              </a:ext>
            </a:extLst>
          </p:cNvPr>
          <p:cNvSpPr>
            <a:spLocks noGrp="1"/>
          </p:cNvSpPr>
          <p:nvPr>
            <p:ph sz="quarter" idx="12"/>
          </p:nvPr>
        </p:nvSpPr>
        <p:spPr>
          <a:xfrm>
            <a:off x="1600200" y="4114800"/>
            <a:ext cx="4648200" cy="167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DC86782B-F9E2-41D2-BAE3-975841149AA5}"/>
              </a:ext>
            </a:extLst>
          </p:cNvPr>
          <p:cNvSpPr>
            <a:spLocks noGrp="1"/>
          </p:cNvSpPr>
          <p:nvPr>
            <p:ph sz="quarter" idx="13"/>
          </p:nvPr>
        </p:nvSpPr>
        <p:spPr>
          <a:xfrm>
            <a:off x="457200" y="2362200"/>
            <a:ext cx="7239000" cy="1752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1185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2.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3.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theme" Target="../theme/theme4.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eaLnBrk="1" hangingPunct="1">
              <a:defRPr/>
            </a:pPr>
            <a:endParaRPr lang="en-US" sz="2400" dirty="0">
              <a:latin typeface="Arial" charset="0"/>
            </a:endParaRPr>
          </a:p>
        </p:txBody>
      </p:sp>
      <p:sp>
        <p:nvSpPr>
          <p:cNvPr id="207875"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1" hangingPunct="1">
              <a:defRPr/>
            </a:pPr>
            <a:endParaRPr lang="en-US" sz="2400" dirty="0">
              <a:latin typeface="Arial" charset="0"/>
            </a:endParaRPr>
          </a:p>
        </p:txBody>
      </p:sp>
      <p:sp>
        <p:nvSpPr>
          <p:cNvPr id="4100" name="Rectangle 4"/>
          <p:cNvSpPr>
            <a:spLocks noGrp="1" noChangeArrowheads="1"/>
          </p:cNvSpPr>
          <p:nvPr>
            <p:ph type="title"/>
          </p:nvPr>
        </p:nvSpPr>
        <p:spPr bwMode="auto">
          <a:xfrm>
            <a:off x="1071563" y="34925"/>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101"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7878"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207879"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sp>
        <p:nvSpPr>
          <p:cNvPr id="207881" name="Line 9"/>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207882" name="Line 10"/>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4" name="TextBox 3">
            <a:extLst>
              <a:ext uri="{FF2B5EF4-FFF2-40B4-BE49-F238E27FC236}">
                <a16:creationId xmlns:a16="http://schemas.microsoft.com/office/drawing/2014/main" id="{6DAB381A-2A96-4EA8-8515-07BB92FB9E40}"/>
              </a:ext>
            </a:extLst>
          </p:cNvPr>
          <p:cNvSpPr txBox="1"/>
          <p:nvPr userDrawn="1"/>
        </p:nvSpPr>
        <p:spPr>
          <a:xfrm>
            <a:off x="6858000" y="231094"/>
            <a:ext cx="1981200" cy="246221"/>
          </a:xfrm>
          <a:prstGeom prst="rect">
            <a:avLst/>
          </a:prstGeom>
          <a:noFill/>
        </p:spPr>
        <p:txBody>
          <a:bodyPr wrap="square" rtlCol="0">
            <a:spAutoFit/>
          </a:bodyPr>
          <a:lstStyle/>
          <a:p>
            <a:pPr algn="r"/>
            <a:fld id="{37142E61-B966-48F6-8857-A20D95029A2F}" type="slidenum">
              <a:rPr lang="en-US" altLang="en-US" sz="1000" smtClean="0"/>
              <a:pPr algn="r"/>
              <a:t>‹#›</a:t>
            </a:fld>
            <a:endParaRPr lang="en-US" sz="1000" dirty="0"/>
          </a:p>
        </p:txBody>
      </p:sp>
      <p:sp>
        <p:nvSpPr>
          <p:cNvPr id="5" name="TextBox 4">
            <a:extLst>
              <a:ext uri="{FF2B5EF4-FFF2-40B4-BE49-F238E27FC236}">
                <a16:creationId xmlns:a16="http://schemas.microsoft.com/office/drawing/2014/main" id="{ED1AC375-72F9-4DAC-B7C5-84B76D514959}"/>
              </a:ext>
            </a:extLst>
          </p:cNvPr>
          <p:cNvSpPr txBox="1"/>
          <p:nvPr userDrawn="1"/>
        </p:nvSpPr>
        <p:spPr>
          <a:xfrm>
            <a:off x="4997247" y="6400934"/>
            <a:ext cx="4100695"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Arial" charset="0"/>
                <a:ea typeface="+mn-ea"/>
                <a:cs typeface="+mn-cs"/>
              </a:rPr>
              <a:t>© 2018 McGraw-Hill Higher Education. All rights reserved.</a:t>
            </a:r>
          </a:p>
        </p:txBody>
      </p:sp>
    </p:spTree>
  </p:cSld>
  <p:clrMap bg1="lt1" tx1="dk1" bg2="lt2" tx2="dk2" accent1="accent1" accent2="accent2" accent3="accent3" accent4="accent4" accent5="accent5" accent6="accent6" hlink="hlink" folHlink="folHlink"/>
  <p:sldLayoutIdLst>
    <p:sldLayoutId id="2147483776" r:id="rId1"/>
    <p:sldLayoutId id="2147483775" r:id="rId2"/>
    <p:sldLayoutId id="2147483793" r:id="rId3"/>
    <p:sldLayoutId id="2147483774" r:id="rId4"/>
    <p:sldLayoutId id="2147483773" r:id="rId5"/>
    <p:sldLayoutId id="2147483772" r:id="rId6"/>
    <p:sldLayoutId id="2147483771" r:id="rId7"/>
    <p:sldLayoutId id="2147483795" r:id="rId8"/>
    <p:sldLayoutId id="2147483794" r:id="rId9"/>
    <p:sldLayoutId id="2147483792" r:id="rId10"/>
    <p:sldLayoutId id="2147483770" r:id="rId11"/>
    <p:sldLayoutId id="2147483769" r:id="rId12"/>
    <p:sldLayoutId id="2147483768" r:id="rId13"/>
    <p:sldLayoutId id="2147483767" r:id="rId14"/>
    <p:sldLayoutId id="2147483766" r:id="rId15"/>
    <p:sldLayoutId id="2147483765" r:id="rId16"/>
    <p:sldLayoutId id="2147483764" r:id="rId17"/>
    <p:sldLayoutId id="2147483763" r:id="rId18"/>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eaLnBrk="1" hangingPunct="1">
              <a:defRPr/>
            </a:pPr>
            <a:endParaRPr lang="en-US" sz="2400" dirty="0">
              <a:latin typeface="Arial" charset="0"/>
            </a:endParaRPr>
          </a:p>
        </p:txBody>
      </p:sp>
      <p:sp>
        <p:nvSpPr>
          <p:cNvPr id="207875"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1" hangingPunct="1">
              <a:defRPr/>
            </a:pPr>
            <a:endParaRPr lang="en-US" sz="2400" dirty="0">
              <a:latin typeface="Arial" charset="0"/>
            </a:endParaRPr>
          </a:p>
        </p:txBody>
      </p:sp>
      <p:sp>
        <p:nvSpPr>
          <p:cNvPr id="4100" name="Rectangle 4"/>
          <p:cNvSpPr>
            <a:spLocks noGrp="1" noChangeArrowheads="1"/>
          </p:cNvSpPr>
          <p:nvPr>
            <p:ph type="title"/>
          </p:nvPr>
        </p:nvSpPr>
        <p:spPr bwMode="auto">
          <a:xfrm>
            <a:off x="1071563" y="34925"/>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101"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7878"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207879"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sp>
        <p:nvSpPr>
          <p:cNvPr id="207880" name="Text Box 8"/>
          <p:cNvSpPr txBox="1">
            <a:spLocks noChangeArrowheads="1"/>
          </p:cNvSpPr>
          <p:nvPr userDrawn="1"/>
        </p:nvSpPr>
        <p:spPr bwMode="auto">
          <a:xfrm>
            <a:off x="4953000" y="6583363"/>
            <a:ext cx="4097338" cy="274637"/>
          </a:xfrm>
          <a:prstGeom prst="rect">
            <a:avLst/>
          </a:prstGeom>
          <a:noFill/>
          <a:ln w="9525">
            <a:noFill/>
            <a:miter lim="800000"/>
            <a:headEnd/>
            <a:tailEnd/>
          </a:ln>
          <a:effectLst/>
        </p:spPr>
        <p:txBody>
          <a:bodyPr wrap="none">
            <a:spAutoFit/>
          </a:bodyPr>
          <a:lstStyle/>
          <a:p>
            <a:pPr algn="l" eaLnBrk="1" hangingPunct="1">
              <a:defRPr/>
            </a:pPr>
            <a:r>
              <a:rPr lang="en-US" sz="1200" dirty="0">
                <a:latin typeface="Arial" charset="0"/>
              </a:rPr>
              <a:t>© 2009 McGraw-Hill Higher Education. All rights reserved.</a:t>
            </a:r>
          </a:p>
        </p:txBody>
      </p:sp>
      <p:sp>
        <p:nvSpPr>
          <p:cNvPr id="207881" name="Line 9"/>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207882" name="Line 10"/>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20" name="Rectangle 5"/>
          <p:cNvSpPr>
            <a:spLocks noGrp="1" noChangeArrowheads="1"/>
          </p:cNvSpPr>
          <p:nvPr>
            <p:ph type="sldNum" sz="quarter" idx="4"/>
          </p:nvPr>
        </p:nvSpPr>
        <p:spPr bwMode="auto">
          <a:xfrm>
            <a:off x="6934200" y="228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lvl1pPr>
          </a:lstStyle>
          <a:p>
            <a:fld id="{65821487-E1C5-46F6-83D6-C659FC2CDE8B}" type="slidenum">
              <a:rPr lang="en-US" altLang="en-US"/>
              <a:pPr/>
              <a:t>‹#›</a:t>
            </a:fld>
            <a:endParaRPr lang="en-US" altLang="en-US" dirty="0"/>
          </a:p>
        </p:txBody>
      </p:sp>
    </p:spTree>
    <p:extLst>
      <p:ext uri="{BB962C8B-B14F-4D97-AF65-F5344CB8AC3E}">
        <p14:creationId xmlns:p14="http://schemas.microsoft.com/office/powerpoint/2010/main" val="132865996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bwMode="auto">
          <a:xfrm>
            <a:off x="1071563" y="34925"/>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101"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7870983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eaLnBrk="1" hangingPunct="1">
              <a:defRPr/>
            </a:pPr>
            <a:endParaRPr lang="en-US" sz="2400" dirty="0">
              <a:latin typeface="Arial" charset="0"/>
            </a:endParaRPr>
          </a:p>
        </p:txBody>
      </p:sp>
      <p:sp>
        <p:nvSpPr>
          <p:cNvPr id="207875"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1" hangingPunct="1">
              <a:defRPr/>
            </a:pPr>
            <a:endParaRPr lang="en-US" sz="2400" dirty="0">
              <a:latin typeface="Arial" charset="0"/>
            </a:endParaRPr>
          </a:p>
        </p:txBody>
      </p:sp>
      <p:sp>
        <p:nvSpPr>
          <p:cNvPr id="4100" name="Rectangle 4"/>
          <p:cNvSpPr>
            <a:spLocks noGrp="1" noChangeArrowheads="1"/>
          </p:cNvSpPr>
          <p:nvPr>
            <p:ph type="title"/>
          </p:nvPr>
        </p:nvSpPr>
        <p:spPr bwMode="auto">
          <a:xfrm>
            <a:off x="1071563" y="34925"/>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101"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7878"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207879"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sp>
        <p:nvSpPr>
          <p:cNvPr id="207881" name="Line 9"/>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207882" name="Line 10"/>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4" name="TextBox 3">
            <a:extLst>
              <a:ext uri="{FF2B5EF4-FFF2-40B4-BE49-F238E27FC236}">
                <a16:creationId xmlns:a16="http://schemas.microsoft.com/office/drawing/2014/main" id="{6DAB381A-2A96-4EA8-8515-07BB92FB9E40}"/>
              </a:ext>
            </a:extLst>
          </p:cNvPr>
          <p:cNvSpPr txBox="1"/>
          <p:nvPr userDrawn="1"/>
        </p:nvSpPr>
        <p:spPr>
          <a:xfrm>
            <a:off x="6858000" y="231094"/>
            <a:ext cx="1981200" cy="246221"/>
          </a:xfrm>
          <a:prstGeom prst="rect">
            <a:avLst/>
          </a:prstGeom>
          <a:noFill/>
        </p:spPr>
        <p:txBody>
          <a:bodyPr wrap="square" rtlCol="0">
            <a:spAutoFit/>
          </a:bodyPr>
          <a:lstStyle/>
          <a:p>
            <a:pPr algn="r"/>
            <a:fld id="{37142E61-B966-48F6-8857-A20D95029A2F}" type="slidenum">
              <a:rPr lang="en-US" altLang="en-US" sz="1000" smtClean="0"/>
              <a:pPr algn="r"/>
              <a:t>‹#›</a:t>
            </a:fld>
            <a:endParaRPr lang="en-US" sz="1000" dirty="0"/>
          </a:p>
        </p:txBody>
      </p:sp>
      <p:sp>
        <p:nvSpPr>
          <p:cNvPr id="5" name="TextBox 4">
            <a:extLst>
              <a:ext uri="{FF2B5EF4-FFF2-40B4-BE49-F238E27FC236}">
                <a16:creationId xmlns:a16="http://schemas.microsoft.com/office/drawing/2014/main" id="{ED1AC375-72F9-4DAC-B7C5-84B76D514959}"/>
              </a:ext>
            </a:extLst>
          </p:cNvPr>
          <p:cNvSpPr txBox="1"/>
          <p:nvPr userDrawn="1"/>
        </p:nvSpPr>
        <p:spPr>
          <a:xfrm>
            <a:off x="4997247" y="6400934"/>
            <a:ext cx="4100695"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29"/>
                </a:solidFill>
                <a:effectLst/>
                <a:uLnTx/>
                <a:uFillTx/>
                <a:latin typeface="Arial" charset="0"/>
                <a:ea typeface="+mn-ea"/>
                <a:cs typeface="+mn-cs"/>
              </a:rPr>
              <a:t>© 2018 McGraw-Hill Higher Education. All rights reserved.</a:t>
            </a:r>
          </a:p>
        </p:txBody>
      </p:sp>
    </p:spTree>
    <p:extLst>
      <p:ext uri="{BB962C8B-B14F-4D97-AF65-F5344CB8AC3E}">
        <p14:creationId xmlns:p14="http://schemas.microsoft.com/office/powerpoint/2010/main" val="64439405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slide" Target="slide37.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slide" Target="slide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slide" Target="slide39.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slide" Target="slide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slide" Target="slide3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7E76E7-533A-4784-9FDE-E4E0B0482F59}"/>
              </a:ext>
            </a:extLst>
          </p:cNvPr>
          <p:cNvSpPr>
            <a:spLocks noGrp="1"/>
          </p:cNvSpPr>
          <p:nvPr>
            <p:ph type="ctrTitle"/>
          </p:nvPr>
        </p:nvSpPr>
        <p:spPr/>
        <p:txBody>
          <a:bodyPr/>
          <a:lstStyle/>
          <a:p>
            <a:r>
              <a:rPr lang="en-US" altLang="en-US" dirty="0"/>
              <a:t>CHAPTER 7</a:t>
            </a:r>
            <a:endParaRPr lang="en-US" dirty="0"/>
          </a:p>
        </p:txBody>
      </p:sp>
      <p:sp>
        <p:nvSpPr>
          <p:cNvPr id="8" name="Content Placeholder 18">
            <a:extLst>
              <a:ext uri="{FF2B5EF4-FFF2-40B4-BE49-F238E27FC236}">
                <a16:creationId xmlns:a16="http://schemas.microsoft.com/office/drawing/2014/main" id="{05EEEF5A-3A5C-43A7-8E40-AB19A4C07566}"/>
              </a:ext>
            </a:extLst>
          </p:cNvPr>
          <p:cNvSpPr>
            <a:spLocks noGrp="1"/>
          </p:cNvSpPr>
          <p:nvPr>
            <p:ph sz="quarter" idx="13"/>
          </p:nvPr>
        </p:nvSpPr>
        <p:spPr>
          <a:xfrm>
            <a:off x="2288059" y="3586545"/>
            <a:ext cx="5105400" cy="1524000"/>
          </a:xfrm>
        </p:spPr>
        <p:txBody>
          <a:bodyPr/>
          <a:lstStyle/>
          <a:p>
            <a:pPr marL="0" indent="0" eaLnBrk="1" hangingPunct="1">
              <a:buNone/>
            </a:pPr>
            <a:r>
              <a:rPr lang="en-US" altLang="en-US" b="1" dirty="0"/>
              <a:t>Behavioral and Social Cognitive Approaches</a:t>
            </a:r>
          </a:p>
        </p:txBody>
      </p:sp>
      <p:sp>
        <p:nvSpPr>
          <p:cNvPr id="2" name="Content Placeholder 1">
            <a:extLst>
              <a:ext uri="{FF2B5EF4-FFF2-40B4-BE49-F238E27FC236}">
                <a16:creationId xmlns:a16="http://schemas.microsoft.com/office/drawing/2014/main" id="{7E793922-7689-4D46-8FC0-0281B648B323}"/>
              </a:ext>
            </a:extLst>
          </p:cNvPr>
          <p:cNvSpPr>
            <a:spLocks noGrp="1"/>
          </p:cNvSpPr>
          <p:nvPr>
            <p:ph sz="quarter" idx="12"/>
          </p:nvPr>
        </p:nvSpPr>
        <p:spPr>
          <a:xfrm>
            <a:off x="4800600" y="6397008"/>
            <a:ext cx="4191000" cy="381000"/>
          </a:xfrm>
        </p:spPr>
        <p:txBody>
          <a:bodyPr/>
          <a:lstStyle/>
          <a:p>
            <a:pPr>
              <a:defRPr/>
            </a:pPr>
            <a:r>
              <a:rPr lang="en-US" sz="1200" dirty="0">
                <a:latin typeface="Arial" charset="0"/>
              </a:rPr>
              <a:t>© 2018 McGraw-Hill Higher Education. All rights reserved.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F9848-D414-4BC5-A522-1B8F146DE635}"/>
              </a:ext>
            </a:extLst>
          </p:cNvPr>
          <p:cNvSpPr>
            <a:spLocks noGrp="1"/>
          </p:cNvSpPr>
          <p:nvPr>
            <p:ph type="title"/>
          </p:nvPr>
        </p:nvSpPr>
        <p:spPr>
          <a:xfrm>
            <a:off x="1071563" y="34925"/>
            <a:ext cx="7310437" cy="1412875"/>
          </a:xfrm>
        </p:spPr>
        <p:txBody>
          <a:bodyPr/>
          <a:lstStyle/>
          <a:p>
            <a:r>
              <a:rPr lang="en-US" altLang="en-US" sz="3600" dirty="0"/>
              <a:t>Pavlov’s Classical Conditioning</a:t>
            </a:r>
            <a:br>
              <a:rPr lang="en-US" altLang="en-US" sz="3600" dirty="0"/>
            </a:br>
            <a:r>
              <a:rPr lang="en-US" altLang="en-US" sz="3600" dirty="0"/>
              <a:t> </a:t>
            </a:r>
            <a:r>
              <a:rPr lang="en-US" altLang="en-US" sz="2800" i="1" dirty="0">
                <a:solidFill>
                  <a:srgbClr val="626220"/>
                </a:solidFill>
              </a:rPr>
              <a:t>Theory into Practice, 1</a:t>
            </a:r>
            <a:endParaRPr lang="en-US" sz="2800" dirty="0">
              <a:solidFill>
                <a:srgbClr val="626220"/>
              </a:solidFill>
            </a:endParaRPr>
          </a:p>
        </p:txBody>
      </p:sp>
      <p:sp>
        <p:nvSpPr>
          <p:cNvPr id="9" name="Text Placeholder 3">
            <a:extLst>
              <a:ext uri="{FF2B5EF4-FFF2-40B4-BE49-F238E27FC236}">
                <a16:creationId xmlns:a16="http://schemas.microsoft.com/office/drawing/2014/main" id="{A256B4A4-199F-4F18-AA25-3E7F6941DB12}"/>
              </a:ext>
            </a:extLst>
          </p:cNvPr>
          <p:cNvSpPr>
            <a:spLocks noGrp="1"/>
          </p:cNvSpPr>
          <p:nvPr>
            <p:ph type="body" sz="half" idx="2"/>
          </p:nvPr>
        </p:nvSpPr>
        <p:spPr>
          <a:xfrm>
            <a:off x="762001" y="1864646"/>
            <a:ext cx="7620000" cy="2066925"/>
          </a:xfrm>
          <a:solidFill>
            <a:srgbClr val="CCCC99"/>
          </a:solidFill>
          <a:ln w="57150">
            <a:solidFill>
              <a:srgbClr val="999933"/>
            </a:solidFill>
            <a:miter lim="800000"/>
          </a:ln>
        </p:spPr>
        <p:txBody>
          <a:bodyPr/>
          <a:lstStyle/>
          <a:p>
            <a:pPr marL="0" lvl="0" indent="0">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Patty does poorly on a math test. This makes her feel anxious. From this point on, she always becomes anxious when taking a math test. As the school year progresses, she begins experiencing anxiety when she has tests in other subject areas as well.</a:t>
            </a:r>
            <a:endParaRPr lang="en-US" altLang="en-US" sz="2400" kern="1200" dirty="0">
              <a:solidFill>
                <a:srgbClr val="292929"/>
              </a:solidFill>
              <a:latin typeface="Arial" panose="020B0604020202020204" pitchFamily="34" charset="0"/>
            </a:endParaRPr>
          </a:p>
        </p:txBody>
      </p:sp>
      <p:sp>
        <p:nvSpPr>
          <p:cNvPr id="8" name="Content Placeholder 2">
            <a:extLst>
              <a:ext uri="{FF2B5EF4-FFF2-40B4-BE49-F238E27FC236}">
                <a16:creationId xmlns:a16="http://schemas.microsoft.com/office/drawing/2014/main" id="{A18F7F8E-5EE3-4824-9152-1F20FF7A0D85}"/>
              </a:ext>
            </a:extLst>
          </p:cNvPr>
          <p:cNvSpPr>
            <a:spLocks noGrp="1"/>
          </p:cNvSpPr>
          <p:nvPr>
            <p:ph sz="half" idx="1"/>
          </p:nvPr>
        </p:nvSpPr>
        <p:spPr>
          <a:xfrm>
            <a:off x="1752601" y="4114800"/>
            <a:ext cx="5984876" cy="1981200"/>
          </a:xfrm>
        </p:spPr>
        <p:txBody>
          <a:bodyPr/>
          <a:lstStyle/>
          <a:p>
            <a:pPr marL="0" lvl="0" indent="0">
              <a:spcBef>
                <a:spcPct val="30000"/>
              </a:spcBef>
              <a:buClrTx/>
              <a:buSzTx/>
              <a:buNone/>
            </a:pPr>
            <a:r>
              <a:rPr lang="en-US" altLang="en-US" sz="2400" b="1" kern="1200" dirty="0">
                <a:solidFill>
                  <a:srgbClr val="292929"/>
                </a:solidFill>
                <a:latin typeface="Arial" panose="020B0604020202020204" pitchFamily="34" charset="0"/>
              </a:rPr>
              <a:t>Q.1:</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Identify the US in the example above.</a:t>
            </a:r>
            <a:r>
              <a:rPr lang="en-US" altLang="en-US" sz="2000" i="1" kern="1200" dirty="0">
                <a:solidFill>
                  <a:srgbClr val="292929"/>
                </a:solidFill>
                <a:latin typeface="Arial" panose="020B0604020202020204" pitchFamily="34" charset="0"/>
              </a:rPr>
              <a:t> </a:t>
            </a:r>
          </a:p>
          <a:p>
            <a:pPr marL="0" lvl="0" indent="0">
              <a:spcBef>
                <a:spcPct val="30000"/>
              </a:spcBef>
              <a:buClrTx/>
              <a:buSzTx/>
              <a:buNone/>
            </a:pPr>
            <a:r>
              <a:rPr lang="en-US" altLang="en-US" sz="2400" b="1" kern="1200" dirty="0">
                <a:solidFill>
                  <a:srgbClr val="292929"/>
                </a:solidFill>
                <a:latin typeface="Arial" panose="020B0604020202020204" pitchFamily="34" charset="0"/>
              </a:rPr>
              <a:t>Q.2:</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Identify the UR in the example above.</a:t>
            </a:r>
            <a:r>
              <a:rPr lang="en-US" altLang="en-US" sz="2000" i="1" kern="1200" dirty="0">
                <a:solidFill>
                  <a:srgbClr val="292929"/>
                </a:solidFill>
                <a:latin typeface="Arial" panose="020B0604020202020204" pitchFamily="34" charset="0"/>
              </a:rPr>
              <a:t> </a:t>
            </a:r>
          </a:p>
          <a:p>
            <a:pPr marL="0" lvl="0" indent="0">
              <a:spcBef>
                <a:spcPct val="30000"/>
              </a:spcBef>
              <a:buClrTx/>
              <a:buSzTx/>
              <a:buNone/>
            </a:pPr>
            <a:r>
              <a:rPr lang="en-US" altLang="en-US" sz="2400" b="1" kern="1200" dirty="0">
                <a:solidFill>
                  <a:srgbClr val="292929"/>
                </a:solidFill>
                <a:latin typeface="Arial" panose="020B0604020202020204" pitchFamily="34" charset="0"/>
              </a:rPr>
              <a:t>Q.3:</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Identify the CS in the example above.</a:t>
            </a:r>
          </a:p>
          <a:p>
            <a:pPr marL="0" lvl="0" indent="0">
              <a:spcBef>
                <a:spcPct val="30000"/>
              </a:spcBef>
              <a:buClrTx/>
              <a:buSzTx/>
              <a:buNone/>
            </a:pPr>
            <a:r>
              <a:rPr lang="en-US" altLang="en-US" sz="2400" b="1" kern="1200" dirty="0">
                <a:solidFill>
                  <a:srgbClr val="292929"/>
                </a:solidFill>
                <a:latin typeface="Arial" panose="020B0604020202020204" pitchFamily="34" charset="0"/>
              </a:rPr>
              <a:t>Q.4:</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Identify the CR in the example above.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BBDA0-ED59-4E18-8497-02A910C13BCA}"/>
              </a:ext>
            </a:extLst>
          </p:cNvPr>
          <p:cNvSpPr>
            <a:spLocks noGrp="1"/>
          </p:cNvSpPr>
          <p:nvPr>
            <p:ph type="title"/>
          </p:nvPr>
        </p:nvSpPr>
        <p:spPr>
          <a:xfrm>
            <a:off x="1151773" y="34925"/>
            <a:ext cx="7158037" cy="1412875"/>
          </a:xfrm>
        </p:spPr>
        <p:txBody>
          <a:bodyPr/>
          <a:lstStyle/>
          <a:p>
            <a:r>
              <a:rPr lang="en-US" altLang="en-US" sz="3600" dirty="0">
                <a:solidFill>
                  <a:srgbClr val="000000"/>
                </a:solidFill>
              </a:rPr>
              <a:t>Pavlov’s Classical Conditioning</a:t>
            </a:r>
            <a:br>
              <a:rPr lang="en-US" altLang="en-US" sz="3200" dirty="0">
                <a:solidFill>
                  <a:srgbClr val="000000"/>
                </a:solidFill>
              </a:rPr>
            </a:br>
            <a:r>
              <a:rPr lang="en-US" altLang="en-US" sz="3200" dirty="0">
                <a:solidFill>
                  <a:srgbClr val="000000"/>
                </a:solidFill>
              </a:rPr>
              <a:t> </a:t>
            </a:r>
            <a:r>
              <a:rPr lang="en-US" altLang="en-US" sz="2800" i="1" dirty="0">
                <a:solidFill>
                  <a:srgbClr val="626220"/>
                </a:solidFill>
              </a:rPr>
              <a:t>Theory into Practice, 2</a:t>
            </a:r>
            <a:endParaRPr lang="en-US" dirty="0">
              <a:solidFill>
                <a:srgbClr val="626220"/>
              </a:solidFill>
            </a:endParaRPr>
          </a:p>
        </p:txBody>
      </p:sp>
      <p:sp>
        <p:nvSpPr>
          <p:cNvPr id="7" name="Content Placeholder 2">
            <a:extLst>
              <a:ext uri="{FF2B5EF4-FFF2-40B4-BE49-F238E27FC236}">
                <a16:creationId xmlns:a16="http://schemas.microsoft.com/office/drawing/2014/main" id="{3BB8B678-910E-4667-B3AF-B1689541DC22}"/>
              </a:ext>
            </a:extLst>
          </p:cNvPr>
          <p:cNvSpPr>
            <a:spLocks noGrp="1"/>
          </p:cNvSpPr>
          <p:nvPr>
            <p:ph sz="half" idx="1"/>
          </p:nvPr>
        </p:nvSpPr>
        <p:spPr>
          <a:xfrm>
            <a:off x="1143002" y="2025444"/>
            <a:ext cx="7757650" cy="2057400"/>
          </a:xfrm>
          <a:solidFill>
            <a:srgbClr val="CCCC99"/>
          </a:solidFill>
          <a:ln w="57150">
            <a:solidFill>
              <a:srgbClr val="999933"/>
            </a:solidFill>
            <a:miter lim="800000"/>
          </a:ln>
        </p:spPr>
        <p:txBody>
          <a:bodyPr/>
          <a:lstStyle/>
          <a:p>
            <a:pPr marL="0" lvl="0" indent="0">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Patty does poorly on a math test. This makes her feel anxious. From that point on, she always becomes anxious when taking a math test. As the school year progresses, she begins experiencing anxiety when she has tests in other subject areas as well.</a:t>
            </a:r>
            <a:endParaRPr lang="en-US" altLang="en-US" sz="2400" kern="1200" dirty="0">
              <a:solidFill>
                <a:srgbClr val="292929"/>
              </a:solidFill>
              <a:latin typeface="Arial" panose="020B0604020202020204" pitchFamily="34" charset="0"/>
            </a:endParaRPr>
          </a:p>
        </p:txBody>
      </p:sp>
      <p:sp>
        <p:nvSpPr>
          <p:cNvPr id="8" name="Text Placeholder 3">
            <a:extLst>
              <a:ext uri="{FF2B5EF4-FFF2-40B4-BE49-F238E27FC236}">
                <a16:creationId xmlns:a16="http://schemas.microsoft.com/office/drawing/2014/main" id="{0FFC6FDF-1EE3-42A1-A691-CB0D135C71D3}"/>
              </a:ext>
            </a:extLst>
          </p:cNvPr>
          <p:cNvSpPr>
            <a:spLocks noGrp="1"/>
          </p:cNvSpPr>
          <p:nvPr>
            <p:ph type="body" sz="half" idx="2"/>
          </p:nvPr>
        </p:nvSpPr>
        <p:spPr>
          <a:xfrm>
            <a:off x="1524000" y="4495800"/>
            <a:ext cx="6248400" cy="1295400"/>
          </a:xfrm>
        </p:spPr>
        <p:txBody>
          <a:bodyPr/>
          <a:lstStyle/>
          <a:p>
            <a:pPr marL="398463" lvl="0" indent="-398463">
              <a:spcBef>
                <a:spcPct val="50000"/>
              </a:spcBef>
              <a:buClrTx/>
              <a:buSzTx/>
              <a:buNone/>
            </a:pPr>
            <a:r>
              <a:rPr lang="en-US" altLang="en-US" sz="2400" b="1" kern="1200" dirty="0">
                <a:solidFill>
                  <a:srgbClr val="292929"/>
                </a:solidFill>
                <a:latin typeface="Arial" panose="020B0604020202020204" pitchFamily="34" charset="0"/>
              </a:rPr>
              <a:t>Q.5: </a:t>
            </a:r>
            <a:r>
              <a:rPr lang="en-US" altLang="en-US" sz="2000" i="1" kern="1200" dirty="0">
                <a:solidFill>
                  <a:srgbClr val="000000"/>
                </a:solidFill>
                <a:latin typeface="Arial" panose="020B0604020202020204" pitchFamily="34" charset="0"/>
                <a:cs typeface="Times New Roman" panose="02020603050405020304" pitchFamily="18" charset="0"/>
              </a:rPr>
              <a:t>Why would Patty begin to experience anxiety in response to tests in content areas other than math?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BB5EF-B396-4A00-81FA-E93BE2EF7C7D}"/>
              </a:ext>
            </a:extLst>
          </p:cNvPr>
          <p:cNvSpPr>
            <a:spLocks noGrp="1"/>
          </p:cNvSpPr>
          <p:nvPr>
            <p:ph type="title"/>
          </p:nvPr>
        </p:nvSpPr>
        <p:spPr/>
        <p:txBody>
          <a:bodyPr/>
          <a:lstStyle/>
          <a:p>
            <a:r>
              <a:rPr lang="en-US" altLang="en-US" sz="3600" dirty="0">
                <a:solidFill>
                  <a:srgbClr val="000000"/>
                </a:solidFill>
              </a:rPr>
              <a:t>Skinner’s Operant Conditioning</a:t>
            </a:r>
            <a:endParaRPr lang="en-US" dirty="0"/>
          </a:p>
        </p:txBody>
      </p:sp>
      <p:sp>
        <p:nvSpPr>
          <p:cNvPr id="3" name="Content Placeholder 2">
            <a:extLst>
              <a:ext uri="{FF2B5EF4-FFF2-40B4-BE49-F238E27FC236}">
                <a16:creationId xmlns:a16="http://schemas.microsoft.com/office/drawing/2014/main" id="{31C53450-A4BE-40C9-AF38-83C6933E779E}"/>
              </a:ext>
            </a:extLst>
          </p:cNvPr>
          <p:cNvSpPr>
            <a:spLocks noGrp="1"/>
          </p:cNvSpPr>
          <p:nvPr>
            <p:ph idx="1"/>
          </p:nvPr>
        </p:nvSpPr>
        <p:spPr>
          <a:xfrm>
            <a:off x="949325" y="1981200"/>
            <a:ext cx="5756275" cy="4114800"/>
          </a:xfrm>
        </p:spPr>
        <p:txBody>
          <a:bodyPr/>
          <a:lstStyle/>
          <a:p>
            <a:pPr eaLnBrk="1" hangingPunct="1">
              <a:lnSpc>
                <a:spcPct val="90000"/>
              </a:lnSpc>
              <a:buNone/>
            </a:pPr>
            <a:r>
              <a:rPr lang="en-US" altLang="en-US" b="1" dirty="0"/>
              <a:t>Consequences </a:t>
            </a:r>
            <a:r>
              <a:rPr lang="en-US" altLang="en-US" dirty="0"/>
              <a:t>are contingent on the organism’s behavior. </a:t>
            </a:r>
          </a:p>
          <a:p>
            <a:pPr lvl="1" eaLnBrk="1" hangingPunct="1">
              <a:lnSpc>
                <a:spcPct val="90000"/>
              </a:lnSpc>
              <a:spcBef>
                <a:spcPct val="50000"/>
              </a:spcBef>
              <a:buNone/>
            </a:pPr>
            <a:r>
              <a:rPr lang="en-US" altLang="en-US" sz="2400" b="1" dirty="0"/>
              <a:t>Reinforcement </a:t>
            </a:r>
            <a:r>
              <a:rPr lang="en-US" altLang="en-US" sz="2400" dirty="0"/>
              <a:t>increases the probability that a behavior will occur.</a:t>
            </a:r>
            <a:endParaRPr lang="en-US" altLang="en-US" sz="2400" b="1" dirty="0"/>
          </a:p>
          <a:p>
            <a:pPr lvl="1" eaLnBrk="1" hangingPunct="1">
              <a:lnSpc>
                <a:spcPct val="90000"/>
              </a:lnSpc>
              <a:spcBef>
                <a:spcPct val="50000"/>
              </a:spcBef>
              <a:buNone/>
            </a:pPr>
            <a:r>
              <a:rPr lang="en-US" altLang="en-US" sz="2400" b="1" dirty="0"/>
              <a:t>Punishment</a:t>
            </a:r>
            <a:r>
              <a:rPr lang="en-US" altLang="en-US" sz="2400" dirty="0"/>
              <a:t> decreases the probability that a behavior will occur.</a:t>
            </a:r>
          </a:p>
        </p:txBody>
      </p:sp>
      <p:pic>
        <p:nvPicPr>
          <p:cNvPr id="5" name="Picture 4">
            <a:extLst>
              <a:ext uri="{FF2B5EF4-FFF2-40B4-BE49-F238E27FC236}">
                <a16:creationId xmlns:a16="http://schemas.microsoft.com/office/drawing/2014/main" id="{9BED4030-E141-4A63-A4A6-FF1EBC121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124200"/>
            <a:ext cx="381000" cy="2057400"/>
          </a:xfrm>
          <a:prstGeom prst="rect">
            <a:avLst/>
          </a:prstGeom>
        </p:spPr>
      </p:pic>
      <p:pic>
        <p:nvPicPr>
          <p:cNvPr id="1843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819400"/>
            <a:ext cx="1905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A8DBFF-4D05-44E6-BE79-FE9F21BB3798}"/>
              </a:ext>
            </a:extLst>
          </p:cNvPr>
          <p:cNvSpPr>
            <a:spLocks noGrp="1"/>
          </p:cNvSpPr>
          <p:nvPr>
            <p:ph type="title"/>
          </p:nvPr>
        </p:nvSpPr>
        <p:spPr>
          <a:xfrm>
            <a:off x="1071563" y="34925"/>
            <a:ext cx="7158037" cy="1412875"/>
          </a:xfrm>
        </p:spPr>
        <p:txBody>
          <a:bodyPr/>
          <a:lstStyle/>
          <a:p>
            <a:r>
              <a:rPr lang="en-US" altLang="en-US" dirty="0"/>
              <a:t>Punishment </a:t>
            </a:r>
            <a:r>
              <a:rPr lang="en-US" altLang="en-US" dirty="0" err="1"/>
              <a:t>versusReinforcement</a:t>
            </a:r>
            <a:endParaRPr lang="en-US" dirty="0"/>
          </a:p>
        </p:txBody>
      </p:sp>
      <p:graphicFrame>
        <p:nvGraphicFramePr>
          <p:cNvPr id="2" name="Table Placeholder 1">
            <a:extLst>
              <a:ext uri="{FF2B5EF4-FFF2-40B4-BE49-F238E27FC236}">
                <a16:creationId xmlns:a16="http://schemas.microsoft.com/office/drawing/2014/main" id="{962EF712-0F0B-41A6-9B7D-2641D1FF2EC3}"/>
              </a:ext>
            </a:extLst>
          </p:cNvPr>
          <p:cNvGraphicFramePr>
            <a:graphicFrameLocks noGrp="1"/>
          </p:cNvGraphicFramePr>
          <p:nvPr>
            <p:ph type="tbl" sz="quarter" idx="11"/>
            <p:extLst>
              <p:ext uri="{D42A27DB-BD31-4B8C-83A1-F6EECF244321}">
                <p14:modId xmlns:p14="http://schemas.microsoft.com/office/powerpoint/2010/main" val="3764895404"/>
              </p:ext>
            </p:extLst>
          </p:nvPr>
        </p:nvGraphicFramePr>
        <p:xfrm>
          <a:off x="228600" y="2057403"/>
          <a:ext cx="8686800" cy="405751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617980409"/>
                    </a:ext>
                  </a:extLst>
                </a:gridCol>
                <a:gridCol w="1905000">
                  <a:extLst>
                    <a:ext uri="{9D8B030D-6E8A-4147-A177-3AD203B41FA5}">
                      <a16:colId xmlns:a16="http://schemas.microsoft.com/office/drawing/2014/main" val="2536266853"/>
                    </a:ext>
                  </a:extLst>
                </a:gridCol>
                <a:gridCol w="2514600">
                  <a:extLst>
                    <a:ext uri="{9D8B030D-6E8A-4147-A177-3AD203B41FA5}">
                      <a16:colId xmlns:a16="http://schemas.microsoft.com/office/drawing/2014/main" val="741361959"/>
                    </a:ext>
                  </a:extLst>
                </a:gridCol>
                <a:gridCol w="1828800">
                  <a:extLst>
                    <a:ext uri="{9D8B030D-6E8A-4147-A177-3AD203B41FA5}">
                      <a16:colId xmlns:a16="http://schemas.microsoft.com/office/drawing/2014/main" val="4123129015"/>
                    </a:ext>
                  </a:extLst>
                </a:gridCol>
              </a:tblGrid>
              <a:tr h="81150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300" b="1" i="0" u="none" strike="noStrike" cap="none" normalizeH="0" baseline="0" dirty="0">
                        <a:ln>
                          <a:noFill/>
                        </a:ln>
                        <a:solidFill>
                          <a:schemeClr val="tx1"/>
                        </a:solidFill>
                        <a:effectLst/>
                        <a:latin typeface="Arial" charset="0"/>
                      </a:endParaRP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1" i="0" u="none" strike="noStrike" cap="none" normalizeH="0" baseline="0" dirty="0">
                          <a:ln>
                            <a:noFill/>
                          </a:ln>
                          <a:solidFill>
                            <a:schemeClr val="tx2"/>
                          </a:solidFill>
                          <a:effectLst/>
                          <a:latin typeface="Arial" charset="0"/>
                        </a:rPr>
                        <a:t>TYPE</a:t>
                      </a: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1800" b="1" i="0" u="none" strike="noStrike" cap="none" normalizeH="0" baseline="0" dirty="0">
                          <a:ln>
                            <a:noFill/>
                          </a:ln>
                          <a:solidFill>
                            <a:schemeClr val="tx2"/>
                          </a:solidFill>
                          <a:effectLst/>
                          <a:latin typeface="Arial" charset="0"/>
                        </a:rPr>
                        <a:t>CONSEQUENCE</a:t>
                      </a:r>
                      <a:endParaRPr kumimoji="0" lang="en-US" sz="1800" b="1" i="0" u="none" strike="noStrike" cap="none" normalizeH="0" baseline="0" dirty="0">
                        <a:ln>
                          <a:noFill/>
                        </a:ln>
                        <a:solidFill>
                          <a:schemeClr val="tx2"/>
                        </a:solidFill>
                        <a:effectLst/>
                        <a:latin typeface="Times New Roman" pitchFamily="18" charset="0"/>
                      </a:endParaRP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1800" b="1" i="0" u="none" strike="noStrike" cap="none" normalizeH="0" baseline="0" dirty="0">
                          <a:ln>
                            <a:noFill/>
                          </a:ln>
                          <a:solidFill>
                            <a:schemeClr val="tx2"/>
                          </a:solidFill>
                          <a:effectLst/>
                          <a:latin typeface="Arial" charset="0"/>
                        </a:rPr>
                        <a:t>BEHAVIOR CHANGE</a:t>
                      </a:r>
                      <a:endParaRPr kumimoji="0" lang="en-US" sz="1800" b="1" i="0" u="none" strike="noStrike" cap="none" normalizeH="0" baseline="0" dirty="0">
                        <a:ln>
                          <a:noFill/>
                        </a:ln>
                        <a:solidFill>
                          <a:schemeClr val="tx2"/>
                        </a:solidFill>
                        <a:effectLst/>
                        <a:latin typeface="Times New Roman" pitchFamily="18" charset="0"/>
                      </a:endParaRPr>
                    </a:p>
                  </a:txBody>
                  <a:tcPr marT="44512" marB="44512" anchor="ctr" horzOverflow="overflow"/>
                </a:tc>
                <a:extLst>
                  <a:ext uri="{0D108BD9-81ED-4DB2-BD59-A6C34878D82A}">
                    <a16:rowId xmlns:a16="http://schemas.microsoft.com/office/drawing/2014/main" val="384002344"/>
                  </a:ext>
                </a:extLst>
              </a:tr>
              <a:tr h="811502">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1" i="0" u="none" strike="noStrike" cap="none" normalizeH="0" baseline="0" dirty="0">
                          <a:ln>
                            <a:noFill/>
                          </a:ln>
                          <a:solidFill>
                            <a:schemeClr val="tx2"/>
                          </a:solidFill>
                          <a:effectLst/>
                          <a:latin typeface="Arial" charset="0"/>
                        </a:rPr>
                        <a:t>Reinforcement</a:t>
                      </a: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0" i="0" u="none" strike="noStrike" cap="none" normalizeH="0" baseline="0" dirty="0">
                          <a:ln>
                            <a:noFill/>
                          </a:ln>
                          <a:solidFill>
                            <a:schemeClr val="tx1"/>
                          </a:solidFill>
                          <a:effectLst/>
                          <a:latin typeface="Arial" charset="0"/>
                        </a:rPr>
                        <a:t>positive</a:t>
                      </a:r>
                      <a:endParaRPr kumimoji="0" lang="en-US" sz="2300" b="0" i="0" u="none" strike="noStrike" cap="none" normalizeH="0" baseline="0" dirty="0">
                        <a:ln>
                          <a:noFill/>
                        </a:ln>
                        <a:solidFill>
                          <a:schemeClr val="tx1"/>
                        </a:solidFill>
                        <a:effectLst/>
                        <a:latin typeface="Times New Roman" pitchFamily="18" charset="0"/>
                      </a:endParaRP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0" i="0" u="none" strike="noStrike" cap="none" normalizeH="0" baseline="0" dirty="0">
                          <a:ln>
                            <a:noFill/>
                          </a:ln>
                          <a:solidFill>
                            <a:schemeClr val="tx1"/>
                          </a:solidFill>
                          <a:effectLst/>
                          <a:latin typeface="Arial" charset="0"/>
                        </a:rPr>
                        <a:t>good when imposed </a:t>
                      </a:r>
                      <a:endParaRPr kumimoji="0" lang="en-US" sz="2300" b="0" i="0" u="none" strike="noStrike" cap="none" normalizeH="0" baseline="0" dirty="0">
                        <a:ln>
                          <a:noFill/>
                        </a:ln>
                        <a:solidFill>
                          <a:schemeClr val="tx1"/>
                        </a:solidFill>
                        <a:effectLst/>
                        <a:latin typeface="Times New Roman" pitchFamily="18" charset="0"/>
                      </a:endParaRP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0" i="0" u="none" strike="noStrike" cap="none" normalizeH="0" baseline="0" dirty="0">
                          <a:ln>
                            <a:noFill/>
                          </a:ln>
                          <a:solidFill>
                            <a:schemeClr val="tx1"/>
                          </a:solidFill>
                          <a:effectLst/>
                          <a:latin typeface="Arial" charset="0"/>
                        </a:rPr>
                        <a:t>increases</a:t>
                      </a:r>
                      <a:endParaRPr kumimoji="0" lang="en-US" sz="2300" b="0" i="0" u="none" strike="noStrike" cap="none" normalizeH="0" baseline="0" dirty="0">
                        <a:ln>
                          <a:noFill/>
                        </a:ln>
                        <a:solidFill>
                          <a:schemeClr val="tx1"/>
                        </a:solidFill>
                        <a:effectLst/>
                        <a:latin typeface="Times New Roman" pitchFamily="18" charset="0"/>
                      </a:endParaRPr>
                    </a:p>
                  </a:txBody>
                  <a:tcPr marT="44512" marB="44512" anchor="ctr" horzOverflow="overflow"/>
                </a:tc>
                <a:extLst>
                  <a:ext uri="{0D108BD9-81ED-4DB2-BD59-A6C34878D82A}">
                    <a16:rowId xmlns:a16="http://schemas.microsoft.com/office/drawing/2014/main" val="3591982998"/>
                  </a:ext>
                </a:extLst>
              </a:tr>
              <a:tr h="81150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300" b="0" i="0" u="none" strike="noStrike" cap="none" normalizeH="0" baseline="0" dirty="0">
                        <a:ln>
                          <a:noFill/>
                        </a:ln>
                        <a:solidFill>
                          <a:schemeClr val="tx1"/>
                        </a:solidFill>
                        <a:effectLst/>
                        <a:latin typeface="Arial" charset="0"/>
                      </a:endParaRP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0" i="0" u="none" strike="noStrike" cap="none" normalizeH="0" baseline="0" dirty="0">
                          <a:ln>
                            <a:noFill/>
                          </a:ln>
                          <a:solidFill>
                            <a:schemeClr val="tx1"/>
                          </a:solidFill>
                          <a:effectLst/>
                          <a:latin typeface="Arial" charset="0"/>
                        </a:rPr>
                        <a:t>negative</a:t>
                      </a:r>
                      <a:endParaRPr kumimoji="0" lang="en-US" sz="2300" b="0" i="0" u="none" strike="noStrike" cap="none" normalizeH="0" baseline="0" dirty="0">
                        <a:ln>
                          <a:noFill/>
                        </a:ln>
                        <a:solidFill>
                          <a:schemeClr val="tx1"/>
                        </a:solidFill>
                        <a:effectLst/>
                        <a:latin typeface="Times New Roman" pitchFamily="18" charset="0"/>
                      </a:endParaRP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0" i="0" u="none" strike="noStrike" cap="none" normalizeH="0" baseline="0" dirty="0">
                          <a:ln>
                            <a:noFill/>
                          </a:ln>
                          <a:solidFill>
                            <a:schemeClr val="tx1"/>
                          </a:solidFill>
                          <a:effectLst/>
                          <a:latin typeface="Arial" charset="0"/>
                        </a:rPr>
                        <a:t>bad when not imposed</a:t>
                      </a:r>
                      <a:endParaRPr kumimoji="0" lang="en-US" sz="2300" b="0" i="0" u="none" strike="noStrike" cap="none" normalizeH="0" baseline="0" dirty="0">
                        <a:ln>
                          <a:noFill/>
                        </a:ln>
                        <a:solidFill>
                          <a:schemeClr val="tx1"/>
                        </a:solidFill>
                        <a:effectLst/>
                        <a:latin typeface="Times New Roman" pitchFamily="18" charset="0"/>
                      </a:endParaRP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0" i="0" u="none" strike="noStrike" cap="none" normalizeH="0" baseline="0" dirty="0">
                          <a:ln>
                            <a:noFill/>
                          </a:ln>
                          <a:solidFill>
                            <a:schemeClr val="tx1"/>
                          </a:solidFill>
                          <a:effectLst/>
                          <a:latin typeface="Arial" charset="0"/>
                        </a:rPr>
                        <a:t>increases</a:t>
                      </a:r>
                      <a:endParaRPr kumimoji="0" lang="en-US" sz="2300" b="0" i="0" u="none" strike="noStrike" cap="none" normalizeH="0" baseline="0" dirty="0">
                        <a:ln>
                          <a:noFill/>
                        </a:ln>
                        <a:solidFill>
                          <a:schemeClr val="tx1"/>
                        </a:solidFill>
                        <a:effectLst/>
                        <a:latin typeface="Times New Roman" pitchFamily="18" charset="0"/>
                      </a:endParaRPr>
                    </a:p>
                  </a:txBody>
                  <a:tcPr marT="44512" marB="44512" anchor="ctr" horzOverflow="overflow"/>
                </a:tc>
                <a:extLst>
                  <a:ext uri="{0D108BD9-81ED-4DB2-BD59-A6C34878D82A}">
                    <a16:rowId xmlns:a16="http://schemas.microsoft.com/office/drawing/2014/main" val="2369170086"/>
                  </a:ext>
                </a:extLst>
              </a:tr>
              <a:tr h="811502">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1" i="0" u="none" strike="noStrike" cap="none" normalizeH="0" baseline="0" dirty="0">
                          <a:ln>
                            <a:noFill/>
                          </a:ln>
                          <a:solidFill>
                            <a:schemeClr val="tx2"/>
                          </a:solidFill>
                          <a:effectLst/>
                          <a:latin typeface="Arial" charset="0"/>
                        </a:rPr>
                        <a:t>Punishment</a:t>
                      </a: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0" i="0" u="none" strike="noStrike" cap="none" normalizeH="0" baseline="0" dirty="0">
                          <a:ln>
                            <a:noFill/>
                          </a:ln>
                          <a:solidFill>
                            <a:schemeClr val="tx1"/>
                          </a:solidFill>
                          <a:effectLst/>
                          <a:latin typeface="Arial" charset="0"/>
                        </a:rPr>
                        <a:t>removal</a:t>
                      </a:r>
                      <a:endParaRPr kumimoji="0" lang="en-US" sz="2300" b="0" i="0" u="none" strike="noStrike" cap="none" normalizeH="0" baseline="0" dirty="0">
                        <a:ln>
                          <a:noFill/>
                        </a:ln>
                        <a:solidFill>
                          <a:schemeClr val="tx1"/>
                        </a:solidFill>
                        <a:effectLst/>
                        <a:latin typeface="Times New Roman" pitchFamily="18" charset="0"/>
                      </a:endParaRP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0" i="0" u="none" strike="noStrike" cap="none" normalizeH="0" baseline="0" dirty="0">
                          <a:ln>
                            <a:noFill/>
                          </a:ln>
                          <a:solidFill>
                            <a:schemeClr val="tx1"/>
                          </a:solidFill>
                          <a:effectLst/>
                          <a:latin typeface="Arial" charset="0"/>
                        </a:rPr>
                        <a:t>good when not imposed</a:t>
                      </a:r>
                      <a:endParaRPr kumimoji="0" lang="en-US" sz="2300" b="0" i="0" u="none" strike="noStrike" cap="none" normalizeH="0" baseline="0" dirty="0">
                        <a:ln>
                          <a:noFill/>
                        </a:ln>
                        <a:solidFill>
                          <a:schemeClr val="tx1"/>
                        </a:solidFill>
                        <a:effectLst/>
                        <a:latin typeface="Times New Roman" pitchFamily="18" charset="0"/>
                      </a:endParaRP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0" i="0" u="none" strike="noStrike" cap="none" normalizeH="0" baseline="0" dirty="0">
                          <a:ln>
                            <a:noFill/>
                          </a:ln>
                          <a:solidFill>
                            <a:schemeClr val="tx1"/>
                          </a:solidFill>
                          <a:effectLst/>
                          <a:latin typeface="Arial" charset="0"/>
                        </a:rPr>
                        <a:t>decreases</a:t>
                      </a:r>
                      <a:endParaRPr kumimoji="0" lang="en-US" sz="2300" b="0" i="0" u="none" strike="noStrike" cap="none" normalizeH="0" baseline="0" dirty="0">
                        <a:ln>
                          <a:noFill/>
                        </a:ln>
                        <a:solidFill>
                          <a:schemeClr val="tx1"/>
                        </a:solidFill>
                        <a:effectLst/>
                        <a:latin typeface="Times New Roman" pitchFamily="18" charset="0"/>
                      </a:endParaRPr>
                    </a:p>
                  </a:txBody>
                  <a:tcPr marT="44512" marB="44512" anchor="ctr" horzOverflow="overflow"/>
                </a:tc>
                <a:extLst>
                  <a:ext uri="{0D108BD9-81ED-4DB2-BD59-A6C34878D82A}">
                    <a16:rowId xmlns:a16="http://schemas.microsoft.com/office/drawing/2014/main" val="3504823280"/>
                  </a:ext>
                </a:extLst>
              </a:tr>
              <a:tr h="81150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300" b="0" i="0" u="none" strike="noStrike" cap="none" normalizeH="0" baseline="0" dirty="0">
                        <a:ln>
                          <a:noFill/>
                        </a:ln>
                        <a:solidFill>
                          <a:schemeClr val="tx1"/>
                        </a:solidFill>
                        <a:effectLst/>
                        <a:latin typeface="Arial" charset="0"/>
                      </a:endParaRP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0" i="0" u="none" strike="noStrike" cap="none" normalizeH="0" baseline="0" dirty="0">
                          <a:ln>
                            <a:noFill/>
                          </a:ln>
                          <a:solidFill>
                            <a:schemeClr val="tx1"/>
                          </a:solidFill>
                          <a:effectLst/>
                          <a:latin typeface="Arial" charset="0"/>
                        </a:rPr>
                        <a:t>presentation</a:t>
                      </a:r>
                      <a:endParaRPr kumimoji="0" lang="en-US" sz="2300" b="0" i="0" u="none" strike="noStrike" cap="none" normalizeH="0" baseline="0" dirty="0">
                        <a:ln>
                          <a:noFill/>
                        </a:ln>
                        <a:solidFill>
                          <a:schemeClr val="tx1"/>
                        </a:solidFill>
                        <a:effectLst/>
                        <a:latin typeface="Times New Roman" pitchFamily="18" charset="0"/>
                      </a:endParaRP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0" i="0" u="none" strike="noStrike" cap="none" normalizeH="0" baseline="0" dirty="0">
                          <a:ln>
                            <a:noFill/>
                          </a:ln>
                          <a:solidFill>
                            <a:schemeClr val="tx1"/>
                          </a:solidFill>
                          <a:effectLst/>
                          <a:latin typeface="Arial" charset="0"/>
                        </a:rPr>
                        <a:t>bad when imposed</a:t>
                      </a:r>
                      <a:endParaRPr kumimoji="0" lang="en-US" sz="2300" b="0" i="0" u="none" strike="noStrike" cap="none" normalizeH="0" baseline="0" dirty="0">
                        <a:ln>
                          <a:noFill/>
                        </a:ln>
                        <a:solidFill>
                          <a:schemeClr val="tx1"/>
                        </a:solidFill>
                        <a:effectLst/>
                        <a:latin typeface="Times New Roman" pitchFamily="18" charset="0"/>
                      </a:endParaRPr>
                    </a:p>
                  </a:txBody>
                  <a:tcPr marT="44512" marB="4451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479675" algn="l"/>
                          <a:tab pos="3943350" algn="l"/>
                          <a:tab pos="5908675" algn="l"/>
                          <a:tab pos="7600950" algn="l"/>
                        </a:tabLst>
                      </a:pPr>
                      <a:r>
                        <a:rPr kumimoji="0" lang="en-US" sz="2300" b="0" i="0" u="none" strike="noStrike" cap="none" normalizeH="0" baseline="0" dirty="0">
                          <a:ln>
                            <a:noFill/>
                          </a:ln>
                          <a:solidFill>
                            <a:schemeClr val="tx1"/>
                          </a:solidFill>
                          <a:effectLst/>
                          <a:latin typeface="Arial" charset="0"/>
                        </a:rPr>
                        <a:t>decreases</a:t>
                      </a:r>
                      <a:endParaRPr kumimoji="0" lang="en-US" sz="2300" b="0" i="0" u="none" strike="noStrike" cap="none" normalizeH="0" baseline="0" dirty="0">
                        <a:ln>
                          <a:noFill/>
                        </a:ln>
                        <a:solidFill>
                          <a:schemeClr val="tx1"/>
                        </a:solidFill>
                        <a:effectLst/>
                        <a:latin typeface="Times New Roman" pitchFamily="18" charset="0"/>
                      </a:endParaRPr>
                    </a:p>
                  </a:txBody>
                  <a:tcPr marT="44512" marB="44512" anchor="ctr" horzOverflow="overflow"/>
                </a:tc>
                <a:extLst>
                  <a:ext uri="{0D108BD9-81ED-4DB2-BD59-A6C34878D82A}">
                    <a16:rowId xmlns:a16="http://schemas.microsoft.com/office/drawing/2014/main" val="3282350014"/>
                  </a:ext>
                </a:extLst>
              </a:tr>
            </a:tbl>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14E04C-853D-441A-8B89-4B38C422FB68}"/>
              </a:ext>
            </a:extLst>
          </p:cNvPr>
          <p:cNvSpPr>
            <a:spLocks noGrp="1"/>
          </p:cNvSpPr>
          <p:nvPr>
            <p:ph type="title"/>
          </p:nvPr>
        </p:nvSpPr>
        <p:spPr/>
        <p:txBody>
          <a:bodyPr/>
          <a:lstStyle/>
          <a:p>
            <a:r>
              <a:rPr lang="en-US" altLang="en-US" sz="3600" dirty="0"/>
              <a:t>Operant Conditioning Principles</a:t>
            </a:r>
            <a:endParaRPr lang="en-US" sz="3600" dirty="0"/>
          </a:p>
        </p:txBody>
      </p:sp>
      <p:graphicFrame>
        <p:nvGraphicFramePr>
          <p:cNvPr id="5" name="Table Placeholder 4">
            <a:extLst>
              <a:ext uri="{FF2B5EF4-FFF2-40B4-BE49-F238E27FC236}">
                <a16:creationId xmlns:a16="http://schemas.microsoft.com/office/drawing/2014/main" id="{3366ED2D-40CD-4F1F-9751-8195640A58E9}"/>
              </a:ext>
            </a:extLst>
          </p:cNvPr>
          <p:cNvGraphicFramePr>
            <a:graphicFrameLocks noGrp="1"/>
          </p:cNvGraphicFramePr>
          <p:nvPr>
            <p:ph type="tbl" sz="quarter" idx="11"/>
            <p:extLst/>
          </p:nvPr>
        </p:nvGraphicFramePr>
        <p:xfrm>
          <a:off x="1265694" y="1935996"/>
          <a:ext cx="7391400" cy="3922363"/>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3851743728"/>
                    </a:ext>
                  </a:extLst>
                </a:gridCol>
                <a:gridCol w="3962400">
                  <a:extLst>
                    <a:ext uri="{9D8B030D-6E8A-4147-A177-3AD203B41FA5}">
                      <a16:colId xmlns:a16="http://schemas.microsoft.com/office/drawing/2014/main" val="2793939352"/>
                    </a:ext>
                  </a:extLst>
                </a:gridCol>
              </a:tblGrid>
              <a:tr h="1116270">
                <a:tc>
                  <a:txBody>
                    <a:bodyPr/>
                    <a:lstStyle/>
                    <a:p>
                      <a:r>
                        <a:rPr lang="en-US" altLang="en-US" sz="2800" b="1" dirty="0">
                          <a:solidFill>
                            <a:schemeClr val="tx1"/>
                          </a:solidFill>
                        </a:rPr>
                        <a:t>Generalization</a:t>
                      </a:r>
                      <a:r>
                        <a:rPr lang="en-US" altLang="en-US" sz="2800" b="1" spc="2000" baseline="0" dirty="0">
                          <a:solidFill>
                            <a:schemeClr val="tx1"/>
                          </a:solidFill>
                        </a:rPr>
                        <a:t> </a:t>
                      </a:r>
                      <a:r>
                        <a:rPr lang="en-US" altLang="en-US" sz="2800" b="1" dirty="0">
                          <a:solidFill>
                            <a:schemeClr val="tx1"/>
                          </a:solidFill>
                        </a:rPr>
                        <a:t>→</a:t>
                      </a:r>
                      <a:endParaRPr lang="en-US" sz="2800"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2400" b="0" dirty="0">
                          <a:solidFill>
                            <a:schemeClr val="tx2"/>
                          </a:solidFill>
                        </a:rPr>
                        <a:t>Giving the same response </a:t>
                      </a:r>
                      <a:br>
                        <a:rPr kumimoji="1" lang="en-US" altLang="en-US" sz="2400" b="0" dirty="0">
                          <a:solidFill>
                            <a:schemeClr val="tx2"/>
                          </a:solidFill>
                        </a:rPr>
                      </a:br>
                      <a:r>
                        <a:rPr kumimoji="1" lang="en-US" altLang="en-US" sz="2400" b="0" dirty="0">
                          <a:solidFill>
                            <a:schemeClr val="tx2"/>
                          </a:solidFill>
                        </a:rPr>
                        <a:t>to similar stimuli</a:t>
                      </a:r>
                    </a:p>
                  </a:txBody>
                  <a:tcPr>
                    <a:noFill/>
                  </a:tcPr>
                </a:tc>
                <a:extLst>
                  <a:ext uri="{0D108BD9-81ED-4DB2-BD59-A6C34878D82A}">
                    <a16:rowId xmlns:a16="http://schemas.microsoft.com/office/drawing/2014/main" val="2424105139"/>
                  </a:ext>
                </a:extLst>
              </a:tr>
              <a:tr h="1215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1" dirty="0"/>
                        <a:t>Discrimination</a:t>
                      </a:r>
                      <a:r>
                        <a:rPr lang="en-US" altLang="en-US" sz="2800" b="1" spc="1800" baseline="0" dirty="0"/>
                        <a:t> </a:t>
                      </a:r>
                      <a:r>
                        <a:rPr lang="en-US" altLang="en-US" sz="2800" b="1" dirty="0"/>
                        <a:t>→</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2400" dirty="0">
                          <a:solidFill>
                            <a:schemeClr val="tx2"/>
                          </a:solidFill>
                        </a:rPr>
                        <a:t>Differentiating among stimuli or environmental events</a:t>
                      </a:r>
                    </a:p>
                  </a:txBody>
                  <a:tcPr>
                    <a:noFill/>
                  </a:tcPr>
                </a:tc>
                <a:extLst>
                  <a:ext uri="{0D108BD9-81ED-4DB2-BD59-A6C34878D82A}">
                    <a16:rowId xmlns:a16="http://schemas.microsoft.com/office/drawing/2014/main" val="825205393"/>
                  </a:ext>
                </a:extLst>
              </a:tr>
              <a:tr h="15901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1" dirty="0"/>
                        <a:t>Extinction</a:t>
                      </a:r>
                      <a:r>
                        <a:rPr lang="en-US" altLang="en-US" sz="2800" b="1" spc="7500" baseline="0" dirty="0"/>
                        <a:t> </a:t>
                      </a:r>
                      <a:r>
                        <a:rPr lang="en-US" altLang="en-US" sz="2800" b="1" dirty="0"/>
                        <a:t>→</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2400" dirty="0">
                          <a:solidFill>
                            <a:schemeClr val="tx2"/>
                          </a:solidFill>
                        </a:rPr>
                        <a:t>Previously reinforced response is no longer reinforced, and the response decreases</a:t>
                      </a:r>
                      <a:endParaRPr lang="en-US" altLang="en-US" sz="2400" dirty="0"/>
                    </a:p>
                  </a:txBody>
                  <a:tcPr>
                    <a:noFill/>
                  </a:tcPr>
                </a:tc>
                <a:extLst>
                  <a:ext uri="{0D108BD9-81ED-4DB2-BD59-A6C34878D82A}">
                    <a16:rowId xmlns:a16="http://schemas.microsoft.com/office/drawing/2014/main" val="2803190592"/>
                  </a:ext>
                </a:extLst>
              </a:tr>
            </a:tbl>
          </a:graphicData>
        </a:graphic>
      </p:graphicFrame>
    </p:spTree>
    <p:extLst>
      <p:ext uri="{BB962C8B-B14F-4D97-AF65-F5344CB8AC3E}">
        <p14:creationId xmlns:p14="http://schemas.microsoft.com/office/powerpoint/2010/main" val="33349245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0F08A-63CA-4E63-930D-4816D4CFB18F}"/>
              </a:ext>
            </a:extLst>
          </p:cNvPr>
          <p:cNvSpPr>
            <a:spLocks noGrp="1"/>
          </p:cNvSpPr>
          <p:nvPr>
            <p:ph type="title"/>
          </p:nvPr>
        </p:nvSpPr>
        <p:spPr/>
        <p:txBody>
          <a:bodyPr/>
          <a:lstStyle/>
          <a:p>
            <a:r>
              <a:rPr lang="en-US" altLang="en-US" sz="3600" dirty="0">
                <a:solidFill>
                  <a:srgbClr val="000000"/>
                </a:solidFill>
              </a:rPr>
              <a:t>Skinner’s Operant Conditioning </a:t>
            </a:r>
            <a:br>
              <a:rPr lang="en-US" altLang="en-US" sz="2800" dirty="0">
                <a:solidFill>
                  <a:srgbClr val="000000"/>
                </a:solidFill>
              </a:rPr>
            </a:br>
            <a:r>
              <a:rPr lang="en-US" altLang="en-US" sz="2800" dirty="0">
                <a:solidFill>
                  <a:srgbClr val="000000"/>
                </a:solidFill>
              </a:rPr>
              <a:t> </a:t>
            </a:r>
            <a:r>
              <a:rPr lang="en-US" altLang="en-US" sz="2800" i="1" dirty="0">
                <a:solidFill>
                  <a:srgbClr val="626220"/>
                </a:solidFill>
              </a:rPr>
              <a:t>Theory into Practice</a:t>
            </a:r>
            <a:endParaRPr lang="en-US" dirty="0">
              <a:solidFill>
                <a:srgbClr val="626220"/>
              </a:solidFill>
            </a:endParaRPr>
          </a:p>
        </p:txBody>
      </p:sp>
      <p:sp>
        <p:nvSpPr>
          <p:cNvPr id="7" name="Content Placeholder 2">
            <a:extLst>
              <a:ext uri="{FF2B5EF4-FFF2-40B4-BE49-F238E27FC236}">
                <a16:creationId xmlns:a16="http://schemas.microsoft.com/office/drawing/2014/main" id="{6DBD57A3-D1AC-41AF-9F88-D8C4A12D2A68}"/>
              </a:ext>
            </a:extLst>
          </p:cNvPr>
          <p:cNvSpPr>
            <a:spLocks noGrp="1"/>
          </p:cNvSpPr>
          <p:nvPr>
            <p:ph sz="half" idx="1"/>
          </p:nvPr>
        </p:nvSpPr>
        <p:spPr>
          <a:xfrm>
            <a:off x="624348" y="1878267"/>
            <a:ext cx="8077199" cy="2066925"/>
          </a:xfrm>
          <a:solidFill>
            <a:srgbClr val="CCCC99"/>
          </a:solidFill>
          <a:ln w="57150">
            <a:solidFill>
              <a:srgbClr val="999933"/>
            </a:solidFill>
            <a:miter lim="800000"/>
          </a:ln>
        </p:spPr>
        <p:txBody>
          <a:bodyPr/>
          <a:lstStyle/>
          <a:p>
            <a:pPr marL="0" lvl="0" indent="0">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Nick frequently gets out of his seat and entertains his classmates with humorous remarks. Mr. Lincoln often scolds Nick for his behavior. However, Nick’s classmates laugh when Nick makes remarks. The scolding rarely has any impact. Nick continues with his antics.</a:t>
            </a:r>
          </a:p>
        </p:txBody>
      </p:sp>
      <p:sp>
        <p:nvSpPr>
          <p:cNvPr id="8" name="Text Placeholder 3">
            <a:extLst>
              <a:ext uri="{FF2B5EF4-FFF2-40B4-BE49-F238E27FC236}">
                <a16:creationId xmlns:a16="http://schemas.microsoft.com/office/drawing/2014/main" id="{AE92B2E6-0EB3-43CD-976A-D270F25FED09}"/>
              </a:ext>
            </a:extLst>
          </p:cNvPr>
          <p:cNvSpPr>
            <a:spLocks noGrp="1"/>
          </p:cNvSpPr>
          <p:nvPr>
            <p:ph type="body" sz="half" idx="2"/>
          </p:nvPr>
        </p:nvSpPr>
        <p:spPr>
          <a:xfrm>
            <a:off x="833283" y="4094623"/>
            <a:ext cx="7910052" cy="2091816"/>
          </a:xfrm>
        </p:spPr>
        <p:txBody>
          <a:bodyPr/>
          <a:lstStyle/>
          <a:p>
            <a:pPr marL="0" lvl="0" indent="0">
              <a:spcBef>
                <a:spcPct val="30000"/>
              </a:spcBef>
              <a:buClrTx/>
              <a:buSzTx/>
              <a:buNone/>
            </a:pPr>
            <a:r>
              <a:rPr lang="en-US" altLang="en-US" sz="2400" b="1" kern="1200" dirty="0">
                <a:solidFill>
                  <a:srgbClr val="292929"/>
                </a:solidFill>
                <a:latin typeface="Arial" panose="020B0604020202020204" pitchFamily="34" charset="0"/>
              </a:rPr>
              <a:t>Q.1:</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What is Mr. Lincoln attempting to do when he scolds Nick?</a:t>
            </a:r>
            <a:endParaRPr lang="en-US" altLang="en-US" sz="2000" i="1" kern="1200" dirty="0">
              <a:solidFill>
                <a:srgbClr val="292929"/>
              </a:solidFill>
              <a:latin typeface="Arial" panose="020B0604020202020204" pitchFamily="34" charset="0"/>
            </a:endParaRPr>
          </a:p>
          <a:p>
            <a:pPr marL="0" lvl="0" indent="0">
              <a:spcBef>
                <a:spcPct val="30000"/>
              </a:spcBef>
              <a:buClrTx/>
              <a:buSzTx/>
              <a:buNone/>
            </a:pPr>
            <a:r>
              <a:rPr lang="en-US" altLang="en-US" sz="2400" b="1" kern="1200" dirty="0">
                <a:solidFill>
                  <a:srgbClr val="292929"/>
                </a:solidFill>
                <a:latin typeface="Arial" panose="020B0604020202020204" pitchFamily="34" charset="0"/>
              </a:rPr>
              <a:t>Q.2:</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rPr>
              <a:t>Why does Nick continue his antics in spite of being scolded?</a:t>
            </a:r>
            <a:r>
              <a:rPr lang="en-US" altLang="en-US" sz="2000" i="1" kern="1200" dirty="0">
                <a:solidFill>
                  <a:srgbClr val="000000"/>
                </a:solidFill>
                <a:latin typeface="Arial" panose="020B0604020202020204" pitchFamily="34" charset="0"/>
                <a:cs typeface="Times New Roman" panose="02020603050405020304" pitchFamily="18" charset="0"/>
              </a:rPr>
              <a:t> </a:t>
            </a:r>
            <a:endParaRPr lang="en-US" altLang="en-US" sz="2000" i="1" kern="1200" dirty="0">
              <a:solidFill>
                <a:srgbClr val="292929"/>
              </a:solidFill>
              <a:latin typeface="Arial" panose="020B0604020202020204" pitchFamily="34" charset="0"/>
            </a:endParaRPr>
          </a:p>
          <a:p>
            <a:pPr marL="398463" lvl="0" indent="-398463">
              <a:spcBef>
                <a:spcPct val="30000"/>
              </a:spcBef>
              <a:buClrTx/>
              <a:buSzTx/>
              <a:buNone/>
            </a:pPr>
            <a:r>
              <a:rPr lang="en-US" altLang="en-US" sz="2400" b="1" kern="1200" dirty="0">
                <a:solidFill>
                  <a:srgbClr val="292929"/>
                </a:solidFill>
                <a:latin typeface="Arial" panose="020B0604020202020204" pitchFamily="34" charset="0"/>
              </a:rPr>
              <a:t>Q.3:</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What are three strategies Mr. Lincoln could try to keep Nick more on task?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B0C354-7073-41AA-9BD9-B335431337E7}"/>
              </a:ext>
            </a:extLst>
          </p:cNvPr>
          <p:cNvSpPr>
            <a:spLocks noGrp="1"/>
          </p:cNvSpPr>
          <p:nvPr>
            <p:ph type="title"/>
          </p:nvPr>
        </p:nvSpPr>
        <p:spPr/>
        <p:txBody>
          <a:bodyPr/>
          <a:lstStyle/>
          <a:p>
            <a:r>
              <a:rPr lang="en-US" altLang="en-US" sz="3200" dirty="0"/>
              <a:t>Behavioral and Social Cognitive Approaches, 2</a:t>
            </a:r>
            <a:endParaRPr lang="en-US" sz="3200" dirty="0"/>
          </a:p>
        </p:txBody>
      </p:sp>
      <p:pic>
        <p:nvPicPr>
          <p:cNvPr id="4" name="Picture 3">
            <a:extLst>
              <a:ext uri="{FF2B5EF4-FFF2-40B4-BE49-F238E27FC236}">
                <a16:creationId xmlns:a16="http://schemas.microsoft.com/office/drawing/2014/main" id="{3FD9B8CE-1400-4D7E-9C22-709D45C347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30" t="26124" r="2654" b="5369"/>
          <a:stretch/>
        </p:blipFill>
        <p:spPr>
          <a:xfrm>
            <a:off x="597158" y="1752600"/>
            <a:ext cx="8304245" cy="4698222"/>
          </a:xfrm>
          <a:prstGeom prst="rect">
            <a:avLst/>
          </a:prstGeom>
        </p:spPr>
      </p:pic>
      <p:sp>
        <p:nvSpPr>
          <p:cNvPr id="6" name="Content Placeholder 5">
            <a:extLst>
              <a:ext uri="{FF2B5EF4-FFF2-40B4-BE49-F238E27FC236}">
                <a16:creationId xmlns:a16="http://schemas.microsoft.com/office/drawing/2014/main" id="{65FEC1FC-8F89-4C21-AB0F-A3F334BE0AAE}"/>
              </a:ext>
            </a:extLst>
          </p:cNvPr>
          <p:cNvSpPr>
            <a:spLocks noGrp="1"/>
          </p:cNvSpPr>
          <p:nvPr>
            <p:ph sz="quarter" idx="11"/>
          </p:nvPr>
        </p:nvSpPr>
        <p:spPr>
          <a:xfrm>
            <a:off x="7466045" y="5715000"/>
            <a:ext cx="1677955" cy="457200"/>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9A50-CAA7-4FA2-BF3B-9F658540419B}"/>
              </a:ext>
            </a:extLst>
          </p:cNvPr>
          <p:cNvSpPr>
            <a:spLocks noGrp="1"/>
          </p:cNvSpPr>
          <p:nvPr>
            <p:ph type="title"/>
          </p:nvPr>
        </p:nvSpPr>
        <p:spPr/>
        <p:txBody>
          <a:bodyPr/>
          <a:lstStyle/>
          <a:p>
            <a:r>
              <a:rPr lang="en-US" altLang="en-US" dirty="0"/>
              <a:t>Applied Behavior Analysis</a:t>
            </a:r>
            <a:endParaRPr lang="en-US" dirty="0"/>
          </a:p>
        </p:txBody>
      </p:sp>
      <p:sp>
        <p:nvSpPr>
          <p:cNvPr id="8" name="Content Placeholder 4">
            <a:extLst>
              <a:ext uri="{FF2B5EF4-FFF2-40B4-BE49-F238E27FC236}">
                <a16:creationId xmlns:a16="http://schemas.microsoft.com/office/drawing/2014/main" id="{534D3237-14B3-46C0-92C0-0AB25FE2374F}"/>
              </a:ext>
            </a:extLst>
          </p:cNvPr>
          <p:cNvSpPr>
            <a:spLocks noGrp="1"/>
          </p:cNvSpPr>
          <p:nvPr>
            <p:ph sz="quarter" idx="11"/>
          </p:nvPr>
        </p:nvSpPr>
        <p:spPr>
          <a:xfrm>
            <a:off x="3432175" y="4197350"/>
            <a:ext cx="4953000" cy="1219200"/>
          </a:xfrm>
        </p:spPr>
        <p:txBody>
          <a:bodyPr/>
          <a:lstStyle/>
          <a:p>
            <a:pPr marL="0" indent="0" eaLnBrk="1" hangingPunct="1">
              <a:lnSpc>
                <a:spcPct val="90000"/>
              </a:lnSpc>
              <a:buNone/>
            </a:pPr>
            <a:r>
              <a:rPr lang="en-US" altLang="en-US" sz="2800" dirty="0"/>
              <a:t>Applying principles of operant conditioning to change human behavior</a:t>
            </a:r>
          </a:p>
        </p:txBody>
      </p:sp>
      <p:pic>
        <p:nvPicPr>
          <p:cNvPr id="2355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828800"/>
            <a:ext cx="383381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B243-3459-418B-916C-2E80A1574D16}"/>
              </a:ext>
            </a:extLst>
          </p:cNvPr>
          <p:cNvSpPr>
            <a:spLocks noGrp="1"/>
          </p:cNvSpPr>
          <p:nvPr>
            <p:ph type="title"/>
          </p:nvPr>
        </p:nvSpPr>
        <p:spPr/>
        <p:txBody>
          <a:bodyPr/>
          <a:lstStyle/>
          <a:p>
            <a:r>
              <a:rPr lang="en-US" altLang="en-US" sz="3600" dirty="0">
                <a:solidFill>
                  <a:srgbClr val="000000"/>
                </a:solidFill>
              </a:rPr>
              <a:t>Increasing Desirable Behaviors</a:t>
            </a:r>
            <a:endParaRPr lang="en-US" dirty="0"/>
          </a:p>
        </p:txBody>
      </p:sp>
      <p:pic>
        <p:nvPicPr>
          <p:cNvPr id="5" name="Picture 4">
            <a:extLst>
              <a:ext uri="{FF2B5EF4-FFF2-40B4-BE49-F238E27FC236}">
                <a16:creationId xmlns:a16="http://schemas.microsoft.com/office/drawing/2014/main" id="{B7555DD9-25AB-499C-AF03-186CA61862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35" t="26667" r="1633" b="8027"/>
          <a:stretch/>
        </p:blipFill>
        <p:spPr>
          <a:xfrm>
            <a:off x="615820" y="1828800"/>
            <a:ext cx="8378890" cy="4478694"/>
          </a:xfrm>
          <a:prstGeom prst="rect">
            <a:avLst/>
          </a:prstGeom>
        </p:spPr>
      </p:pic>
      <p:sp>
        <p:nvSpPr>
          <p:cNvPr id="6" name="Content Placeholder 5">
            <a:extLst>
              <a:ext uri="{FF2B5EF4-FFF2-40B4-BE49-F238E27FC236}">
                <a16:creationId xmlns:a16="http://schemas.microsoft.com/office/drawing/2014/main" id="{4DADEE01-66CB-48B6-B572-476A141C5251}"/>
              </a:ext>
            </a:extLst>
          </p:cNvPr>
          <p:cNvSpPr>
            <a:spLocks noGrp="1"/>
          </p:cNvSpPr>
          <p:nvPr>
            <p:ph sz="quarter" idx="11"/>
          </p:nvPr>
        </p:nvSpPr>
        <p:spPr>
          <a:xfrm>
            <a:off x="7075714" y="6078894"/>
            <a:ext cx="1905000" cy="457200"/>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569D-4475-4FD1-932B-F406A982F045}"/>
              </a:ext>
            </a:extLst>
          </p:cNvPr>
          <p:cNvSpPr>
            <a:spLocks noGrp="1"/>
          </p:cNvSpPr>
          <p:nvPr>
            <p:ph type="title"/>
          </p:nvPr>
        </p:nvSpPr>
        <p:spPr/>
        <p:txBody>
          <a:bodyPr/>
          <a:lstStyle/>
          <a:p>
            <a:r>
              <a:rPr lang="en-US" altLang="en-US" dirty="0"/>
              <a:t>Reinforcement Schedules, 1</a:t>
            </a:r>
            <a:endParaRPr lang="en-US" dirty="0"/>
          </a:p>
        </p:txBody>
      </p:sp>
      <p:graphicFrame>
        <p:nvGraphicFramePr>
          <p:cNvPr id="3" name="Table Placeholder 2">
            <a:extLst>
              <a:ext uri="{FF2B5EF4-FFF2-40B4-BE49-F238E27FC236}">
                <a16:creationId xmlns:a16="http://schemas.microsoft.com/office/drawing/2014/main" id="{DD62C366-09A2-4834-91EF-D5EF1E937363}"/>
              </a:ext>
            </a:extLst>
          </p:cNvPr>
          <p:cNvGraphicFramePr>
            <a:graphicFrameLocks noGrp="1"/>
          </p:cNvGraphicFramePr>
          <p:nvPr>
            <p:ph type="tbl" sz="quarter" idx="11"/>
            <p:extLst>
              <p:ext uri="{D42A27DB-BD31-4B8C-83A1-F6EECF244321}">
                <p14:modId xmlns:p14="http://schemas.microsoft.com/office/powerpoint/2010/main" val="4053353437"/>
              </p:ext>
            </p:extLst>
          </p:nvPr>
        </p:nvGraphicFramePr>
        <p:xfrm>
          <a:off x="914400" y="1800224"/>
          <a:ext cx="7848599" cy="4038600"/>
        </p:xfrm>
        <a:graphic>
          <a:graphicData uri="http://schemas.openxmlformats.org/drawingml/2006/table">
            <a:tbl>
              <a:tblPr firstRow="1" bandRow="1">
                <a:tableStyleId>{5940675A-B579-460E-94D1-54222C63F5DA}</a:tableStyleId>
              </a:tblPr>
              <a:tblGrid>
                <a:gridCol w="2971799">
                  <a:extLst>
                    <a:ext uri="{9D8B030D-6E8A-4147-A177-3AD203B41FA5}">
                      <a16:colId xmlns:a16="http://schemas.microsoft.com/office/drawing/2014/main" val="1219521590"/>
                    </a:ext>
                  </a:extLst>
                </a:gridCol>
                <a:gridCol w="4876800">
                  <a:extLst>
                    <a:ext uri="{9D8B030D-6E8A-4147-A177-3AD203B41FA5}">
                      <a16:colId xmlns:a16="http://schemas.microsoft.com/office/drawing/2014/main" val="1287908683"/>
                    </a:ext>
                  </a:extLst>
                </a:gridCol>
              </a:tblGrid>
              <a:tr h="1009650">
                <a:tc>
                  <a:txBody>
                    <a:bodyPr/>
                    <a:lstStyle/>
                    <a:p>
                      <a:r>
                        <a:rPr kumimoji="0" lang="en-US" altLang="en-US" sz="2800" b="1" i="0" u="none" strike="noStrike" kern="0" cap="none" spc="0" normalizeH="0" baseline="0" noProof="0" dirty="0">
                          <a:ln>
                            <a:noFill/>
                          </a:ln>
                          <a:solidFill>
                            <a:srgbClr val="292929"/>
                          </a:solidFill>
                          <a:effectLst/>
                          <a:uLnTx/>
                          <a:uFillTx/>
                          <a:latin typeface="+mn-lt"/>
                          <a:ea typeface="+mn-ea"/>
                          <a:cs typeface="+mn-cs"/>
                        </a:rPr>
                        <a:t>Fixed-Ratio</a:t>
                      </a:r>
                      <a:r>
                        <a:rPr lang="en-US" altLang="en-US" sz="1600" b="1" dirty="0"/>
                        <a:t> </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altLang="en-US" sz="2400" b="0" i="0" u="none" strike="noStrike" kern="0" cap="none" spc="0" normalizeH="0" baseline="0" noProof="0" dirty="0">
                          <a:ln>
                            <a:noFill/>
                          </a:ln>
                          <a:solidFill>
                            <a:srgbClr val="292929"/>
                          </a:solidFill>
                          <a:effectLst/>
                          <a:uLnTx/>
                          <a:uFillTx/>
                          <a:latin typeface="+mn-lt"/>
                          <a:ea typeface="+mn-ea"/>
                          <a:cs typeface="+mn-cs"/>
                        </a:rPr>
                        <a:t>Reinforce after a set number of responses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95687690"/>
                  </a:ext>
                </a:extLst>
              </a:tr>
              <a:tr h="1009650">
                <a:tc>
                  <a:txBody>
                    <a:bodyPr/>
                    <a:lstStyle/>
                    <a:p>
                      <a:r>
                        <a:rPr kumimoji="0" lang="en-US" altLang="en-US" sz="2800" b="1" i="0" u="none" strike="noStrike" kern="0" cap="none" spc="0" normalizeH="0" baseline="0" noProof="0" dirty="0">
                          <a:ln>
                            <a:noFill/>
                          </a:ln>
                          <a:solidFill>
                            <a:srgbClr val="292929"/>
                          </a:solidFill>
                          <a:effectLst/>
                          <a:uLnTx/>
                          <a:uFillTx/>
                          <a:latin typeface="+mn-lt"/>
                          <a:ea typeface="+mn-ea"/>
                          <a:cs typeface="+mn-cs"/>
                        </a:rPr>
                        <a:t>Variable-Ratio</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200" dirty="0"/>
                        <a:t>Reinforce after an average but unpredictable number of responses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16117067"/>
                  </a:ext>
                </a:extLst>
              </a:tr>
              <a:tr h="1009650">
                <a:tc>
                  <a:txBody>
                    <a:bodyPr/>
                    <a:lstStyle/>
                    <a:p>
                      <a:r>
                        <a:rPr lang="en-US" altLang="en-US" sz="2800" b="1" dirty="0"/>
                        <a:t>Fixed-Interval</a:t>
                      </a: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t>Reinforce appropriate responses after a fixed amount of time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21551386"/>
                  </a:ext>
                </a:extLst>
              </a:tr>
              <a:tr h="1009650">
                <a:tc>
                  <a:txBody>
                    <a:bodyPr/>
                    <a:lstStyle/>
                    <a:p>
                      <a:r>
                        <a:rPr lang="en-US" altLang="en-US" sz="2800" b="1" dirty="0"/>
                        <a:t>Variable-Interval</a:t>
                      </a: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altLang="en-US" sz="2400" dirty="0"/>
                        <a:t>Reinforce appropriate responses after a variable amount of time</a:t>
                      </a:r>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5200405"/>
                  </a:ext>
                </a:extLst>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12855-D662-480E-9E4F-5BD54625F2F8}"/>
              </a:ext>
            </a:extLst>
          </p:cNvPr>
          <p:cNvSpPr>
            <a:spLocks noGrp="1"/>
          </p:cNvSpPr>
          <p:nvPr>
            <p:ph type="title"/>
          </p:nvPr>
        </p:nvSpPr>
        <p:spPr/>
        <p:txBody>
          <a:bodyPr/>
          <a:lstStyle/>
          <a:p>
            <a:r>
              <a:rPr lang="en-US" dirty="0"/>
              <a:t>Learning Goals</a:t>
            </a:r>
          </a:p>
        </p:txBody>
      </p:sp>
      <p:sp>
        <p:nvSpPr>
          <p:cNvPr id="3" name="Content Placeholder 2">
            <a:extLst>
              <a:ext uri="{FF2B5EF4-FFF2-40B4-BE49-F238E27FC236}">
                <a16:creationId xmlns:a16="http://schemas.microsoft.com/office/drawing/2014/main" id="{43B4A7D5-DBFD-4337-BFB2-B4B1CBEC3D1B}"/>
              </a:ext>
            </a:extLst>
          </p:cNvPr>
          <p:cNvSpPr>
            <a:spLocks noGrp="1"/>
          </p:cNvSpPr>
          <p:nvPr>
            <p:ph idx="1"/>
          </p:nvPr>
        </p:nvSpPr>
        <p:spPr>
          <a:xfrm>
            <a:off x="1077661" y="1981200"/>
            <a:ext cx="7280275" cy="3733800"/>
          </a:xfrm>
        </p:spPr>
        <p:txBody>
          <a:bodyPr/>
          <a:lstStyle/>
          <a:p>
            <a:pPr eaLnBrk="1" hangingPunct="1">
              <a:lnSpc>
                <a:spcPct val="80000"/>
              </a:lnSpc>
              <a:spcBef>
                <a:spcPct val="50000"/>
              </a:spcBef>
              <a:buClr>
                <a:srgbClr val="826200"/>
              </a:buClr>
              <a:buSzPct val="100000"/>
              <a:buFont typeface="Arial" panose="020B0604020202020204" pitchFamily="34" charset="0"/>
              <a:buChar char="•"/>
              <a:tabLst>
                <a:tab pos="349250" algn="l"/>
              </a:tabLst>
            </a:pPr>
            <a:r>
              <a:rPr lang="en-US" altLang="en-US" sz="2800" dirty="0"/>
              <a:t>Define learning and describe five approaches to studying it.</a:t>
            </a:r>
          </a:p>
          <a:p>
            <a:pPr eaLnBrk="1" hangingPunct="1">
              <a:lnSpc>
                <a:spcPct val="80000"/>
              </a:lnSpc>
              <a:spcBef>
                <a:spcPct val="50000"/>
              </a:spcBef>
              <a:buClr>
                <a:srgbClr val="826200"/>
              </a:buClr>
              <a:buSzPct val="100000"/>
              <a:buFont typeface="Arial" panose="020B0604020202020204" pitchFamily="34" charset="0"/>
              <a:buChar char="•"/>
              <a:tabLst>
                <a:tab pos="349250" algn="l"/>
              </a:tabLst>
            </a:pPr>
            <a:r>
              <a:rPr lang="en-US" altLang="en-US" sz="2800" dirty="0"/>
              <a:t>Compare classical conditioning and operant conditioning.</a:t>
            </a:r>
          </a:p>
          <a:p>
            <a:pPr eaLnBrk="1" hangingPunct="1">
              <a:lnSpc>
                <a:spcPct val="80000"/>
              </a:lnSpc>
              <a:spcBef>
                <a:spcPct val="50000"/>
              </a:spcBef>
              <a:buClr>
                <a:srgbClr val="826200"/>
              </a:buClr>
              <a:buSzPct val="100000"/>
              <a:buFont typeface="Arial" panose="020B0604020202020204" pitchFamily="34" charset="0"/>
              <a:buChar char="•"/>
              <a:tabLst>
                <a:tab pos="349250" algn="l"/>
              </a:tabLst>
            </a:pPr>
            <a:r>
              <a:rPr lang="en-US" altLang="en-US" sz="2800" dirty="0"/>
              <a:t>Apply behavior analysis to education.</a:t>
            </a:r>
          </a:p>
          <a:p>
            <a:pPr eaLnBrk="1" hangingPunct="1">
              <a:lnSpc>
                <a:spcPct val="80000"/>
              </a:lnSpc>
              <a:spcBef>
                <a:spcPct val="50000"/>
              </a:spcBef>
              <a:buClr>
                <a:srgbClr val="826200"/>
              </a:buClr>
              <a:buSzPct val="100000"/>
              <a:buFont typeface="Arial" panose="020B0604020202020204" pitchFamily="34" charset="0"/>
              <a:buChar char="•"/>
              <a:tabLst>
                <a:tab pos="349250" algn="l"/>
              </a:tabLst>
            </a:pPr>
            <a:r>
              <a:rPr lang="en-US" altLang="en-US" sz="2800" dirty="0"/>
              <a:t>Summarize social cognitive approaches to learning.</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63DD6-A742-4AD6-BB23-650585E96363}"/>
              </a:ext>
            </a:extLst>
          </p:cNvPr>
          <p:cNvSpPr>
            <a:spLocks noGrp="1"/>
          </p:cNvSpPr>
          <p:nvPr>
            <p:ph type="title"/>
          </p:nvPr>
        </p:nvSpPr>
        <p:spPr/>
        <p:txBody>
          <a:bodyPr/>
          <a:lstStyle/>
          <a:p>
            <a:r>
              <a:rPr lang="en-US" altLang="en-US" dirty="0"/>
              <a:t>Reinforcement</a:t>
            </a:r>
            <a:endParaRPr lang="en-US" dirty="0"/>
          </a:p>
        </p:txBody>
      </p:sp>
      <p:sp>
        <p:nvSpPr>
          <p:cNvPr id="8" name="Content Placeholder 4">
            <a:extLst>
              <a:ext uri="{FF2B5EF4-FFF2-40B4-BE49-F238E27FC236}">
                <a16:creationId xmlns:a16="http://schemas.microsoft.com/office/drawing/2014/main" id="{FC2A9FA6-B935-4446-A7E9-2329C3BC6134}"/>
              </a:ext>
            </a:extLst>
          </p:cNvPr>
          <p:cNvSpPr>
            <a:spLocks noGrp="1"/>
          </p:cNvSpPr>
          <p:nvPr>
            <p:ph sz="quarter" idx="11"/>
          </p:nvPr>
        </p:nvSpPr>
        <p:spPr>
          <a:xfrm>
            <a:off x="769145" y="1785938"/>
            <a:ext cx="7848600" cy="1397000"/>
          </a:xfrm>
          <a:solidFill>
            <a:schemeClr val="folHlink">
              <a:alpha val="50000"/>
            </a:schemeClr>
          </a:solidFill>
          <a:ln w="31750">
            <a:solidFill>
              <a:schemeClr val="hlink"/>
            </a:solidFill>
            <a:miter lim="800000"/>
          </a:ln>
        </p:spPr>
        <p:txBody>
          <a:bodyPr/>
          <a:lstStyle/>
          <a:p>
            <a:pPr marL="0" lvl="0" indent="0" algn="ctr">
              <a:spcBef>
                <a:spcPct val="40000"/>
              </a:spcBef>
              <a:buClrTx/>
              <a:buSzTx/>
              <a:buNone/>
            </a:pPr>
            <a:r>
              <a:rPr kumimoji="1" lang="en-US" altLang="en-US" sz="2200" kern="1200" dirty="0">
                <a:solidFill>
                  <a:srgbClr val="000000"/>
                </a:solidFill>
                <a:latin typeface="Arial" panose="020B0604020202020204" pitchFamily="34" charset="0"/>
              </a:rPr>
              <a:t>The </a:t>
            </a:r>
            <a:r>
              <a:rPr kumimoji="1" lang="en-US" altLang="en-US" sz="2600" b="1" kern="1200" dirty="0">
                <a:solidFill>
                  <a:srgbClr val="000000"/>
                </a:solidFill>
                <a:latin typeface="Arial" panose="020B0604020202020204" pitchFamily="34" charset="0"/>
              </a:rPr>
              <a:t>Premack principle</a:t>
            </a:r>
            <a:r>
              <a:rPr kumimoji="1" lang="en-US" altLang="en-US" sz="2200" kern="1200" dirty="0">
                <a:solidFill>
                  <a:srgbClr val="000000"/>
                </a:solidFill>
                <a:latin typeface="Arial" panose="020B0604020202020204" pitchFamily="34" charset="0"/>
              </a:rPr>
              <a:t> states that a high-probability activity can serve as a reinforcer for a low-probability activity.</a:t>
            </a:r>
          </a:p>
          <a:p>
            <a:pPr marL="0" lvl="0" indent="0" algn="ctr">
              <a:spcBef>
                <a:spcPct val="40000"/>
              </a:spcBef>
              <a:buClrTx/>
              <a:buSzTx/>
              <a:buNone/>
            </a:pPr>
            <a:r>
              <a:rPr kumimoji="1" lang="en-US" altLang="en-US" sz="2200" b="1" i="1" kern="1200" dirty="0">
                <a:solidFill>
                  <a:srgbClr val="000000"/>
                </a:solidFill>
                <a:latin typeface="Arial" panose="020B0604020202020204" pitchFamily="34" charset="0"/>
              </a:rPr>
              <a:t>“Eat your dinner and you can go out to play.</a:t>
            </a:r>
            <a:r>
              <a:rPr kumimoji="1" lang="en-US" altLang="en-US" sz="2200" b="1" kern="1200" dirty="0">
                <a:solidFill>
                  <a:srgbClr val="000000"/>
                </a:solidFill>
                <a:latin typeface="Arial" panose="020B0604020202020204" pitchFamily="34" charset="0"/>
              </a:rPr>
              <a:t>”</a:t>
            </a:r>
          </a:p>
        </p:txBody>
      </p:sp>
      <p:sp>
        <p:nvSpPr>
          <p:cNvPr id="9" name="Content Placeholder 5">
            <a:extLst>
              <a:ext uri="{FF2B5EF4-FFF2-40B4-BE49-F238E27FC236}">
                <a16:creationId xmlns:a16="http://schemas.microsoft.com/office/drawing/2014/main" id="{4428C693-E4AE-4CAC-8E09-DC0BBA8D31CC}"/>
              </a:ext>
            </a:extLst>
          </p:cNvPr>
          <p:cNvSpPr>
            <a:spLocks noGrp="1"/>
          </p:cNvSpPr>
          <p:nvPr>
            <p:ph sz="quarter" idx="12"/>
          </p:nvPr>
        </p:nvSpPr>
        <p:spPr>
          <a:xfrm>
            <a:off x="1385888" y="3319460"/>
            <a:ext cx="7086600" cy="3081340"/>
          </a:xfrm>
        </p:spPr>
        <p:txBody>
          <a:bodyPr/>
          <a:lstStyle/>
          <a:p>
            <a:pPr marL="0" lvl="0" indent="0" eaLnBrk="1" hangingPunct="1">
              <a:lnSpc>
                <a:spcPct val="90000"/>
              </a:lnSpc>
              <a:buClr>
                <a:srgbClr val="CC9900"/>
              </a:buClr>
              <a:buNone/>
            </a:pPr>
            <a:r>
              <a:rPr lang="en-US" altLang="en-US" sz="2800" b="1" kern="1200" dirty="0">
                <a:solidFill>
                  <a:srgbClr val="292929"/>
                </a:solidFill>
                <a:latin typeface="Arial" panose="020B0604020202020204" pitchFamily="34" charset="0"/>
              </a:rPr>
              <a:t>Guidelines for the classroom:</a:t>
            </a:r>
          </a:p>
          <a:p>
            <a:pPr marL="457200" indent="-457200" eaLnBrk="1" hangingPunct="1">
              <a:lnSpc>
                <a:spcPct val="90000"/>
              </a:lnSpc>
              <a:buClr>
                <a:srgbClr val="826200"/>
              </a:buClr>
              <a:buSzPct val="100000"/>
              <a:buFont typeface="Arial" panose="020B0604020202020204" pitchFamily="34" charset="0"/>
              <a:buChar char="•"/>
            </a:pPr>
            <a:r>
              <a:rPr lang="en-US" altLang="en-US" sz="2600" dirty="0"/>
              <a:t>Initial learning is better with continuous reinforcement</a:t>
            </a:r>
            <a:r>
              <a:rPr lang="en-US" altLang="en-US" sz="2600" b="1" dirty="0"/>
              <a:t>.</a:t>
            </a:r>
          </a:p>
          <a:p>
            <a:pPr marL="457200" indent="-457200" eaLnBrk="1" hangingPunct="1">
              <a:lnSpc>
                <a:spcPct val="90000"/>
              </a:lnSpc>
              <a:buClr>
                <a:srgbClr val="826200"/>
              </a:buClr>
              <a:buSzPct val="100000"/>
              <a:buFont typeface="Arial" panose="020B0604020202020204" pitchFamily="34" charset="0"/>
              <a:buChar char="•"/>
            </a:pPr>
            <a:r>
              <a:rPr lang="en-US" altLang="en-US" sz="2600" dirty="0"/>
              <a:t>Students on fixed schedules show less persistence and faster response extinction.</a:t>
            </a:r>
          </a:p>
          <a:p>
            <a:pPr marL="457200" indent="-457200" eaLnBrk="1" hangingPunct="1">
              <a:lnSpc>
                <a:spcPct val="90000"/>
              </a:lnSpc>
              <a:buClr>
                <a:srgbClr val="826200"/>
              </a:buClr>
              <a:buSzPct val="100000"/>
              <a:buFont typeface="Arial" panose="020B0604020202020204" pitchFamily="34" charset="0"/>
              <a:buChar char="•"/>
            </a:pPr>
            <a:r>
              <a:rPr lang="en-US" altLang="en-US" sz="2600" dirty="0"/>
              <a:t>Students show greatest persistence on variable-interval schedules.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AC26-75A4-4178-8015-FE94E1B65867}"/>
              </a:ext>
            </a:extLst>
          </p:cNvPr>
          <p:cNvSpPr>
            <a:spLocks noGrp="1"/>
          </p:cNvSpPr>
          <p:nvPr>
            <p:ph type="title"/>
          </p:nvPr>
        </p:nvSpPr>
        <p:spPr/>
        <p:txBody>
          <a:bodyPr/>
          <a:lstStyle/>
          <a:p>
            <a:r>
              <a:rPr lang="en-US" altLang="en-US" sz="3600" dirty="0"/>
              <a:t>Reinforcement: Prompts and Shaping, 1</a:t>
            </a:r>
            <a:endParaRPr lang="en-US" sz="3600" dirty="0"/>
          </a:p>
        </p:txBody>
      </p:sp>
      <p:sp>
        <p:nvSpPr>
          <p:cNvPr id="7" name="Content Placeholder 4">
            <a:extLst>
              <a:ext uri="{FF2B5EF4-FFF2-40B4-BE49-F238E27FC236}">
                <a16:creationId xmlns:a16="http://schemas.microsoft.com/office/drawing/2014/main" id="{215CD48E-DB83-4FAA-AB10-D876B025DEB1}"/>
              </a:ext>
            </a:extLst>
          </p:cNvPr>
          <p:cNvSpPr>
            <a:spLocks noGrp="1"/>
          </p:cNvSpPr>
          <p:nvPr>
            <p:ph sz="quarter" idx="11"/>
          </p:nvPr>
        </p:nvSpPr>
        <p:spPr>
          <a:xfrm>
            <a:off x="700086" y="1681162"/>
            <a:ext cx="7743825" cy="3048000"/>
          </a:xfrm>
        </p:spPr>
        <p:txBody>
          <a:bodyPr/>
          <a:lstStyle/>
          <a:p>
            <a:pPr marL="685800" indent="-685800" eaLnBrk="1" hangingPunct="1">
              <a:lnSpc>
                <a:spcPct val="90000"/>
              </a:lnSpc>
              <a:spcAft>
                <a:spcPts val="1500"/>
              </a:spcAft>
              <a:buNone/>
            </a:pPr>
            <a:r>
              <a:rPr lang="en-US" altLang="en-US" sz="2800" b="1" dirty="0"/>
              <a:t> </a:t>
            </a:r>
            <a:r>
              <a:rPr lang="en-US" altLang="en-US" b="1" dirty="0"/>
              <a:t>Prompts</a:t>
            </a:r>
            <a:r>
              <a:rPr lang="en-US" altLang="en-US" dirty="0"/>
              <a:t>:</a:t>
            </a:r>
            <a:r>
              <a:rPr lang="en-US" altLang="en-US" sz="2400" dirty="0"/>
              <a:t> </a:t>
            </a:r>
            <a:r>
              <a:rPr lang="en-US" altLang="en-US" sz="2400" i="1" dirty="0"/>
              <a:t>Added stimuli that are given just before a response that increases the likelihood that the behavior will occur</a:t>
            </a:r>
          </a:p>
          <a:p>
            <a:pPr marL="1038225" lvl="1" defTabSz="1038225" eaLnBrk="1" hangingPunct="1">
              <a:lnSpc>
                <a:spcPct val="90000"/>
              </a:lnSpc>
              <a:buClr>
                <a:srgbClr val="826200"/>
              </a:buClr>
              <a:buSzPct val="100000"/>
              <a:buFont typeface="Arial" panose="020B0604020202020204" pitchFamily="34" charset="0"/>
              <a:buChar char="•"/>
            </a:pPr>
            <a:r>
              <a:rPr lang="en-US" altLang="en-US" sz="2400" dirty="0"/>
              <a:t>Used to initiate behavior</a:t>
            </a:r>
          </a:p>
          <a:p>
            <a:pPr marL="1038225" lvl="1" defTabSz="1038225" eaLnBrk="1" hangingPunct="1">
              <a:lnSpc>
                <a:spcPct val="90000"/>
              </a:lnSpc>
              <a:buClr>
                <a:srgbClr val="826200"/>
              </a:buClr>
              <a:buSzPct val="100000"/>
              <a:buFont typeface="Arial" panose="020B0604020202020204" pitchFamily="34" charset="0"/>
              <a:buChar char="•"/>
            </a:pPr>
            <a:r>
              <a:rPr lang="en-US" altLang="en-US" sz="2400" dirty="0"/>
              <a:t>Once the desired behavior is consistent, remove prompts.</a:t>
            </a:r>
          </a:p>
        </p:txBody>
      </p:sp>
    </p:spTree>
    <p:extLst>
      <p:ext uri="{BB962C8B-B14F-4D97-AF65-F5344CB8AC3E}">
        <p14:creationId xmlns:p14="http://schemas.microsoft.com/office/powerpoint/2010/main" val="78795676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270A-9F27-4570-9947-115E39CB71B9}"/>
              </a:ext>
            </a:extLst>
          </p:cNvPr>
          <p:cNvSpPr>
            <a:spLocks noGrp="1"/>
          </p:cNvSpPr>
          <p:nvPr>
            <p:ph type="title"/>
          </p:nvPr>
        </p:nvSpPr>
        <p:spPr/>
        <p:txBody>
          <a:bodyPr/>
          <a:lstStyle/>
          <a:p>
            <a:r>
              <a:rPr lang="en-US" altLang="en-US" dirty="0"/>
              <a:t>Reinforcement: Prompts and Shaping, 2</a:t>
            </a:r>
            <a:endParaRPr lang="en-US" dirty="0"/>
          </a:p>
        </p:txBody>
      </p:sp>
      <p:sp>
        <p:nvSpPr>
          <p:cNvPr id="7" name="Content Placeholder 4">
            <a:extLst>
              <a:ext uri="{FF2B5EF4-FFF2-40B4-BE49-F238E27FC236}">
                <a16:creationId xmlns:a16="http://schemas.microsoft.com/office/drawing/2014/main" id="{3B92D2BC-B0C6-486E-96B8-C45CA14BFDFE}"/>
              </a:ext>
            </a:extLst>
          </p:cNvPr>
          <p:cNvSpPr>
            <a:spLocks noGrp="1"/>
          </p:cNvSpPr>
          <p:nvPr>
            <p:ph sz="quarter" idx="11"/>
          </p:nvPr>
        </p:nvSpPr>
        <p:spPr>
          <a:xfrm>
            <a:off x="838200" y="1752600"/>
            <a:ext cx="8001000" cy="4419600"/>
          </a:xfrm>
        </p:spPr>
        <p:txBody>
          <a:bodyPr/>
          <a:lstStyle/>
          <a:p>
            <a:pPr marL="628650" indent="-628650" eaLnBrk="1" hangingPunct="1">
              <a:lnSpc>
                <a:spcPct val="90000"/>
              </a:lnSpc>
              <a:spcAft>
                <a:spcPts val="1500"/>
              </a:spcAft>
              <a:buNone/>
            </a:pPr>
            <a:r>
              <a:rPr lang="en-US" altLang="en-US" b="1" dirty="0"/>
              <a:t>Shaping</a:t>
            </a:r>
            <a:r>
              <a:rPr lang="en-US" altLang="en-US" dirty="0"/>
              <a:t>:</a:t>
            </a:r>
            <a:r>
              <a:rPr lang="en-US" altLang="en-US" sz="2400" b="1" dirty="0"/>
              <a:t> </a:t>
            </a:r>
            <a:r>
              <a:rPr lang="en-US" altLang="en-US" sz="2400" i="1" dirty="0"/>
              <a:t>Involves teaching new behaviors by reinforcing successive approximations of the desired behavior</a:t>
            </a:r>
          </a:p>
          <a:p>
            <a:pPr marL="1038225" lvl="1" defTabSz="966788" eaLnBrk="1" hangingPunct="1">
              <a:lnSpc>
                <a:spcPct val="90000"/>
              </a:lnSpc>
              <a:buClr>
                <a:srgbClr val="826200"/>
              </a:buClr>
              <a:buSzPct val="100000"/>
              <a:buFont typeface="Arial" panose="020B0604020202020204" pitchFamily="34" charset="0"/>
              <a:buChar char="•"/>
            </a:pPr>
            <a:r>
              <a:rPr lang="en-US" altLang="en-US" sz="2400" dirty="0"/>
              <a:t>First, reinforce any response </a:t>
            </a:r>
            <a:r>
              <a:rPr lang="en-IN" altLang="en-US" sz="2400" dirty="0"/>
              <a:t>that in some way resembles the target </a:t>
            </a:r>
            <a:r>
              <a:rPr lang="en-IN" altLang="en-US" sz="2400" dirty="0" err="1"/>
              <a:t>behavior</a:t>
            </a:r>
            <a:r>
              <a:rPr lang="en-US" altLang="en-US" sz="2400" dirty="0"/>
              <a:t>.</a:t>
            </a:r>
          </a:p>
          <a:p>
            <a:pPr marL="1038225" lvl="1" defTabSz="966788" eaLnBrk="1" hangingPunct="1">
              <a:lnSpc>
                <a:spcPct val="90000"/>
              </a:lnSpc>
              <a:buClr>
                <a:srgbClr val="826200"/>
              </a:buClr>
              <a:buSzPct val="100000"/>
              <a:buFont typeface="Arial" panose="020B0604020202020204" pitchFamily="34" charset="0"/>
              <a:buChar char="•"/>
            </a:pPr>
            <a:r>
              <a:rPr lang="en-US" altLang="en-US" sz="2400" dirty="0"/>
              <a:t>Next, reinforce responses that resemble the desired behavior until the target behavior is performed.</a:t>
            </a:r>
          </a:p>
          <a:p>
            <a:pPr marL="1038225" lvl="1" defTabSz="966788" eaLnBrk="1" hangingPunct="1">
              <a:lnSpc>
                <a:spcPct val="90000"/>
              </a:lnSpc>
              <a:buClr>
                <a:srgbClr val="826200"/>
              </a:buClr>
              <a:buSzPct val="100000"/>
              <a:buFont typeface="Arial" panose="020B0604020202020204" pitchFamily="34" charset="0"/>
              <a:buChar char="•"/>
            </a:pPr>
            <a:r>
              <a:rPr lang="en-US" altLang="en-US" sz="2400" dirty="0"/>
              <a:t>Finally, reinforce only target behavior.</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BD7C-F103-4D6F-8F44-367D9B204FC0}"/>
              </a:ext>
            </a:extLst>
          </p:cNvPr>
          <p:cNvSpPr>
            <a:spLocks noGrp="1"/>
          </p:cNvSpPr>
          <p:nvPr>
            <p:ph type="title"/>
          </p:nvPr>
        </p:nvSpPr>
        <p:spPr/>
        <p:txBody>
          <a:bodyPr/>
          <a:lstStyle/>
          <a:p>
            <a:r>
              <a:rPr lang="en-US" altLang="en-US" sz="3600" dirty="0"/>
              <a:t>Decreasing Undesirable Behaviors</a:t>
            </a:r>
            <a:endParaRPr lang="en-US" sz="3600" dirty="0"/>
          </a:p>
        </p:txBody>
      </p:sp>
      <p:sp>
        <p:nvSpPr>
          <p:cNvPr id="7" name="Content Placeholder 4">
            <a:extLst>
              <a:ext uri="{FF2B5EF4-FFF2-40B4-BE49-F238E27FC236}">
                <a16:creationId xmlns:a16="http://schemas.microsoft.com/office/drawing/2014/main" id="{71E2BE96-DBF9-4FC2-9403-807FE5AF2EBC}"/>
              </a:ext>
            </a:extLst>
          </p:cNvPr>
          <p:cNvSpPr>
            <a:spLocks noGrp="1"/>
          </p:cNvSpPr>
          <p:nvPr>
            <p:ph sz="quarter" idx="11"/>
          </p:nvPr>
        </p:nvSpPr>
        <p:spPr>
          <a:xfrm>
            <a:off x="914400" y="2274890"/>
            <a:ext cx="6934200" cy="2165350"/>
          </a:xfrm>
          <a:solidFill>
            <a:schemeClr val="folHlink"/>
          </a:solidFill>
          <a:ln w="31750" cap="sq">
            <a:solidFill>
              <a:schemeClr val="hlink"/>
            </a:solidFill>
            <a:miter lim="800000"/>
          </a:ln>
        </p:spPr>
        <p:txBody>
          <a:bodyPr/>
          <a:lstStyle/>
          <a:p>
            <a:pPr eaLnBrk="1" hangingPunct="1">
              <a:buClr>
                <a:srgbClr val="936F00"/>
              </a:buClr>
              <a:buSzPct val="100000"/>
              <a:buFontTx/>
              <a:buChar char="•"/>
            </a:pPr>
            <a:r>
              <a:rPr lang="en-US" altLang="en-US" sz="2800" dirty="0"/>
              <a:t>Use differential reinforcement</a:t>
            </a:r>
          </a:p>
          <a:p>
            <a:pPr eaLnBrk="1" hangingPunct="1">
              <a:buClr>
                <a:srgbClr val="936F00"/>
              </a:buClr>
              <a:buSzPct val="100000"/>
              <a:buFontTx/>
              <a:buChar char="•"/>
            </a:pPr>
            <a:r>
              <a:rPr lang="en-US" altLang="en-US" sz="2800" dirty="0"/>
              <a:t>Terminate reinforcement (extinction)</a:t>
            </a:r>
          </a:p>
          <a:p>
            <a:pPr eaLnBrk="1" hangingPunct="1">
              <a:buClr>
                <a:srgbClr val="936F00"/>
              </a:buClr>
              <a:buSzPct val="100000"/>
              <a:buFontTx/>
              <a:buChar char="•"/>
            </a:pPr>
            <a:r>
              <a:rPr lang="en-US" altLang="en-US" sz="2800" dirty="0"/>
              <a:t>Remove desirable stimuli </a:t>
            </a:r>
          </a:p>
          <a:p>
            <a:pPr eaLnBrk="1" hangingPunct="1">
              <a:buClr>
                <a:srgbClr val="936F00"/>
              </a:buClr>
              <a:buSzPct val="100000"/>
              <a:buFontTx/>
              <a:buChar char="•"/>
            </a:pPr>
            <a:r>
              <a:rPr lang="en-US" altLang="en-US" sz="2800" dirty="0"/>
              <a:t>Present aversive stimuli (punishment)</a:t>
            </a:r>
            <a:endParaRPr lang="en-US" altLang="en-US" sz="2800" dirty="0">
              <a:solidFill>
                <a:schemeClr val="tx2"/>
              </a:solidFill>
              <a:latin typeface="Times New Roman" panose="02020603050405020304" pitchFamily="18"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dirty="0"/>
              <a:t>Present Aversive Stimuli (Punishment)</a:t>
            </a:r>
          </a:p>
        </p:txBody>
      </p:sp>
      <p:sp>
        <p:nvSpPr>
          <p:cNvPr id="29699" name="Content Placeholder 2"/>
          <p:cNvSpPr>
            <a:spLocks noGrp="1"/>
          </p:cNvSpPr>
          <p:nvPr>
            <p:ph idx="1"/>
          </p:nvPr>
        </p:nvSpPr>
        <p:spPr>
          <a:xfrm>
            <a:off x="834231" y="1600200"/>
            <a:ext cx="7290591" cy="2286000"/>
          </a:xfrm>
        </p:spPr>
        <p:txBody>
          <a:bodyPr/>
          <a:lstStyle/>
          <a:p>
            <a:pPr marL="0" indent="0" eaLnBrk="1" hangingPunct="1">
              <a:spcAft>
                <a:spcPts val="1500"/>
              </a:spcAft>
              <a:buNone/>
            </a:pPr>
            <a:r>
              <a:rPr lang="en-US" altLang="en-US" sz="2800" dirty="0"/>
              <a:t>Most people associate the presentation of aversive (unpleasant) stimuli with punishment.</a:t>
            </a:r>
          </a:p>
          <a:p>
            <a:pPr marL="439738" lvl="1" eaLnBrk="1" hangingPunct="1">
              <a:buClr>
                <a:srgbClr val="826200"/>
              </a:buClr>
              <a:buSzPct val="100000"/>
              <a:buFont typeface="Arial" panose="020B0604020202020204" pitchFamily="34" charset="0"/>
              <a:buChar char="•"/>
            </a:pPr>
            <a:r>
              <a:rPr lang="en-US" altLang="en-US" sz="2400" dirty="0"/>
              <a:t>However, an aversive stimulus is punishment only if it decreases the undesirable behavior.</a:t>
            </a:r>
          </a:p>
        </p:txBody>
      </p:sp>
      <p:sp>
        <p:nvSpPr>
          <p:cNvPr id="2" name="Content Placeholder 1">
            <a:extLst>
              <a:ext uri="{FF2B5EF4-FFF2-40B4-BE49-F238E27FC236}">
                <a16:creationId xmlns:a16="http://schemas.microsoft.com/office/drawing/2014/main" id="{0A171749-DA3D-480B-9F5C-DD18E4938B4B}"/>
              </a:ext>
            </a:extLst>
          </p:cNvPr>
          <p:cNvSpPr>
            <a:spLocks noGrp="1"/>
          </p:cNvSpPr>
          <p:nvPr>
            <p:ph sz="quarter" idx="12"/>
          </p:nvPr>
        </p:nvSpPr>
        <p:spPr>
          <a:xfrm>
            <a:off x="844546" y="4191000"/>
            <a:ext cx="7004054" cy="2362200"/>
          </a:xfrm>
        </p:spPr>
        <p:txBody>
          <a:bodyPr/>
          <a:lstStyle/>
          <a:p>
            <a:pPr marL="0" lvl="0" indent="0" eaLnBrk="1" hangingPunct="1">
              <a:spcAft>
                <a:spcPts val="1500"/>
              </a:spcAft>
              <a:buClr>
                <a:srgbClr val="CC9900"/>
              </a:buClr>
              <a:buNone/>
            </a:pPr>
            <a:r>
              <a:rPr lang="en-US" altLang="en-US" sz="2800" dirty="0">
                <a:solidFill>
                  <a:srgbClr val="292929"/>
                </a:solidFill>
              </a:rPr>
              <a:t>Too often, aversive stimuli are not effective punishments; they do not decrease the unwanted behavior.</a:t>
            </a:r>
          </a:p>
          <a:p>
            <a:pPr marL="439738" lvl="1" eaLnBrk="1" hangingPunct="1">
              <a:buClr>
                <a:srgbClr val="826200"/>
              </a:buClr>
              <a:buSzPct val="100000"/>
              <a:buFont typeface="Arial" panose="020B0604020202020204" pitchFamily="34" charset="0"/>
              <a:buChar char="•"/>
            </a:pPr>
            <a:r>
              <a:rPr lang="en-US" altLang="en-US" sz="2400" dirty="0">
                <a:solidFill>
                  <a:srgbClr val="292929"/>
                </a:solidFill>
              </a:rPr>
              <a:t>They sometimes increase the unwanted behavior over time.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79BDF-78BF-4FAE-9F36-907C6F6AB6BF}"/>
              </a:ext>
            </a:extLst>
          </p:cNvPr>
          <p:cNvSpPr>
            <a:spLocks noGrp="1"/>
          </p:cNvSpPr>
          <p:nvPr>
            <p:ph type="title"/>
          </p:nvPr>
        </p:nvSpPr>
        <p:spPr/>
        <p:txBody>
          <a:bodyPr/>
          <a:lstStyle/>
          <a:p>
            <a:r>
              <a:rPr lang="en-US" altLang="en-US" dirty="0"/>
              <a:t>Enter the Debate</a:t>
            </a:r>
            <a:endParaRPr lang="en-US" dirty="0"/>
          </a:p>
        </p:txBody>
      </p:sp>
      <p:sp>
        <p:nvSpPr>
          <p:cNvPr id="3" name="Content Placeholder 2">
            <a:extLst>
              <a:ext uri="{FF2B5EF4-FFF2-40B4-BE49-F238E27FC236}">
                <a16:creationId xmlns:a16="http://schemas.microsoft.com/office/drawing/2014/main" id="{F7EFA7D6-A7F1-4933-A543-38A711DADF6B}"/>
              </a:ext>
            </a:extLst>
          </p:cNvPr>
          <p:cNvSpPr>
            <a:spLocks noGrp="1"/>
          </p:cNvSpPr>
          <p:nvPr>
            <p:ph idx="1"/>
          </p:nvPr>
        </p:nvSpPr>
        <p:spPr>
          <a:xfrm>
            <a:off x="1828800" y="1509712"/>
            <a:ext cx="6137275" cy="944563"/>
          </a:xfrm>
        </p:spPr>
        <p:txBody>
          <a:bodyPr/>
          <a:lstStyle/>
          <a:p>
            <a:pPr marL="0" indent="0">
              <a:spcBef>
                <a:spcPts val="0"/>
              </a:spcBef>
              <a:buNone/>
            </a:pPr>
            <a:r>
              <a:rPr lang="en-US" altLang="en-US" sz="2800" i="1" dirty="0"/>
              <a:t>Should teachers use tangible reinforcers to reward good behavior?</a:t>
            </a:r>
            <a:r>
              <a:rPr lang="en-US" altLang="en-US" sz="2800" dirty="0"/>
              <a:t> </a:t>
            </a:r>
          </a:p>
        </p:txBody>
      </p:sp>
      <p:sp>
        <p:nvSpPr>
          <p:cNvPr id="12" name="Content Placeholder 6">
            <a:extLst>
              <a:ext uri="{FF2B5EF4-FFF2-40B4-BE49-F238E27FC236}">
                <a16:creationId xmlns:a16="http://schemas.microsoft.com/office/drawing/2014/main" id="{C5885DE1-1CA2-48C9-B401-250FBA3B3590}"/>
              </a:ext>
            </a:extLst>
          </p:cNvPr>
          <p:cNvSpPr>
            <a:spLocks noGrp="1"/>
          </p:cNvSpPr>
          <p:nvPr>
            <p:ph sz="quarter" idx="12"/>
          </p:nvPr>
        </p:nvSpPr>
        <p:spPr>
          <a:xfrm>
            <a:off x="1281113" y="2505074"/>
            <a:ext cx="914400" cy="457200"/>
          </a:xfrm>
        </p:spPr>
        <p:txBody>
          <a:bodyPr/>
          <a:lstStyle/>
          <a:p>
            <a:pPr marL="0" lvl="0" indent="0">
              <a:spcBef>
                <a:spcPct val="50000"/>
              </a:spcBef>
              <a:buClrTx/>
              <a:buSzTx/>
              <a:buNone/>
            </a:pPr>
            <a:r>
              <a:rPr lang="en-US" altLang="en-US" sz="2400" b="1" kern="1200" dirty="0">
                <a:solidFill>
                  <a:srgbClr val="626220"/>
                </a:solidFill>
                <a:latin typeface="Arial" panose="020B0604020202020204" pitchFamily="34" charset="0"/>
              </a:rPr>
              <a:t>YES</a:t>
            </a:r>
          </a:p>
        </p:txBody>
      </p:sp>
      <p:sp>
        <p:nvSpPr>
          <p:cNvPr id="13" name="Content Placeholder 8">
            <a:extLst>
              <a:ext uri="{FF2B5EF4-FFF2-40B4-BE49-F238E27FC236}">
                <a16:creationId xmlns:a16="http://schemas.microsoft.com/office/drawing/2014/main" id="{9003E932-0F6C-4AD0-A558-C1F5A1ECCB8F}"/>
              </a:ext>
            </a:extLst>
          </p:cNvPr>
          <p:cNvSpPr>
            <a:spLocks noGrp="1"/>
          </p:cNvSpPr>
          <p:nvPr>
            <p:ph sz="quarter" idx="13"/>
          </p:nvPr>
        </p:nvSpPr>
        <p:spPr>
          <a:xfrm>
            <a:off x="5211763" y="2505074"/>
            <a:ext cx="762000" cy="381000"/>
          </a:xfrm>
        </p:spPr>
        <p:txBody>
          <a:bodyPr/>
          <a:lstStyle/>
          <a:p>
            <a:pPr marL="0" lvl="0" indent="0">
              <a:spcBef>
                <a:spcPct val="50000"/>
              </a:spcBef>
              <a:buClrTx/>
              <a:buSzTx/>
              <a:buNone/>
            </a:pPr>
            <a:r>
              <a:rPr lang="en-US" altLang="en-US" sz="2400" b="1" kern="1200" dirty="0">
                <a:solidFill>
                  <a:srgbClr val="626220"/>
                </a:solidFill>
                <a:latin typeface="Arial" panose="020B0604020202020204" pitchFamily="34" charset="0"/>
              </a:rPr>
              <a:t>NO</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5AA66-8034-4015-8EC1-3FD1E48C7725}"/>
              </a:ext>
            </a:extLst>
          </p:cNvPr>
          <p:cNvSpPr>
            <a:spLocks noGrp="1"/>
          </p:cNvSpPr>
          <p:nvPr>
            <p:ph type="title"/>
          </p:nvPr>
        </p:nvSpPr>
        <p:spPr/>
        <p:txBody>
          <a:bodyPr/>
          <a:lstStyle/>
          <a:p>
            <a:r>
              <a:rPr lang="en-US" altLang="en-US" dirty="0"/>
              <a:t>Reflection and Observation</a:t>
            </a:r>
            <a:endParaRPr lang="en-US" dirty="0"/>
          </a:p>
        </p:txBody>
      </p:sp>
      <p:sp>
        <p:nvSpPr>
          <p:cNvPr id="3" name="Text Placeholder 2">
            <a:extLst>
              <a:ext uri="{FF2B5EF4-FFF2-40B4-BE49-F238E27FC236}">
                <a16:creationId xmlns:a16="http://schemas.microsoft.com/office/drawing/2014/main" id="{C0BE433D-8B61-4407-B71C-C5E4E9A7587E}"/>
              </a:ext>
            </a:extLst>
          </p:cNvPr>
          <p:cNvSpPr>
            <a:spLocks noGrp="1"/>
          </p:cNvSpPr>
          <p:nvPr>
            <p:ph type="body" sz="half" idx="1"/>
          </p:nvPr>
        </p:nvSpPr>
        <p:spPr>
          <a:xfrm>
            <a:off x="3357562" y="1676400"/>
            <a:ext cx="4872038" cy="2286000"/>
          </a:xfrm>
        </p:spPr>
        <p:txBody>
          <a:bodyPr/>
          <a:lstStyle/>
          <a:p>
            <a:pPr marL="457200" lvl="0" indent="-457200" eaLnBrk="1" hangingPunct="1">
              <a:lnSpc>
                <a:spcPct val="90000"/>
              </a:lnSpc>
              <a:buClr>
                <a:srgbClr val="CC9900"/>
              </a:buClr>
              <a:buNone/>
            </a:pPr>
            <a:r>
              <a:rPr lang="en-US" altLang="en-US" sz="2800" b="1" dirty="0">
                <a:solidFill>
                  <a:srgbClr val="292929"/>
                </a:solidFill>
              </a:rPr>
              <a:t>Reflection:</a:t>
            </a:r>
          </a:p>
          <a:p>
            <a:pPr lvl="0" eaLnBrk="1" hangingPunct="1">
              <a:lnSpc>
                <a:spcPct val="90000"/>
              </a:lnSpc>
              <a:buClr>
                <a:srgbClr val="826200"/>
              </a:buClr>
              <a:buSzPct val="100000"/>
              <a:buFont typeface="Arial" panose="020B0604020202020204" pitchFamily="34" charset="0"/>
              <a:buChar char="•"/>
            </a:pPr>
            <a:r>
              <a:rPr lang="en-US" altLang="en-US" sz="2200" i="1" dirty="0">
                <a:solidFill>
                  <a:srgbClr val="292929"/>
                </a:solidFill>
              </a:rPr>
              <a:t>In your educational experience, what types of incentives did teachers use?</a:t>
            </a:r>
          </a:p>
          <a:p>
            <a:pPr lvl="0" eaLnBrk="1" hangingPunct="1">
              <a:lnSpc>
                <a:spcPct val="90000"/>
              </a:lnSpc>
              <a:buClr>
                <a:srgbClr val="826200"/>
              </a:buClr>
              <a:buSzPct val="100000"/>
              <a:buFont typeface="Arial" panose="020B0604020202020204" pitchFamily="34" charset="0"/>
              <a:buChar char="•"/>
            </a:pPr>
            <a:r>
              <a:rPr lang="en-US" altLang="en-US" sz="2200" i="1" dirty="0">
                <a:solidFill>
                  <a:srgbClr val="292929"/>
                </a:solidFill>
              </a:rPr>
              <a:t>How effective was their use? Why were they effective or ineffective?</a:t>
            </a:r>
          </a:p>
        </p:txBody>
      </p:sp>
      <p:pic>
        <p:nvPicPr>
          <p:cNvPr id="30722" name="Picture 2"/>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1006475" y="2209800"/>
            <a:ext cx="1660525" cy="2455863"/>
          </a:xfrm>
          <a:noFill/>
          <a:ln>
            <a:solidFill>
              <a:schemeClr val="bg2"/>
            </a:solid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92CFF1-868D-429E-91B0-BFDB34D23386}"/>
              </a:ext>
            </a:extLst>
          </p:cNvPr>
          <p:cNvSpPr>
            <a:spLocks noGrp="1"/>
          </p:cNvSpPr>
          <p:nvPr>
            <p:ph type="title"/>
          </p:nvPr>
        </p:nvSpPr>
        <p:spPr/>
        <p:txBody>
          <a:bodyPr/>
          <a:lstStyle/>
          <a:p>
            <a:r>
              <a:rPr lang="en-US" altLang="en-US" sz="3600" dirty="0"/>
              <a:t>Behavioral and Social Cognitive Approaches, 3</a:t>
            </a:r>
            <a:endParaRPr lang="en-US" sz="2000" dirty="0"/>
          </a:p>
        </p:txBody>
      </p:sp>
      <p:pic>
        <p:nvPicPr>
          <p:cNvPr id="5" name="Picture 4">
            <a:extLst>
              <a:ext uri="{FF2B5EF4-FFF2-40B4-BE49-F238E27FC236}">
                <a16:creationId xmlns:a16="http://schemas.microsoft.com/office/drawing/2014/main" id="{2644E3E9-4345-4B91-A9AE-4657A858EC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78" t="26667" r="4167" b="6667"/>
          <a:stretch/>
        </p:blipFill>
        <p:spPr>
          <a:xfrm>
            <a:off x="354562" y="1828800"/>
            <a:ext cx="8408437" cy="4572000"/>
          </a:xfrm>
          <a:prstGeom prst="rect">
            <a:avLst/>
          </a:prstGeom>
        </p:spPr>
      </p:pic>
      <p:sp>
        <p:nvSpPr>
          <p:cNvPr id="6" name="Content Placeholder 5">
            <a:extLst>
              <a:ext uri="{FF2B5EF4-FFF2-40B4-BE49-F238E27FC236}">
                <a16:creationId xmlns:a16="http://schemas.microsoft.com/office/drawing/2014/main" id="{0DAC0247-C103-488A-A320-54DE6CB45446}"/>
              </a:ext>
            </a:extLst>
          </p:cNvPr>
          <p:cNvSpPr>
            <a:spLocks noGrp="1"/>
          </p:cNvSpPr>
          <p:nvPr>
            <p:ph sz="quarter" idx="11"/>
          </p:nvPr>
        </p:nvSpPr>
        <p:spPr>
          <a:xfrm>
            <a:off x="8001000" y="5334000"/>
            <a:ext cx="1143000" cy="457200"/>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BC77A6-138C-4288-912B-CD0CB1E3570E}"/>
              </a:ext>
            </a:extLst>
          </p:cNvPr>
          <p:cNvSpPr>
            <a:spLocks noGrp="1"/>
          </p:cNvSpPr>
          <p:nvPr>
            <p:ph type="title"/>
          </p:nvPr>
        </p:nvSpPr>
        <p:spPr/>
        <p:txBody>
          <a:bodyPr/>
          <a:lstStyle/>
          <a:p>
            <a:r>
              <a:rPr lang="en-US" altLang="en-US" sz="3600" dirty="0"/>
              <a:t>Bandura’s Social Cognitive Theory</a:t>
            </a:r>
            <a:endParaRPr lang="en-US" sz="3600" dirty="0"/>
          </a:p>
        </p:txBody>
      </p:sp>
      <p:sp>
        <p:nvSpPr>
          <p:cNvPr id="2" name="Content Placeholder 1">
            <a:extLst>
              <a:ext uri="{FF2B5EF4-FFF2-40B4-BE49-F238E27FC236}">
                <a16:creationId xmlns:a16="http://schemas.microsoft.com/office/drawing/2014/main" id="{A46D461A-086C-44F0-880B-3E6545B9E96B}"/>
              </a:ext>
            </a:extLst>
          </p:cNvPr>
          <p:cNvSpPr>
            <a:spLocks noGrp="1"/>
          </p:cNvSpPr>
          <p:nvPr>
            <p:ph sz="quarter" idx="11"/>
          </p:nvPr>
        </p:nvSpPr>
        <p:spPr>
          <a:xfrm>
            <a:off x="1062790" y="1752600"/>
            <a:ext cx="7239000" cy="914400"/>
          </a:xfrm>
        </p:spPr>
        <p:txBody>
          <a:bodyPr/>
          <a:lstStyle/>
          <a:p>
            <a:pPr marL="228600" indent="-228600">
              <a:lnSpc>
                <a:spcPct val="80000"/>
              </a:lnSpc>
              <a:spcBef>
                <a:spcPts val="0"/>
              </a:spcBef>
              <a:buNone/>
            </a:pPr>
            <a:r>
              <a:rPr lang="en-US" altLang="en-US" sz="2800" b="1" dirty="0"/>
              <a:t>Social, cognitive,</a:t>
            </a:r>
            <a:r>
              <a:rPr lang="en-US" altLang="en-US" sz="2800" dirty="0"/>
              <a:t> and </a:t>
            </a:r>
            <a:r>
              <a:rPr lang="en-US" altLang="en-US" sz="2800" b="1" dirty="0"/>
              <a:t>behavioral</a:t>
            </a:r>
            <a:r>
              <a:rPr lang="en-US" altLang="en-US" sz="2800" dirty="0"/>
              <a:t> factors play important roles in learning.</a:t>
            </a:r>
          </a:p>
        </p:txBody>
      </p:sp>
      <p:sp>
        <p:nvSpPr>
          <p:cNvPr id="3" name="Content Placeholder 2">
            <a:extLst>
              <a:ext uri="{FF2B5EF4-FFF2-40B4-BE49-F238E27FC236}">
                <a16:creationId xmlns:a16="http://schemas.microsoft.com/office/drawing/2014/main" id="{D1D82322-7F52-4289-8951-C341879E4F7D}"/>
              </a:ext>
            </a:extLst>
          </p:cNvPr>
          <p:cNvSpPr>
            <a:spLocks noGrp="1"/>
          </p:cNvSpPr>
          <p:nvPr>
            <p:ph sz="quarter" idx="12"/>
          </p:nvPr>
        </p:nvSpPr>
        <p:spPr>
          <a:xfrm>
            <a:off x="3809999" y="3035970"/>
            <a:ext cx="4648200" cy="1676400"/>
          </a:xfrm>
        </p:spPr>
        <p:txBody>
          <a:bodyPr/>
          <a:lstStyle/>
          <a:p>
            <a:pPr marL="0" indent="0">
              <a:lnSpc>
                <a:spcPct val="80000"/>
              </a:lnSpc>
              <a:spcBef>
                <a:spcPts val="0"/>
              </a:spcBef>
              <a:buNone/>
            </a:pPr>
            <a:r>
              <a:rPr lang="en-US" altLang="en-US" sz="2800" b="1" dirty="0"/>
              <a:t>Self-efficacy</a:t>
            </a:r>
            <a:r>
              <a:rPr lang="en-US" altLang="en-US" sz="2800" dirty="0"/>
              <a:t>:</a:t>
            </a:r>
            <a:r>
              <a:rPr lang="en-US" altLang="en-US" sz="2800" b="1" dirty="0"/>
              <a:t> </a:t>
            </a:r>
            <a:r>
              <a:rPr lang="en-US" altLang="en-US" sz="2800" dirty="0"/>
              <a:t>The belief that one can master a situation and produce positive outcomes</a:t>
            </a:r>
          </a:p>
        </p:txBody>
      </p:sp>
      <p:sp>
        <p:nvSpPr>
          <p:cNvPr id="4" name="Content Placeholder 3">
            <a:extLst>
              <a:ext uri="{FF2B5EF4-FFF2-40B4-BE49-F238E27FC236}">
                <a16:creationId xmlns:a16="http://schemas.microsoft.com/office/drawing/2014/main" id="{52F1F104-A88E-44C0-9E9E-C2DACA8CA489}"/>
              </a:ext>
            </a:extLst>
          </p:cNvPr>
          <p:cNvSpPr>
            <a:spLocks noGrp="1"/>
          </p:cNvSpPr>
          <p:nvPr>
            <p:ph sz="quarter" idx="13"/>
          </p:nvPr>
        </p:nvSpPr>
        <p:spPr>
          <a:xfrm>
            <a:off x="1062039" y="4995113"/>
            <a:ext cx="6934200" cy="1181097"/>
          </a:xfrm>
        </p:spPr>
        <p:txBody>
          <a:bodyPr/>
          <a:lstStyle/>
          <a:p>
            <a:pPr marL="228600" indent="-228600">
              <a:lnSpc>
                <a:spcPct val="80000"/>
              </a:lnSpc>
              <a:spcBef>
                <a:spcPts val="0"/>
              </a:spcBef>
              <a:buNone/>
            </a:pPr>
            <a:r>
              <a:rPr lang="en-US" altLang="en-US" sz="2800" b="1" dirty="0"/>
              <a:t>Observational learning</a:t>
            </a:r>
            <a:r>
              <a:rPr lang="en-US" altLang="en-US" sz="2800" dirty="0"/>
              <a:t>:</a:t>
            </a:r>
            <a:r>
              <a:rPr lang="en-US" altLang="en-US" sz="2800" b="1" dirty="0"/>
              <a:t> </a:t>
            </a:r>
            <a:r>
              <a:rPr lang="en-IN" altLang="en-US" sz="2800" dirty="0"/>
              <a:t>Learning that involves acquiring skills, strategies, and beliefs by observing others</a:t>
            </a:r>
            <a:endParaRPr lang="en-US" altLang="en-US" sz="2800" dirty="0"/>
          </a:p>
        </p:txBody>
      </p:sp>
      <p:pic>
        <p:nvPicPr>
          <p:cNvPr id="3277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90800"/>
            <a:ext cx="1958975" cy="2286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396586-D0E0-486C-9889-44B616CA9771}"/>
              </a:ext>
            </a:extLst>
          </p:cNvPr>
          <p:cNvSpPr>
            <a:spLocks noGrp="1"/>
          </p:cNvSpPr>
          <p:nvPr>
            <p:ph type="title"/>
          </p:nvPr>
        </p:nvSpPr>
        <p:spPr/>
        <p:txBody>
          <a:bodyPr/>
          <a:lstStyle/>
          <a:p>
            <a:r>
              <a:rPr lang="en-US" altLang="en-US" dirty="0"/>
              <a:t>Observational Learning</a:t>
            </a:r>
            <a:endParaRPr lang="en-US" dirty="0"/>
          </a:p>
        </p:txBody>
      </p:sp>
      <p:graphicFrame>
        <p:nvGraphicFramePr>
          <p:cNvPr id="8" name="Table Placeholder 7">
            <a:extLst>
              <a:ext uri="{FF2B5EF4-FFF2-40B4-BE49-F238E27FC236}">
                <a16:creationId xmlns:a16="http://schemas.microsoft.com/office/drawing/2014/main" id="{E7E9CB3C-C4C1-4C49-8B7A-7E0B4E5D3760}"/>
              </a:ext>
            </a:extLst>
          </p:cNvPr>
          <p:cNvGraphicFramePr>
            <a:graphicFrameLocks noGrp="1"/>
          </p:cNvGraphicFramePr>
          <p:nvPr>
            <p:ph type="tbl" sz="quarter" idx="10"/>
            <p:extLst>
              <p:ext uri="{D42A27DB-BD31-4B8C-83A1-F6EECF244321}">
                <p14:modId xmlns:p14="http://schemas.microsoft.com/office/powerpoint/2010/main" val="2555598716"/>
              </p:ext>
            </p:extLst>
          </p:nvPr>
        </p:nvGraphicFramePr>
        <p:xfrm>
          <a:off x="914400" y="2133600"/>
          <a:ext cx="6858000" cy="4076700"/>
        </p:xfrm>
        <a:graphic>
          <a:graphicData uri="http://schemas.openxmlformats.org/drawingml/2006/table">
            <a:tbl>
              <a:tblPr firstRow="1" bandRow="1">
                <a:tableStyleId>{5C22544A-7EE6-4342-B048-85BDC9FD1C3A}</a:tableStyleId>
              </a:tblPr>
              <a:tblGrid>
                <a:gridCol w="3408947">
                  <a:extLst>
                    <a:ext uri="{9D8B030D-6E8A-4147-A177-3AD203B41FA5}">
                      <a16:colId xmlns:a16="http://schemas.microsoft.com/office/drawing/2014/main" val="123191933"/>
                    </a:ext>
                  </a:extLst>
                </a:gridCol>
                <a:gridCol w="3449053">
                  <a:extLst>
                    <a:ext uri="{9D8B030D-6E8A-4147-A177-3AD203B41FA5}">
                      <a16:colId xmlns:a16="http://schemas.microsoft.com/office/drawing/2014/main" val="55688290"/>
                    </a:ext>
                  </a:extLst>
                </a:gridCol>
              </a:tblGrid>
              <a:tr h="2166895">
                <a:tc>
                  <a:txBody>
                    <a:bodyPr/>
                    <a:lstStyle/>
                    <a:p>
                      <a:pPr marL="0" indent="0" algn="ctr">
                        <a:lnSpc>
                          <a:spcPct val="90000"/>
                        </a:lnSpc>
                        <a:spcBef>
                          <a:spcPts val="600"/>
                        </a:spcBef>
                        <a:buNone/>
                      </a:pPr>
                      <a:r>
                        <a:rPr lang="en-US" altLang="en-US" sz="2800" b="1" dirty="0">
                          <a:solidFill>
                            <a:schemeClr val="tx2"/>
                          </a:solidFill>
                        </a:rPr>
                        <a:t>Attention</a:t>
                      </a:r>
                    </a:p>
                    <a:p>
                      <a:pPr marL="0" indent="0" algn="ctr">
                        <a:lnSpc>
                          <a:spcPct val="90000"/>
                        </a:lnSpc>
                        <a:spcBef>
                          <a:spcPts val="0"/>
                        </a:spcBef>
                        <a:buNone/>
                      </a:pPr>
                      <a:r>
                        <a:rPr lang="en-US" altLang="en-US" sz="2000" b="0" dirty="0">
                          <a:solidFill>
                            <a:schemeClr val="tx2"/>
                          </a:solidFill>
                        </a:rPr>
                        <a:t>Students must attend to what a model is doing or saying.</a:t>
                      </a:r>
                    </a:p>
                  </a:txBody>
                  <a:tcPr>
                    <a:noFill/>
                  </a:tcPr>
                </a:tc>
                <a:tc>
                  <a:txBody>
                    <a:bodyPr/>
                    <a:lstStyle/>
                    <a:p>
                      <a:pPr marL="0" lvl="0" indent="0" algn="ctr">
                        <a:spcBef>
                          <a:spcPct val="0"/>
                        </a:spcBef>
                        <a:buClrTx/>
                        <a:buSzTx/>
                        <a:buNone/>
                      </a:pPr>
                      <a:r>
                        <a:rPr lang="en-US" altLang="en-US" sz="2800" b="1" kern="1200" dirty="0">
                          <a:solidFill>
                            <a:srgbClr val="000000"/>
                          </a:solidFill>
                          <a:latin typeface="Arial" panose="020B0604020202020204" pitchFamily="34" charset="0"/>
                        </a:rPr>
                        <a:t>Retention</a:t>
                      </a:r>
                    </a:p>
                    <a:p>
                      <a:pPr marL="0" lvl="0" indent="0" algn="ctr">
                        <a:spcBef>
                          <a:spcPct val="0"/>
                        </a:spcBef>
                        <a:buClrTx/>
                        <a:buSzTx/>
                        <a:buNone/>
                      </a:pPr>
                      <a:r>
                        <a:rPr lang="en-US" altLang="en-US" sz="2000" b="0" kern="1200" dirty="0">
                          <a:solidFill>
                            <a:srgbClr val="000000"/>
                          </a:solidFill>
                          <a:latin typeface="Arial" panose="020B0604020202020204" pitchFamily="34" charset="0"/>
                        </a:rPr>
                        <a:t>Students must code information and keep it in memory so that they can retrieve it.</a:t>
                      </a:r>
                    </a:p>
                  </a:txBody>
                  <a:tcPr>
                    <a:noFill/>
                  </a:tcPr>
                </a:tc>
                <a:extLst>
                  <a:ext uri="{0D108BD9-81ED-4DB2-BD59-A6C34878D82A}">
                    <a16:rowId xmlns:a16="http://schemas.microsoft.com/office/drawing/2014/main" val="2457457717"/>
                  </a:ext>
                </a:extLst>
              </a:tr>
              <a:tr h="1909805">
                <a:tc>
                  <a:txBody>
                    <a:bodyPr/>
                    <a:lstStyle/>
                    <a:p>
                      <a:pPr marL="0" lvl="0" indent="0" algn="ctr">
                        <a:spcBef>
                          <a:spcPct val="0"/>
                        </a:spcBef>
                        <a:buClrTx/>
                        <a:buSzTx/>
                        <a:buNone/>
                      </a:pPr>
                      <a:r>
                        <a:rPr lang="en-US" altLang="en-US" sz="2800" b="1" kern="1200" dirty="0">
                          <a:solidFill>
                            <a:srgbClr val="000000"/>
                          </a:solidFill>
                          <a:latin typeface="Arial" panose="020B0604020202020204" pitchFamily="34" charset="0"/>
                        </a:rPr>
                        <a:t>Production</a:t>
                      </a:r>
                    </a:p>
                    <a:p>
                      <a:pPr marL="0" lvl="0" indent="0" algn="ctr">
                        <a:spcBef>
                          <a:spcPct val="0"/>
                        </a:spcBef>
                        <a:buClrTx/>
                        <a:buSzTx/>
                        <a:buNone/>
                      </a:pPr>
                      <a:r>
                        <a:rPr lang="en-US" altLang="en-US" sz="2000" kern="1200" dirty="0">
                          <a:solidFill>
                            <a:srgbClr val="000000"/>
                          </a:solidFill>
                          <a:latin typeface="Arial" panose="020B0604020202020204" pitchFamily="34" charset="0"/>
                        </a:rPr>
                        <a:t>Students must be able to reproduce the model’s behavior.</a:t>
                      </a:r>
                    </a:p>
                  </a:txBody>
                  <a:tcPr>
                    <a:noFill/>
                  </a:tcPr>
                </a:tc>
                <a:tc>
                  <a:txBody>
                    <a:bodyPr/>
                    <a:lstStyle/>
                    <a:p>
                      <a:pPr marL="0" lvl="0" indent="0" algn="ctr">
                        <a:spcBef>
                          <a:spcPct val="0"/>
                        </a:spcBef>
                        <a:buClrTx/>
                        <a:buSzTx/>
                        <a:buNone/>
                      </a:pPr>
                      <a:r>
                        <a:rPr lang="en-US" altLang="en-US" sz="2800" b="1" kern="1200" dirty="0">
                          <a:solidFill>
                            <a:srgbClr val="000000"/>
                          </a:solidFill>
                          <a:latin typeface="Arial" panose="020B0604020202020204" pitchFamily="34" charset="0"/>
                        </a:rPr>
                        <a:t>Motivation</a:t>
                      </a:r>
                    </a:p>
                    <a:p>
                      <a:pPr marL="0" lvl="0" indent="0" algn="ctr">
                        <a:spcBef>
                          <a:spcPct val="0"/>
                        </a:spcBef>
                        <a:buClrTx/>
                        <a:buSzTx/>
                        <a:buNone/>
                      </a:pPr>
                      <a:r>
                        <a:rPr lang="en-US" altLang="en-US" sz="2000" kern="1200" dirty="0">
                          <a:solidFill>
                            <a:srgbClr val="000000"/>
                          </a:solidFill>
                          <a:latin typeface="Arial" panose="020B0604020202020204" pitchFamily="34" charset="0"/>
                        </a:rPr>
                        <a:t>Students must be motivated to imitate the modeled behavior.</a:t>
                      </a:r>
                    </a:p>
                  </a:txBody>
                  <a:tcPr>
                    <a:noFill/>
                  </a:tcPr>
                </a:tc>
                <a:extLst>
                  <a:ext uri="{0D108BD9-81ED-4DB2-BD59-A6C34878D82A}">
                    <a16:rowId xmlns:a16="http://schemas.microsoft.com/office/drawing/2014/main" val="2173673761"/>
                  </a:ext>
                </a:extLst>
              </a:tr>
            </a:tbl>
          </a:graphicData>
        </a:graphic>
      </p:graphicFrame>
    </p:spTree>
    <p:extLst>
      <p:ext uri="{BB962C8B-B14F-4D97-AF65-F5344CB8AC3E}">
        <p14:creationId xmlns:p14="http://schemas.microsoft.com/office/powerpoint/2010/main" val="35292584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20B181-3F22-4DB8-9619-82F80046525D}"/>
              </a:ext>
            </a:extLst>
          </p:cNvPr>
          <p:cNvSpPr>
            <a:spLocks noGrp="1"/>
          </p:cNvSpPr>
          <p:nvPr>
            <p:ph type="title"/>
          </p:nvPr>
        </p:nvSpPr>
        <p:spPr/>
        <p:txBody>
          <a:bodyPr/>
          <a:lstStyle/>
          <a:p>
            <a:r>
              <a:rPr lang="en-US" altLang="en-US" sz="3600" dirty="0"/>
              <a:t>Behavioral and Social Cognitive Approaches, 1</a:t>
            </a:r>
            <a:endParaRPr lang="en-US" sz="3600" dirty="0"/>
          </a:p>
        </p:txBody>
      </p:sp>
      <p:pic>
        <p:nvPicPr>
          <p:cNvPr id="4" name="Picture 3">
            <a:extLst>
              <a:ext uri="{FF2B5EF4-FFF2-40B4-BE49-F238E27FC236}">
                <a16:creationId xmlns:a16="http://schemas.microsoft.com/office/drawing/2014/main" id="{483845F7-836F-4CFF-9FB3-51DB838877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42" t="26667" r="9595" b="15238"/>
          <a:stretch/>
        </p:blipFill>
        <p:spPr>
          <a:xfrm>
            <a:off x="744583" y="1828800"/>
            <a:ext cx="7521974" cy="3984171"/>
          </a:xfrm>
          <a:prstGeom prst="rect">
            <a:avLst/>
          </a:prstGeom>
        </p:spPr>
      </p:pic>
      <p:sp>
        <p:nvSpPr>
          <p:cNvPr id="6" name="Content Placeholder 5">
            <a:extLst>
              <a:ext uri="{FF2B5EF4-FFF2-40B4-BE49-F238E27FC236}">
                <a16:creationId xmlns:a16="http://schemas.microsoft.com/office/drawing/2014/main" id="{31E97536-4767-4366-B5EC-F1995CB6F02C}"/>
              </a:ext>
            </a:extLst>
          </p:cNvPr>
          <p:cNvSpPr>
            <a:spLocks noGrp="1"/>
          </p:cNvSpPr>
          <p:nvPr>
            <p:ph sz="quarter" idx="11"/>
          </p:nvPr>
        </p:nvSpPr>
        <p:spPr>
          <a:xfrm>
            <a:off x="6553200" y="6003471"/>
            <a:ext cx="2433637" cy="381000"/>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434F4-9E4F-4695-9FA9-75B8D836C6AF}"/>
              </a:ext>
            </a:extLst>
          </p:cNvPr>
          <p:cNvSpPr>
            <a:spLocks noGrp="1"/>
          </p:cNvSpPr>
          <p:nvPr>
            <p:ph type="title"/>
          </p:nvPr>
        </p:nvSpPr>
        <p:spPr>
          <a:xfrm>
            <a:off x="1071563" y="34925"/>
            <a:ext cx="7462837" cy="1412875"/>
          </a:xfrm>
        </p:spPr>
        <p:txBody>
          <a:bodyPr/>
          <a:lstStyle/>
          <a:p>
            <a:r>
              <a:rPr lang="en-US" altLang="en-US" sz="3600" dirty="0">
                <a:solidFill>
                  <a:srgbClr val="000000"/>
                </a:solidFill>
              </a:rPr>
              <a:t>Bandura’s Social Cognitive Theory</a:t>
            </a:r>
            <a:br>
              <a:rPr lang="en-US" altLang="en-US" sz="2800" dirty="0">
                <a:solidFill>
                  <a:srgbClr val="000000"/>
                </a:solidFill>
              </a:rPr>
            </a:br>
            <a:r>
              <a:rPr lang="en-US" altLang="en-US" sz="2800" dirty="0">
                <a:solidFill>
                  <a:srgbClr val="000000"/>
                </a:solidFill>
              </a:rPr>
              <a:t> </a:t>
            </a:r>
            <a:r>
              <a:rPr lang="en-US" altLang="en-US" sz="2800" i="1" dirty="0">
                <a:solidFill>
                  <a:srgbClr val="626220"/>
                </a:solidFill>
              </a:rPr>
              <a:t>Theory into Practice</a:t>
            </a:r>
            <a:endParaRPr lang="en-US" dirty="0">
              <a:solidFill>
                <a:srgbClr val="626220"/>
              </a:solidFill>
            </a:endParaRPr>
          </a:p>
        </p:txBody>
      </p:sp>
      <p:sp>
        <p:nvSpPr>
          <p:cNvPr id="7" name="Content Placeholder 2">
            <a:extLst>
              <a:ext uri="{FF2B5EF4-FFF2-40B4-BE49-F238E27FC236}">
                <a16:creationId xmlns:a16="http://schemas.microsoft.com/office/drawing/2014/main" id="{99BA0061-1591-4736-A55C-0E6F7F624E87}"/>
              </a:ext>
            </a:extLst>
          </p:cNvPr>
          <p:cNvSpPr>
            <a:spLocks noGrp="1"/>
          </p:cNvSpPr>
          <p:nvPr>
            <p:ph sz="half" idx="1"/>
          </p:nvPr>
        </p:nvSpPr>
        <p:spPr>
          <a:xfrm>
            <a:off x="1142999" y="1757364"/>
            <a:ext cx="7391401" cy="3162300"/>
          </a:xfrm>
          <a:solidFill>
            <a:schemeClr val="accent2"/>
          </a:solidFill>
          <a:ln w="57150">
            <a:solidFill>
              <a:schemeClr val="hlink"/>
            </a:solidFill>
            <a:miter lim="800000"/>
          </a:ln>
        </p:spPr>
        <p:txBody>
          <a:bodyPr/>
          <a:lstStyle/>
          <a:p>
            <a:pPr marL="0" lvl="0" indent="0">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Nick frequently gets out of his seat and entertains his classmates with humorous remarks. Mr. Lincoln often scolds Nick for his behavior. However, Nick’s classmates laugh when Nick makes remarks. The scolding rarely has any impact. Nick continues with his antics. After several days of this, other boys in the class begin to get out of their seats and make humorous remarks as well.</a:t>
            </a:r>
            <a:endParaRPr lang="en-US" altLang="en-US" sz="2400" kern="1200" dirty="0">
              <a:solidFill>
                <a:srgbClr val="292929"/>
              </a:solidFill>
              <a:latin typeface="Arial" panose="020B0604020202020204" pitchFamily="34" charset="0"/>
            </a:endParaRPr>
          </a:p>
        </p:txBody>
      </p:sp>
      <p:sp>
        <p:nvSpPr>
          <p:cNvPr id="8" name="Text Placeholder 3">
            <a:extLst>
              <a:ext uri="{FF2B5EF4-FFF2-40B4-BE49-F238E27FC236}">
                <a16:creationId xmlns:a16="http://schemas.microsoft.com/office/drawing/2014/main" id="{3E6FFB41-3069-40B3-A7B8-BA0D23C47DC8}"/>
              </a:ext>
            </a:extLst>
          </p:cNvPr>
          <p:cNvSpPr>
            <a:spLocks noGrp="1"/>
          </p:cNvSpPr>
          <p:nvPr>
            <p:ph type="body" sz="half" idx="2"/>
          </p:nvPr>
        </p:nvSpPr>
        <p:spPr>
          <a:xfrm>
            <a:off x="1065218" y="5105400"/>
            <a:ext cx="7154862" cy="1066800"/>
          </a:xfrm>
        </p:spPr>
        <p:txBody>
          <a:bodyPr/>
          <a:lstStyle/>
          <a:p>
            <a:pPr marL="0" lvl="0" indent="0">
              <a:spcBef>
                <a:spcPct val="50000"/>
              </a:spcBef>
              <a:buClrTx/>
              <a:buSzTx/>
              <a:buNone/>
            </a:pPr>
            <a:r>
              <a:rPr lang="en-US" altLang="en-US" sz="2400" b="1" kern="1200" dirty="0">
                <a:solidFill>
                  <a:srgbClr val="292929"/>
                </a:solidFill>
                <a:latin typeface="Arial" panose="020B0604020202020204" pitchFamily="34" charset="0"/>
              </a:rPr>
              <a:t>Q.1:</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rPr>
              <a:t>Why do the other boys begin to misbehave? Explain.</a:t>
            </a:r>
          </a:p>
          <a:p>
            <a:pPr marL="0" lvl="0" indent="0">
              <a:spcBef>
                <a:spcPct val="50000"/>
              </a:spcBef>
              <a:buClrTx/>
              <a:buSzTx/>
              <a:buNone/>
            </a:pPr>
            <a:r>
              <a:rPr lang="en-US" altLang="en-US" sz="2400" b="1" kern="1200" dirty="0">
                <a:solidFill>
                  <a:srgbClr val="292929"/>
                </a:solidFill>
                <a:latin typeface="Arial" panose="020B0604020202020204" pitchFamily="34" charset="0"/>
              </a:rPr>
              <a:t>Q.2:</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What does this say about Nick?</a:t>
            </a:r>
            <a:r>
              <a:rPr lang="en-US" altLang="en-US" sz="2000" i="1" kern="1200" dirty="0">
                <a:solidFill>
                  <a:srgbClr val="292929"/>
                </a:solidFill>
                <a:latin typeface="Arial" panose="020B0604020202020204" pitchFamily="34" charset="0"/>
              </a:rPr>
              <a:t>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6CF4-174F-4FEF-ABE5-590E0F338FEF}"/>
              </a:ext>
            </a:extLst>
          </p:cNvPr>
          <p:cNvSpPr>
            <a:spLocks noGrp="1"/>
          </p:cNvSpPr>
          <p:nvPr>
            <p:ph type="title"/>
          </p:nvPr>
        </p:nvSpPr>
        <p:spPr>
          <a:xfrm>
            <a:off x="927185" y="34925"/>
            <a:ext cx="7158037" cy="1412875"/>
          </a:xfrm>
        </p:spPr>
        <p:txBody>
          <a:bodyPr/>
          <a:lstStyle/>
          <a:p>
            <a:r>
              <a:rPr lang="en-US" altLang="en-US" sz="3200" dirty="0">
                <a:solidFill>
                  <a:srgbClr val="000000"/>
                </a:solidFill>
              </a:rPr>
              <a:t>Best Practices and Strategies: </a:t>
            </a:r>
            <a:br>
              <a:rPr lang="en-US" altLang="en-US" sz="3200" dirty="0">
                <a:solidFill>
                  <a:srgbClr val="000000"/>
                </a:solidFill>
              </a:rPr>
            </a:br>
            <a:r>
              <a:rPr lang="en-US" altLang="en-US" sz="2800" dirty="0">
                <a:solidFill>
                  <a:srgbClr val="000000"/>
                </a:solidFill>
              </a:rPr>
              <a:t>Effectively Using Observational Learning</a:t>
            </a:r>
            <a:endParaRPr lang="en-US" dirty="0"/>
          </a:p>
        </p:txBody>
      </p:sp>
      <p:sp>
        <p:nvSpPr>
          <p:cNvPr id="3" name="Content Placeholder 2">
            <a:extLst>
              <a:ext uri="{FF2B5EF4-FFF2-40B4-BE49-F238E27FC236}">
                <a16:creationId xmlns:a16="http://schemas.microsoft.com/office/drawing/2014/main" id="{34602262-EB00-49D1-BCFA-666302CF48B9}"/>
              </a:ext>
            </a:extLst>
          </p:cNvPr>
          <p:cNvSpPr>
            <a:spLocks noGrp="1"/>
          </p:cNvSpPr>
          <p:nvPr>
            <p:ph idx="1"/>
          </p:nvPr>
        </p:nvSpPr>
        <p:spPr>
          <a:xfrm>
            <a:off x="304800" y="1600200"/>
            <a:ext cx="8118475" cy="4495800"/>
          </a:xfrm>
        </p:spPr>
        <p:txBody>
          <a:bodyPr/>
          <a:lstStyle/>
          <a:p>
            <a:pPr lvl="0" eaLnBrk="1" hangingPunct="1">
              <a:buClr>
                <a:srgbClr val="826200"/>
              </a:buClr>
              <a:buSzPct val="100000"/>
              <a:buFont typeface="Arial" panose="020B0604020202020204" pitchFamily="34" charset="0"/>
              <a:buChar char="•"/>
            </a:pPr>
            <a:r>
              <a:rPr lang="en-US" altLang="en-US" sz="2600" dirty="0">
                <a:solidFill>
                  <a:srgbClr val="292929"/>
                </a:solidFill>
              </a:rPr>
              <a:t>Think about the type of model you present to students.</a:t>
            </a:r>
          </a:p>
          <a:p>
            <a:pPr lvl="0" eaLnBrk="1" hangingPunct="1">
              <a:buClr>
                <a:srgbClr val="826200"/>
              </a:buClr>
              <a:buSzPct val="100000"/>
              <a:buFont typeface="Arial" panose="020B0604020202020204" pitchFamily="34" charset="0"/>
              <a:buChar char="•"/>
            </a:pPr>
            <a:r>
              <a:rPr lang="en-US" altLang="en-US" sz="2600" dirty="0">
                <a:solidFill>
                  <a:srgbClr val="292929"/>
                </a:solidFill>
              </a:rPr>
              <a:t>Demonstrate and teach new behaviors.</a:t>
            </a:r>
          </a:p>
          <a:p>
            <a:pPr lvl="0" eaLnBrk="1" hangingPunct="1">
              <a:buClr>
                <a:srgbClr val="826200"/>
              </a:buClr>
              <a:buSzPct val="100000"/>
              <a:buFont typeface="Arial" panose="020B0604020202020204" pitchFamily="34" charset="0"/>
              <a:buChar char="•"/>
            </a:pPr>
            <a:r>
              <a:rPr lang="en-US" altLang="en-US" sz="2600" dirty="0">
                <a:solidFill>
                  <a:srgbClr val="292929"/>
                </a:solidFill>
              </a:rPr>
              <a:t>Think about ways to use peers as effective models.</a:t>
            </a:r>
          </a:p>
          <a:p>
            <a:pPr lvl="0" eaLnBrk="1" hangingPunct="1">
              <a:buClr>
                <a:srgbClr val="826200"/>
              </a:buClr>
              <a:buSzPct val="100000"/>
              <a:buFont typeface="Arial" panose="020B0604020202020204" pitchFamily="34" charset="0"/>
              <a:buChar char="•"/>
            </a:pPr>
            <a:r>
              <a:rPr lang="en-US" altLang="en-US" sz="2600" dirty="0">
                <a:solidFill>
                  <a:srgbClr val="292929"/>
                </a:solidFill>
              </a:rPr>
              <a:t>Think about ways mentors can be used as models.</a:t>
            </a:r>
          </a:p>
          <a:p>
            <a:pPr lvl="0" eaLnBrk="1" hangingPunct="1">
              <a:buClr>
                <a:srgbClr val="826200"/>
              </a:buClr>
              <a:buSzPct val="100000"/>
              <a:buFont typeface="Arial" panose="020B0604020202020204" pitchFamily="34" charset="0"/>
              <a:buChar char="•"/>
            </a:pPr>
            <a:r>
              <a:rPr lang="en-US" altLang="en-US" sz="2600" dirty="0">
                <a:solidFill>
                  <a:srgbClr val="292929"/>
                </a:solidFill>
              </a:rPr>
              <a:t>Evaluate which classroom guests will provide good models for students.</a:t>
            </a:r>
          </a:p>
          <a:p>
            <a:pPr lvl="0" eaLnBrk="1" hangingPunct="1">
              <a:buClr>
                <a:srgbClr val="826200"/>
              </a:buClr>
              <a:buSzPct val="100000"/>
              <a:buFont typeface="Arial" panose="020B0604020202020204" pitchFamily="34" charset="0"/>
              <a:buChar char="•"/>
            </a:pPr>
            <a:r>
              <a:rPr lang="en-US" altLang="en-US" sz="2600" dirty="0">
                <a:solidFill>
                  <a:srgbClr val="292929"/>
                </a:solidFill>
              </a:rPr>
              <a:t>Consider the models students observe on television, videos, and computers.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8EAE1-B9E1-4350-9326-A4C08CA71B18}"/>
              </a:ext>
            </a:extLst>
          </p:cNvPr>
          <p:cNvSpPr>
            <a:spLocks noGrp="1"/>
          </p:cNvSpPr>
          <p:nvPr>
            <p:ph type="title"/>
          </p:nvPr>
        </p:nvSpPr>
        <p:spPr>
          <a:xfrm>
            <a:off x="914400" y="111125"/>
            <a:ext cx="7158037" cy="1412875"/>
          </a:xfrm>
        </p:spPr>
        <p:txBody>
          <a:bodyPr/>
          <a:lstStyle/>
          <a:p>
            <a:r>
              <a:rPr lang="en-US" altLang="en-US" sz="3600" dirty="0">
                <a:solidFill>
                  <a:srgbClr val="000000"/>
                </a:solidFill>
              </a:rPr>
              <a:t>Best Practices and Strategies:</a:t>
            </a:r>
            <a:br>
              <a:rPr lang="en-US" altLang="en-US" dirty="0">
                <a:solidFill>
                  <a:srgbClr val="000000"/>
                </a:solidFill>
              </a:rPr>
            </a:br>
            <a:r>
              <a:rPr lang="en-US" altLang="en-US" sz="3200" dirty="0">
                <a:solidFill>
                  <a:srgbClr val="000000"/>
                </a:solidFill>
              </a:rPr>
              <a:t>Encouraging Students to Be Self-Regulated Learners</a:t>
            </a:r>
            <a:endParaRPr lang="en-US" dirty="0"/>
          </a:p>
        </p:txBody>
      </p:sp>
      <p:sp>
        <p:nvSpPr>
          <p:cNvPr id="38915" name="Content Placeholder 2"/>
          <p:cNvSpPr>
            <a:spLocks noGrp="1"/>
          </p:cNvSpPr>
          <p:nvPr>
            <p:ph idx="1"/>
          </p:nvPr>
        </p:nvSpPr>
        <p:spPr>
          <a:xfrm>
            <a:off x="457200" y="1600200"/>
            <a:ext cx="8153400" cy="4495800"/>
          </a:xfrm>
        </p:spPr>
        <p:txBody>
          <a:bodyPr/>
          <a:lstStyle/>
          <a:p>
            <a:pPr eaLnBrk="1" hangingPunct="1">
              <a:buClr>
                <a:srgbClr val="826200"/>
              </a:buClr>
              <a:buSzPct val="100000"/>
              <a:buFont typeface="Arial" panose="020B0604020202020204" pitchFamily="34" charset="0"/>
              <a:buChar char="•"/>
            </a:pPr>
            <a:r>
              <a:rPr lang="en-US" altLang="en-US" sz="2400" dirty="0"/>
              <a:t>Gradually guide students to become self-regulated learners.</a:t>
            </a:r>
          </a:p>
          <a:p>
            <a:pPr eaLnBrk="1" hangingPunct="1">
              <a:buClr>
                <a:srgbClr val="826200"/>
              </a:buClr>
              <a:buSzPct val="100000"/>
              <a:buFont typeface="Arial" panose="020B0604020202020204" pitchFamily="34" charset="0"/>
              <a:buChar char="•"/>
            </a:pPr>
            <a:r>
              <a:rPr lang="en-US" altLang="en-US" sz="2400" dirty="0"/>
              <a:t>Make the classroom learning experience challenging and interesting.</a:t>
            </a:r>
          </a:p>
          <a:p>
            <a:pPr eaLnBrk="1" hangingPunct="1">
              <a:buClr>
                <a:srgbClr val="826200"/>
              </a:buClr>
              <a:buSzPct val="100000"/>
              <a:buFont typeface="Arial" panose="020B0604020202020204" pitchFamily="34" charset="0"/>
              <a:buChar char="•"/>
            </a:pPr>
            <a:r>
              <a:rPr lang="en-US" altLang="en-US" sz="2400" dirty="0"/>
              <a:t>Provide tips about thoughts and actions that will help students engage in self-regulation.</a:t>
            </a:r>
          </a:p>
          <a:p>
            <a:pPr eaLnBrk="1" hangingPunct="1">
              <a:buClr>
                <a:srgbClr val="826200"/>
              </a:buClr>
              <a:buSzPct val="100000"/>
              <a:buFont typeface="Arial" panose="020B0604020202020204" pitchFamily="34" charset="0"/>
              <a:buChar char="•"/>
            </a:pPr>
            <a:r>
              <a:rPr lang="en-US" altLang="en-US" sz="2400" dirty="0"/>
              <a:t>Give students opportunities to experience activities that will foster self-evaluation.</a:t>
            </a:r>
          </a:p>
          <a:p>
            <a:pPr eaLnBrk="1" hangingPunct="1">
              <a:buClr>
                <a:srgbClr val="826200"/>
              </a:buClr>
              <a:buSzPct val="100000"/>
              <a:buFont typeface="Arial" panose="020B0604020202020204" pitchFamily="34" charset="0"/>
              <a:buChar char="•"/>
            </a:pPr>
            <a:r>
              <a:rPr lang="en-US" altLang="en-US" sz="2400" dirty="0"/>
              <a:t>Model self-regulated learning.</a:t>
            </a:r>
          </a:p>
          <a:p>
            <a:pPr eaLnBrk="1" hangingPunct="1">
              <a:buClr>
                <a:srgbClr val="826200"/>
              </a:buClr>
              <a:buSzPct val="100000"/>
              <a:buFont typeface="Arial" panose="020B0604020202020204" pitchFamily="34" charset="0"/>
              <a:buChar char="•"/>
            </a:pPr>
            <a:r>
              <a:rPr lang="en-US" altLang="en-US" sz="2400" dirty="0"/>
              <a:t>Make sure students don’t just self-regulate but combine self-regulation with effective learning strategies. </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EE87A-5D49-45DB-9CBF-1805A28DA121}"/>
              </a:ext>
            </a:extLst>
          </p:cNvPr>
          <p:cNvSpPr>
            <a:spLocks noGrp="1"/>
          </p:cNvSpPr>
          <p:nvPr>
            <p:ph type="title"/>
          </p:nvPr>
        </p:nvSpPr>
        <p:spPr/>
        <p:txBody>
          <a:bodyPr/>
          <a:lstStyle/>
          <a:p>
            <a:r>
              <a:rPr lang="en-US" altLang="en-US" sz="3600" dirty="0"/>
              <a:t>Classroom Connections: Crack the Case: </a:t>
            </a:r>
            <a:r>
              <a:rPr lang="en-US" altLang="en-US" sz="2800" i="1" dirty="0">
                <a:solidFill>
                  <a:srgbClr val="626220"/>
                </a:solidFill>
              </a:rPr>
              <a:t>Consequences</a:t>
            </a:r>
            <a:endParaRPr lang="en-US" sz="2800" dirty="0">
              <a:solidFill>
                <a:srgbClr val="626220"/>
              </a:solidFill>
            </a:endParaRPr>
          </a:p>
        </p:txBody>
      </p:sp>
      <p:sp>
        <p:nvSpPr>
          <p:cNvPr id="3" name="Content Placeholder 2">
            <a:extLst>
              <a:ext uri="{FF2B5EF4-FFF2-40B4-BE49-F238E27FC236}">
                <a16:creationId xmlns:a16="http://schemas.microsoft.com/office/drawing/2014/main" id="{89DECE7A-86B1-4509-B7C2-D69B363B8C49}"/>
              </a:ext>
            </a:extLst>
          </p:cNvPr>
          <p:cNvSpPr>
            <a:spLocks noGrp="1"/>
          </p:cNvSpPr>
          <p:nvPr>
            <p:ph idx="1"/>
          </p:nvPr>
        </p:nvSpPr>
        <p:spPr/>
        <p:txBody>
          <a:bodyPr/>
          <a:lstStyle/>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What are the issues in this case?</a:t>
            </a:r>
          </a:p>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Why did Adam continue to disrupt the class despite the consequences?</a:t>
            </a:r>
          </a:p>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What has Adam learned?</a:t>
            </a:r>
          </a:p>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Why did the other students join Adam in his disruptive behavior?</a:t>
            </a:r>
          </a:p>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What should Mr. Potter do now?</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AB75380-1293-463E-8D25-D3C087BECA5B}"/>
              </a:ext>
            </a:extLst>
          </p:cNvPr>
          <p:cNvSpPr>
            <a:spLocks noGrp="1"/>
          </p:cNvSpPr>
          <p:nvPr>
            <p:ph type="title"/>
          </p:nvPr>
        </p:nvSpPr>
        <p:spPr>
          <a:xfrm>
            <a:off x="1066800" y="2362200"/>
            <a:ext cx="7158037" cy="1412875"/>
          </a:xfrm>
        </p:spPr>
        <p:txBody>
          <a:bodyPr/>
          <a:lstStyle/>
          <a:p>
            <a:pPr algn="ctr"/>
            <a:r>
              <a:rPr lang="en-US" dirty="0"/>
              <a:t>Appendix of Image for Long Descriptions</a:t>
            </a:r>
          </a:p>
        </p:txBody>
      </p:sp>
    </p:spTree>
    <p:extLst>
      <p:ext uri="{BB962C8B-B14F-4D97-AF65-F5344CB8AC3E}">
        <p14:creationId xmlns:p14="http://schemas.microsoft.com/office/powerpoint/2010/main" val="5914837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E8278-F158-460A-9E5E-C2D90840C50A}"/>
              </a:ext>
            </a:extLst>
          </p:cNvPr>
          <p:cNvSpPr>
            <a:spLocks noGrp="1"/>
          </p:cNvSpPr>
          <p:nvPr>
            <p:ph type="title"/>
          </p:nvPr>
        </p:nvSpPr>
        <p:spPr>
          <a:xfrm>
            <a:off x="949325" y="34925"/>
            <a:ext cx="7661275" cy="1412875"/>
          </a:xfrm>
        </p:spPr>
        <p:txBody>
          <a:bodyPr/>
          <a:lstStyle/>
          <a:p>
            <a:r>
              <a:rPr lang="en-US" altLang="en-US" sz="3200" dirty="0"/>
              <a:t>Behavioral and Social Cognitive Approaches, 1 </a:t>
            </a:r>
            <a:r>
              <a:rPr lang="en-US" sz="3200" dirty="0"/>
              <a:t>Long Description</a:t>
            </a:r>
          </a:p>
        </p:txBody>
      </p:sp>
      <p:sp>
        <p:nvSpPr>
          <p:cNvPr id="3" name="Content Placeholder 2">
            <a:extLst>
              <a:ext uri="{FF2B5EF4-FFF2-40B4-BE49-F238E27FC236}">
                <a16:creationId xmlns:a16="http://schemas.microsoft.com/office/drawing/2014/main" id="{9B4BC30F-388E-4B0E-84AA-865145085091}"/>
              </a:ext>
            </a:extLst>
          </p:cNvPr>
          <p:cNvSpPr>
            <a:spLocks noGrp="1"/>
          </p:cNvSpPr>
          <p:nvPr>
            <p:ph idx="1"/>
          </p:nvPr>
        </p:nvSpPr>
        <p:spPr>
          <a:xfrm>
            <a:off x="949325" y="1981200"/>
            <a:ext cx="7661275" cy="1066800"/>
          </a:xfrm>
        </p:spPr>
        <p:txBody>
          <a:bodyPr/>
          <a:lstStyle/>
          <a:p>
            <a:r>
              <a:rPr lang="en-US" sz="1400" dirty="0"/>
              <a:t>This figure depicts behavioral and social cognitive approaches with the help of a flowchart. The flowchart contains three textboxes. The textbox at the top is labeled what is learning? Two lines emerge from this textbox connecting it to the two textboxes below it. From the left, the textboxes read what learning is and is not and approaches to learning.</a:t>
            </a:r>
          </a:p>
        </p:txBody>
      </p:sp>
      <p:sp>
        <p:nvSpPr>
          <p:cNvPr id="4" name="Content Placeholder 3">
            <a:extLst>
              <a:ext uri="{FF2B5EF4-FFF2-40B4-BE49-F238E27FC236}">
                <a16:creationId xmlns:a16="http://schemas.microsoft.com/office/drawing/2014/main" id="{128FF98F-41B8-4464-B6C5-F6ED83DBBDD3}"/>
              </a:ext>
            </a:extLst>
          </p:cNvPr>
          <p:cNvSpPr>
            <a:spLocks noGrp="1"/>
          </p:cNvSpPr>
          <p:nvPr>
            <p:ph sz="quarter" idx="10"/>
          </p:nvPr>
        </p:nvSpPr>
        <p:spPr/>
        <p:txBody>
          <a:bodyPr/>
          <a:lstStyle/>
          <a:p>
            <a:pPr algn="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340891899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E8278-F158-460A-9E5E-C2D90840C50A}"/>
              </a:ext>
            </a:extLst>
          </p:cNvPr>
          <p:cNvSpPr>
            <a:spLocks noGrp="1"/>
          </p:cNvSpPr>
          <p:nvPr>
            <p:ph type="title"/>
          </p:nvPr>
        </p:nvSpPr>
        <p:spPr>
          <a:xfrm>
            <a:off x="949325" y="34925"/>
            <a:ext cx="7280275" cy="1412875"/>
          </a:xfrm>
        </p:spPr>
        <p:txBody>
          <a:bodyPr/>
          <a:lstStyle/>
          <a:p>
            <a:r>
              <a:rPr lang="en-IN" sz="3200" dirty="0"/>
              <a:t>Behavioral and Cognitive Approaches to Learning, 2 </a:t>
            </a:r>
            <a:r>
              <a:rPr lang="en-US" sz="3200" dirty="0"/>
              <a:t>Long Description</a:t>
            </a:r>
          </a:p>
        </p:txBody>
      </p:sp>
      <p:sp>
        <p:nvSpPr>
          <p:cNvPr id="3" name="Content Placeholder 2">
            <a:extLst>
              <a:ext uri="{FF2B5EF4-FFF2-40B4-BE49-F238E27FC236}">
                <a16:creationId xmlns:a16="http://schemas.microsoft.com/office/drawing/2014/main" id="{9B4BC30F-388E-4B0E-84AA-865145085091}"/>
              </a:ext>
            </a:extLst>
          </p:cNvPr>
          <p:cNvSpPr>
            <a:spLocks noGrp="1"/>
          </p:cNvSpPr>
          <p:nvPr>
            <p:ph idx="1"/>
          </p:nvPr>
        </p:nvSpPr>
        <p:spPr>
          <a:xfrm>
            <a:off x="949325" y="1981200"/>
            <a:ext cx="7661275" cy="1219200"/>
          </a:xfrm>
        </p:spPr>
        <p:txBody>
          <a:bodyPr/>
          <a:lstStyle/>
          <a:p>
            <a:r>
              <a:rPr lang="en-US" sz="1400" dirty="0"/>
              <a:t>This figure illustrates the behavioral approaches to learning with the help of a flowchart. The flowchart contains three textboxes. The textbox at the top is labeled behavioral approaches to learning. Two lines emerge from this textbox connecting it to the two textboxes below it. From the left, the textboxes read classical conditioning and operant conditioning.</a:t>
            </a:r>
          </a:p>
        </p:txBody>
      </p:sp>
      <p:sp>
        <p:nvSpPr>
          <p:cNvPr id="4" name="Content Placeholder 3">
            <a:extLst>
              <a:ext uri="{FF2B5EF4-FFF2-40B4-BE49-F238E27FC236}">
                <a16:creationId xmlns:a16="http://schemas.microsoft.com/office/drawing/2014/main" id="{128FF98F-41B8-4464-B6C5-F6ED83DBBDD3}"/>
              </a:ext>
            </a:extLst>
          </p:cNvPr>
          <p:cNvSpPr>
            <a:spLocks noGrp="1"/>
          </p:cNvSpPr>
          <p:nvPr>
            <p:ph sz="quarter" idx="10"/>
          </p:nvPr>
        </p:nvSpPr>
        <p:spPr/>
        <p:txBody>
          <a:bodyPr/>
          <a:lstStyle/>
          <a:p>
            <a:pPr algn="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116183663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E8278-F158-460A-9E5E-C2D90840C50A}"/>
              </a:ext>
            </a:extLst>
          </p:cNvPr>
          <p:cNvSpPr>
            <a:spLocks noGrp="1"/>
          </p:cNvSpPr>
          <p:nvPr>
            <p:ph type="title"/>
          </p:nvPr>
        </p:nvSpPr>
        <p:spPr>
          <a:xfrm>
            <a:off x="949325" y="34925"/>
            <a:ext cx="7280275" cy="1412875"/>
          </a:xfrm>
        </p:spPr>
        <p:txBody>
          <a:bodyPr/>
          <a:lstStyle/>
          <a:p>
            <a:r>
              <a:rPr lang="en-US" altLang="en-US" sz="3200" dirty="0"/>
              <a:t>Behavioral and Social Cognitive Approaches, 2 </a:t>
            </a:r>
            <a:r>
              <a:rPr lang="en-US" sz="3200" dirty="0"/>
              <a:t>Long Description</a:t>
            </a:r>
          </a:p>
        </p:txBody>
      </p:sp>
      <p:sp>
        <p:nvSpPr>
          <p:cNvPr id="3" name="Content Placeholder 2">
            <a:extLst>
              <a:ext uri="{FF2B5EF4-FFF2-40B4-BE49-F238E27FC236}">
                <a16:creationId xmlns:a16="http://schemas.microsoft.com/office/drawing/2014/main" id="{9B4BC30F-388E-4B0E-84AA-865145085091}"/>
              </a:ext>
            </a:extLst>
          </p:cNvPr>
          <p:cNvSpPr>
            <a:spLocks noGrp="1"/>
          </p:cNvSpPr>
          <p:nvPr>
            <p:ph idx="1"/>
          </p:nvPr>
        </p:nvSpPr>
        <p:spPr>
          <a:xfrm>
            <a:off x="949325" y="1981200"/>
            <a:ext cx="7661275" cy="1447800"/>
          </a:xfrm>
        </p:spPr>
        <p:txBody>
          <a:bodyPr/>
          <a:lstStyle/>
          <a:p>
            <a:r>
              <a:rPr lang="en-US" sz="1400" dirty="0"/>
              <a:t>This figure illustrates how to apply behavior analysis in education with the help of a flowchart. The flowchart contains five textboxes. The textbox at the top is labeled applied behavior analysis in education. Four lines emerge from this textbox connecting it to the four textboxes below it. From the left, the textboxes read what is applied behavior analysis?, increasing desirable behaviors, decreasing undesirable behaviors, and evaluating operant conditioning and applied behavior analysis.</a:t>
            </a:r>
          </a:p>
        </p:txBody>
      </p:sp>
      <p:sp>
        <p:nvSpPr>
          <p:cNvPr id="4" name="Content Placeholder 3">
            <a:extLst>
              <a:ext uri="{FF2B5EF4-FFF2-40B4-BE49-F238E27FC236}">
                <a16:creationId xmlns:a16="http://schemas.microsoft.com/office/drawing/2014/main" id="{128FF98F-41B8-4464-B6C5-F6ED83DBBDD3}"/>
              </a:ext>
            </a:extLst>
          </p:cNvPr>
          <p:cNvSpPr>
            <a:spLocks noGrp="1"/>
          </p:cNvSpPr>
          <p:nvPr>
            <p:ph sz="quarter" idx="10"/>
          </p:nvPr>
        </p:nvSpPr>
        <p:spPr/>
        <p:txBody>
          <a:bodyPr/>
          <a:lstStyle/>
          <a:p>
            <a:pPr algn="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361706181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E8278-F158-460A-9E5E-C2D90840C50A}"/>
              </a:ext>
            </a:extLst>
          </p:cNvPr>
          <p:cNvSpPr>
            <a:spLocks noGrp="1"/>
          </p:cNvSpPr>
          <p:nvPr>
            <p:ph type="title"/>
          </p:nvPr>
        </p:nvSpPr>
        <p:spPr>
          <a:xfrm>
            <a:off x="949325" y="34925"/>
            <a:ext cx="7280275" cy="1412875"/>
          </a:xfrm>
        </p:spPr>
        <p:txBody>
          <a:bodyPr/>
          <a:lstStyle/>
          <a:p>
            <a:r>
              <a:rPr lang="en-US" altLang="en-US" sz="3200" dirty="0">
                <a:solidFill>
                  <a:srgbClr val="000000"/>
                </a:solidFill>
              </a:rPr>
              <a:t>Increasing Desirable Behaviors </a:t>
            </a:r>
            <a:r>
              <a:rPr lang="en-US" sz="3200" dirty="0"/>
              <a:t>Long Description</a:t>
            </a:r>
          </a:p>
        </p:txBody>
      </p:sp>
      <p:sp>
        <p:nvSpPr>
          <p:cNvPr id="3" name="Content Placeholder 2">
            <a:extLst>
              <a:ext uri="{FF2B5EF4-FFF2-40B4-BE49-F238E27FC236}">
                <a16:creationId xmlns:a16="http://schemas.microsoft.com/office/drawing/2014/main" id="{9B4BC30F-388E-4B0E-84AA-865145085091}"/>
              </a:ext>
            </a:extLst>
          </p:cNvPr>
          <p:cNvSpPr>
            <a:spLocks noGrp="1"/>
          </p:cNvSpPr>
          <p:nvPr>
            <p:ph idx="1"/>
          </p:nvPr>
        </p:nvSpPr>
        <p:spPr>
          <a:xfrm>
            <a:off x="949325" y="1981200"/>
            <a:ext cx="7661275" cy="1600200"/>
          </a:xfrm>
        </p:spPr>
        <p:txBody>
          <a:bodyPr/>
          <a:lstStyle/>
          <a:p>
            <a:r>
              <a:rPr lang="en-US" sz="1400" dirty="0"/>
              <a:t>This figure illustrates the six operant conditioning strategies for increasing desirable behaviors. Each strategy is contained in a speech bubble. In a clockwise manner of appearance, the content in these speech bubbles reads as follows:</a:t>
            </a:r>
          </a:p>
          <a:p>
            <a:r>
              <a:rPr lang="en-US" sz="1400" dirty="0"/>
              <a:t>Choose effective reinforcers.</a:t>
            </a:r>
          </a:p>
          <a:p>
            <a:r>
              <a:rPr lang="en-US" sz="1400" dirty="0"/>
              <a:t>Make reinforcers contingent and timely. Select the best reinforcement schedule. Consider contracting. Use prompts and shaping. Use negative reinforcement effectively.</a:t>
            </a:r>
          </a:p>
        </p:txBody>
      </p:sp>
      <p:sp>
        <p:nvSpPr>
          <p:cNvPr id="4" name="Content Placeholder 3">
            <a:extLst>
              <a:ext uri="{FF2B5EF4-FFF2-40B4-BE49-F238E27FC236}">
                <a16:creationId xmlns:a16="http://schemas.microsoft.com/office/drawing/2014/main" id="{128FF98F-41B8-4464-B6C5-F6ED83DBBDD3}"/>
              </a:ext>
            </a:extLst>
          </p:cNvPr>
          <p:cNvSpPr>
            <a:spLocks noGrp="1"/>
          </p:cNvSpPr>
          <p:nvPr>
            <p:ph sz="quarter" idx="10"/>
          </p:nvPr>
        </p:nvSpPr>
        <p:spPr/>
        <p:txBody>
          <a:bodyPr/>
          <a:lstStyle/>
          <a:p>
            <a:pPr algn="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367348101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E8278-F158-460A-9E5E-C2D90840C50A}"/>
              </a:ext>
            </a:extLst>
          </p:cNvPr>
          <p:cNvSpPr>
            <a:spLocks noGrp="1"/>
          </p:cNvSpPr>
          <p:nvPr>
            <p:ph type="title"/>
          </p:nvPr>
        </p:nvSpPr>
        <p:spPr>
          <a:xfrm>
            <a:off x="949325" y="34925"/>
            <a:ext cx="7280275" cy="1412875"/>
          </a:xfrm>
        </p:spPr>
        <p:txBody>
          <a:bodyPr/>
          <a:lstStyle/>
          <a:p>
            <a:r>
              <a:rPr lang="en-US" altLang="en-US" sz="3200" dirty="0"/>
              <a:t>Behavioral and Social Cognitive Approaches, 3 </a:t>
            </a:r>
            <a:r>
              <a:rPr lang="en-US" sz="3200" dirty="0"/>
              <a:t>Long Description</a:t>
            </a:r>
          </a:p>
        </p:txBody>
      </p:sp>
      <p:sp>
        <p:nvSpPr>
          <p:cNvPr id="3" name="Content Placeholder 2">
            <a:extLst>
              <a:ext uri="{FF2B5EF4-FFF2-40B4-BE49-F238E27FC236}">
                <a16:creationId xmlns:a16="http://schemas.microsoft.com/office/drawing/2014/main" id="{9B4BC30F-388E-4B0E-84AA-865145085091}"/>
              </a:ext>
            </a:extLst>
          </p:cNvPr>
          <p:cNvSpPr>
            <a:spLocks noGrp="1"/>
          </p:cNvSpPr>
          <p:nvPr>
            <p:ph idx="1"/>
          </p:nvPr>
        </p:nvSpPr>
        <p:spPr>
          <a:xfrm>
            <a:off x="949325" y="1981200"/>
            <a:ext cx="7661275" cy="1371600"/>
          </a:xfrm>
        </p:spPr>
        <p:txBody>
          <a:bodyPr/>
          <a:lstStyle/>
          <a:p>
            <a:r>
              <a:rPr lang="en-US" sz="1400" dirty="0"/>
              <a:t>This figure illustrates social cognitive approaches to learning with the help of a flowchart. The flowchart contains five textboxes. The textbox at the top is labeled social cognitive approaches to learning. Four lines emerge from this textbox connecting it to the four textboxes below it. From the left, the textboxes read Bandura’s social cognitive theory, observational learning, cognitive-behavioral approaches and self-regulation, and evaluating the social cognitive approaches.</a:t>
            </a:r>
          </a:p>
        </p:txBody>
      </p:sp>
      <p:sp>
        <p:nvSpPr>
          <p:cNvPr id="4" name="Content Placeholder 3">
            <a:extLst>
              <a:ext uri="{FF2B5EF4-FFF2-40B4-BE49-F238E27FC236}">
                <a16:creationId xmlns:a16="http://schemas.microsoft.com/office/drawing/2014/main" id="{128FF98F-41B8-4464-B6C5-F6ED83DBBDD3}"/>
              </a:ext>
            </a:extLst>
          </p:cNvPr>
          <p:cNvSpPr>
            <a:spLocks noGrp="1"/>
          </p:cNvSpPr>
          <p:nvPr>
            <p:ph sz="quarter" idx="10"/>
          </p:nvPr>
        </p:nvSpPr>
        <p:spPr/>
        <p:txBody>
          <a:bodyPr/>
          <a:lstStyle/>
          <a:p>
            <a:pPr algn="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31609873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dirty="0"/>
              <a:t>Connecting with Teachers</a:t>
            </a:r>
          </a:p>
        </p:txBody>
      </p:sp>
      <p:sp>
        <p:nvSpPr>
          <p:cNvPr id="9219" name="Content Placeholder 2"/>
          <p:cNvSpPr>
            <a:spLocks noGrp="1"/>
          </p:cNvSpPr>
          <p:nvPr>
            <p:ph idx="1"/>
          </p:nvPr>
        </p:nvSpPr>
        <p:spPr>
          <a:xfrm>
            <a:off x="457201" y="1600200"/>
            <a:ext cx="7820525" cy="4724400"/>
          </a:xfrm>
        </p:spPr>
        <p:txBody>
          <a:bodyPr/>
          <a:lstStyle/>
          <a:p>
            <a:pPr marL="0" indent="0" eaLnBrk="1" hangingPunct="1">
              <a:spcAft>
                <a:spcPts val="1500"/>
              </a:spcAft>
              <a:buNone/>
            </a:pPr>
            <a:r>
              <a:rPr lang="en-US" altLang="en-US" sz="2800" dirty="0"/>
              <a:t>Ruth Sidney </a:t>
            </a:r>
            <a:r>
              <a:rPr lang="en-US" altLang="en-US" sz="2800" dirty="0" err="1"/>
              <a:t>Charney</a:t>
            </a:r>
            <a:r>
              <a:rPr lang="en-US" altLang="en-US" sz="2800" dirty="0"/>
              <a:t>, a teacher of more than 35 years, has developed a responsive classroom approach to teaching and learning. </a:t>
            </a:r>
          </a:p>
          <a:p>
            <a:pPr marL="439738" lvl="1" eaLnBrk="1" hangingPunct="1">
              <a:buClr>
                <a:srgbClr val="826200"/>
              </a:buClr>
              <a:buSzPct val="100000"/>
              <a:buFont typeface="Arial" panose="020B0604020202020204" pitchFamily="34" charset="0"/>
              <a:buChar char="•"/>
            </a:pPr>
            <a:r>
              <a:rPr lang="en-US" altLang="en-US" sz="2400" dirty="0"/>
              <a:t>Her approach emphasizes positive reinforcement of students’ good behavior. </a:t>
            </a:r>
          </a:p>
          <a:p>
            <a:pPr marL="439738" lvl="1" eaLnBrk="1" hangingPunct="1">
              <a:buClr>
                <a:srgbClr val="826200"/>
              </a:buClr>
              <a:buSzPct val="100000"/>
              <a:buFont typeface="Arial" panose="020B0604020202020204" pitchFamily="34" charset="0"/>
              <a:buChar char="•"/>
            </a:pPr>
            <a:r>
              <a:rPr lang="en-US" altLang="en-US" sz="2400" dirty="0"/>
              <a:t>She reinforces students by noticing their positive attempts to follow classroom rules and meet classroom expectations. </a:t>
            </a:r>
          </a:p>
          <a:p>
            <a:pPr marL="439738" lvl="1" eaLnBrk="1" hangingPunct="1">
              <a:buClr>
                <a:srgbClr val="826200"/>
              </a:buClr>
              <a:buSzPct val="100000"/>
              <a:buFont typeface="Arial" panose="020B0604020202020204" pitchFamily="34" charset="0"/>
              <a:buChar char="•"/>
            </a:pPr>
            <a:r>
              <a:rPr lang="en-US" altLang="en-US" sz="2400" dirty="0"/>
              <a:t>She reinforces students when they practice new skills or when they demonstrate recently modeled behaviors.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30A4D-75B5-4E5C-9549-83F95F880985}"/>
              </a:ext>
            </a:extLst>
          </p:cNvPr>
          <p:cNvSpPr>
            <a:spLocks noGrp="1"/>
          </p:cNvSpPr>
          <p:nvPr>
            <p:ph type="title"/>
          </p:nvPr>
        </p:nvSpPr>
        <p:spPr>
          <a:xfrm>
            <a:off x="1071563" y="34925"/>
            <a:ext cx="7081837" cy="1412875"/>
          </a:xfrm>
        </p:spPr>
        <p:txBody>
          <a:bodyPr/>
          <a:lstStyle/>
          <a:p>
            <a:r>
              <a:rPr lang="en-US" altLang="en-US" sz="3200" dirty="0"/>
              <a:t>Behavioral and Cognitive Approaches to Learning, 1</a:t>
            </a:r>
            <a:endParaRPr lang="en-US" sz="3200" dirty="0"/>
          </a:p>
        </p:txBody>
      </p:sp>
      <p:sp>
        <p:nvSpPr>
          <p:cNvPr id="8" name="Content Placeholder 4">
            <a:extLst>
              <a:ext uri="{FF2B5EF4-FFF2-40B4-BE49-F238E27FC236}">
                <a16:creationId xmlns:a16="http://schemas.microsoft.com/office/drawing/2014/main" id="{3EF44320-2690-4275-BF89-AFE103361803}"/>
              </a:ext>
            </a:extLst>
          </p:cNvPr>
          <p:cNvSpPr>
            <a:spLocks noGrp="1"/>
          </p:cNvSpPr>
          <p:nvPr>
            <p:ph sz="quarter" idx="11"/>
          </p:nvPr>
        </p:nvSpPr>
        <p:spPr>
          <a:xfrm>
            <a:off x="700548" y="1752600"/>
            <a:ext cx="7772400" cy="1295400"/>
          </a:xfrm>
        </p:spPr>
        <p:txBody>
          <a:bodyPr/>
          <a:lstStyle/>
          <a:p>
            <a:pPr algn="ctr" eaLnBrk="1" hangingPunct="1">
              <a:buNone/>
            </a:pPr>
            <a:r>
              <a:rPr lang="en-US" altLang="en-US" sz="2400" b="1" dirty="0">
                <a:latin typeface="Arial" panose="020B0604020202020204" pitchFamily="34" charset="0"/>
                <a:cs typeface="Arial" panose="020B0604020202020204" pitchFamily="34" charset="0"/>
              </a:rPr>
              <a:t>Learning</a:t>
            </a:r>
            <a:r>
              <a:rPr lang="en-US" altLang="en-US" sz="2400" dirty="0">
                <a:latin typeface="Arial" panose="020B0604020202020204" pitchFamily="34" charset="0"/>
                <a:cs typeface="Arial" panose="020B0604020202020204" pitchFamily="34" charset="0"/>
              </a:rPr>
              <a:t>: A relatively permanent influence on behavior, knowledge, and thinking skills, which comes about through experience</a:t>
            </a:r>
            <a:endParaRPr lang="en-US" altLang="en-US" sz="2400" i="1" dirty="0">
              <a:latin typeface="Arial" panose="020B0604020202020204" pitchFamily="34" charset="0"/>
              <a:cs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1563" y="34925"/>
            <a:ext cx="7234237" cy="1412875"/>
          </a:xfrm>
        </p:spPr>
        <p:txBody>
          <a:bodyPr/>
          <a:lstStyle/>
          <a:p>
            <a:r>
              <a:rPr lang="en-IN" sz="3600" dirty="0"/>
              <a:t>Behavioral and Cognitive Approaches to Learning, 2</a:t>
            </a:r>
            <a:endParaRPr lang="en-US" sz="2000" dirty="0"/>
          </a:p>
        </p:txBody>
      </p:sp>
      <p:pic>
        <p:nvPicPr>
          <p:cNvPr id="4" name="Picture 3">
            <a:extLst>
              <a:ext uri="{FF2B5EF4-FFF2-40B4-BE49-F238E27FC236}">
                <a16:creationId xmlns:a16="http://schemas.microsoft.com/office/drawing/2014/main" id="{54EFE570-AA28-433F-92CD-35C0399EA1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816" t="31292" r="4898" b="12926"/>
          <a:stretch/>
        </p:blipFill>
        <p:spPr>
          <a:xfrm>
            <a:off x="989045" y="2146041"/>
            <a:ext cx="7707086" cy="3825551"/>
          </a:xfrm>
          <a:prstGeom prst="rect">
            <a:avLst/>
          </a:prstGeom>
        </p:spPr>
      </p:pic>
      <p:sp>
        <p:nvSpPr>
          <p:cNvPr id="5" name="Content Placeholder 4">
            <a:extLst>
              <a:ext uri="{FF2B5EF4-FFF2-40B4-BE49-F238E27FC236}">
                <a16:creationId xmlns:a16="http://schemas.microsoft.com/office/drawing/2014/main" id="{F294769A-BDE4-4A96-90F8-2825EBA246AF}"/>
              </a:ext>
            </a:extLst>
          </p:cNvPr>
          <p:cNvSpPr>
            <a:spLocks noGrp="1"/>
          </p:cNvSpPr>
          <p:nvPr>
            <p:ph sz="quarter" idx="11"/>
          </p:nvPr>
        </p:nvSpPr>
        <p:spPr>
          <a:xfrm>
            <a:off x="6934200" y="6008915"/>
            <a:ext cx="2209800" cy="609600"/>
          </a:xfrm>
        </p:spPr>
        <p:txBody>
          <a:bodyPr/>
          <a:lstStyle/>
          <a:p>
            <a:pPr marL="0" lv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5879-39DD-4B57-85B3-751D87B05B9C}"/>
              </a:ext>
            </a:extLst>
          </p:cNvPr>
          <p:cNvSpPr>
            <a:spLocks noGrp="1"/>
          </p:cNvSpPr>
          <p:nvPr>
            <p:ph type="title"/>
          </p:nvPr>
        </p:nvSpPr>
        <p:spPr/>
        <p:txBody>
          <a:bodyPr/>
          <a:lstStyle/>
          <a:p>
            <a:r>
              <a:rPr lang="en-US" altLang="en-US" sz="3600" dirty="0">
                <a:solidFill>
                  <a:srgbClr val="000000"/>
                </a:solidFill>
              </a:rPr>
              <a:t>Ivan Pavlov</a:t>
            </a:r>
            <a:r>
              <a:rPr lang="en-US" altLang="en-US" sz="3200" dirty="0">
                <a:solidFill>
                  <a:srgbClr val="000000"/>
                </a:solidFill>
              </a:rPr>
              <a:t> - Classical Conditioning</a:t>
            </a:r>
            <a:endParaRPr lang="en-US" dirty="0"/>
          </a:p>
        </p:txBody>
      </p:sp>
      <p:sp>
        <p:nvSpPr>
          <p:cNvPr id="3" name="Text Placeholder 2">
            <a:extLst>
              <a:ext uri="{FF2B5EF4-FFF2-40B4-BE49-F238E27FC236}">
                <a16:creationId xmlns:a16="http://schemas.microsoft.com/office/drawing/2014/main" id="{1D552F76-61C0-4C6E-9E8D-841AA69EB30F}"/>
              </a:ext>
            </a:extLst>
          </p:cNvPr>
          <p:cNvSpPr>
            <a:spLocks noGrp="1"/>
          </p:cNvSpPr>
          <p:nvPr>
            <p:ph type="body" sz="half" idx="1"/>
          </p:nvPr>
        </p:nvSpPr>
        <p:spPr>
          <a:xfrm>
            <a:off x="949324" y="1981200"/>
            <a:ext cx="5070476" cy="3276600"/>
          </a:xfrm>
        </p:spPr>
        <p:txBody>
          <a:bodyPr/>
          <a:lstStyle/>
          <a:p>
            <a:pPr lvl="0" eaLnBrk="1" hangingPunct="1">
              <a:lnSpc>
                <a:spcPct val="80000"/>
              </a:lnSpc>
              <a:buClr>
                <a:srgbClr val="CC9900"/>
              </a:buClr>
              <a:buNone/>
            </a:pPr>
            <a:r>
              <a:rPr lang="en-US" altLang="en-US" sz="2800" b="1" dirty="0">
                <a:solidFill>
                  <a:srgbClr val="292929"/>
                </a:solidFill>
              </a:rPr>
              <a:t>Classical conditioning</a:t>
            </a:r>
            <a:r>
              <a:rPr lang="en-US" altLang="en-US" sz="2800" dirty="0">
                <a:solidFill>
                  <a:srgbClr val="292929"/>
                </a:solidFill>
              </a:rPr>
              <a:t> is a type of learning in which an organism learns to connect, or associate, stimuli. A neutral stimulus becomes associated with a meaningful stimulus and acquires the capacity to elicit a similar response.	</a:t>
            </a:r>
          </a:p>
        </p:txBody>
      </p:sp>
      <p:pic>
        <p:nvPicPr>
          <p:cNvPr id="12292" name="Picture 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40450" y="2465388"/>
            <a:ext cx="2257425" cy="3117850"/>
          </a:xfr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B25B2-78AF-4476-895A-1AEF940CAA14}"/>
              </a:ext>
            </a:extLst>
          </p:cNvPr>
          <p:cNvSpPr>
            <a:spLocks noGrp="1"/>
          </p:cNvSpPr>
          <p:nvPr>
            <p:ph type="title"/>
          </p:nvPr>
        </p:nvSpPr>
        <p:spPr/>
        <p:txBody>
          <a:bodyPr/>
          <a:lstStyle/>
          <a:p>
            <a:r>
              <a:rPr lang="en-US" altLang="en-US" sz="3600" dirty="0"/>
              <a:t>Classical Conditioning Principles</a:t>
            </a:r>
            <a:endParaRPr lang="en-US" sz="3600" dirty="0"/>
          </a:p>
        </p:txBody>
      </p:sp>
      <p:graphicFrame>
        <p:nvGraphicFramePr>
          <p:cNvPr id="4" name="Table Placeholder 3">
            <a:extLst>
              <a:ext uri="{FF2B5EF4-FFF2-40B4-BE49-F238E27FC236}">
                <a16:creationId xmlns:a16="http://schemas.microsoft.com/office/drawing/2014/main" id="{C1E577CC-66F7-4F8B-816C-B85D7407B14D}"/>
              </a:ext>
            </a:extLst>
          </p:cNvPr>
          <p:cNvGraphicFramePr>
            <a:graphicFrameLocks noGrp="1"/>
          </p:cNvGraphicFramePr>
          <p:nvPr>
            <p:ph type="tbl" sz="quarter" idx="11"/>
            <p:extLst>
              <p:ext uri="{D42A27DB-BD31-4B8C-83A1-F6EECF244321}">
                <p14:modId xmlns:p14="http://schemas.microsoft.com/office/powerpoint/2010/main" val="2048385706"/>
              </p:ext>
            </p:extLst>
          </p:nvPr>
        </p:nvGraphicFramePr>
        <p:xfrm>
          <a:off x="609600" y="1740568"/>
          <a:ext cx="8153400" cy="4648202"/>
        </p:xfrm>
        <a:graphic>
          <a:graphicData uri="http://schemas.openxmlformats.org/drawingml/2006/table">
            <a:tbl>
              <a:tblPr firstRow="1" bandRow="1">
                <a:tableStyleId>{5C22544A-7EE6-4342-B048-85BDC9FD1C3A}</a:tableStyleId>
              </a:tblPr>
              <a:tblGrid>
                <a:gridCol w="3573544">
                  <a:extLst>
                    <a:ext uri="{9D8B030D-6E8A-4147-A177-3AD203B41FA5}">
                      <a16:colId xmlns:a16="http://schemas.microsoft.com/office/drawing/2014/main" val="439678887"/>
                    </a:ext>
                  </a:extLst>
                </a:gridCol>
                <a:gridCol w="4579856">
                  <a:extLst>
                    <a:ext uri="{9D8B030D-6E8A-4147-A177-3AD203B41FA5}">
                      <a16:colId xmlns:a16="http://schemas.microsoft.com/office/drawing/2014/main" val="619106884"/>
                    </a:ext>
                  </a:extLst>
                </a:gridCol>
              </a:tblGrid>
              <a:tr h="1640542">
                <a:tc>
                  <a:txBody>
                    <a:bodyPr/>
                    <a:lstStyle/>
                    <a:p>
                      <a:r>
                        <a:rPr kumimoji="0" lang="en-US" sz="2800" b="1" i="0" u="none" strike="noStrike" cap="none" normalizeH="0" baseline="0" dirty="0">
                          <a:ln>
                            <a:noFill/>
                          </a:ln>
                          <a:solidFill>
                            <a:schemeClr val="tx1"/>
                          </a:solidFill>
                          <a:effectLst/>
                          <a:latin typeface="Arial" charset="0"/>
                        </a:rPr>
                        <a:t>Generalization</a:t>
                      </a:r>
                      <a:r>
                        <a:rPr kumimoji="0" lang="en-US" sz="2800" b="1" i="0" u="none" strike="noStrike" cap="none" spc="2000" normalizeH="0" baseline="0" dirty="0">
                          <a:ln>
                            <a:noFill/>
                          </a:ln>
                          <a:solidFill>
                            <a:schemeClr val="tx1"/>
                          </a:solidFill>
                          <a:effectLst/>
                          <a:latin typeface="Arial" charset="0"/>
                        </a:rPr>
                        <a:t> </a:t>
                      </a:r>
                      <a:r>
                        <a:rPr kumimoji="0" lang="en-US" sz="2800" b="1" i="0" u="none" strike="noStrike" cap="none" normalizeH="0" baseline="0" dirty="0">
                          <a:ln>
                            <a:noFill/>
                          </a:ln>
                          <a:solidFill>
                            <a:schemeClr val="tx1"/>
                          </a:solidFill>
                          <a:effectLst/>
                          <a:latin typeface="Arial" charset="0"/>
                        </a:rPr>
                        <a:t>→</a:t>
                      </a:r>
                      <a:endParaRPr lang="en-US" sz="28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charset="0"/>
                        </a:rPr>
                        <a:t>The tendency of a new stimulus similar to the original conditioned stimulus to produce a similar response</a:t>
                      </a:r>
                    </a:p>
                  </a:txBody>
                  <a:tcPr>
                    <a:noFill/>
                  </a:tcPr>
                </a:tc>
                <a:extLst>
                  <a:ext uri="{0D108BD9-81ED-4DB2-BD59-A6C34878D82A}">
                    <a16:rowId xmlns:a16="http://schemas.microsoft.com/office/drawing/2014/main" val="1141274282"/>
                  </a:ext>
                </a:extLst>
              </a:tr>
              <a:tr h="13671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cap="none" normalizeH="0" baseline="0" dirty="0">
                          <a:ln>
                            <a:noFill/>
                          </a:ln>
                          <a:solidFill>
                            <a:schemeClr val="tx1"/>
                          </a:solidFill>
                          <a:effectLst/>
                          <a:latin typeface="Arial" charset="0"/>
                        </a:rPr>
                        <a:t>Discrimination</a:t>
                      </a:r>
                      <a:r>
                        <a:rPr kumimoji="0" lang="en-US" sz="2800" b="1" i="0" u="none" strike="noStrike" cap="none" spc="1800" normalizeH="0" baseline="0" dirty="0">
                          <a:ln>
                            <a:noFill/>
                          </a:ln>
                          <a:solidFill>
                            <a:schemeClr val="tx1"/>
                          </a:solidFill>
                          <a:effectLst/>
                          <a:latin typeface="Arial" charset="0"/>
                        </a:rPr>
                        <a:t> </a:t>
                      </a:r>
                      <a:r>
                        <a:rPr kumimoji="0" lang="en-US" sz="2800" b="1" i="0" u="none" strike="noStrike" cap="none" normalizeH="0" baseline="0" dirty="0">
                          <a:ln>
                            <a:noFill/>
                          </a:ln>
                          <a:solidFill>
                            <a:schemeClr val="tx1"/>
                          </a:solidFill>
                          <a:effectLst/>
                          <a:latin typeface="Arial" charset="0"/>
                        </a:rPr>
                        <a:t>→</a:t>
                      </a:r>
                      <a:endParaRPr lang="en-US" sz="28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charset="0"/>
                        </a:rPr>
                        <a:t>The organism responds to certain stimuli but not others.</a:t>
                      </a:r>
                    </a:p>
                  </a:txBody>
                  <a:tcPr>
                    <a:noFill/>
                  </a:tcPr>
                </a:tc>
                <a:extLst>
                  <a:ext uri="{0D108BD9-81ED-4DB2-BD59-A6C34878D82A}">
                    <a16:rowId xmlns:a16="http://schemas.microsoft.com/office/drawing/2014/main" val="2828756065"/>
                  </a:ext>
                </a:extLst>
              </a:tr>
              <a:tr h="1640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cap="none" normalizeH="0" baseline="0" dirty="0">
                          <a:ln>
                            <a:noFill/>
                          </a:ln>
                          <a:solidFill>
                            <a:schemeClr val="tx1"/>
                          </a:solidFill>
                          <a:effectLst/>
                          <a:latin typeface="Arial" charset="0"/>
                        </a:rPr>
                        <a:t>Extinction</a:t>
                      </a:r>
                      <a:r>
                        <a:rPr kumimoji="0" lang="en-US" sz="2800" b="1" i="0" u="none" strike="noStrike" cap="none" spc="7000" normalizeH="0" baseline="0" dirty="0">
                          <a:ln>
                            <a:noFill/>
                          </a:ln>
                          <a:solidFill>
                            <a:schemeClr val="tx1"/>
                          </a:solidFill>
                          <a:effectLst/>
                          <a:latin typeface="Arial" charset="0"/>
                        </a:rPr>
                        <a:t> </a:t>
                      </a:r>
                      <a:r>
                        <a:rPr kumimoji="0" lang="en-US" sz="2800" b="1" i="0" u="none" strike="noStrike" cap="none" normalizeH="0" baseline="0" dirty="0">
                          <a:ln>
                            <a:noFill/>
                          </a:ln>
                          <a:solidFill>
                            <a:schemeClr val="tx1"/>
                          </a:solidFill>
                          <a:effectLst/>
                          <a:latin typeface="Arial" charset="0"/>
                        </a:rPr>
                        <a:t>→</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charset="0"/>
                        </a:rPr>
                        <a:t>The weakening of the conditioned response (CR) in the absence of the unconditioned stimulus (UCS)</a:t>
                      </a:r>
                    </a:p>
                  </a:txBody>
                  <a:tcPr>
                    <a:noFill/>
                  </a:tcPr>
                </a:tc>
                <a:extLst>
                  <a:ext uri="{0D108BD9-81ED-4DB2-BD59-A6C34878D82A}">
                    <a16:rowId xmlns:a16="http://schemas.microsoft.com/office/drawing/2014/main" val="4123214564"/>
                  </a:ext>
                </a:extLst>
              </a:tr>
            </a:tbl>
          </a:graphicData>
        </a:graphic>
      </p:graphicFrame>
    </p:spTree>
    <p:extLst>
      <p:ext uri="{BB962C8B-B14F-4D97-AF65-F5344CB8AC3E}">
        <p14:creationId xmlns:p14="http://schemas.microsoft.com/office/powerpoint/2010/main" val="28813870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7450E-932F-4215-8077-405BB4F25547}"/>
              </a:ext>
            </a:extLst>
          </p:cNvPr>
          <p:cNvSpPr>
            <a:spLocks noGrp="1"/>
          </p:cNvSpPr>
          <p:nvPr>
            <p:ph type="title"/>
          </p:nvPr>
        </p:nvSpPr>
        <p:spPr/>
        <p:txBody>
          <a:bodyPr/>
          <a:lstStyle/>
          <a:p>
            <a:r>
              <a:rPr lang="en-US" altLang="en-US" dirty="0"/>
              <a:t>Systematic Desensitization</a:t>
            </a:r>
            <a:endParaRPr lang="en-US" dirty="0"/>
          </a:p>
        </p:txBody>
      </p:sp>
      <p:sp>
        <p:nvSpPr>
          <p:cNvPr id="8" name="Content Placeholder 4">
            <a:extLst>
              <a:ext uri="{FF2B5EF4-FFF2-40B4-BE49-F238E27FC236}">
                <a16:creationId xmlns:a16="http://schemas.microsoft.com/office/drawing/2014/main" id="{0C32DB57-D104-47BC-A18B-2C6D0D2BC70F}"/>
              </a:ext>
            </a:extLst>
          </p:cNvPr>
          <p:cNvSpPr>
            <a:spLocks noGrp="1"/>
          </p:cNvSpPr>
          <p:nvPr>
            <p:ph sz="quarter" idx="11"/>
          </p:nvPr>
        </p:nvSpPr>
        <p:spPr>
          <a:xfrm>
            <a:off x="1503028" y="2048592"/>
            <a:ext cx="5888372" cy="4123608"/>
          </a:xfrm>
        </p:spPr>
        <p:txBody>
          <a:bodyPr/>
          <a:lstStyle/>
          <a:p>
            <a:pPr marL="0" indent="0" eaLnBrk="1" hangingPunct="1">
              <a:spcBef>
                <a:spcPct val="5000"/>
              </a:spcBef>
              <a:buNone/>
            </a:pPr>
            <a:r>
              <a:rPr lang="en-US" altLang="en-US" dirty="0"/>
              <a:t>Reduces anxiety by getting the individual to associate deep relaxation with successive </a:t>
            </a:r>
          </a:p>
          <a:p>
            <a:pPr eaLnBrk="1" hangingPunct="1">
              <a:spcBef>
                <a:spcPct val="5000"/>
              </a:spcBef>
              <a:buNone/>
            </a:pPr>
            <a:r>
              <a:rPr lang="en-US" altLang="en-US" dirty="0"/>
              <a:t>visualizations of </a:t>
            </a:r>
          </a:p>
          <a:p>
            <a:pPr eaLnBrk="1" hangingPunct="1">
              <a:spcBef>
                <a:spcPct val="5000"/>
              </a:spcBef>
              <a:buNone/>
            </a:pPr>
            <a:r>
              <a:rPr lang="en-US" altLang="en-US" dirty="0"/>
              <a:t>increasingly </a:t>
            </a:r>
          </a:p>
          <a:p>
            <a:pPr eaLnBrk="1" hangingPunct="1">
              <a:spcBef>
                <a:spcPct val="5000"/>
              </a:spcBef>
              <a:buNone/>
            </a:pPr>
            <a:r>
              <a:rPr lang="en-US" altLang="en-US" dirty="0"/>
              <a:t>anxiety-producing </a:t>
            </a:r>
          </a:p>
          <a:p>
            <a:pPr eaLnBrk="1" hangingPunct="1">
              <a:spcBef>
                <a:spcPct val="5000"/>
              </a:spcBef>
              <a:buNone/>
            </a:pPr>
            <a:r>
              <a:rPr lang="en-US" altLang="en-US" dirty="0"/>
              <a:t>situations</a:t>
            </a:r>
          </a:p>
        </p:txBody>
      </p:sp>
      <p:pic>
        <p:nvPicPr>
          <p:cNvPr id="1536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733800"/>
            <a:ext cx="243840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5"/>
  <p:tag name="MMPROD_UIDATA" val="&lt;database version=&quot;7.0&quot;&gt;&lt;object type=&quot;1&quot; unique_id=&quot;10001&quot;&gt;&lt;object type=&quot;8&quot; unique_id=&quot;10776&quot;&gt;&lt;/object&gt;&lt;object type=&quot;2&quot; unique_id=&quot;10777&quot;&gt;&lt;object type=&quot;3&quot; unique_id=&quot;10778&quot;&gt;&lt;property id=&quot;20148&quot; value=&quot;5&quot;/&gt;&lt;property id=&quot;20300&quot; value=&quot;Slide 1 - &amp;quot;CHAPTER 7&amp;quot;&quot;/&gt;&lt;property id=&quot;20307&quot; value=&quot;348&quot;/&gt;&lt;/object&gt;&lt;object type=&quot;3&quot; unique_id=&quot;10779&quot;&gt;&lt;property id=&quot;20148&quot; value=&quot;5&quot;/&gt;&lt;property id=&quot;20300&quot; value=&quot;Slide 2 - &amp;quot;Learning Goals&amp;quot;&quot;/&gt;&lt;property id=&quot;20307&quot; value=&quot;340&quot;/&gt;&lt;/object&gt;&lt;object type=&quot;3&quot; unique_id=&quot;10780&quot;&gt;&lt;property id=&quot;20148&quot; value=&quot;5&quot;/&gt;&lt;property id=&quot;20300&quot; value=&quot;Slide 3 - &amp;quot;Behavioral and Social Cognitive Approaches&amp;quot;&quot;/&gt;&lt;property id=&quot;20307&quot; value=&quot;349&quot;/&gt;&lt;/object&gt;&lt;object type=&quot;3&quot; unique_id=&quot;10781&quot;&gt;&lt;property id=&quot;20148&quot; value=&quot;5&quot;/&gt;&lt;property id=&quot;20300&quot; value=&quot;Slide 4 - &amp;quot;Connecting with Teachers&amp;quot;&quot;/&gt;&lt;property id=&quot;20307&quot; value=&quot;372&quot;/&gt;&lt;/object&gt;&lt;object type=&quot;3&quot; unique_id=&quot;10782&quot;&gt;&lt;property id=&quot;20148&quot; value=&quot;5&quot;/&gt;&lt;property id=&quot;20300&quot; value=&quot;Slide 5 - &amp;quot;Behavioral and Cognitive Approaches to Learning&amp;quot;&quot;/&gt;&lt;property id=&quot;20307&quot; value=&quot;350&quot;/&gt;&lt;/object&gt;&lt;object type=&quot;3&quot; unique_id=&quot;10783&quot;&gt;&lt;property id=&quot;20148&quot; value=&quot;5&quot;/&gt;&lt;property id=&quot;20300&quot; value=&quot;Slide 6&quot;/&gt;&lt;property id=&quot;20307&quot; value=&quot;352&quot;/&gt;&lt;/object&gt;&lt;object type=&quot;3&quot; unique_id=&quot;10784&quot;&gt;&lt;property id=&quot;20148&quot; value=&quot;5&quot;/&gt;&lt;property id=&quot;20300&quot; value=&quot;Slide 7 - &amp;quot;Ivan Pavlov—Classical Conditioning&amp;quot;&quot;/&gt;&lt;property id=&quot;20307&quot; value=&quot;347&quot;/&gt;&lt;/object&gt;&lt;object type=&quot;3&quot; unique_id=&quot;10785&quot;&gt;&lt;property id=&quot;20148&quot; value=&quot;5&quot;/&gt;&lt;property id=&quot;20300&quot; value=&quot;Slide 8 - &amp;quot;Classical Conditioning&amp;quot;&quot;/&gt;&lt;property id=&quot;20307&quot; value=&quot;353&quot;/&gt;&lt;/object&gt;&lt;object type=&quot;3&quot; unique_id=&quot;10786&quot;&gt;&lt;property id=&quot;20148&quot; value=&quot;5&quot;/&gt;&lt;property id=&quot;20300&quot; value=&quot;Slide 9 - &amp;quot;Classical Conditioning Principles&amp;quot;&quot;/&gt;&lt;property id=&quot;20307&quot; value=&quot;343&quot;/&gt;&lt;/object&gt;&lt;object type=&quot;3&quot; unique_id=&quot;10787&quot;&gt;&lt;property id=&quot;20148&quot; value=&quot;5&quot;/&gt;&lt;property id=&quot;20300&quot; value=&quot;Slide 10 - &amp;quot;Systematic Desensitization&amp;quot;&quot;/&gt;&lt;property id=&quot;20307&quot; value=&quot;354&quot;/&gt;&lt;/object&gt;&lt;object type=&quot;3&quot; unique_id=&quot;10788&quot;&gt;&lt;property id=&quot;20148&quot; value=&quot;5&quot;/&gt;&lt;property id=&quot;20300&quot; value=&quot;Slide 11 - &amp;quot;Pavlov’s Classical Conditioning&amp;#x0D;&amp;#x0A; Theory into Practice&amp;quot;&quot;/&gt;&lt;property id=&quot;20307&quot; value=&quot;335&quot;/&gt;&lt;/object&gt;&lt;object type=&quot;3&quot; unique_id=&quot;10789&quot;&gt;&lt;property id=&quot;20148&quot; value=&quot;5&quot;/&gt;&lt;property id=&quot;20300&quot; value=&quot;Slide 12 - &amp;quot;Pavlov’s Classical Conditioning&amp;#x0D;&amp;#x0A; Theory into Practice&amp;quot;&quot;/&gt;&lt;property id=&quot;20307&quot; value=&quot;336&quot;/&gt;&lt;/object&gt;&lt;object type=&quot;3&quot; unique_id=&quot;10790&quot;&gt;&lt;property id=&quot;20148&quot; value=&quot;5&quot;/&gt;&lt;property id=&quot;20300&quot; value=&quot;Slide 13 - &amp;quot;Skinner’s Operant Conditioning&amp;quot;&quot;/&gt;&lt;property id=&quot;20307&quot; value=&quot;356&quot;/&gt;&lt;/object&gt;&lt;object type=&quot;3&quot; unique_id=&quot;10791&quot;&gt;&lt;property id=&quot;20148&quot; value=&quot;5&quot;/&gt;&lt;property id=&quot;20300&quot; value=&quot;Slide 14 - &amp;quot;Punishment vs. Reinforcement&amp;quot;&quot;/&gt;&lt;property id=&quot;20307&quot; value=&quot;371&quot;/&gt;&lt;/object&gt;&lt;object type=&quot;3&quot; unique_id=&quot;10792&quot;&gt;&lt;property id=&quot;20148&quot; value=&quot;5&quot;/&gt;&lt;property id=&quot;20300&quot; value=&quot;Slide 15 - &amp;quot;Operant Conditioning Principles&amp;quot;&quot;/&gt;&lt;property id=&quot;20307&quot; value=&quot;344&quot;/&gt;&lt;/object&gt;&lt;object type=&quot;3&quot; unique_id=&quot;10793&quot;&gt;&lt;property id=&quot;20148&quot; value=&quot;5&quot;/&gt;&lt;property id=&quot;20300&quot; value=&quot;Slide 16 - &amp;quot;Skinner’s Operant Conditioning &amp;#x0D;&amp;#x0A; Theory into Practice&amp;quot;&quot;/&gt;&lt;property id=&quot;20307&quot; value=&quot;337&quot;/&gt;&lt;/object&gt;&lt;object type=&quot;3&quot; unique_id=&quot;10794&quot;&gt;&lt;property id=&quot;20148&quot; value=&quot;5&quot;/&gt;&lt;property id=&quot;20300&quot; value=&quot;Slide 17 - &amp;quot;Behavioral and Social Cognitive Approaches&amp;quot;&quot;/&gt;&lt;property id=&quot;20307&quot; value=&quot;357&quot;/&gt;&lt;/object&gt;&lt;object type=&quot;3&quot; unique_id=&quot;10795&quot;&gt;&lt;property id=&quot;20148&quot; value=&quot;5&quot;/&gt;&lt;property id=&quot;20300&quot; value=&quot;Slide 18 - &amp;quot;Applied Behavior Analysis&amp;quot;&quot;/&gt;&lt;property id=&quot;20307&quot; value=&quot;358&quot;/&gt;&lt;/object&gt;&lt;object type=&quot;3&quot; unique_id=&quot;10796&quot;&gt;&lt;property id=&quot;20148&quot; value=&quot;5&quot;/&gt;&lt;property id=&quot;20300&quot; value=&quot;Slide 19 - &amp;quot;Increasing Desirable Behaviors&amp;quot;&quot;/&gt;&lt;property id=&quot;20307&quot; value=&quot;359&quot;/&gt;&lt;/object&gt;&lt;object type=&quot;3&quot; unique_id=&quot;10797&quot;&gt;&lt;property id=&quot;20148&quot; value=&quot;5&quot;/&gt;&lt;property id=&quot;20300&quot; value=&quot;Slide 20 - &amp;quot;Reinforcement  Schedules&amp;quot;&quot;/&gt;&lt;property id=&quot;20307&quot; value=&quot;345&quot;/&gt;&lt;/object&gt;&lt;object type=&quot;3&quot; unique_id=&quot;10798&quot;&gt;&lt;property id=&quot;20148&quot; value=&quot;5&quot;/&gt;&lt;property id=&quot;20300&quot; value=&quot;Slide 21 - &amp;quot;Reinforcement Schedules&amp;quot;&quot;/&gt;&lt;property id=&quot;20307&quot; value=&quot;360&quot;/&gt;&lt;/object&gt;&lt;object type=&quot;3&quot; unique_id=&quot;10799&quot;&gt;&lt;property id=&quot;20148&quot; value=&quot;5&quot;/&gt;&lt;property id=&quot;20300&quot; value=&quot;Slide 22 - &amp;quot;Reinforcement&amp;quot;&quot;/&gt;&lt;property id=&quot;20307&quot; value=&quot;361&quot;/&gt;&lt;/object&gt;&lt;object type=&quot;3&quot; unique_id=&quot;10800&quot;&gt;&lt;property id=&quot;20148&quot; value=&quot;5&quot;/&gt;&lt;property id=&quot;20300&quot; value=&quot;Slide 23 - &amp;quot;Reinforcement: Prompts and Shaping&amp;quot;&quot;/&gt;&lt;property id=&quot;20307&quot; value=&quot;362&quot;/&gt;&lt;/object&gt;&lt;object type=&quot;3&quot; unique_id=&quot;10801&quot;&gt;&lt;property id=&quot;20148&quot; value=&quot;5&quot;/&gt;&lt;property id=&quot;20300&quot; value=&quot;Slide 24 - &amp;quot;Decreasing Undesirable Behaviors&amp;quot;&quot;/&gt;&lt;property id=&quot;20307&quot; value=&quot;363&quot;/&gt;&lt;/object&gt;&lt;object type=&quot;3&quot; unique_id=&quot;10802&quot;&gt;&lt;property id=&quot;20148&quot; value=&quot;5&quot;/&gt;&lt;property id=&quot;20300&quot; value=&quot;Slide 25 - &amp;quot;Present Aversive Stimuli (Punishment)&amp;quot;&quot;/&gt;&lt;property id=&quot;20307&quot; value=&quot;373&quot;/&gt;&lt;/object&gt;&lt;object type=&quot;3&quot; unique_id=&quot;10803&quot;&gt;&lt;property id=&quot;20148&quot; value=&quot;5&quot;/&gt;&lt;property id=&quot;20300&quot; value=&quot;Slide 26 - &amp;quot;Enter the Debate&amp;quot;&quot;/&gt;&lt;property id=&quot;20307&quot; value=&quot;339&quot;/&gt;&lt;/object&gt;&lt;object type=&quot;3&quot; unique_id=&quot;10804&quot;&gt;&lt;property id=&quot;20148&quot; value=&quot;5&quot;/&gt;&lt;property id=&quot;20300&quot; value=&quot;Slide 27 - &amp;quot;Reflection &amp;amp; Observation&amp;quot;&quot;/&gt;&lt;property id=&quot;20307&quot; value=&quot;346&quot;/&gt;&lt;/object&gt;&lt;object type=&quot;3&quot; unique_id=&quot;10805&quot;&gt;&lt;property id=&quot;20148&quot; value=&quot;5&quot;/&gt;&lt;property id=&quot;20300&quot; value=&quot;Slide 28 - &amp;quot;Behavioral and Social&amp;#x0D;&amp;#x0A;Cognitive Approaches&amp;quot;&quot;/&gt;&lt;property id=&quot;20307&quot; value=&quot;364&quot;/&gt;&lt;/object&gt;&lt;object type=&quot;3&quot; unique_id=&quot;10806&quot;&gt;&lt;property id=&quot;20148&quot; value=&quot;5&quot;/&gt;&lt;property id=&quot;20300&quot; value=&quot;Slide 29 - &amp;quot;Bandura’s Social Cognitive Theory&amp;quot;&quot;/&gt;&lt;property id=&quot;20307&quot; value=&quot;365&quot;/&gt;&lt;/object&gt;&lt;object type=&quot;3&quot; unique_id=&quot;10807&quot;&gt;&lt;property id=&quot;20148&quot; value=&quot;5&quot;/&gt;&lt;property id=&quot;20300&quot; value=&quot;Slide 30 - &amp;quot;Bandura’s Reciprocal Determinism&amp;quot;&quot;/&gt;&lt;property id=&quot;20307&quot; value=&quot;366&quot;/&gt;&lt;/object&gt;&lt;object type=&quot;3&quot; unique_id=&quot;10808&quot;&gt;&lt;property id=&quot;20148&quot; value=&quot;5&quot;/&gt;&lt;property id=&quot;20300&quot; value=&quot;Slide 31 - &amp;quot;Observational Learning&amp;quot;&quot;/&gt;&lt;property id=&quot;20307&quot; value=&quot;367&quot;/&gt;&lt;/object&gt;&lt;object type=&quot;3&quot; unique_id=&quot;10809&quot;&gt;&lt;property id=&quot;20148&quot; value=&quot;5&quot;/&gt;&lt;property id=&quot;20300&quot; value=&quot;Slide 32 - &amp;quot;Bandura’s Social Cognitive Theory&amp;#x0D;&amp;#x0A; Theory into Practice &amp;quot;&quot;/&gt;&lt;property id=&quot;20307&quot; value=&quot;338&quot;/&gt;&lt;/object&gt;&lt;object type=&quot;3&quot; unique_id=&quot;10810&quot;&gt;&lt;property id=&quot;20148&quot; value=&quot;5&quot;/&gt;&lt;property id=&quot;20300&quot; value=&quot;Slide 33 - &amp;quot;Classroom Use of Observational Learning&amp;quot;&quot;/&gt;&lt;property id=&quot;20307&quot; value=&quot;368&quot;/&gt;&lt;/object&gt;&lt;object type=&quot;3&quot; unique_id=&quot;10811&quot;&gt;&lt;property id=&quot;20148&quot; value=&quot;5&quot;/&gt;&lt;property id=&quot;20300&quot; value=&quot;Slide 34 - &amp;quot;Best Practices and Strategies &amp;#x0D;&amp;#x0A;Effectively Using Observational Learning&amp;quot;&quot;/&gt;&lt;property id=&quot;20307&quot; value=&quot;374&quot;/&gt;&lt;/object&gt;&lt;object type=&quot;3&quot; unique_id=&quot;10812&quot;&gt;&lt;property id=&quot;20148&quot; value=&quot;5&quot;/&gt;&lt;property id=&quot;20300&quot; value=&quot;Slide 35 - &amp;quot;A Model of Self-Regulatory Learning&amp;quot;&quot;/&gt;&lt;property id=&quot;20307&quot; value=&quot;369&quot;/&gt;&lt;/object&gt;&lt;object type=&quot;3&quot; unique_id=&quot;10813&quot;&gt;&lt;property id=&quot;20148&quot; value=&quot;5&quot;/&gt;&lt;property id=&quot;20300&quot; value=&quot;Slide 36 - &amp;quot;Best Practices and Strategies:&amp;#x0D;&amp;#x0A;Encouraging Students to Be Self-Regulated Learners&amp;quot;&quot;/&gt;&lt;property id=&quot;20307&quot; value=&quot;375&quot;/&gt;&lt;/object&gt;&lt;object type=&quot;3&quot; unique_id=&quot;10814&quot;&gt;&lt;property id=&quot;20148&quot; value=&quot;5&quot;/&gt;&lt;property id=&quot;20300&quot; value=&quot;Slide 37 - &amp;quot;Classroom Connections: Crack the Case—Consequences&amp;quot;&quot;/&gt;&lt;property id=&quot;20307&quot; value=&quot;341&quot;/&gt;&lt;/object&gt;&lt;/object&gt;&lt;/object&gt;&lt;/database&gt;"/>
  <p:tag name="SECTOMILLISECCONVERTED" val="1"/>
</p:tagLst>
</file>

<file path=ppt/theme/theme1.xml><?xml version="1.0" encoding="utf-8"?>
<a:theme xmlns:a="http://schemas.openxmlformats.org/drawingml/2006/main" name="Axis">
  <a:themeElements>
    <a:clrScheme name="Custom 65">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xis">
  <a:themeElements>
    <a:clrScheme name="Custom 66">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Axis">
  <a:themeElements>
    <a:clrScheme name="Custom 67">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Axis">
  <a:themeElements>
    <a:clrScheme name="Custom 6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3" ma:contentTypeDescription="Create a new document." ma:contentTypeScope="" ma:versionID="8a827f09f0fb2cd00d2e2a78512a51fa">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4714e10bff8317b959a0f442da74e446"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A09D76-8C2D-4EE8-9FC4-638F4051B1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50457E-8440-4A66-979B-BC6CACE2E367}">
  <ds:schemaRef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3b891efd-a537-4e57-a9a6-7bde74ae8a20"/>
    <ds:schemaRef ds:uri="http://purl.org/dc/elements/1.1/"/>
    <ds:schemaRef ds:uri="http://purl.org/dc/terms/"/>
    <ds:schemaRef ds:uri="http://schemas.microsoft.com/office/2006/metadata/properties"/>
    <ds:schemaRef ds:uri="aa4f5ada-9d1d-46d6-b705-f2cf90d05a91"/>
    <ds:schemaRef ds:uri="http://purl.org/dc/dcmitype/"/>
  </ds:schemaRefs>
</ds:datastoreItem>
</file>

<file path=customXml/itemProps3.xml><?xml version="1.0" encoding="utf-8"?>
<ds:datastoreItem xmlns:ds="http://schemas.openxmlformats.org/officeDocument/2006/customXml" ds:itemID="{27602A01-F0AE-45F3-B4A8-481D9BE7F7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7494</TotalTime>
  <Words>2723</Words>
  <Application>Microsoft Office PowerPoint</Application>
  <PresentationFormat>On-screen Show (4:3)</PresentationFormat>
  <Paragraphs>267</Paragraphs>
  <Slides>39</Slides>
  <Notes>33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39</vt:i4>
      </vt:variant>
    </vt:vector>
  </HeadingPairs>
  <TitlesOfParts>
    <vt:vector size="46" baseType="lpstr">
      <vt:lpstr>Arial</vt:lpstr>
      <vt:lpstr>Times New Roman</vt:lpstr>
      <vt:lpstr>Wingdings</vt:lpstr>
      <vt:lpstr>Axis</vt:lpstr>
      <vt:lpstr>1_Axis</vt:lpstr>
      <vt:lpstr>3_Axis</vt:lpstr>
      <vt:lpstr>2_Axis</vt:lpstr>
      <vt:lpstr>CHAPTER 7</vt:lpstr>
      <vt:lpstr>Learning Goals</vt:lpstr>
      <vt:lpstr>Behavioral and Social Cognitive Approaches, 1</vt:lpstr>
      <vt:lpstr>Connecting with Teachers</vt:lpstr>
      <vt:lpstr>Behavioral and Cognitive Approaches to Learning, 1</vt:lpstr>
      <vt:lpstr>Behavioral and Cognitive Approaches to Learning, 2</vt:lpstr>
      <vt:lpstr>Ivan Pavlov - Classical Conditioning</vt:lpstr>
      <vt:lpstr>Classical Conditioning Principles</vt:lpstr>
      <vt:lpstr>Systematic Desensitization</vt:lpstr>
      <vt:lpstr>Pavlov’s Classical Conditioning  Theory into Practice, 1</vt:lpstr>
      <vt:lpstr>Pavlov’s Classical Conditioning  Theory into Practice, 2</vt:lpstr>
      <vt:lpstr>Skinner’s Operant Conditioning</vt:lpstr>
      <vt:lpstr>Punishment versusReinforcement</vt:lpstr>
      <vt:lpstr>Operant Conditioning Principles</vt:lpstr>
      <vt:lpstr>Skinner’s Operant Conditioning   Theory into Practice</vt:lpstr>
      <vt:lpstr>Behavioral and Social Cognitive Approaches, 2</vt:lpstr>
      <vt:lpstr>Applied Behavior Analysis</vt:lpstr>
      <vt:lpstr>Increasing Desirable Behaviors</vt:lpstr>
      <vt:lpstr>Reinforcement Schedules, 1</vt:lpstr>
      <vt:lpstr>Reinforcement</vt:lpstr>
      <vt:lpstr>Reinforcement: Prompts and Shaping, 1</vt:lpstr>
      <vt:lpstr>Reinforcement: Prompts and Shaping, 2</vt:lpstr>
      <vt:lpstr>Decreasing Undesirable Behaviors</vt:lpstr>
      <vt:lpstr>Present Aversive Stimuli (Punishment)</vt:lpstr>
      <vt:lpstr>Enter the Debate</vt:lpstr>
      <vt:lpstr>Reflection and Observation</vt:lpstr>
      <vt:lpstr>Behavioral and Social Cognitive Approaches, 3</vt:lpstr>
      <vt:lpstr>Bandura’s Social Cognitive Theory</vt:lpstr>
      <vt:lpstr>Observational Learning</vt:lpstr>
      <vt:lpstr>Bandura’s Social Cognitive Theory  Theory into Practice</vt:lpstr>
      <vt:lpstr>Best Practices and Strategies:  Effectively Using Observational Learning</vt:lpstr>
      <vt:lpstr>Best Practices and Strategies: Encouraging Students to Be Self-Regulated Learners</vt:lpstr>
      <vt:lpstr>Classroom Connections: Crack the Case: Consequences</vt:lpstr>
      <vt:lpstr>Appendix of Image for Long Descriptions</vt:lpstr>
      <vt:lpstr>Behavioral and Social Cognitive Approaches, 1 Long Description</vt:lpstr>
      <vt:lpstr>Behavioral and Cognitive Approaches to Learning, 2 Long Description</vt:lpstr>
      <vt:lpstr>Behavioral and Social Cognitive Approaches, 2 Long Description</vt:lpstr>
      <vt:lpstr>Increasing Desirable Behaviors Long Description</vt:lpstr>
      <vt:lpstr>Behavioral and Social Cognitive Approaches, 3 Long Description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creator>cr customer</dc:creator>
  <cp:lastModifiedBy>BUTTERFLY</cp:lastModifiedBy>
  <cp:revision>574</cp:revision>
  <dcterms:created xsi:type="dcterms:W3CDTF">2002-06-09T17:00:30Z</dcterms:created>
  <dcterms:modified xsi:type="dcterms:W3CDTF">2017-08-24T08:58:48Z</dcterms:modified>
</cp:coreProperties>
</file>