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4" r:id="rId4"/>
    <p:sldMasterId id="2147483753" r:id="rId5"/>
  </p:sldMasterIdLst>
  <p:notesMasterIdLst>
    <p:notesMasterId r:id="rId53"/>
  </p:notesMasterIdLst>
  <p:handoutMasterIdLst>
    <p:handoutMasterId r:id="rId54"/>
  </p:handoutMasterIdLst>
  <p:sldIdLst>
    <p:sldId id="364" r:id="rId6"/>
    <p:sldId id="355" r:id="rId7"/>
    <p:sldId id="365" r:id="rId8"/>
    <p:sldId id="384" r:id="rId9"/>
    <p:sldId id="352" r:id="rId10"/>
    <p:sldId id="382" r:id="rId11"/>
    <p:sldId id="381" r:id="rId12"/>
    <p:sldId id="362" r:id="rId13"/>
    <p:sldId id="363" r:id="rId14"/>
    <p:sldId id="383" r:id="rId15"/>
    <p:sldId id="366" r:id="rId16"/>
    <p:sldId id="367" r:id="rId17"/>
    <p:sldId id="354" r:id="rId18"/>
    <p:sldId id="368" r:id="rId19"/>
    <p:sldId id="369" r:id="rId20"/>
    <p:sldId id="370" r:id="rId21"/>
    <p:sldId id="371" r:id="rId22"/>
    <p:sldId id="372" r:id="rId23"/>
    <p:sldId id="373" r:id="rId24"/>
    <p:sldId id="374" r:id="rId25"/>
    <p:sldId id="375" r:id="rId26"/>
    <p:sldId id="358" r:id="rId27"/>
    <p:sldId id="359" r:id="rId28"/>
    <p:sldId id="361" r:id="rId29"/>
    <p:sldId id="376" r:id="rId30"/>
    <p:sldId id="377" r:id="rId31"/>
    <p:sldId id="386" r:id="rId32"/>
    <p:sldId id="387" r:id="rId33"/>
    <p:sldId id="388" r:id="rId34"/>
    <p:sldId id="389" r:id="rId35"/>
    <p:sldId id="390" r:id="rId36"/>
    <p:sldId id="378" r:id="rId37"/>
    <p:sldId id="379" r:id="rId38"/>
    <p:sldId id="380" r:id="rId39"/>
    <p:sldId id="391" r:id="rId40"/>
    <p:sldId id="392" r:id="rId41"/>
    <p:sldId id="356" r:id="rId42"/>
    <p:sldId id="360" r:id="rId43"/>
    <p:sldId id="393" r:id="rId44"/>
    <p:sldId id="394" r:id="rId45"/>
    <p:sldId id="395" r:id="rId46"/>
    <p:sldId id="396" r:id="rId47"/>
    <p:sldId id="397" r:id="rId48"/>
    <p:sldId id="398" r:id="rId49"/>
    <p:sldId id="399" r:id="rId50"/>
    <p:sldId id="400" r:id="rId51"/>
    <p:sldId id="401" r:id="rId52"/>
  </p:sldIdLst>
  <p:sldSz cx="9144000" cy="6858000" type="screen4x3"/>
  <p:notesSz cx="6858000" cy="9144000"/>
  <p:custDataLst>
    <p:tags r:id="rId55"/>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24">
          <p15:clr>
            <a:srgbClr val="A4A3A4"/>
          </p15:clr>
        </p15:guide>
        <p15:guide id="2" pos="302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vitha Melarcode Seetharaman" initials="KMS" lastIdx="16" clrIdx="0">
    <p:extLst>
      <p:ext uri="{19B8F6BF-5375-455C-9EA6-DF929625EA0E}">
        <p15:presenceInfo xmlns:p15="http://schemas.microsoft.com/office/powerpoint/2012/main" userId="S-1-5-21-3361151005-2080053223-3394076701-4901" providerId="AD"/>
      </p:ext>
    </p:extLst>
  </p:cmAuthor>
  <p:cmAuthor id="2" name="Ashtami Devi" initials="AD" lastIdx="16" clrIdx="1">
    <p:extLst>
      <p:ext uri="{19B8F6BF-5375-455C-9EA6-DF929625EA0E}">
        <p15:presenceInfo xmlns:p15="http://schemas.microsoft.com/office/powerpoint/2012/main" userId="S-1-5-21-3361151005-2080053223-3394076701-161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6200"/>
    <a:srgbClr val="626220"/>
    <a:srgbClr val="EBD699"/>
    <a:srgbClr val="D8D8D8"/>
    <a:srgbClr val="E8BE5C"/>
    <a:srgbClr val="CC9C00"/>
    <a:srgbClr val="79AA29"/>
    <a:srgbClr val="F5D699"/>
    <a:srgbClr val="BFBFBF"/>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250" autoAdjust="0"/>
    <p:restoredTop sz="94280" autoAdjust="0"/>
  </p:normalViewPr>
  <p:slideViewPr>
    <p:cSldViewPr snapToGrid="0">
      <p:cViewPr varScale="1">
        <p:scale>
          <a:sx n="69" d="100"/>
          <a:sy n="69" d="100"/>
        </p:scale>
        <p:origin x="1854" y="48"/>
      </p:cViewPr>
      <p:guideLst>
        <p:guide orient="horz" pos="1824"/>
        <p:guide pos="3024"/>
      </p:guideLst>
    </p:cSldViewPr>
  </p:slideViewPr>
  <p:outlineViewPr>
    <p:cViewPr>
      <p:scale>
        <a:sx n="33" d="100"/>
        <a:sy n="33" d="100"/>
      </p:scale>
      <p:origin x="0" y="-18378"/>
    </p:cViewPr>
  </p:outlineViewPr>
  <p:notesTextViewPr>
    <p:cViewPr>
      <p:scale>
        <a:sx n="100" d="100"/>
        <a:sy n="100" d="100"/>
      </p:scale>
      <p:origin x="0" y="0"/>
    </p:cViewPr>
  </p:notesTextViewPr>
  <p:sorterViewPr>
    <p:cViewPr>
      <p:scale>
        <a:sx n="76" d="100"/>
        <a:sy n="76" d="100"/>
      </p:scale>
      <p:origin x="0" y="2652"/>
    </p:cViewPr>
  </p:sorterViewPr>
  <p:notesViewPr>
    <p:cSldViewPr snapToGrid="0">
      <p:cViewPr varScale="1">
        <p:scale>
          <a:sx n="54" d="100"/>
          <a:sy n="54" d="100"/>
        </p:scale>
        <p:origin x="207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ags" Target="tags/tag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5/10/relationships/revisionInfo" Target="revisionInfo.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solidFill>
                  <a:srgbClr val="080808"/>
                </a:solidFill>
                <a:latin typeface="Times New Roman" pitchFamily="18" charset="0"/>
              </a:defRPr>
            </a:lvl1pPr>
          </a:lstStyle>
          <a:p>
            <a:pPr>
              <a:defRPr/>
            </a:pPr>
            <a:endParaRPr lang="en-US"/>
          </a:p>
        </p:txBody>
      </p:sp>
      <p:sp>
        <p:nvSpPr>
          <p:cNvPr id="169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080808"/>
                </a:solidFill>
                <a:latin typeface="Times New Roman" pitchFamily="18" charset="0"/>
              </a:defRPr>
            </a:lvl1pPr>
          </a:lstStyle>
          <a:p>
            <a:pPr>
              <a:defRPr/>
            </a:pPr>
            <a:endParaRPr lang="en-US"/>
          </a:p>
        </p:txBody>
      </p:sp>
      <p:sp>
        <p:nvSpPr>
          <p:cNvPr id="169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1">
                <a:solidFill>
                  <a:srgbClr val="080808"/>
                </a:solidFill>
                <a:latin typeface="Times New Roman" pitchFamily="18" charset="0"/>
              </a:defRPr>
            </a:lvl1pPr>
          </a:lstStyle>
          <a:p>
            <a:pPr>
              <a:defRPr/>
            </a:pPr>
            <a:endParaRPr lang="en-US"/>
          </a:p>
        </p:txBody>
      </p:sp>
      <p:sp>
        <p:nvSpPr>
          <p:cNvPr id="169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rgbClr val="080808"/>
                </a:solidFill>
                <a:latin typeface="Times New Roman" pitchFamily="18" charset="0"/>
              </a:defRPr>
            </a:lvl1pPr>
          </a:lstStyle>
          <a:p>
            <a:pPr>
              <a:defRPr/>
            </a:pPr>
            <a:fld id="{470B3E59-0B84-4C4A-9A8E-0790E8DC52D2}" type="slidenum">
              <a:rPr lang="en-US"/>
              <a:pPr>
                <a:defRPr/>
              </a:pPr>
              <a:t>‹#›</a:t>
            </a:fld>
            <a:endParaRPr lang="en-US" dirty="0"/>
          </a:p>
        </p:txBody>
      </p:sp>
    </p:spTree>
    <p:extLst>
      <p:ext uri="{BB962C8B-B14F-4D97-AF65-F5344CB8AC3E}">
        <p14:creationId xmlns:p14="http://schemas.microsoft.com/office/powerpoint/2010/main" val="1979019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235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44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235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27A9E020-AF54-4F32-AB16-79E1F656F9B0}" type="slidenum">
              <a:rPr lang="en-US"/>
              <a:pPr>
                <a:defRPr/>
              </a:pPr>
              <a:t>‹#›</a:t>
            </a:fld>
            <a:endParaRPr lang="en-US" dirty="0"/>
          </a:p>
        </p:txBody>
      </p:sp>
    </p:spTree>
    <p:extLst>
      <p:ext uri="{BB962C8B-B14F-4D97-AF65-F5344CB8AC3E}">
        <p14:creationId xmlns:p14="http://schemas.microsoft.com/office/powerpoint/2010/main" val="3300839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43000" y="685800"/>
            <a:ext cx="4572000" cy="3429000"/>
          </a:xfrm>
          <a:ln/>
        </p:spPr>
      </p:sp>
      <p:sp>
        <p:nvSpPr>
          <p:cNvPr id="45059" name="Notes Placeholder 2"/>
          <p:cNvSpPr>
            <a:spLocks noGrp="1"/>
          </p:cNvSpPr>
          <p:nvPr>
            <p:ph type="body" idx="1"/>
          </p:nvPr>
        </p:nvSpPr>
        <p:spPr>
          <a:noFill/>
          <a:ln/>
        </p:spPr>
        <p:txBody>
          <a:bodyPr/>
          <a:lstStyle/>
          <a:p>
            <a:endParaRPr lang="en-US" dirty="0"/>
          </a:p>
        </p:txBody>
      </p:sp>
      <p:sp>
        <p:nvSpPr>
          <p:cNvPr id="45060" name="Slide Number Placeholder 3"/>
          <p:cNvSpPr>
            <a:spLocks noGrp="1"/>
          </p:cNvSpPr>
          <p:nvPr>
            <p:ph type="sldNum" sz="quarter" idx="5"/>
          </p:nvPr>
        </p:nvSpPr>
        <p:spPr>
          <a:noFill/>
        </p:spPr>
        <p:txBody>
          <a:bodyPr/>
          <a:lstStyle/>
          <a:p>
            <a:fld id="{0C0F529A-6B7C-4F93-B46E-7F3D33B47B14}" type="slidenum">
              <a:rPr lang="en-US" smtClean="0"/>
              <a:pPr/>
              <a:t>1</a:t>
            </a:fld>
            <a:endParaRPr lang="en-US"/>
          </a:p>
        </p:txBody>
      </p:sp>
    </p:spTree>
    <p:extLst>
      <p:ext uri="{BB962C8B-B14F-4D97-AF65-F5344CB8AC3E}">
        <p14:creationId xmlns:p14="http://schemas.microsoft.com/office/powerpoint/2010/main" val="3427455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1143000" y="685800"/>
            <a:ext cx="4572000" cy="3429000"/>
          </a:xfrm>
          <a:ln/>
        </p:spPr>
      </p:sp>
      <p:sp>
        <p:nvSpPr>
          <p:cNvPr id="54275" name="Notes Placeholder 2"/>
          <p:cNvSpPr>
            <a:spLocks noGrp="1"/>
          </p:cNvSpPr>
          <p:nvPr>
            <p:ph type="body" idx="1"/>
          </p:nvPr>
        </p:nvSpPr>
        <p:spPr>
          <a:noFill/>
          <a:ln/>
        </p:spPr>
        <p:txBody>
          <a:bodyPr/>
          <a:lstStyle/>
          <a:p>
            <a:r>
              <a:rPr lang="en-US" dirty="0"/>
              <a:t>Control over attention improves during childhood.</a:t>
            </a:r>
          </a:p>
        </p:txBody>
      </p:sp>
      <p:sp>
        <p:nvSpPr>
          <p:cNvPr id="54276" name="Slide Number Placeholder 3"/>
          <p:cNvSpPr>
            <a:spLocks noGrp="1"/>
          </p:cNvSpPr>
          <p:nvPr>
            <p:ph type="sldNum" sz="quarter" idx="5"/>
          </p:nvPr>
        </p:nvSpPr>
        <p:spPr>
          <a:noFill/>
        </p:spPr>
        <p:txBody>
          <a:bodyPr/>
          <a:lstStyle/>
          <a:p>
            <a:fld id="{27D9FF7A-EB29-4020-8BCB-F5F22192E69A}" type="slidenum">
              <a:rPr lang="en-US" smtClean="0"/>
              <a:pPr/>
              <a:t>10</a:t>
            </a:fld>
            <a:endParaRPr lang="en-US"/>
          </a:p>
        </p:txBody>
      </p:sp>
    </p:spTree>
    <p:extLst>
      <p:ext uri="{BB962C8B-B14F-4D97-AF65-F5344CB8AC3E}">
        <p14:creationId xmlns:p14="http://schemas.microsoft.com/office/powerpoint/2010/main" val="4231556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1143000" y="685800"/>
            <a:ext cx="4572000" cy="3429000"/>
          </a:xfrm>
          <a:ln/>
        </p:spPr>
      </p:sp>
      <p:sp>
        <p:nvSpPr>
          <p:cNvPr id="55299" name="Notes Placeholder 2"/>
          <p:cNvSpPr>
            <a:spLocks noGrp="1"/>
          </p:cNvSpPr>
          <p:nvPr>
            <p:ph type="body" idx="1"/>
          </p:nvPr>
        </p:nvSpPr>
        <p:spPr>
          <a:noFill/>
          <a:ln/>
        </p:spPr>
        <p:txBody>
          <a:bodyPr/>
          <a:lstStyle/>
          <a:p>
            <a:r>
              <a:rPr lang="en-US" dirty="0"/>
              <a:t>Recently, computer exercises have been developed to improve children’s attention. </a:t>
            </a:r>
          </a:p>
        </p:txBody>
      </p:sp>
      <p:sp>
        <p:nvSpPr>
          <p:cNvPr id="55300" name="Slide Number Placeholder 3"/>
          <p:cNvSpPr>
            <a:spLocks noGrp="1"/>
          </p:cNvSpPr>
          <p:nvPr>
            <p:ph type="sldNum" sz="quarter" idx="5"/>
          </p:nvPr>
        </p:nvSpPr>
        <p:spPr>
          <a:noFill/>
        </p:spPr>
        <p:txBody>
          <a:bodyPr/>
          <a:lstStyle/>
          <a:p>
            <a:fld id="{A3BA70F5-DA5C-496D-9FF0-AD8716496DCD}" type="slidenum">
              <a:rPr lang="en-US" smtClean="0"/>
              <a:pPr/>
              <a:t>11</a:t>
            </a:fld>
            <a:endParaRPr lang="en-US"/>
          </a:p>
        </p:txBody>
      </p:sp>
    </p:spTree>
    <p:extLst>
      <p:ext uri="{BB962C8B-B14F-4D97-AF65-F5344CB8AC3E}">
        <p14:creationId xmlns:p14="http://schemas.microsoft.com/office/powerpoint/2010/main" val="71747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1143000" y="685800"/>
            <a:ext cx="4572000" cy="3429000"/>
          </a:xfrm>
          <a:ln/>
        </p:spPr>
      </p:sp>
      <p:sp>
        <p:nvSpPr>
          <p:cNvPr id="56323" name="Notes Placeholder 2"/>
          <p:cNvSpPr>
            <a:spLocks noGrp="1"/>
          </p:cNvSpPr>
          <p:nvPr>
            <p:ph type="body" idx="1"/>
          </p:nvPr>
        </p:nvSpPr>
        <p:spPr>
          <a:noFill/>
          <a:ln/>
        </p:spPr>
        <p:txBody>
          <a:bodyPr/>
          <a:lstStyle/>
          <a:p>
            <a:endParaRPr lang="en-US"/>
          </a:p>
        </p:txBody>
      </p:sp>
      <p:sp>
        <p:nvSpPr>
          <p:cNvPr id="56324" name="Slide Number Placeholder 3"/>
          <p:cNvSpPr>
            <a:spLocks noGrp="1"/>
          </p:cNvSpPr>
          <p:nvPr>
            <p:ph type="sldNum" sz="quarter" idx="5"/>
          </p:nvPr>
        </p:nvSpPr>
        <p:spPr>
          <a:noFill/>
        </p:spPr>
        <p:txBody>
          <a:bodyPr/>
          <a:lstStyle/>
          <a:p>
            <a:fld id="{807026F9-C033-4FCD-BCE0-274EF56CB557}" type="slidenum">
              <a:rPr lang="en-US" smtClean="0"/>
              <a:pPr/>
              <a:t>12</a:t>
            </a:fld>
            <a:endParaRPr lang="en-US"/>
          </a:p>
        </p:txBody>
      </p:sp>
    </p:spTree>
    <p:extLst>
      <p:ext uri="{BB962C8B-B14F-4D97-AF65-F5344CB8AC3E}">
        <p14:creationId xmlns:p14="http://schemas.microsoft.com/office/powerpoint/2010/main" val="3607905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D94EC203-A54D-4ECC-BACD-6E375083C925}" type="slidenum">
              <a:rPr lang="en-US" smtClean="0"/>
              <a:pPr/>
              <a:t>13</a:t>
            </a:fld>
            <a:endParaRPr lang="en-US"/>
          </a:p>
        </p:txBody>
      </p:sp>
      <p:sp>
        <p:nvSpPr>
          <p:cNvPr id="57347" name="Rectangle 2"/>
          <p:cNvSpPr>
            <a:spLocks noGrp="1" noRot="1" noChangeAspect="1" noChangeArrowheads="1" noTextEdit="1"/>
          </p:cNvSpPr>
          <p:nvPr>
            <p:ph type="sldImg"/>
          </p:nvPr>
        </p:nvSpPr>
        <p:spPr>
          <a:xfrm>
            <a:off x="1143000" y="685800"/>
            <a:ext cx="4572000" cy="3429000"/>
          </a:xfrm>
          <a:ln/>
        </p:spPr>
      </p:sp>
      <p:sp>
        <p:nvSpPr>
          <p:cNvPr id="57348" name="Rectangle 3"/>
          <p:cNvSpPr>
            <a:spLocks noGrp="1" noChangeArrowheads="1"/>
          </p:cNvSpPr>
          <p:nvPr>
            <p:ph type="body" idx="1"/>
          </p:nvPr>
        </p:nvSpPr>
        <p:spPr>
          <a:noFill/>
          <a:ln/>
        </p:spPr>
        <p:txBody>
          <a:bodyPr/>
          <a:lstStyle/>
          <a:p>
            <a:r>
              <a:rPr lang="en-US"/>
              <a:t>During a slideshow, text may be written on the slides in the yes/no boxes, and then saved for later reference.</a:t>
            </a:r>
          </a:p>
          <a:p>
            <a:endParaRPr lang="en-US"/>
          </a:p>
        </p:txBody>
      </p:sp>
    </p:spTree>
    <p:extLst>
      <p:ext uri="{BB962C8B-B14F-4D97-AF65-F5344CB8AC3E}">
        <p14:creationId xmlns:p14="http://schemas.microsoft.com/office/powerpoint/2010/main" val="71790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1143000" y="685800"/>
            <a:ext cx="4572000" cy="3429000"/>
          </a:xfrm>
          <a:ln/>
        </p:spPr>
      </p:sp>
      <p:sp>
        <p:nvSpPr>
          <p:cNvPr id="58371" name="Notes Placeholder 2"/>
          <p:cNvSpPr>
            <a:spLocks noGrp="1"/>
          </p:cNvSpPr>
          <p:nvPr>
            <p:ph type="body" idx="1"/>
          </p:nvPr>
        </p:nvSpPr>
        <p:spPr>
          <a:noFill/>
          <a:ln/>
        </p:spPr>
        <p:txBody>
          <a:bodyPr/>
          <a:lstStyle/>
          <a:p>
            <a:r>
              <a:rPr lang="en-US" dirty="0"/>
              <a:t>Educational psychologists study how information is initially placed or encoded into memory, how it is retained or stored (after being encoded), and how it is later found or retrieved. </a:t>
            </a:r>
          </a:p>
          <a:p>
            <a:endParaRPr lang="en-US" dirty="0"/>
          </a:p>
        </p:txBody>
      </p:sp>
      <p:sp>
        <p:nvSpPr>
          <p:cNvPr id="58372" name="Slide Number Placeholder 3"/>
          <p:cNvSpPr>
            <a:spLocks noGrp="1"/>
          </p:cNvSpPr>
          <p:nvPr>
            <p:ph type="sldNum" sz="quarter" idx="5"/>
          </p:nvPr>
        </p:nvSpPr>
        <p:spPr>
          <a:noFill/>
        </p:spPr>
        <p:txBody>
          <a:bodyPr/>
          <a:lstStyle/>
          <a:p>
            <a:fld id="{8BE6DE51-10EF-44A2-90A6-DB80D6301C74}" type="slidenum">
              <a:rPr lang="en-US" smtClean="0"/>
              <a:pPr/>
              <a:t>14</a:t>
            </a:fld>
            <a:endParaRPr lang="en-US"/>
          </a:p>
        </p:txBody>
      </p:sp>
    </p:spTree>
    <p:extLst>
      <p:ext uri="{BB962C8B-B14F-4D97-AF65-F5344CB8AC3E}">
        <p14:creationId xmlns:p14="http://schemas.microsoft.com/office/powerpoint/2010/main" val="3537166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1143000" y="685800"/>
            <a:ext cx="4572000" cy="3429000"/>
          </a:xfrm>
          <a:ln/>
        </p:spPr>
      </p:sp>
      <p:sp>
        <p:nvSpPr>
          <p:cNvPr id="59395" name="Notes Placeholder 2"/>
          <p:cNvSpPr>
            <a:spLocks noGrp="1"/>
          </p:cNvSpPr>
          <p:nvPr>
            <p:ph type="body" idx="1"/>
          </p:nvPr>
        </p:nvSpPr>
        <p:spPr>
          <a:noFill/>
          <a:ln/>
        </p:spPr>
        <p:txBody>
          <a:bodyPr/>
          <a:lstStyle/>
          <a:p>
            <a:r>
              <a:rPr lang="en-US" dirty="0"/>
              <a:t>Encoding consists of a number of processes: Rehearsal, deep processing, elaboration, constructing images, and organization.</a:t>
            </a:r>
          </a:p>
          <a:p>
            <a:r>
              <a:rPr lang="en-US" dirty="0"/>
              <a:t>Chunking</a:t>
            </a:r>
            <a:r>
              <a:rPr lang="en-US" baseline="0" dirty="0"/>
              <a:t> - </a:t>
            </a:r>
            <a:r>
              <a:rPr lang="en-US" dirty="0"/>
              <a:t>Organizational memory strategy</a:t>
            </a:r>
            <a:r>
              <a:rPr lang="en-US" baseline="0" dirty="0"/>
              <a:t> that </a:t>
            </a:r>
            <a:r>
              <a:rPr lang="en-US" dirty="0"/>
              <a:t>involves grouping, or “packing”, information into higher-order units than can be remembered as single units</a:t>
            </a:r>
          </a:p>
          <a:p>
            <a:endParaRPr lang="en-US" dirty="0"/>
          </a:p>
        </p:txBody>
      </p:sp>
      <p:sp>
        <p:nvSpPr>
          <p:cNvPr id="59396" name="Slide Number Placeholder 3"/>
          <p:cNvSpPr>
            <a:spLocks noGrp="1"/>
          </p:cNvSpPr>
          <p:nvPr>
            <p:ph type="sldNum" sz="quarter" idx="5"/>
          </p:nvPr>
        </p:nvSpPr>
        <p:spPr>
          <a:noFill/>
        </p:spPr>
        <p:txBody>
          <a:bodyPr/>
          <a:lstStyle/>
          <a:p>
            <a:fld id="{8D8A3068-53CC-436C-9FC4-49FFF8B63E13}" type="slidenum">
              <a:rPr lang="en-US" smtClean="0"/>
              <a:pPr/>
              <a:t>15</a:t>
            </a:fld>
            <a:endParaRPr lang="en-US"/>
          </a:p>
        </p:txBody>
      </p:sp>
    </p:spTree>
    <p:extLst>
      <p:ext uri="{BB962C8B-B14F-4D97-AF65-F5344CB8AC3E}">
        <p14:creationId xmlns:p14="http://schemas.microsoft.com/office/powerpoint/2010/main" val="3985180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1143000" y="685800"/>
            <a:ext cx="4572000" cy="3429000"/>
          </a:xfrm>
          <a:ln/>
        </p:spPr>
      </p:sp>
      <p:sp>
        <p:nvSpPr>
          <p:cNvPr id="60419" name="Notes Placeholder 2"/>
          <p:cNvSpPr>
            <a:spLocks noGrp="1"/>
          </p:cNvSpPr>
          <p:nvPr>
            <p:ph type="body" idx="1"/>
          </p:nvPr>
        </p:nvSpPr>
        <p:spPr>
          <a:noFill/>
          <a:ln/>
        </p:spPr>
        <p:txBody>
          <a:bodyPr/>
          <a:lstStyle/>
          <a:p>
            <a:r>
              <a:rPr lang="en-US" dirty="0"/>
              <a:t>Memory is stored for different time frames.</a:t>
            </a:r>
            <a:r>
              <a:rPr lang="en-US" baseline="0" dirty="0"/>
              <a:t> S</a:t>
            </a:r>
            <a:r>
              <a:rPr lang="en-US" dirty="0"/>
              <a:t>ensory memory lasts a fraction of a second to several seconds, short-term memory lasts about 30 seconds, and long-term memory lasts up to a lifetime.</a:t>
            </a:r>
          </a:p>
          <a:p>
            <a:endParaRPr lang="en-US" dirty="0"/>
          </a:p>
        </p:txBody>
      </p:sp>
      <p:sp>
        <p:nvSpPr>
          <p:cNvPr id="60420" name="Slide Number Placeholder 3"/>
          <p:cNvSpPr>
            <a:spLocks noGrp="1"/>
          </p:cNvSpPr>
          <p:nvPr>
            <p:ph type="sldNum" sz="quarter" idx="5"/>
          </p:nvPr>
        </p:nvSpPr>
        <p:spPr>
          <a:noFill/>
        </p:spPr>
        <p:txBody>
          <a:bodyPr/>
          <a:lstStyle/>
          <a:p>
            <a:fld id="{E4F00397-4843-4FEF-B207-E796062975E7}" type="slidenum">
              <a:rPr lang="en-US" smtClean="0"/>
              <a:pPr/>
              <a:t>16</a:t>
            </a:fld>
            <a:endParaRPr lang="en-US"/>
          </a:p>
        </p:txBody>
      </p:sp>
    </p:spTree>
    <p:extLst>
      <p:ext uri="{BB962C8B-B14F-4D97-AF65-F5344CB8AC3E}">
        <p14:creationId xmlns:p14="http://schemas.microsoft.com/office/powerpoint/2010/main" val="3827833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1143000" y="685800"/>
            <a:ext cx="4572000" cy="3429000"/>
          </a:xfrm>
          <a:ln/>
        </p:spPr>
      </p:sp>
      <p:sp>
        <p:nvSpPr>
          <p:cNvPr id="61443" name="Notes Placeholder 2"/>
          <p:cNvSpPr>
            <a:spLocks noGrp="1"/>
          </p:cNvSpPr>
          <p:nvPr>
            <p:ph type="body" idx="1"/>
          </p:nvPr>
        </p:nvSpPr>
        <p:spPr>
          <a:noFill/>
          <a:ln/>
        </p:spPr>
        <p:txBody>
          <a:bodyPr/>
          <a:lstStyle/>
          <a:p>
            <a:endParaRPr lang="en-US" dirty="0"/>
          </a:p>
        </p:txBody>
      </p:sp>
      <p:sp>
        <p:nvSpPr>
          <p:cNvPr id="61444" name="Slide Number Placeholder 3"/>
          <p:cNvSpPr>
            <a:spLocks noGrp="1"/>
          </p:cNvSpPr>
          <p:nvPr>
            <p:ph type="sldNum" sz="quarter" idx="5"/>
          </p:nvPr>
        </p:nvSpPr>
        <p:spPr>
          <a:noFill/>
        </p:spPr>
        <p:txBody>
          <a:bodyPr/>
          <a:lstStyle/>
          <a:p>
            <a:fld id="{7B92C59B-AF15-4C31-A138-E58B50488C2B}" type="slidenum">
              <a:rPr lang="en-US" smtClean="0"/>
              <a:pPr/>
              <a:t>17</a:t>
            </a:fld>
            <a:endParaRPr lang="en-US"/>
          </a:p>
        </p:txBody>
      </p:sp>
    </p:spTree>
    <p:extLst>
      <p:ext uri="{BB962C8B-B14F-4D97-AF65-F5344CB8AC3E}">
        <p14:creationId xmlns:p14="http://schemas.microsoft.com/office/powerpoint/2010/main" val="2245414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1143000" y="685800"/>
            <a:ext cx="4572000" cy="3429000"/>
          </a:xfrm>
          <a:ln/>
        </p:spPr>
      </p:sp>
      <p:sp>
        <p:nvSpPr>
          <p:cNvPr id="62467" name="Notes Placeholder 2"/>
          <p:cNvSpPr>
            <a:spLocks noGrp="1"/>
          </p:cNvSpPr>
          <p:nvPr>
            <p:ph type="body" idx="1"/>
          </p:nvPr>
        </p:nvSpPr>
        <p:spPr>
          <a:noFill/>
          <a:ln/>
        </p:spPr>
        <p:txBody>
          <a:bodyPr/>
          <a:lstStyle/>
          <a:p>
            <a:pPr marL="171450" indent="-171450">
              <a:buFont typeface="Arial" panose="020B0604020202020204" pitchFamily="34" charset="0"/>
              <a:buChar char="•"/>
            </a:pPr>
            <a:r>
              <a:rPr lang="en-US" dirty="0"/>
              <a:t>Working memory</a:t>
            </a:r>
            <a:r>
              <a:rPr lang="en-US" baseline="0" dirty="0"/>
              <a:t> - </a:t>
            </a:r>
            <a:r>
              <a:rPr lang="en-US" dirty="0"/>
              <a:t>Three-part system that temporarily holds information as people perform tasks</a:t>
            </a:r>
          </a:p>
          <a:p>
            <a:pPr marL="628650" lvl="1" indent="-171450">
              <a:buFont typeface="Arial" panose="020B0604020202020204" pitchFamily="34" charset="0"/>
              <a:buChar char="•"/>
            </a:pPr>
            <a:r>
              <a:rPr lang="en-US" dirty="0"/>
              <a:t>Mental “workbench” where information is manipulated and assembled to help us make decisions and solve problems</a:t>
            </a:r>
          </a:p>
          <a:p>
            <a:pPr marL="171450" indent="-171450">
              <a:buFont typeface="Arial" panose="020B0604020202020204" pitchFamily="34" charset="0"/>
              <a:buChar char="•"/>
            </a:pPr>
            <a:r>
              <a:rPr lang="en-US" dirty="0"/>
              <a:t>Phonological loop</a:t>
            </a:r>
            <a:r>
              <a:rPr lang="en-US" baseline="0" dirty="0"/>
              <a:t> - </a:t>
            </a:r>
            <a:r>
              <a:rPr lang="en-US" dirty="0"/>
              <a:t>Briefly stores speech-based information about the sounds of language </a:t>
            </a:r>
          </a:p>
          <a:p>
            <a:pPr marL="628650" lvl="1" indent="-171450">
              <a:buFont typeface="Arial" panose="020B0604020202020204" pitchFamily="34" charset="0"/>
              <a:buChar char="•"/>
            </a:pPr>
            <a:r>
              <a:rPr lang="en-US" dirty="0"/>
              <a:t>Has two separate components: acoustic code (decays in a few seconds) and rehearsal (allows individuals to repeat words)</a:t>
            </a:r>
          </a:p>
          <a:p>
            <a:pPr marL="171450" indent="-171450">
              <a:buFont typeface="Arial" panose="020B0604020202020204" pitchFamily="34" charset="0"/>
              <a:buChar char="•"/>
            </a:pPr>
            <a:r>
              <a:rPr lang="en-US" dirty="0"/>
              <a:t>Visuospatial working memory</a:t>
            </a:r>
            <a:r>
              <a:rPr lang="en-US" baseline="0" dirty="0"/>
              <a:t> - </a:t>
            </a:r>
            <a:r>
              <a:rPr lang="en-US" dirty="0"/>
              <a:t>Stores visual and spatial information (has limited capacity)</a:t>
            </a:r>
          </a:p>
          <a:p>
            <a:pPr marL="171450" indent="-171450">
              <a:buFont typeface="Arial" panose="020B0604020202020204" pitchFamily="34" charset="0"/>
              <a:buChar char="•"/>
            </a:pPr>
            <a:r>
              <a:rPr lang="en-US" dirty="0"/>
              <a:t>Central executive</a:t>
            </a:r>
            <a:r>
              <a:rPr lang="en-US" baseline="0" dirty="0"/>
              <a:t> - </a:t>
            </a:r>
            <a:r>
              <a:rPr lang="en-US" dirty="0"/>
              <a:t>Integrates information from the phonological loop and the visuospatial working memory</a:t>
            </a:r>
            <a:r>
              <a:rPr lang="en-US" baseline="0" dirty="0"/>
              <a:t> and </a:t>
            </a:r>
            <a:r>
              <a:rPr lang="en-US" dirty="0"/>
              <a:t>also integrates information from long-term memory</a:t>
            </a:r>
          </a:p>
        </p:txBody>
      </p:sp>
      <p:sp>
        <p:nvSpPr>
          <p:cNvPr id="62468" name="Slide Number Placeholder 3"/>
          <p:cNvSpPr>
            <a:spLocks noGrp="1"/>
          </p:cNvSpPr>
          <p:nvPr>
            <p:ph type="sldNum" sz="quarter" idx="5"/>
          </p:nvPr>
        </p:nvSpPr>
        <p:spPr>
          <a:noFill/>
        </p:spPr>
        <p:txBody>
          <a:bodyPr/>
          <a:lstStyle/>
          <a:p>
            <a:fld id="{8CBFAA41-CCE8-465F-8704-0A9B734709EE}" type="slidenum">
              <a:rPr lang="en-US" smtClean="0"/>
              <a:pPr/>
              <a:t>18</a:t>
            </a:fld>
            <a:endParaRPr lang="en-US"/>
          </a:p>
        </p:txBody>
      </p:sp>
    </p:spTree>
    <p:extLst>
      <p:ext uri="{BB962C8B-B14F-4D97-AF65-F5344CB8AC3E}">
        <p14:creationId xmlns:p14="http://schemas.microsoft.com/office/powerpoint/2010/main" val="3847683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143000" y="685800"/>
            <a:ext cx="4572000" cy="3429000"/>
          </a:xfrm>
          <a:ln/>
        </p:spPr>
      </p:sp>
      <p:sp>
        <p:nvSpPr>
          <p:cNvPr id="63491" name="Notes Placeholder 2"/>
          <p:cNvSpPr>
            <a:spLocks noGrp="1"/>
          </p:cNvSpPr>
          <p:nvPr>
            <p:ph type="body" idx="1"/>
          </p:nvPr>
        </p:nvSpPr>
        <p:spPr>
          <a:noFill/>
          <a:ln/>
        </p:spPr>
        <p:txBody>
          <a:bodyPr/>
          <a:lstStyle/>
          <a:p>
            <a:endParaRPr lang="en-US" dirty="0"/>
          </a:p>
        </p:txBody>
      </p:sp>
      <p:sp>
        <p:nvSpPr>
          <p:cNvPr id="63492" name="Slide Number Placeholder 3"/>
          <p:cNvSpPr>
            <a:spLocks noGrp="1"/>
          </p:cNvSpPr>
          <p:nvPr>
            <p:ph type="sldNum" sz="quarter" idx="5"/>
          </p:nvPr>
        </p:nvSpPr>
        <p:spPr>
          <a:noFill/>
        </p:spPr>
        <p:txBody>
          <a:bodyPr/>
          <a:lstStyle/>
          <a:p>
            <a:fld id="{AFC13EA7-A676-40CE-AC89-9ED88EE74AFB}" type="slidenum">
              <a:rPr lang="en-US" smtClean="0"/>
              <a:pPr/>
              <a:t>19</a:t>
            </a:fld>
            <a:endParaRPr lang="en-US"/>
          </a:p>
        </p:txBody>
      </p:sp>
    </p:spTree>
    <p:extLst>
      <p:ext uri="{BB962C8B-B14F-4D97-AF65-F5344CB8AC3E}">
        <p14:creationId xmlns:p14="http://schemas.microsoft.com/office/powerpoint/2010/main" val="2567301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143000" y="685800"/>
            <a:ext cx="4572000" cy="3429000"/>
          </a:xfrm>
          <a:ln/>
        </p:spPr>
      </p:sp>
      <p:sp>
        <p:nvSpPr>
          <p:cNvPr id="46083" name="Notes Placeholder 2"/>
          <p:cNvSpPr>
            <a:spLocks noGrp="1"/>
          </p:cNvSpPr>
          <p:nvPr>
            <p:ph type="body" idx="1"/>
          </p:nvPr>
        </p:nvSpPr>
        <p:spPr>
          <a:noFill/>
          <a:ln/>
        </p:spPr>
        <p:txBody>
          <a:bodyPr/>
          <a:lstStyle/>
          <a:p>
            <a:endParaRPr lang="en-US"/>
          </a:p>
        </p:txBody>
      </p:sp>
      <p:sp>
        <p:nvSpPr>
          <p:cNvPr id="46084" name="Slide Number Placeholder 3"/>
          <p:cNvSpPr>
            <a:spLocks noGrp="1"/>
          </p:cNvSpPr>
          <p:nvPr>
            <p:ph type="sldNum" sz="quarter" idx="5"/>
          </p:nvPr>
        </p:nvSpPr>
        <p:spPr>
          <a:noFill/>
        </p:spPr>
        <p:txBody>
          <a:bodyPr/>
          <a:lstStyle/>
          <a:p>
            <a:fld id="{329213B9-3D06-4B77-BE74-3B7F3D9B551B}" type="slidenum">
              <a:rPr lang="en-US" smtClean="0"/>
              <a:pPr/>
              <a:t>2</a:t>
            </a:fld>
            <a:endParaRPr lang="en-US"/>
          </a:p>
        </p:txBody>
      </p:sp>
    </p:spTree>
    <p:extLst>
      <p:ext uri="{BB962C8B-B14F-4D97-AF65-F5344CB8AC3E}">
        <p14:creationId xmlns:p14="http://schemas.microsoft.com/office/powerpoint/2010/main" val="2637289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143000" y="685800"/>
            <a:ext cx="4572000" cy="3429000"/>
          </a:xfrm>
          <a:ln/>
        </p:spPr>
      </p:sp>
      <p:sp>
        <p:nvSpPr>
          <p:cNvPr id="64515" name="Notes Placeholder 2"/>
          <p:cNvSpPr>
            <a:spLocks noGrp="1"/>
          </p:cNvSpPr>
          <p:nvPr>
            <p:ph type="body" idx="1"/>
          </p:nvPr>
        </p:nvSpPr>
        <p:spPr>
          <a:noFill/>
          <a:ln/>
        </p:spPr>
        <p:txBody>
          <a:bodyPr/>
          <a:lstStyle/>
          <a:p>
            <a:r>
              <a:rPr lang="en-US" dirty="0"/>
              <a:t>Memory can be differentiated based on its contents.</a:t>
            </a:r>
          </a:p>
          <a:p>
            <a:r>
              <a:rPr lang="en-US" dirty="0"/>
              <a:t>Declarative memory - Conscious recollection of information (specific facts or events that can be verbally communicated)</a:t>
            </a:r>
          </a:p>
          <a:p>
            <a:r>
              <a:rPr lang="en-US" dirty="0"/>
              <a:t>Procedural memory - </a:t>
            </a:r>
            <a:r>
              <a:rPr lang="en-US" dirty="0" err="1"/>
              <a:t>Nondeclarative</a:t>
            </a:r>
            <a:r>
              <a:rPr lang="en-US" dirty="0"/>
              <a:t> knowledge, including skills and cognitive operations (“Knowing how” or implicit memory)</a:t>
            </a:r>
          </a:p>
          <a:p>
            <a:r>
              <a:rPr lang="en-US" dirty="0"/>
              <a:t>Two subtypes of declarative memory - Episodic memory and semantic memory</a:t>
            </a:r>
          </a:p>
          <a:p>
            <a:pPr lvl="1"/>
            <a:r>
              <a:rPr lang="en-US" dirty="0"/>
              <a:t>Episodic memory - Retention of information about the when and where of life’s happenings (memories of the first day of school)</a:t>
            </a:r>
          </a:p>
          <a:p>
            <a:pPr lvl="1"/>
            <a:r>
              <a:rPr lang="en-US" dirty="0"/>
              <a:t>Semantic memory - Student’s general knowledge about the world (information learned in school, knowledge of specific field on information)</a:t>
            </a:r>
          </a:p>
        </p:txBody>
      </p:sp>
      <p:sp>
        <p:nvSpPr>
          <p:cNvPr id="64516" name="Slide Number Placeholder 3"/>
          <p:cNvSpPr>
            <a:spLocks noGrp="1"/>
          </p:cNvSpPr>
          <p:nvPr>
            <p:ph type="sldNum" sz="quarter" idx="5"/>
          </p:nvPr>
        </p:nvSpPr>
        <p:spPr>
          <a:noFill/>
        </p:spPr>
        <p:txBody>
          <a:bodyPr/>
          <a:lstStyle/>
          <a:p>
            <a:fld id="{E0B8DD18-D1B2-4435-AE3A-DF9949F5C980}" type="slidenum">
              <a:rPr lang="en-US" smtClean="0"/>
              <a:pPr/>
              <a:t>20</a:t>
            </a:fld>
            <a:endParaRPr lang="en-US"/>
          </a:p>
        </p:txBody>
      </p:sp>
    </p:spTree>
    <p:extLst>
      <p:ext uri="{BB962C8B-B14F-4D97-AF65-F5344CB8AC3E}">
        <p14:creationId xmlns:p14="http://schemas.microsoft.com/office/powerpoint/2010/main" val="682601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1143000" y="685800"/>
            <a:ext cx="4572000" cy="3429000"/>
          </a:xfrm>
          <a:ln/>
        </p:spPr>
      </p:sp>
      <p:sp>
        <p:nvSpPr>
          <p:cNvPr id="65539" name="Notes Placeholder 2"/>
          <p:cNvSpPr>
            <a:spLocks noGrp="1"/>
          </p:cNvSpPr>
          <p:nvPr>
            <p:ph type="body" idx="1"/>
          </p:nvPr>
        </p:nvSpPr>
        <p:spPr>
          <a:noFill/>
          <a:ln/>
        </p:spPr>
        <p:txBody>
          <a:bodyPr/>
          <a:lstStyle/>
          <a:p>
            <a:r>
              <a:rPr lang="en-US" dirty="0"/>
              <a:t>Network theories - Describe how information in memory is organized and connected </a:t>
            </a:r>
          </a:p>
          <a:p>
            <a:r>
              <a:rPr lang="en-US" dirty="0"/>
              <a:t>Schema theory - </a:t>
            </a:r>
            <a:r>
              <a:rPr lang="en-US" sz="1200" kern="1200" dirty="0">
                <a:solidFill>
                  <a:schemeClr val="tx1"/>
                </a:solidFill>
                <a:latin typeface="Times New Roman" pitchFamily="18" charset="0"/>
                <a:ea typeface="+mn-ea"/>
                <a:cs typeface="+mn-cs"/>
              </a:rPr>
              <a:t>Theory that when we construct information, we fit it into information that already exists in our mind</a:t>
            </a:r>
            <a:endParaRPr lang="en-US" dirty="0"/>
          </a:p>
          <a:p>
            <a:r>
              <a:rPr lang="en-US" dirty="0"/>
              <a:t>Scripts - A schema for an event,</a:t>
            </a:r>
            <a:r>
              <a:rPr lang="en-US" baseline="0" dirty="0"/>
              <a:t> which is </a:t>
            </a:r>
            <a:r>
              <a:rPr lang="en-US" dirty="0"/>
              <a:t>helpful when people need to figure out an activity or event</a:t>
            </a:r>
          </a:p>
          <a:p>
            <a:r>
              <a:rPr lang="en-US" dirty="0"/>
              <a:t>Fuzzy trace theory - When individuals encode information it creates two types of memory representations: (a) verbatim memory trace (precise details) and (b) fuzzy trace (gist of the central idea of the information). </a:t>
            </a:r>
          </a:p>
        </p:txBody>
      </p:sp>
      <p:sp>
        <p:nvSpPr>
          <p:cNvPr id="65540" name="Slide Number Placeholder 3"/>
          <p:cNvSpPr>
            <a:spLocks noGrp="1"/>
          </p:cNvSpPr>
          <p:nvPr>
            <p:ph type="sldNum" sz="quarter" idx="5"/>
          </p:nvPr>
        </p:nvSpPr>
        <p:spPr>
          <a:noFill/>
        </p:spPr>
        <p:txBody>
          <a:bodyPr/>
          <a:lstStyle/>
          <a:p>
            <a:fld id="{270CE23F-99D6-4763-8925-7CA03E6B6F8C}" type="slidenum">
              <a:rPr lang="en-US" smtClean="0"/>
              <a:pPr/>
              <a:t>21</a:t>
            </a:fld>
            <a:endParaRPr lang="en-US"/>
          </a:p>
        </p:txBody>
      </p:sp>
    </p:spTree>
    <p:extLst>
      <p:ext uri="{BB962C8B-B14F-4D97-AF65-F5344CB8AC3E}">
        <p14:creationId xmlns:p14="http://schemas.microsoft.com/office/powerpoint/2010/main" val="4152387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1143000" y="685800"/>
            <a:ext cx="4572000" cy="3429000"/>
          </a:xfrm>
          <a:ln/>
        </p:spPr>
      </p:sp>
      <p:sp>
        <p:nvSpPr>
          <p:cNvPr id="66563" name="Notes Placeholder 2"/>
          <p:cNvSpPr>
            <a:spLocks noGrp="1"/>
          </p:cNvSpPr>
          <p:nvPr>
            <p:ph type="body" idx="1"/>
          </p:nvPr>
        </p:nvSpPr>
        <p:spPr>
          <a:noFill/>
          <a:ln/>
        </p:spPr>
        <p:txBody>
          <a:bodyPr/>
          <a:lstStyle/>
          <a:p>
            <a:endParaRPr lang="en-US" dirty="0"/>
          </a:p>
        </p:txBody>
      </p:sp>
      <p:sp>
        <p:nvSpPr>
          <p:cNvPr id="66564" name="Slide Number Placeholder 3"/>
          <p:cNvSpPr>
            <a:spLocks noGrp="1"/>
          </p:cNvSpPr>
          <p:nvPr>
            <p:ph type="sldNum" sz="quarter" idx="5"/>
          </p:nvPr>
        </p:nvSpPr>
        <p:spPr>
          <a:noFill/>
        </p:spPr>
        <p:txBody>
          <a:bodyPr/>
          <a:lstStyle/>
          <a:p>
            <a:fld id="{C663B736-1507-4F18-A996-824C0C714BCF}" type="slidenum">
              <a:rPr lang="en-US" smtClean="0"/>
              <a:pPr/>
              <a:t>22</a:t>
            </a:fld>
            <a:endParaRPr lang="en-US"/>
          </a:p>
        </p:txBody>
      </p:sp>
    </p:spTree>
    <p:extLst>
      <p:ext uri="{BB962C8B-B14F-4D97-AF65-F5344CB8AC3E}">
        <p14:creationId xmlns:p14="http://schemas.microsoft.com/office/powerpoint/2010/main" val="5222316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1143000" y="685800"/>
            <a:ext cx="4572000" cy="3429000"/>
          </a:xfrm>
          <a:ln/>
        </p:spPr>
      </p:sp>
      <p:sp>
        <p:nvSpPr>
          <p:cNvPr id="67587" name="Notes Placeholder 2"/>
          <p:cNvSpPr>
            <a:spLocks noGrp="1"/>
          </p:cNvSpPr>
          <p:nvPr>
            <p:ph type="body" idx="1"/>
          </p:nvPr>
        </p:nvSpPr>
        <p:spPr>
          <a:noFill/>
          <a:ln/>
        </p:spPr>
        <p:txBody>
          <a:bodyPr/>
          <a:lstStyle/>
          <a:p>
            <a:r>
              <a:rPr lang="en-US" dirty="0"/>
              <a:t>Memories decay at different speeds; “flashbulb” memories are vivid and last for long periods of time.</a:t>
            </a:r>
          </a:p>
        </p:txBody>
      </p:sp>
      <p:sp>
        <p:nvSpPr>
          <p:cNvPr id="67588" name="Slide Number Placeholder 3"/>
          <p:cNvSpPr>
            <a:spLocks noGrp="1"/>
          </p:cNvSpPr>
          <p:nvPr>
            <p:ph type="sldNum" sz="quarter" idx="5"/>
          </p:nvPr>
        </p:nvSpPr>
        <p:spPr>
          <a:noFill/>
        </p:spPr>
        <p:txBody>
          <a:bodyPr/>
          <a:lstStyle/>
          <a:p>
            <a:fld id="{BD9AE00E-373E-4283-BB60-289C368FFED1}" type="slidenum">
              <a:rPr lang="en-US" smtClean="0"/>
              <a:pPr/>
              <a:t>23</a:t>
            </a:fld>
            <a:endParaRPr lang="en-US"/>
          </a:p>
        </p:txBody>
      </p:sp>
    </p:spTree>
    <p:extLst>
      <p:ext uri="{BB962C8B-B14F-4D97-AF65-F5344CB8AC3E}">
        <p14:creationId xmlns:p14="http://schemas.microsoft.com/office/powerpoint/2010/main" val="548197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1143000" y="685800"/>
            <a:ext cx="4572000" cy="3429000"/>
          </a:xfrm>
          <a:ln/>
        </p:spPr>
      </p:sp>
      <p:sp>
        <p:nvSpPr>
          <p:cNvPr id="68611" name="Notes Placeholder 2"/>
          <p:cNvSpPr>
            <a:spLocks noGrp="1"/>
          </p:cNvSpPr>
          <p:nvPr>
            <p:ph type="body" idx="1"/>
          </p:nvPr>
        </p:nvSpPr>
        <p:spPr>
          <a:noFill/>
          <a:ln/>
        </p:spPr>
        <p:txBody>
          <a:bodyPr/>
          <a:lstStyle/>
          <a:p>
            <a:endParaRPr lang="en-US"/>
          </a:p>
        </p:txBody>
      </p:sp>
      <p:sp>
        <p:nvSpPr>
          <p:cNvPr id="68612" name="Slide Number Placeholder 3"/>
          <p:cNvSpPr>
            <a:spLocks noGrp="1"/>
          </p:cNvSpPr>
          <p:nvPr>
            <p:ph type="sldNum" sz="quarter" idx="5"/>
          </p:nvPr>
        </p:nvSpPr>
        <p:spPr>
          <a:noFill/>
        </p:spPr>
        <p:txBody>
          <a:bodyPr/>
          <a:lstStyle/>
          <a:p>
            <a:fld id="{860F2C76-1BC3-46CB-BFFE-737B28F23FE6}" type="slidenum">
              <a:rPr lang="en-US" smtClean="0"/>
              <a:pPr/>
              <a:t>24</a:t>
            </a:fld>
            <a:endParaRPr lang="en-US"/>
          </a:p>
        </p:txBody>
      </p:sp>
    </p:spTree>
    <p:extLst>
      <p:ext uri="{BB962C8B-B14F-4D97-AF65-F5344CB8AC3E}">
        <p14:creationId xmlns:p14="http://schemas.microsoft.com/office/powerpoint/2010/main" val="19884300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1143000" y="685800"/>
            <a:ext cx="4572000" cy="3429000"/>
          </a:xfrm>
          <a:ln/>
        </p:spPr>
      </p:sp>
      <p:sp>
        <p:nvSpPr>
          <p:cNvPr id="71683" name="Notes Placeholder 2"/>
          <p:cNvSpPr>
            <a:spLocks noGrp="1"/>
          </p:cNvSpPr>
          <p:nvPr>
            <p:ph type="body" idx="1"/>
          </p:nvPr>
        </p:nvSpPr>
        <p:spPr>
          <a:noFill/>
          <a:ln/>
        </p:spPr>
        <p:txBody>
          <a:bodyPr/>
          <a:lstStyle/>
          <a:p>
            <a:endParaRPr lang="en-US"/>
          </a:p>
        </p:txBody>
      </p:sp>
      <p:sp>
        <p:nvSpPr>
          <p:cNvPr id="71684" name="Slide Number Placeholder 3"/>
          <p:cNvSpPr>
            <a:spLocks noGrp="1"/>
          </p:cNvSpPr>
          <p:nvPr>
            <p:ph type="sldNum" sz="quarter" idx="5"/>
          </p:nvPr>
        </p:nvSpPr>
        <p:spPr>
          <a:noFill/>
        </p:spPr>
        <p:txBody>
          <a:bodyPr/>
          <a:lstStyle/>
          <a:p>
            <a:fld id="{97F955C8-1866-4633-937D-D549A04018AE}" type="slidenum">
              <a:rPr lang="en-US" smtClean="0"/>
              <a:pPr/>
              <a:t>25</a:t>
            </a:fld>
            <a:endParaRPr lang="en-US"/>
          </a:p>
        </p:txBody>
      </p:sp>
    </p:spTree>
    <p:extLst>
      <p:ext uri="{BB962C8B-B14F-4D97-AF65-F5344CB8AC3E}">
        <p14:creationId xmlns:p14="http://schemas.microsoft.com/office/powerpoint/2010/main" val="637672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1143000" y="685800"/>
            <a:ext cx="4572000" cy="3429000"/>
          </a:xfrm>
          <a:ln/>
        </p:spPr>
      </p:sp>
      <p:sp>
        <p:nvSpPr>
          <p:cNvPr id="72707" name="Notes Placeholder 2"/>
          <p:cNvSpPr>
            <a:spLocks noGrp="1"/>
          </p:cNvSpPr>
          <p:nvPr>
            <p:ph type="body" idx="1"/>
          </p:nvPr>
        </p:nvSpPr>
        <p:spPr>
          <a:noFill/>
          <a:ln/>
        </p:spPr>
        <p:txBody>
          <a:bodyPr/>
          <a:lstStyle/>
          <a:p>
            <a:endParaRPr lang="en-US"/>
          </a:p>
        </p:txBody>
      </p:sp>
      <p:sp>
        <p:nvSpPr>
          <p:cNvPr id="72708" name="Slide Number Placeholder 3"/>
          <p:cNvSpPr>
            <a:spLocks noGrp="1"/>
          </p:cNvSpPr>
          <p:nvPr>
            <p:ph type="sldNum" sz="quarter" idx="5"/>
          </p:nvPr>
        </p:nvSpPr>
        <p:spPr>
          <a:noFill/>
        </p:spPr>
        <p:txBody>
          <a:bodyPr/>
          <a:lstStyle/>
          <a:p>
            <a:fld id="{EB51F60D-11B3-435C-93AD-3D01ACA9729A}" type="slidenum">
              <a:rPr lang="en-US" smtClean="0"/>
              <a:pPr/>
              <a:t>26</a:t>
            </a:fld>
            <a:endParaRPr lang="en-US"/>
          </a:p>
        </p:txBody>
      </p:sp>
    </p:spTree>
    <p:extLst>
      <p:ext uri="{BB962C8B-B14F-4D97-AF65-F5344CB8AC3E}">
        <p14:creationId xmlns:p14="http://schemas.microsoft.com/office/powerpoint/2010/main" val="2902512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1143000" y="685800"/>
            <a:ext cx="4572000" cy="3429000"/>
          </a:xfrm>
          <a:ln/>
        </p:spPr>
      </p:sp>
      <p:sp>
        <p:nvSpPr>
          <p:cNvPr id="73731" name="Notes Placeholder 2"/>
          <p:cNvSpPr>
            <a:spLocks noGrp="1"/>
          </p:cNvSpPr>
          <p:nvPr>
            <p:ph type="body" idx="1"/>
          </p:nvPr>
        </p:nvSpPr>
        <p:spPr>
          <a:noFill/>
          <a:ln/>
        </p:spPr>
        <p:txBody>
          <a:bodyPr/>
          <a:lstStyle/>
          <a:p>
            <a:endParaRPr lang="en-US"/>
          </a:p>
        </p:txBody>
      </p:sp>
      <p:sp>
        <p:nvSpPr>
          <p:cNvPr id="73732" name="Slide Number Placeholder 3"/>
          <p:cNvSpPr>
            <a:spLocks noGrp="1"/>
          </p:cNvSpPr>
          <p:nvPr>
            <p:ph type="sldNum" sz="quarter" idx="5"/>
          </p:nvPr>
        </p:nvSpPr>
        <p:spPr>
          <a:noFill/>
        </p:spPr>
        <p:txBody>
          <a:bodyPr/>
          <a:lstStyle/>
          <a:p>
            <a:fld id="{B480415C-9A57-49B8-8827-AEAB4BA523F9}" type="slidenum">
              <a:rPr lang="en-US" smtClean="0"/>
              <a:pPr/>
              <a:t>27</a:t>
            </a:fld>
            <a:endParaRPr lang="en-US"/>
          </a:p>
        </p:txBody>
      </p:sp>
    </p:spTree>
    <p:extLst>
      <p:ext uri="{BB962C8B-B14F-4D97-AF65-F5344CB8AC3E}">
        <p14:creationId xmlns:p14="http://schemas.microsoft.com/office/powerpoint/2010/main" val="19818808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1143000" y="685800"/>
            <a:ext cx="4572000" cy="3429000"/>
          </a:xfrm>
          <a:ln/>
        </p:spPr>
      </p:sp>
      <p:sp>
        <p:nvSpPr>
          <p:cNvPr id="74755" name="Notes Placeholder 2"/>
          <p:cNvSpPr>
            <a:spLocks noGrp="1"/>
          </p:cNvSpPr>
          <p:nvPr>
            <p:ph type="body" idx="1"/>
          </p:nvPr>
        </p:nvSpPr>
        <p:spPr>
          <a:noFill/>
          <a:ln/>
        </p:spPr>
        <p:txBody>
          <a:bodyPr/>
          <a:lstStyle/>
          <a:p>
            <a:endParaRPr lang="en-US"/>
          </a:p>
        </p:txBody>
      </p:sp>
      <p:sp>
        <p:nvSpPr>
          <p:cNvPr id="74756" name="Slide Number Placeholder 3"/>
          <p:cNvSpPr>
            <a:spLocks noGrp="1"/>
          </p:cNvSpPr>
          <p:nvPr>
            <p:ph type="sldNum" sz="quarter" idx="5"/>
          </p:nvPr>
        </p:nvSpPr>
        <p:spPr>
          <a:noFill/>
        </p:spPr>
        <p:txBody>
          <a:bodyPr/>
          <a:lstStyle/>
          <a:p>
            <a:fld id="{89591C28-E4D9-4AD3-8A47-D6C0D0D21EC1}" type="slidenum">
              <a:rPr lang="en-US" smtClean="0"/>
              <a:pPr/>
              <a:t>28</a:t>
            </a:fld>
            <a:endParaRPr lang="en-US"/>
          </a:p>
        </p:txBody>
      </p:sp>
    </p:spTree>
    <p:extLst>
      <p:ext uri="{BB962C8B-B14F-4D97-AF65-F5344CB8AC3E}">
        <p14:creationId xmlns:p14="http://schemas.microsoft.com/office/powerpoint/2010/main" val="41719996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1143000" y="685800"/>
            <a:ext cx="4572000" cy="3429000"/>
          </a:xfrm>
          <a:ln/>
        </p:spPr>
      </p:sp>
      <p:sp>
        <p:nvSpPr>
          <p:cNvPr id="75779" name="Notes Placeholder 2"/>
          <p:cNvSpPr>
            <a:spLocks noGrp="1"/>
          </p:cNvSpPr>
          <p:nvPr>
            <p:ph type="body" idx="1"/>
          </p:nvPr>
        </p:nvSpPr>
        <p:spPr>
          <a:noFill/>
          <a:ln/>
        </p:spPr>
        <p:txBody>
          <a:bodyPr/>
          <a:lstStyle/>
          <a:p>
            <a:endParaRPr lang="en-US"/>
          </a:p>
        </p:txBody>
      </p:sp>
      <p:sp>
        <p:nvSpPr>
          <p:cNvPr id="75780" name="Slide Number Placeholder 3"/>
          <p:cNvSpPr>
            <a:spLocks noGrp="1"/>
          </p:cNvSpPr>
          <p:nvPr>
            <p:ph type="sldNum" sz="quarter" idx="5"/>
          </p:nvPr>
        </p:nvSpPr>
        <p:spPr>
          <a:noFill/>
        </p:spPr>
        <p:txBody>
          <a:bodyPr/>
          <a:lstStyle/>
          <a:p>
            <a:fld id="{EABD7A71-89CB-40E1-BC19-583E614BBBF1}" type="slidenum">
              <a:rPr lang="en-US" smtClean="0"/>
              <a:pPr/>
              <a:t>29</a:t>
            </a:fld>
            <a:endParaRPr lang="en-US"/>
          </a:p>
        </p:txBody>
      </p:sp>
    </p:spTree>
    <p:extLst>
      <p:ext uri="{BB962C8B-B14F-4D97-AF65-F5344CB8AC3E}">
        <p14:creationId xmlns:p14="http://schemas.microsoft.com/office/powerpoint/2010/main" val="856088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1143000" y="685800"/>
            <a:ext cx="4572000" cy="3429000"/>
          </a:xfrm>
          <a:ln/>
        </p:spPr>
      </p:sp>
      <p:sp>
        <p:nvSpPr>
          <p:cNvPr id="47107" name="Notes Placeholder 2"/>
          <p:cNvSpPr>
            <a:spLocks noGrp="1"/>
          </p:cNvSpPr>
          <p:nvPr>
            <p:ph type="body" idx="1"/>
          </p:nvPr>
        </p:nvSpPr>
        <p:spPr>
          <a:noFill/>
          <a:ln/>
        </p:spPr>
        <p:txBody>
          <a:bodyPr/>
          <a:lstStyle/>
          <a:p>
            <a:endParaRPr lang="en-US"/>
          </a:p>
        </p:txBody>
      </p:sp>
      <p:sp>
        <p:nvSpPr>
          <p:cNvPr id="47108" name="Slide Number Placeholder 3"/>
          <p:cNvSpPr>
            <a:spLocks noGrp="1"/>
          </p:cNvSpPr>
          <p:nvPr>
            <p:ph type="sldNum" sz="quarter" idx="5"/>
          </p:nvPr>
        </p:nvSpPr>
        <p:spPr>
          <a:noFill/>
        </p:spPr>
        <p:txBody>
          <a:bodyPr/>
          <a:lstStyle/>
          <a:p>
            <a:fld id="{5499207B-ED56-4174-9063-5681F39015B6}" type="slidenum">
              <a:rPr lang="en-US" smtClean="0"/>
              <a:pPr/>
              <a:t>3</a:t>
            </a:fld>
            <a:endParaRPr lang="en-US"/>
          </a:p>
        </p:txBody>
      </p:sp>
    </p:spTree>
    <p:extLst>
      <p:ext uri="{BB962C8B-B14F-4D97-AF65-F5344CB8AC3E}">
        <p14:creationId xmlns:p14="http://schemas.microsoft.com/office/powerpoint/2010/main" val="3293831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143000" y="685800"/>
            <a:ext cx="4572000" cy="3429000"/>
          </a:xfrm>
          <a:ln/>
        </p:spPr>
      </p:sp>
      <p:sp>
        <p:nvSpPr>
          <p:cNvPr id="76803" name="Notes Placeholder 2"/>
          <p:cNvSpPr>
            <a:spLocks noGrp="1"/>
          </p:cNvSpPr>
          <p:nvPr>
            <p:ph type="body" idx="1"/>
          </p:nvPr>
        </p:nvSpPr>
        <p:spPr>
          <a:noFill/>
          <a:ln/>
        </p:spPr>
        <p:txBody>
          <a:bodyPr/>
          <a:lstStyle/>
          <a:p>
            <a:endParaRPr lang="en-US"/>
          </a:p>
        </p:txBody>
      </p:sp>
      <p:sp>
        <p:nvSpPr>
          <p:cNvPr id="76804" name="Slide Number Placeholder 3"/>
          <p:cNvSpPr>
            <a:spLocks noGrp="1"/>
          </p:cNvSpPr>
          <p:nvPr>
            <p:ph type="sldNum" sz="quarter" idx="5"/>
          </p:nvPr>
        </p:nvSpPr>
        <p:spPr>
          <a:noFill/>
        </p:spPr>
        <p:txBody>
          <a:bodyPr/>
          <a:lstStyle/>
          <a:p>
            <a:fld id="{F7456451-BE92-46F8-9AE3-09066841B71A}" type="slidenum">
              <a:rPr lang="en-US" smtClean="0"/>
              <a:pPr/>
              <a:t>30</a:t>
            </a:fld>
            <a:endParaRPr lang="en-US"/>
          </a:p>
        </p:txBody>
      </p:sp>
    </p:spTree>
    <p:extLst>
      <p:ext uri="{BB962C8B-B14F-4D97-AF65-F5344CB8AC3E}">
        <p14:creationId xmlns:p14="http://schemas.microsoft.com/office/powerpoint/2010/main" val="34284698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43000" y="685800"/>
            <a:ext cx="4572000" cy="3429000"/>
          </a:xfrm>
          <a:ln/>
        </p:spPr>
      </p:sp>
      <p:sp>
        <p:nvSpPr>
          <p:cNvPr id="77827" name="Notes Placeholder 2"/>
          <p:cNvSpPr>
            <a:spLocks noGrp="1"/>
          </p:cNvSpPr>
          <p:nvPr>
            <p:ph type="body" idx="1"/>
          </p:nvPr>
        </p:nvSpPr>
        <p:spPr>
          <a:noFill/>
          <a:ln/>
        </p:spPr>
        <p:txBody>
          <a:bodyPr/>
          <a:lstStyle/>
          <a:p>
            <a:endParaRPr lang="en-US"/>
          </a:p>
        </p:txBody>
      </p:sp>
      <p:sp>
        <p:nvSpPr>
          <p:cNvPr id="77828" name="Slide Number Placeholder 3"/>
          <p:cNvSpPr>
            <a:spLocks noGrp="1"/>
          </p:cNvSpPr>
          <p:nvPr>
            <p:ph type="sldNum" sz="quarter" idx="5"/>
          </p:nvPr>
        </p:nvSpPr>
        <p:spPr>
          <a:noFill/>
        </p:spPr>
        <p:txBody>
          <a:bodyPr/>
          <a:lstStyle/>
          <a:p>
            <a:fld id="{74A9207B-226B-4E19-8AC9-49C23B07D1DF}" type="slidenum">
              <a:rPr lang="en-US" smtClean="0"/>
              <a:pPr/>
              <a:t>31</a:t>
            </a:fld>
            <a:endParaRPr lang="en-US"/>
          </a:p>
        </p:txBody>
      </p:sp>
    </p:spTree>
    <p:extLst>
      <p:ext uri="{BB962C8B-B14F-4D97-AF65-F5344CB8AC3E}">
        <p14:creationId xmlns:p14="http://schemas.microsoft.com/office/powerpoint/2010/main" val="25908141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1143000" y="685800"/>
            <a:ext cx="4572000" cy="3429000"/>
          </a:xfrm>
          <a:ln/>
        </p:spPr>
      </p:sp>
      <p:sp>
        <p:nvSpPr>
          <p:cNvPr id="78851" name="Notes Placeholder 2"/>
          <p:cNvSpPr>
            <a:spLocks noGrp="1"/>
          </p:cNvSpPr>
          <p:nvPr>
            <p:ph type="body" idx="1"/>
          </p:nvPr>
        </p:nvSpPr>
        <p:spPr>
          <a:noFill/>
          <a:ln/>
        </p:spPr>
        <p:txBody>
          <a:bodyPr/>
          <a:lstStyle/>
          <a:p>
            <a:endParaRPr lang="en-US"/>
          </a:p>
        </p:txBody>
      </p:sp>
      <p:sp>
        <p:nvSpPr>
          <p:cNvPr id="78852" name="Slide Number Placeholder 3"/>
          <p:cNvSpPr>
            <a:spLocks noGrp="1"/>
          </p:cNvSpPr>
          <p:nvPr>
            <p:ph type="sldNum" sz="quarter" idx="5"/>
          </p:nvPr>
        </p:nvSpPr>
        <p:spPr>
          <a:noFill/>
        </p:spPr>
        <p:txBody>
          <a:bodyPr/>
          <a:lstStyle/>
          <a:p>
            <a:fld id="{ED32FD70-6B7F-445F-9843-0C73CED5D841}" type="slidenum">
              <a:rPr lang="en-US" smtClean="0"/>
              <a:pPr/>
              <a:t>32</a:t>
            </a:fld>
            <a:endParaRPr lang="en-US"/>
          </a:p>
        </p:txBody>
      </p:sp>
    </p:spTree>
    <p:extLst>
      <p:ext uri="{BB962C8B-B14F-4D97-AF65-F5344CB8AC3E}">
        <p14:creationId xmlns:p14="http://schemas.microsoft.com/office/powerpoint/2010/main" val="37300115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43000" y="685800"/>
            <a:ext cx="4572000" cy="3429000"/>
          </a:xfrm>
          <a:ln/>
        </p:spPr>
      </p:sp>
      <p:sp>
        <p:nvSpPr>
          <p:cNvPr id="79875" name="Notes Placeholder 2"/>
          <p:cNvSpPr>
            <a:spLocks noGrp="1"/>
          </p:cNvSpPr>
          <p:nvPr>
            <p:ph type="body" idx="1"/>
          </p:nvPr>
        </p:nvSpPr>
        <p:spPr>
          <a:noFill/>
          <a:ln/>
        </p:spPr>
        <p:txBody>
          <a:bodyPr/>
          <a:lstStyle/>
          <a:p>
            <a:endParaRPr lang="en-US"/>
          </a:p>
        </p:txBody>
      </p:sp>
      <p:sp>
        <p:nvSpPr>
          <p:cNvPr id="79876" name="Slide Number Placeholder 3"/>
          <p:cNvSpPr>
            <a:spLocks noGrp="1"/>
          </p:cNvSpPr>
          <p:nvPr>
            <p:ph type="sldNum" sz="quarter" idx="5"/>
          </p:nvPr>
        </p:nvSpPr>
        <p:spPr>
          <a:noFill/>
        </p:spPr>
        <p:txBody>
          <a:bodyPr/>
          <a:lstStyle/>
          <a:p>
            <a:fld id="{A5EE7658-E4AC-49BB-8E62-DD3ED08DF7C4}" type="slidenum">
              <a:rPr lang="en-US" smtClean="0"/>
              <a:pPr/>
              <a:t>33</a:t>
            </a:fld>
            <a:endParaRPr lang="en-US"/>
          </a:p>
        </p:txBody>
      </p:sp>
    </p:spTree>
    <p:extLst>
      <p:ext uri="{BB962C8B-B14F-4D97-AF65-F5344CB8AC3E}">
        <p14:creationId xmlns:p14="http://schemas.microsoft.com/office/powerpoint/2010/main" val="11721577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43000" y="685800"/>
            <a:ext cx="4572000" cy="3429000"/>
          </a:xfrm>
          <a:ln/>
        </p:spPr>
      </p:sp>
      <p:sp>
        <p:nvSpPr>
          <p:cNvPr id="80899" name="Notes Placeholder 2"/>
          <p:cNvSpPr>
            <a:spLocks noGrp="1"/>
          </p:cNvSpPr>
          <p:nvPr>
            <p:ph type="body" idx="1"/>
          </p:nvPr>
        </p:nvSpPr>
        <p:spPr>
          <a:noFill/>
          <a:ln/>
        </p:spPr>
        <p:txBody>
          <a:bodyPr/>
          <a:lstStyle/>
          <a:p>
            <a:r>
              <a:rPr lang="en-US" dirty="0"/>
              <a:t>Theory of Mind - Awareness of one’s own mental processes and the mental processes of others </a:t>
            </a:r>
          </a:p>
          <a:p>
            <a:r>
              <a:rPr lang="en-US" dirty="0"/>
              <a:t>Children’s theory of mind changes as they develop through childhood. The main changes occur at: 2–3 years, 4–5 years, middle and late childhood, and adolescence. </a:t>
            </a:r>
          </a:p>
          <a:p>
            <a:endParaRPr lang="en-US" dirty="0"/>
          </a:p>
        </p:txBody>
      </p:sp>
      <p:sp>
        <p:nvSpPr>
          <p:cNvPr id="80900" name="Slide Number Placeholder 3"/>
          <p:cNvSpPr>
            <a:spLocks noGrp="1"/>
          </p:cNvSpPr>
          <p:nvPr>
            <p:ph type="sldNum" sz="quarter" idx="5"/>
          </p:nvPr>
        </p:nvSpPr>
        <p:spPr>
          <a:noFill/>
        </p:spPr>
        <p:txBody>
          <a:bodyPr/>
          <a:lstStyle/>
          <a:p>
            <a:fld id="{05AB13BB-8319-40D2-9F18-7C8C7B63F52A}" type="slidenum">
              <a:rPr lang="en-US" smtClean="0"/>
              <a:pPr/>
              <a:t>34</a:t>
            </a:fld>
            <a:endParaRPr lang="en-US"/>
          </a:p>
        </p:txBody>
      </p:sp>
    </p:spTree>
    <p:extLst>
      <p:ext uri="{BB962C8B-B14F-4D97-AF65-F5344CB8AC3E}">
        <p14:creationId xmlns:p14="http://schemas.microsoft.com/office/powerpoint/2010/main" val="31132653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43000" y="685800"/>
            <a:ext cx="4572000" cy="3429000"/>
          </a:xfrm>
          <a:ln/>
        </p:spPr>
      </p:sp>
      <p:sp>
        <p:nvSpPr>
          <p:cNvPr id="81923" name="Notes Placeholder 2"/>
          <p:cNvSpPr>
            <a:spLocks noGrp="1"/>
          </p:cNvSpPr>
          <p:nvPr>
            <p:ph type="body" idx="1"/>
          </p:nvPr>
        </p:nvSpPr>
        <p:spPr>
          <a:noFill/>
          <a:ln/>
        </p:spPr>
        <p:txBody>
          <a:bodyPr/>
          <a:lstStyle/>
          <a:p>
            <a:endParaRPr lang="en-US"/>
          </a:p>
        </p:txBody>
      </p:sp>
      <p:sp>
        <p:nvSpPr>
          <p:cNvPr id="81924" name="Slide Number Placeholder 3"/>
          <p:cNvSpPr>
            <a:spLocks noGrp="1"/>
          </p:cNvSpPr>
          <p:nvPr>
            <p:ph type="sldNum" sz="quarter" idx="5"/>
          </p:nvPr>
        </p:nvSpPr>
        <p:spPr>
          <a:noFill/>
        </p:spPr>
        <p:txBody>
          <a:bodyPr/>
          <a:lstStyle/>
          <a:p>
            <a:fld id="{5940E04B-1BFB-490D-8CEE-D4CD4CDD145C}" type="slidenum">
              <a:rPr lang="en-US" smtClean="0"/>
              <a:pPr/>
              <a:t>35</a:t>
            </a:fld>
            <a:endParaRPr lang="en-US"/>
          </a:p>
        </p:txBody>
      </p:sp>
    </p:spTree>
    <p:extLst>
      <p:ext uri="{BB962C8B-B14F-4D97-AF65-F5344CB8AC3E}">
        <p14:creationId xmlns:p14="http://schemas.microsoft.com/office/powerpoint/2010/main" val="22346491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1143000" y="685800"/>
            <a:ext cx="4572000" cy="3429000"/>
          </a:xfrm>
          <a:ln/>
        </p:spPr>
      </p:sp>
      <p:sp>
        <p:nvSpPr>
          <p:cNvPr id="82947" name="Notes Placeholder 2"/>
          <p:cNvSpPr>
            <a:spLocks noGrp="1"/>
          </p:cNvSpPr>
          <p:nvPr>
            <p:ph type="body" idx="1"/>
          </p:nvPr>
        </p:nvSpPr>
        <p:spPr>
          <a:noFill/>
          <a:ln/>
        </p:spPr>
        <p:txBody>
          <a:bodyPr/>
          <a:lstStyle/>
          <a:p>
            <a:endParaRPr lang="en-US"/>
          </a:p>
        </p:txBody>
      </p:sp>
      <p:sp>
        <p:nvSpPr>
          <p:cNvPr id="82948" name="Slide Number Placeholder 3"/>
          <p:cNvSpPr>
            <a:spLocks noGrp="1"/>
          </p:cNvSpPr>
          <p:nvPr>
            <p:ph type="sldNum" sz="quarter" idx="5"/>
          </p:nvPr>
        </p:nvSpPr>
        <p:spPr>
          <a:noFill/>
        </p:spPr>
        <p:txBody>
          <a:bodyPr/>
          <a:lstStyle/>
          <a:p>
            <a:fld id="{BD40D611-5CEE-459B-914D-17F48607DDBE}" type="slidenum">
              <a:rPr lang="en-US" smtClean="0"/>
              <a:pPr/>
              <a:t>36</a:t>
            </a:fld>
            <a:endParaRPr lang="en-US"/>
          </a:p>
        </p:txBody>
      </p:sp>
    </p:spTree>
    <p:extLst>
      <p:ext uri="{BB962C8B-B14F-4D97-AF65-F5344CB8AC3E}">
        <p14:creationId xmlns:p14="http://schemas.microsoft.com/office/powerpoint/2010/main" val="12439027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ADD7C1AA-5454-4632-97F8-F679615E2119}" type="slidenum">
              <a:rPr lang="en-US" smtClean="0"/>
              <a:pPr/>
              <a:t>37</a:t>
            </a:fld>
            <a:endParaRPr lang="en-US"/>
          </a:p>
        </p:txBody>
      </p:sp>
      <p:sp>
        <p:nvSpPr>
          <p:cNvPr id="83971" name="Rectangle 2"/>
          <p:cNvSpPr>
            <a:spLocks noGrp="1" noRot="1" noChangeAspect="1" noChangeArrowheads="1" noTextEdit="1"/>
          </p:cNvSpPr>
          <p:nvPr>
            <p:ph type="sldImg"/>
          </p:nvPr>
        </p:nvSpPr>
        <p:spPr>
          <a:xfrm>
            <a:off x="1143000" y="685800"/>
            <a:ext cx="4572000" cy="3429000"/>
          </a:xfrm>
          <a:ln/>
        </p:spPr>
      </p:sp>
      <p:sp>
        <p:nvSpPr>
          <p:cNvPr id="83972" name="Rectangle 3"/>
          <p:cNvSpPr>
            <a:spLocks noGrp="1" noChangeArrowheads="1"/>
          </p:cNvSpPr>
          <p:nvPr>
            <p:ph type="body" idx="1"/>
          </p:nvPr>
        </p:nvSpPr>
        <p:spPr>
          <a:noFill/>
          <a:ln/>
        </p:spPr>
        <p:txBody>
          <a:bodyPr/>
          <a:lstStyle/>
          <a:p>
            <a:r>
              <a:rPr lang="en-US" dirty="0"/>
              <a:t>This case is on page 305 of the text. </a:t>
            </a:r>
          </a:p>
        </p:txBody>
      </p:sp>
    </p:spTree>
    <p:extLst>
      <p:ext uri="{BB962C8B-B14F-4D97-AF65-F5344CB8AC3E}">
        <p14:creationId xmlns:p14="http://schemas.microsoft.com/office/powerpoint/2010/main" val="29835250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0AC10771-AA49-47BF-82FA-FED689298BA7}" type="slidenum">
              <a:rPr lang="en-US" smtClean="0"/>
              <a:pPr/>
              <a:t>38</a:t>
            </a:fld>
            <a:endParaRPr lang="en-US"/>
          </a:p>
        </p:txBody>
      </p:sp>
      <p:sp>
        <p:nvSpPr>
          <p:cNvPr id="84995" name="Rectangle 2"/>
          <p:cNvSpPr>
            <a:spLocks noGrp="1" noRot="1" noChangeAspect="1" noChangeArrowheads="1" noTextEdit="1"/>
          </p:cNvSpPr>
          <p:nvPr>
            <p:ph type="sldImg"/>
          </p:nvPr>
        </p:nvSpPr>
        <p:spPr>
          <a:xfrm>
            <a:off x="1143000" y="685800"/>
            <a:ext cx="4572000" cy="3429000"/>
          </a:xfrm>
          <a:ln/>
        </p:spPr>
      </p:sp>
      <p:sp>
        <p:nvSpPr>
          <p:cNvPr id="84996" name="Rectangle 3"/>
          <p:cNvSpPr>
            <a:spLocks noGrp="1" noChangeArrowheads="1"/>
          </p:cNvSpPr>
          <p:nvPr>
            <p:ph type="body" idx="1"/>
          </p:nvPr>
        </p:nvSpPr>
        <p:spPr>
          <a:noFill/>
          <a:ln/>
        </p:spPr>
        <p:txBody>
          <a:bodyPr/>
          <a:lstStyle/>
          <a:p>
            <a:r>
              <a:rPr lang="en-US" dirty="0"/>
              <a:t>This slide accompanies the video segment, </a:t>
            </a:r>
            <a:r>
              <a:rPr lang="en-US" i="1" dirty="0"/>
              <a:t>Information Processing in Fourth Grade Math</a:t>
            </a:r>
            <a:r>
              <a:rPr lang="en-US" dirty="0"/>
              <a:t>, on the McGraw-Hill DVD </a:t>
            </a:r>
            <a:r>
              <a:rPr lang="en-US" b="1" dirty="0"/>
              <a:t>Teaching Stories: A Video Collection for Educational Psychology</a:t>
            </a:r>
            <a:r>
              <a:rPr lang="en-US" dirty="0"/>
              <a:t>.</a:t>
            </a:r>
          </a:p>
        </p:txBody>
      </p:sp>
    </p:spTree>
    <p:extLst>
      <p:ext uri="{BB962C8B-B14F-4D97-AF65-F5344CB8AC3E}">
        <p14:creationId xmlns:p14="http://schemas.microsoft.com/office/powerpoint/2010/main" val="1517622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1143000" y="685800"/>
            <a:ext cx="4572000" cy="3429000"/>
          </a:xfrm>
          <a:ln/>
        </p:spPr>
      </p:sp>
      <p:sp>
        <p:nvSpPr>
          <p:cNvPr id="48131" name="Notes Placeholder 2"/>
          <p:cNvSpPr>
            <a:spLocks noGrp="1"/>
          </p:cNvSpPr>
          <p:nvPr>
            <p:ph type="body" idx="1"/>
          </p:nvPr>
        </p:nvSpPr>
        <p:spPr>
          <a:noFill/>
          <a:ln/>
        </p:spPr>
        <p:txBody>
          <a:bodyPr/>
          <a:lstStyle/>
          <a:p>
            <a:endParaRPr lang="en-US"/>
          </a:p>
        </p:txBody>
      </p:sp>
      <p:sp>
        <p:nvSpPr>
          <p:cNvPr id="48132" name="Slide Number Placeholder 3"/>
          <p:cNvSpPr>
            <a:spLocks noGrp="1"/>
          </p:cNvSpPr>
          <p:nvPr>
            <p:ph type="sldNum" sz="quarter" idx="5"/>
          </p:nvPr>
        </p:nvSpPr>
        <p:spPr>
          <a:noFill/>
        </p:spPr>
        <p:txBody>
          <a:bodyPr/>
          <a:lstStyle/>
          <a:p>
            <a:fld id="{5EC17E6A-60E3-46F3-8062-1224C963D54A}" type="slidenum">
              <a:rPr lang="en-US" smtClean="0"/>
              <a:pPr/>
              <a:t>4</a:t>
            </a:fld>
            <a:endParaRPr lang="en-US"/>
          </a:p>
        </p:txBody>
      </p:sp>
    </p:spTree>
    <p:extLst>
      <p:ext uri="{BB962C8B-B14F-4D97-AF65-F5344CB8AC3E}">
        <p14:creationId xmlns:p14="http://schemas.microsoft.com/office/powerpoint/2010/main" val="3783236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2053FE00-2E4F-4874-943B-EC53F1DE62E0}" type="slidenum">
              <a:rPr lang="en-US" smtClean="0"/>
              <a:pPr/>
              <a:t>5</a:t>
            </a:fld>
            <a:endParaRPr lang="en-US"/>
          </a:p>
        </p:txBody>
      </p:sp>
      <p:sp>
        <p:nvSpPr>
          <p:cNvPr id="49155" name="Rectangle 2"/>
          <p:cNvSpPr>
            <a:spLocks noGrp="1" noRot="1" noChangeAspect="1" noChangeArrowheads="1" noTextEdit="1"/>
          </p:cNvSpPr>
          <p:nvPr>
            <p:ph type="sldImg"/>
          </p:nvPr>
        </p:nvSpPr>
        <p:spPr>
          <a:xfrm>
            <a:off x="1143000" y="685800"/>
            <a:ext cx="4572000" cy="3429000"/>
          </a:xfrm>
          <a:ln/>
        </p:spPr>
      </p:sp>
      <p:sp>
        <p:nvSpPr>
          <p:cNvPr id="49156" name="Rectangle 3"/>
          <p:cNvSpPr>
            <a:spLocks noGrp="1" noChangeArrowheads="1"/>
          </p:cNvSpPr>
          <p:nvPr>
            <p:ph type="body" idx="1"/>
          </p:nvPr>
        </p:nvSpPr>
        <p:spPr>
          <a:noFill/>
          <a:ln/>
        </p:spPr>
        <p:txBody>
          <a:bodyPr/>
          <a:lstStyle/>
          <a:p>
            <a:r>
              <a:rPr lang="en-US" dirty="0"/>
              <a:t>Cognitive psychology</a:t>
            </a:r>
            <a:r>
              <a:rPr lang="en-US" baseline="0" dirty="0"/>
              <a:t> - </a:t>
            </a:r>
            <a:r>
              <a:rPr lang="en-US" dirty="0"/>
              <a:t>Approaches that sought to explain behavior by examining mental processes</a:t>
            </a:r>
          </a:p>
        </p:txBody>
      </p:sp>
    </p:spTree>
    <p:extLst>
      <p:ext uri="{BB962C8B-B14F-4D97-AF65-F5344CB8AC3E}">
        <p14:creationId xmlns:p14="http://schemas.microsoft.com/office/powerpoint/2010/main" val="2948679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143000" y="685800"/>
            <a:ext cx="4572000" cy="3429000"/>
          </a:xfrm>
          <a:ln/>
        </p:spPr>
      </p:sp>
      <p:sp>
        <p:nvSpPr>
          <p:cNvPr id="50179" name="Notes Placeholder 2"/>
          <p:cNvSpPr>
            <a:spLocks noGrp="1"/>
          </p:cNvSpPr>
          <p:nvPr>
            <p:ph type="body" idx="1"/>
          </p:nvPr>
        </p:nvSpPr>
        <p:spPr>
          <a:noFill/>
          <a:ln/>
        </p:spPr>
        <p:txBody>
          <a:bodyPr/>
          <a:lstStyle/>
          <a:p>
            <a:r>
              <a:rPr lang="en-US" dirty="0"/>
              <a:t>As children age, grow and mature, and experience the world, their information-processing abilities increase. </a:t>
            </a:r>
          </a:p>
          <a:p>
            <a:r>
              <a:rPr lang="en-US" dirty="0"/>
              <a:t>How fast children can process information influences what they can do with that information. </a:t>
            </a:r>
          </a:p>
          <a:p>
            <a:r>
              <a:rPr lang="en-US" dirty="0"/>
              <a:t>Reaction-time task</a:t>
            </a:r>
            <a:r>
              <a:rPr lang="en-US" baseline="0" dirty="0"/>
              <a:t> - W</a:t>
            </a:r>
            <a:r>
              <a:rPr lang="en-US" dirty="0"/>
              <a:t>ay of assessing processing speed</a:t>
            </a:r>
          </a:p>
        </p:txBody>
      </p:sp>
      <p:sp>
        <p:nvSpPr>
          <p:cNvPr id="50180" name="Slide Number Placeholder 3"/>
          <p:cNvSpPr>
            <a:spLocks noGrp="1"/>
          </p:cNvSpPr>
          <p:nvPr>
            <p:ph type="sldNum" sz="quarter" idx="5"/>
          </p:nvPr>
        </p:nvSpPr>
        <p:spPr>
          <a:noFill/>
        </p:spPr>
        <p:txBody>
          <a:bodyPr/>
          <a:lstStyle/>
          <a:p>
            <a:fld id="{E65FA0D4-CB61-415E-9096-30A1CDB7CC19}" type="slidenum">
              <a:rPr lang="en-US" smtClean="0"/>
              <a:pPr/>
              <a:t>6</a:t>
            </a:fld>
            <a:endParaRPr lang="en-US"/>
          </a:p>
        </p:txBody>
      </p:sp>
    </p:spTree>
    <p:extLst>
      <p:ext uri="{BB962C8B-B14F-4D97-AF65-F5344CB8AC3E}">
        <p14:creationId xmlns:p14="http://schemas.microsoft.com/office/powerpoint/2010/main" val="1639447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1143000" y="685800"/>
            <a:ext cx="4572000" cy="3429000"/>
          </a:xfrm>
          <a:ln/>
        </p:spPr>
      </p:sp>
      <p:sp>
        <p:nvSpPr>
          <p:cNvPr id="51203" name="Notes Placeholder 2"/>
          <p:cNvSpPr>
            <a:spLocks noGrp="1"/>
          </p:cNvSpPr>
          <p:nvPr>
            <p:ph type="body" idx="1"/>
          </p:nvPr>
        </p:nvSpPr>
        <p:spPr>
          <a:noFill/>
          <a:ln/>
        </p:spPr>
        <p:txBody>
          <a:bodyPr/>
          <a:lstStyle/>
          <a:p>
            <a:r>
              <a:rPr lang="en-US" dirty="0"/>
              <a:t>Three mechanisms work together to create changes in children’s cognitive skills: encoding, automaticity, and strategy construction (Siegler, 1998, </a:t>
            </a:r>
            <a:r>
              <a:rPr lang="en-US" sz="1200" kern="1200" dirty="0">
                <a:solidFill>
                  <a:schemeClr val="tx1"/>
                </a:solidFill>
                <a:latin typeface="Times New Roman" pitchFamily="18" charset="0"/>
                <a:ea typeface="+mn-ea"/>
                <a:cs typeface="+mn-cs"/>
              </a:rPr>
              <a:t>2016a, b</a:t>
            </a:r>
            <a:r>
              <a:rPr lang="en-US" dirty="0"/>
              <a:t>).</a:t>
            </a:r>
          </a:p>
        </p:txBody>
      </p:sp>
      <p:sp>
        <p:nvSpPr>
          <p:cNvPr id="51204" name="Slide Number Placeholder 3"/>
          <p:cNvSpPr>
            <a:spLocks noGrp="1"/>
          </p:cNvSpPr>
          <p:nvPr>
            <p:ph type="sldNum" sz="quarter" idx="5"/>
          </p:nvPr>
        </p:nvSpPr>
        <p:spPr>
          <a:noFill/>
        </p:spPr>
        <p:txBody>
          <a:bodyPr/>
          <a:lstStyle/>
          <a:p>
            <a:fld id="{EA5F5603-85AB-4C95-9296-F22CD959B563}" type="slidenum">
              <a:rPr lang="en-US" smtClean="0"/>
              <a:pPr/>
              <a:t>7</a:t>
            </a:fld>
            <a:endParaRPr lang="en-US"/>
          </a:p>
        </p:txBody>
      </p:sp>
    </p:spTree>
    <p:extLst>
      <p:ext uri="{BB962C8B-B14F-4D97-AF65-F5344CB8AC3E}">
        <p14:creationId xmlns:p14="http://schemas.microsoft.com/office/powerpoint/2010/main" val="3602098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1143000" y="685800"/>
            <a:ext cx="4572000" cy="3429000"/>
          </a:xfrm>
          <a:ln/>
        </p:spPr>
      </p:sp>
      <p:sp>
        <p:nvSpPr>
          <p:cNvPr id="52227" name="Notes Placeholder 2"/>
          <p:cNvSpPr>
            <a:spLocks noGrp="1"/>
          </p:cNvSpPr>
          <p:nvPr>
            <p:ph type="body" idx="1"/>
          </p:nvPr>
        </p:nvSpPr>
        <p:spPr>
          <a:noFill/>
          <a:ln/>
        </p:spPr>
        <p:txBody>
          <a:bodyPr/>
          <a:lstStyle/>
          <a:p>
            <a:endParaRPr lang="en-US" dirty="0"/>
          </a:p>
        </p:txBody>
      </p:sp>
      <p:sp>
        <p:nvSpPr>
          <p:cNvPr id="52228" name="Slide Number Placeholder 3"/>
          <p:cNvSpPr>
            <a:spLocks noGrp="1"/>
          </p:cNvSpPr>
          <p:nvPr>
            <p:ph type="sldNum" sz="quarter" idx="5"/>
          </p:nvPr>
        </p:nvSpPr>
        <p:spPr>
          <a:noFill/>
        </p:spPr>
        <p:txBody>
          <a:bodyPr/>
          <a:lstStyle/>
          <a:p>
            <a:fld id="{68B07CB0-17F3-4EAB-98B2-C8302B77BB81}" type="slidenum">
              <a:rPr lang="en-US" smtClean="0"/>
              <a:pPr/>
              <a:t>8</a:t>
            </a:fld>
            <a:endParaRPr lang="en-US"/>
          </a:p>
        </p:txBody>
      </p:sp>
    </p:spTree>
    <p:extLst>
      <p:ext uri="{BB962C8B-B14F-4D97-AF65-F5344CB8AC3E}">
        <p14:creationId xmlns:p14="http://schemas.microsoft.com/office/powerpoint/2010/main" val="2957210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43000" y="685800"/>
            <a:ext cx="4572000" cy="3429000"/>
          </a:xfrm>
          <a:ln/>
        </p:spPr>
      </p:sp>
      <p:sp>
        <p:nvSpPr>
          <p:cNvPr id="53251" name="Notes Placeholder 2"/>
          <p:cNvSpPr>
            <a:spLocks noGrp="1"/>
          </p:cNvSpPr>
          <p:nvPr>
            <p:ph type="body" idx="1"/>
          </p:nvPr>
        </p:nvSpPr>
        <p:spPr>
          <a:noFill/>
          <a:ln/>
        </p:spPr>
        <p:txBody>
          <a:bodyPr/>
          <a:lstStyle/>
          <a:p>
            <a:r>
              <a:rPr lang="en-US" dirty="0"/>
              <a:t>Selective attention</a:t>
            </a:r>
            <a:r>
              <a:rPr lang="en-US" baseline="0" dirty="0"/>
              <a:t> - </a:t>
            </a:r>
            <a:r>
              <a:rPr lang="en-US" dirty="0"/>
              <a:t>Focusing on a specific aspect of experience that is relevant</a:t>
            </a:r>
          </a:p>
          <a:p>
            <a:r>
              <a:rPr lang="en-US" dirty="0"/>
              <a:t>Divided attention</a:t>
            </a:r>
            <a:r>
              <a:rPr lang="en-US" baseline="0" dirty="0"/>
              <a:t> - </a:t>
            </a:r>
            <a:r>
              <a:rPr lang="en-US" dirty="0"/>
              <a:t>Concentrating on more than one activity at the same time</a:t>
            </a:r>
          </a:p>
          <a:p>
            <a:r>
              <a:rPr lang="en-US" dirty="0"/>
              <a:t>Sustained attention</a:t>
            </a:r>
            <a:r>
              <a:rPr lang="en-US" baseline="0" dirty="0"/>
              <a:t> - </a:t>
            </a:r>
            <a:r>
              <a:rPr lang="en-US" dirty="0"/>
              <a:t>Ability to maintain attention over an extended period of time</a:t>
            </a:r>
          </a:p>
          <a:p>
            <a:r>
              <a:rPr lang="en-US" dirty="0"/>
              <a:t>Executive attention</a:t>
            </a:r>
            <a:r>
              <a:rPr lang="en-US" baseline="0" dirty="0"/>
              <a:t> - </a:t>
            </a:r>
            <a:r>
              <a:rPr lang="en-US" dirty="0"/>
              <a:t>Involves action planning, allocating attention to goals, error detection and compensation monitoring progress on tasks, and dealing with novel or difficult circumstances</a:t>
            </a:r>
          </a:p>
        </p:txBody>
      </p:sp>
      <p:sp>
        <p:nvSpPr>
          <p:cNvPr id="53252" name="Slide Number Placeholder 3"/>
          <p:cNvSpPr>
            <a:spLocks noGrp="1"/>
          </p:cNvSpPr>
          <p:nvPr>
            <p:ph type="sldNum" sz="quarter" idx="5"/>
          </p:nvPr>
        </p:nvSpPr>
        <p:spPr>
          <a:noFill/>
        </p:spPr>
        <p:txBody>
          <a:bodyPr/>
          <a:lstStyle/>
          <a:p>
            <a:fld id="{42853978-DBD3-4FAE-A7ED-5B321DC545F0}" type="slidenum">
              <a:rPr lang="en-US" smtClean="0"/>
              <a:pPr/>
              <a:t>9</a:t>
            </a:fld>
            <a:endParaRPr lang="en-US"/>
          </a:p>
        </p:txBody>
      </p:sp>
    </p:spTree>
    <p:extLst>
      <p:ext uri="{BB962C8B-B14F-4D97-AF65-F5344CB8AC3E}">
        <p14:creationId xmlns:p14="http://schemas.microsoft.com/office/powerpoint/2010/main" val="2031584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1030"/>
          <p:cNvGrpSpPr>
            <a:grpSpLocks/>
          </p:cNvGrpSpPr>
          <p:nvPr/>
        </p:nvGrpSpPr>
        <p:grpSpPr bwMode="auto">
          <a:xfrm>
            <a:off x="0" y="914400"/>
            <a:ext cx="8686800" cy="2514600"/>
            <a:chOff x="0" y="576"/>
            <a:chExt cx="5472" cy="1584"/>
          </a:xfrm>
        </p:grpSpPr>
        <p:sp>
          <p:nvSpPr>
            <p:cNvPr id="5" name="Oval 1031"/>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algn="ctr" eaLnBrk="1" hangingPunct="1">
                <a:defRPr/>
              </a:pPr>
              <a:endParaRPr lang="en-US" dirty="0"/>
            </a:p>
          </p:txBody>
        </p:sp>
        <p:sp>
          <p:nvSpPr>
            <p:cNvPr id="6" name="Rectangle 1032"/>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algn="ctr" eaLnBrk="1" hangingPunct="1">
                <a:defRPr/>
              </a:pPr>
              <a:endParaRPr lang="en-US" sz="2400" dirty="0">
                <a:latin typeface="Times New Roman" pitchFamily="18" charset="0"/>
              </a:endParaRPr>
            </a:p>
          </p:txBody>
        </p:sp>
        <p:sp>
          <p:nvSpPr>
            <p:cNvPr id="7" name="Rectangle 1033"/>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lang="en-US" sz="2400" dirty="0">
                <a:latin typeface="Times New Roman" pitchFamily="18" charset="0"/>
              </a:endParaRPr>
            </a:p>
          </p:txBody>
        </p:sp>
        <p:sp>
          <p:nvSpPr>
            <p:cNvPr id="8" name="Freeform 1034"/>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p>
          </p:txBody>
        </p:sp>
        <p:sp>
          <p:nvSpPr>
            <p:cNvPr id="9" name="Freeform 1035"/>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p>
          </p:txBody>
        </p:sp>
      </p:grpSp>
      <p:sp>
        <p:nvSpPr>
          <p:cNvPr id="11" name="Line 1038"/>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p>
        </p:txBody>
      </p:sp>
      <p:sp>
        <p:nvSpPr>
          <p:cNvPr id="12" name="Line 1039"/>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p>
        </p:txBody>
      </p:sp>
      <p:sp>
        <p:nvSpPr>
          <p:cNvPr id="13" name="Rectangle 5"/>
          <p:cNvSpPr>
            <a:spLocks noChangeArrowheads="1"/>
          </p:cNvSpPr>
          <p:nvPr/>
        </p:nvSpPr>
        <p:spPr bwMode="auto">
          <a:xfrm>
            <a:off x="6934200" y="228600"/>
            <a:ext cx="1905000" cy="457200"/>
          </a:xfrm>
          <a:prstGeom prst="rect">
            <a:avLst/>
          </a:prstGeom>
          <a:noFill/>
          <a:ln w="9525">
            <a:noFill/>
            <a:miter lim="800000"/>
            <a:headEnd/>
            <a:tailEnd/>
          </a:ln>
        </p:spPr>
        <p:txBody>
          <a:bodyPr/>
          <a:lstStyle>
            <a:lvl1pPr algn="r" eaLnBrk="1" hangingPunct="1">
              <a:defRPr sz="1000"/>
            </a:lvl1pPr>
          </a:lstStyle>
          <a:p>
            <a:pPr>
              <a:defRPr/>
            </a:pPr>
            <a:fld id="{FFAADC2D-F7CC-4C96-8774-392E225275A9}" type="slidenum">
              <a:rPr lang="en-US"/>
              <a:pPr>
                <a:defRPr/>
              </a:pPr>
              <a:t>‹#›</a:t>
            </a:fld>
            <a:endParaRPr lang="en-US" dirty="0"/>
          </a:p>
        </p:txBody>
      </p:sp>
      <p:sp>
        <p:nvSpPr>
          <p:cNvPr id="235522" name="Rectangle 1026"/>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b="1"/>
            </a:lvl1pPr>
          </a:lstStyle>
          <a:p>
            <a:r>
              <a:rPr lang="en-US"/>
              <a:t>Click to edit Master subtitle style</a:t>
            </a:r>
          </a:p>
        </p:txBody>
      </p:sp>
      <p:sp>
        <p:nvSpPr>
          <p:cNvPr id="235532" name="Rectangle 1036"/>
          <p:cNvSpPr>
            <a:spLocks noGrp="1" noChangeArrowheads="1"/>
          </p:cNvSpPr>
          <p:nvPr>
            <p:ph type="ctrTitle"/>
          </p:nvPr>
        </p:nvSpPr>
        <p:spPr>
          <a:xfrm>
            <a:off x="838200" y="1443038"/>
            <a:ext cx="7086600" cy="1600200"/>
          </a:xfrm>
        </p:spPr>
        <p:txBody>
          <a:bodyPr anchor="ctr"/>
          <a:lstStyle>
            <a:lvl1pPr>
              <a:defRPr/>
            </a:lvl1pPr>
          </a:lstStyle>
          <a:p>
            <a:r>
              <a:rPr lang="en-US"/>
              <a:t>Click to edit Master title style</a:t>
            </a:r>
          </a:p>
        </p:txBody>
      </p:sp>
      <p:sp>
        <p:nvSpPr>
          <p:cNvPr id="14" name="Rectangle 1027"/>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a:lvl1pPr>
          </a:lstStyle>
          <a:p>
            <a:endParaRPr lang="en-US"/>
          </a:p>
        </p:txBody>
      </p:sp>
      <p:sp>
        <p:nvSpPr>
          <p:cNvPr id="15" name="Rectangle 1028"/>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16" name="Text Box 8"/>
          <p:cNvSpPr txBox="1">
            <a:spLocks noChangeArrowheads="1"/>
          </p:cNvSpPr>
          <p:nvPr userDrawn="1"/>
        </p:nvSpPr>
        <p:spPr bwMode="auto">
          <a:xfrm>
            <a:off x="4953001" y="6583364"/>
            <a:ext cx="4127605" cy="276999"/>
          </a:xfrm>
          <a:prstGeom prst="rect">
            <a:avLst/>
          </a:prstGeom>
          <a:noFill/>
          <a:ln w="9525">
            <a:noFill/>
            <a:miter lim="800000"/>
            <a:headEnd/>
            <a:tailEnd/>
          </a:ln>
          <a:effectLst/>
        </p:spPr>
        <p:txBody>
          <a:bodyPr wrap="none">
            <a:spAutoFit/>
          </a:bodyPr>
          <a:lstStyle/>
          <a:p>
            <a:pPr eaLnBrk="1" hangingPunct="1">
              <a:defRPr/>
            </a:pPr>
            <a:r>
              <a:rPr lang="en-US" sz="1200" dirty="0"/>
              <a:t>© 2018 McGraw-Hill Higher Education. All rights reserved.</a:t>
            </a:r>
          </a:p>
        </p:txBody>
      </p:sp>
      <p:sp>
        <p:nvSpPr>
          <p:cNvPr id="3" name="Content Placeholder 2"/>
          <p:cNvSpPr>
            <a:spLocks noGrp="1"/>
          </p:cNvSpPr>
          <p:nvPr>
            <p:ph sz="quarter" idx="12"/>
          </p:nvPr>
        </p:nvSpPr>
        <p:spPr>
          <a:xfrm>
            <a:off x="3008313" y="436563"/>
            <a:ext cx="1377950" cy="477837"/>
          </a:xfrm>
        </p:spPr>
        <p:txBody>
          <a:bodyPr/>
          <a:lstStyle/>
          <a:p>
            <a:pPr lvl="0"/>
            <a:endParaRPr lang="en-IN" dirty="0"/>
          </a:p>
        </p:txBody>
      </p:sp>
      <p:sp>
        <p:nvSpPr>
          <p:cNvPr id="17" name="Content Placeholder 16"/>
          <p:cNvSpPr>
            <a:spLocks noGrp="1"/>
          </p:cNvSpPr>
          <p:nvPr>
            <p:ph sz="quarter" idx="13"/>
          </p:nvPr>
        </p:nvSpPr>
        <p:spPr>
          <a:xfrm>
            <a:off x="5354638" y="582613"/>
            <a:ext cx="1762125" cy="530225"/>
          </a:xfrm>
        </p:spPr>
        <p:txBody>
          <a:bodyPr/>
          <a:lstStyle/>
          <a:p>
            <a:pPr lvl="0"/>
            <a:endParaRPr lang="en-IN"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BBED4B98-D2D1-48FB-9B87-A6721DFDBACC}" type="slidenum">
              <a:rPr lang="en-US"/>
              <a:pPr>
                <a:defRPr/>
              </a:pPr>
              <a:t>‹#›</a:t>
            </a:fld>
            <a:endParaRPr lang="en-US" dirty="0"/>
          </a:p>
        </p:txBody>
      </p:sp>
      <p:sp>
        <p:nvSpPr>
          <p:cNvPr id="5" name="Content Placeholder 4">
            <a:extLst>
              <a:ext uri="{FF2B5EF4-FFF2-40B4-BE49-F238E27FC236}">
                <a16:creationId xmlns:a16="http://schemas.microsoft.com/office/drawing/2014/main" id="{1454ABDF-C4AE-4908-BF83-360C80DDDF11}"/>
              </a:ext>
            </a:extLst>
          </p:cNvPr>
          <p:cNvSpPr>
            <a:spLocks noGrp="1"/>
          </p:cNvSpPr>
          <p:nvPr>
            <p:ph sz="quarter" idx="11"/>
          </p:nvPr>
        </p:nvSpPr>
        <p:spPr>
          <a:xfrm>
            <a:off x="792163" y="1855788"/>
            <a:ext cx="2770187" cy="560387"/>
          </a:xfrm>
        </p:spPr>
        <p:txBody>
          <a:bodyPr/>
          <a:lstStyle/>
          <a:p>
            <a:pPr lvl="0"/>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BBED4B98-D2D1-48FB-9B87-A6721DFDBACC}" type="slidenum">
              <a:rPr lang="en-US"/>
              <a:pPr>
                <a:defRPr/>
              </a:pPr>
              <a:t>‹#›</a:t>
            </a:fld>
            <a:endParaRPr lang="en-US" dirty="0"/>
          </a:p>
        </p:txBody>
      </p:sp>
      <p:sp>
        <p:nvSpPr>
          <p:cNvPr id="5" name="Content Placeholder 4"/>
          <p:cNvSpPr>
            <a:spLocks noGrp="1"/>
          </p:cNvSpPr>
          <p:nvPr>
            <p:ph sz="quarter" idx="11"/>
          </p:nvPr>
        </p:nvSpPr>
        <p:spPr>
          <a:xfrm>
            <a:off x="1187450" y="2565400"/>
            <a:ext cx="1404938" cy="1077913"/>
          </a:xfrm>
        </p:spPr>
        <p:txBody>
          <a:bodyPr/>
          <a:lstStyle/>
          <a:p>
            <a:pPr lvl="0"/>
            <a:endParaRPr lang="en-IN" dirty="0"/>
          </a:p>
        </p:txBody>
      </p:sp>
      <p:sp>
        <p:nvSpPr>
          <p:cNvPr id="7" name="Content Placeholder 6"/>
          <p:cNvSpPr>
            <a:spLocks noGrp="1"/>
          </p:cNvSpPr>
          <p:nvPr>
            <p:ph sz="quarter" idx="12"/>
          </p:nvPr>
        </p:nvSpPr>
        <p:spPr>
          <a:xfrm>
            <a:off x="3179763" y="2360613"/>
            <a:ext cx="1651000" cy="1023937"/>
          </a:xfrm>
        </p:spPr>
        <p:txBody>
          <a:bodyPr/>
          <a:lstStyle/>
          <a:p>
            <a:pPr lvl="0"/>
            <a:endParaRPr lang="en-IN" dirty="0"/>
          </a:p>
        </p:txBody>
      </p:sp>
      <p:sp>
        <p:nvSpPr>
          <p:cNvPr id="9" name="Content Placeholder 8"/>
          <p:cNvSpPr>
            <a:spLocks noGrp="1"/>
          </p:cNvSpPr>
          <p:nvPr>
            <p:ph sz="quarter" idx="13"/>
          </p:nvPr>
        </p:nvSpPr>
        <p:spPr>
          <a:xfrm>
            <a:off x="5500688" y="2565400"/>
            <a:ext cx="1433512" cy="601663"/>
          </a:xfrm>
        </p:spPr>
        <p:txBody>
          <a:bodyPr/>
          <a:lstStyle/>
          <a:p>
            <a:pPr lvl="0"/>
            <a:endParaRPr lang="en-IN" dirty="0"/>
          </a:p>
        </p:txBody>
      </p:sp>
      <p:sp>
        <p:nvSpPr>
          <p:cNvPr id="11" name="Content Placeholder 10"/>
          <p:cNvSpPr>
            <a:spLocks noGrp="1"/>
          </p:cNvSpPr>
          <p:nvPr>
            <p:ph sz="quarter" idx="14"/>
          </p:nvPr>
        </p:nvSpPr>
        <p:spPr>
          <a:xfrm>
            <a:off x="2592388" y="4216400"/>
            <a:ext cx="792162" cy="682625"/>
          </a:xfrm>
        </p:spPr>
        <p:txBody>
          <a:bodyPr/>
          <a:lstStyle/>
          <a:p>
            <a:pPr lvl="0"/>
            <a:endParaRPr lang="en-IN" dirty="0"/>
          </a:p>
        </p:txBody>
      </p:sp>
    </p:spTree>
    <p:extLst>
      <p:ext uri="{BB962C8B-B14F-4D97-AF65-F5344CB8AC3E}">
        <p14:creationId xmlns:p14="http://schemas.microsoft.com/office/powerpoint/2010/main" val="227516888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BBED4B98-D2D1-48FB-9B87-A6721DFDBACC}" type="slidenum">
              <a:rPr lang="en-US"/>
              <a:pPr>
                <a:defRPr/>
              </a:pPr>
              <a:t>‹#›</a:t>
            </a:fld>
            <a:endParaRPr lang="en-US" dirty="0"/>
          </a:p>
        </p:txBody>
      </p:sp>
      <p:sp>
        <p:nvSpPr>
          <p:cNvPr id="4" name="AutoShape 11"/>
          <p:cNvSpPr>
            <a:spLocks noChangeArrowheads="1"/>
          </p:cNvSpPr>
          <p:nvPr userDrawn="1"/>
        </p:nvSpPr>
        <p:spPr bwMode="auto">
          <a:xfrm>
            <a:off x="6634163" y="2663825"/>
            <a:ext cx="1871663" cy="1076325"/>
          </a:xfrm>
          <a:prstGeom prst="can">
            <a:avLst>
              <a:gd name="adj" fmla="val 25000"/>
            </a:avLst>
          </a:prstGeom>
          <a:solidFill>
            <a:schemeClr val="hlink"/>
          </a:solidFill>
          <a:ln w="9525">
            <a:solidFill>
              <a:schemeClr val="tx1"/>
            </a:solidFill>
            <a:round/>
            <a:headEnd/>
            <a:tailEnd/>
          </a:ln>
        </p:spPr>
        <p:txBody>
          <a:bodyPr wrap="none" anchor="ctr"/>
          <a:lstStyle/>
          <a:p>
            <a:pPr algn="ctr"/>
            <a:r>
              <a:rPr lang="en-US" sz="2000" b="1" dirty="0">
                <a:solidFill>
                  <a:srgbClr val="999933"/>
                </a:solidFill>
              </a:rPr>
              <a:t>RETRIEVAL</a:t>
            </a:r>
          </a:p>
        </p:txBody>
      </p:sp>
      <p:sp>
        <p:nvSpPr>
          <p:cNvPr id="5" name="AutoShape 10"/>
          <p:cNvSpPr>
            <a:spLocks noChangeArrowheads="1"/>
          </p:cNvSpPr>
          <p:nvPr userDrawn="1"/>
        </p:nvSpPr>
        <p:spPr bwMode="auto">
          <a:xfrm>
            <a:off x="6634163" y="2979738"/>
            <a:ext cx="1871663" cy="2857500"/>
          </a:xfrm>
          <a:prstGeom prst="can">
            <a:avLst>
              <a:gd name="adj" fmla="val 38168"/>
            </a:avLst>
          </a:prstGeom>
          <a:solidFill>
            <a:schemeClr val="hlink">
              <a:alpha val="39999"/>
            </a:schemeClr>
          </a:solidFill>
          <a:ln w="9525">
            <a:solidFill>
              <a:schemeClr val="tx1"/>
            </a:solidFill>
            <a:round/>
            <a:headEnd/>
            <a:tailEnd/>
          </a:ln>
        </p:spPr>
        <p:txBody>
          <a:bodyPr wrap="none" anchor="ctr"/>
          <a:lstStyle/>
          <a:p>
            <a:pPr algn="ctr"/>
            <a:r>
              <a:rPr lang="en-US" sz="2300" b="1" dirty="0">
                <a:solidFill>
                  <a:srgbClr val="D6D6AD"/>
                </a:solidFill>
              </a:rPr>
              <a:t>Taking</a:t>
            </a:r>
            <a:br>
              <a:rPr lang="en-US" sz="2300" b="1" dirty="0">
                <a:solidFill>
                  <a:srgbClr val="D6D6AD"/>
                </a:solidFill>
              </a:rPr>
            </a:br>
            <a:r>
              <a:rPr lang="en-US" sz="2300" b="1" dirty="0">
                <a:solidFill>
                  <a:srgbClr val="D6D6AD"/>
                </a:solidFill>
              </a:rPr>
              <a:t>information</a:t>
            </a:r>
            <a:br>
              <a:rPr lang="en-US" sz="2300" b="1" dirty="0">
                <a:solidFill>
                  <a:srgbClr val="D6D6AD"/>
                </a:solidFill>
              </a:rPr>
            </a:br>
            <a:r>
              <a:rPr lang="en-US" sz="2300" b="1" dirty="0">
                <a:solidFill>
                  <a:srgbClr val="D6D6AD"/>
                </a:solidFill>
              </a:rPr>
              <a:t>out of </a:t>
            </a:r>
          </a:p>
          <a:p>
            <a:pPr algn="ctr"/>
            <a:r>
              <a:rPr lang="en-US" sz="2300" b="1" dirty="0">
                <a:solidFill>
                  <a:srgbClr val="D6D6AD"/>
                </a:solidFill>
              </a:rPr>
              <a:t>storage</a:t>
            </a:r>
          </a:p>
        </p:txBody>
      </p:sp>
    </p:spTree>
    <p:extLst>
      <p:ext uri="{BB962C8B-B14F-4D97-AF65-F5344CB8AC3E}">
        <p14:creationId xmlns:p14="http://schemas.microsoft.com/office/powerpoint/2010/main" val="136460689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BBED4B98-D2D1-48FB-9B87-A6721DFDBACC}" type="slidenum">
              <a:rPr lang="en-US"/>
              <a:pPr>
                <a:defRPr/>
              </a:pPr>
              <a:t>‹#›</a:t>
            </a:fld>
            <a:endParaRPr lang="en-US" dirty="0"/>
          </a:p>
        </p:txBody>
      </p:sp>
      <p:sp>
        <p:nvSpPr>
          <p:cNvPr id="4" name="AutoShape 11"/>
          <p:cNvSpPr>
            <a:spLocks noChangeArrowheads="1"/>
          </p:cNvSpPr>
          <p:nvPr userDrawn="1"/>
        </p:nvSpPr>
        <p:spPr bwMode="auto">
          <a:xfrm>
            <a:off x="6634163" y="2663825"/>
            <a:ext cx="1871663" cy="1076325"/>
          </a:xfrm>
          <a:prstGeom prst="can">
            <a:avLst>
              <a:gd name="adj" fmla="val 25000"/>
            </a:avLst>
          </a:prstGeom>
          <a:solidFill>
            <a:schemeClr val="hlink"/>
          </a:solidFill>
          <a:ln w="9525">
            <a:solidFill>
              <a:schemeClr val="tx1"/>
            </a:solidFill>
            <a:round/>
            <a:headEnd/>
            <a:tailEnd/>
          </a:ln>
        </p:spPr>
        <p:txBody>
          <a:bodyPr wrap="none" anchor="ctr"/>
          <a:lstStyle/>
          <a:p>
            <a:pPr algn="ctr"/>
            <a:r>
              <a:rPr lang="en-US" sz="2000" b="1" dirty="0">
                <a:solidFill>
                  <a:srgbClr val="999933"/>
                </a:solidFill>
              </a:rPr>
              <a:t>RETRIEVAL</a:t>
            </a:r>
          </a:p>
        </p:txBody>
      </p:sp>
      <p:sp>
        <p:nvSpPr>
          <p:cNvPr id="5" name="AutoShape 10"/>
          <p:cNvSpPr>
            <a:spLocks noChangeArrowheads="1"/>
          </p:cNvSpPr>
          <p:nvPr userDrawn="1"/>
        </p:nvSpPr>
        <p:spPr bwMode="auto">
          <a:xfrm>
            <a:off x="6634163" y="2979738"/>
            <a:ext cx="1871663" cy="2857500"/>
          </a:xfrm>
          <a:prstGeom prst="can">
            <a:avLst>
              <a:gd name="adj" fmla="val 38168"/>
            </a:avLst>
          </a:prstGeom>
          <a:solidFill>
            <a:schemeClr val="hlink">
              <a:alpha val="39999"/>
            </a:schemeClr>
          </a:solidFill>
          <a:ln w="9525">
            <a:solidFill>
              <a:schemeClr val="tx1"/>
            </a:solidFill>
            <a:round/>
            <a:headEnd/>
            <a:tailEnd/>
          </a:ln>
        </p:spPr>
        <p:txBody>
          <a:bodyPr wrap="none" anchor="ctr"/>
          <a:lstStyle/>
          <a:p>
            <a:pPr algn="ctr"/>
            <a:r>
              <a:rPr lang="en-US" sz="2300" b="1" dirty="0">
                <a:solidFill>
                  <a:srgbClr val="D6D6AD"/>
                </a:solidFill>
              </a:rPr>
              <a:t>Taking</a:t>
            </a:r>
            <a:br>
              <a:rPr lang="en-US" sz="2300" b="1" dirty="0">
                <a:solidFill>
                  <a:srgbClr val="D6D6AD"/>
                </a:solidFill>
              </a:rPr>
            </a:br>
            <a:r>
              <a:rPr lang="en-US" sz="2300" b="1" dirty="0">
                <a:solidFill>
                  <a:srgbClr val="D6D6AD"/>
                </a:solidFill>
              </a:rPr>
              <a:t>information</a:t>
            </a:r>
            <a:br>
              <a:rPr lang="en-US" sz="2300" b="1" dirty="0">
                <a:solidFill>
                  <a:srgbClr val="D6D6AD"/>
                </a:solidFill>
              </a:rPr>
            </a:br>
            <a:r>
              <a:rPr lang="en-US" sz="2300" b="1" dirty="0">
                <a:solidFill>
                  <a:srgbClr val="D6D6AD"/>
                </a:solidFill>
              </a:rPr>
              <a:t>out of </a:t>
            </a:r>
          </a:p>
          <a:p>
            <a:pPr algn="ctr"/>
            <a:r>
              <a:rPr lang="en-US" sz="2300" b="1" dirty="0">
                <a:solidFill>
                  <a:srgbClr val="D6D6AD"/>
                </a:solidFill>
              </a:rPr>
              <a:t>storage</a:t>
            </a:r>
          </a:p>
        </p:txBody>
      </p:sp>
      <p:sp>
        <p:nvSpPr>
          <p:cNvPr id="6" name="AutoShape 7"/>
          <p:cNvSpPr>
            <a:spLocks noChangeArrowheads="1"/>
          </p:cNvSpPr>
          <p:nvPr userDrawn="1"/>
        </p:nvSpPr>
        <p:spPr bwMode="auto">
          <a:xfrm>
            <a:off x="800102" y="2706689"/>
            <a:ext cx="1871663" cy="1004887"/>
          </a:xfrm>
          <a:prstGeom prst="can">
            <a:avLst>
              <a:gd name="adj" fmla="val 25000"/>
            </a:avLst>
          </a:prstGeom>
          <a:solidFill>
            <a:schemeClr val="accent1"/>
          </a:solidFill>
          <a:ln w="9525">
            <a:solidFill>
              <a:schemeClr val="tx1"/>
            </a:solidFill>
            <a:round/>
            <a:headEnd/>
            <a:tailEnd/>
          </a:ln>
        </p:spPr>
        <p:txBody>
          <a:bodyPr wrap="none" anchor="ctr"/>
          <a:lstStyle/>
          <a:p>
            <a:pPr algn="ctr"/>
            <a:r>
              <a:rPr lang="en-US" sz="2000" b="1" dirty="0">
                <a:solidFill>
                  <a:srgbClr val="CC9C00"/>
                </a:solidFill>
              </a:rPr>
              <a:t>ENCODING</a:t>
            </a:r>
          </a:p>
        </p:txBody>
      </p:sp>
      <p:sp>
        <p:nvSpPr>
          <p:cNvPr id="7" name="AutoShape 6"/>
          <p:cNvSpPr>
            <a:spLocks noChangeArrowheads="1"/>
          </p:cNvSpPr>
          <p:nvPr userDrawn="1"/>
        </p:nvSpPr>
        <p:spPr bwMode="auto">
          <a:xfrm>
            <a:off x="800102" y="2886075"/>
            <a:ext cx="1871663" cy="2971800"/>
          </a:xfrm>
          <a:prstGeom prst="can">
            <a:avLst>
              <a:gd name="adj" fmla="val 38107"/>
            </a:avLst>
          </a:prstGeom>
          <a:solidFill>
            <a:schemeClr val="accent1">
              <a:alpha val="39999"/>
            </a:schemeClr>
          </a:solidFill>
          <a:ln w="9525">
            <a:solidFill>
              <a:schemeClr val="tx1"/>
            </a:solidFill>
            <a:round/>
            <a:headEnd/>
            <a:tailEnd/>
          </a:ln>
        </p:spPr>
        <p:txBody>
          <a:bodyPr wrap="none" anchor="ctr"/>
          <a:lstStyle/>
          <a:p>
            <a:pPr algn="ctr"/>
            <a:r>
              <a:rPr lang="en-US" sz="2300" b="1" dirty="0">
                <a:solidFill>
                  <a:srgbClr val="EBD699"/>
                </a:solidFill>
              </a:rPr>
              <a:t>Getting</a:t>
            </a:r>
            <a:br>
              <a:rPr lang="en-US" sz="2300" b="1" dirty="0">
                <a:solidFill>
                  <a:srgbClr val="EBD699"/>
                </a:solidFill>
              </a:rPr>
            </a:br>
            <a:r>
              <a:rPr lang="en-US" sz="2300" b="1" dirty="0">
                <a:solidFill>
                  <a:srgbClr val="EBD699"/>
                </a:solidFill>
              </a:rPr>
              <a:t>information</a:t>
            </a:r>
            <a:br>
              <a:rPr lang="en-US" sz="2300" b="1" dirty="0">
                <a:solidFill>
                  <a:srgbClr val="EBD699"/>
                </a:solidFill>
              </a:rPr>
            </a:br>
            <a:r>
              <a:rPr lang="en-US" sz="2300" b="1" dirty="0">
                <a:solidFill>
                  <a:srgbClr val="EBD699"/>
                </a:solidFill>
              </a:rPr>
              <a:t>into memory</a:t>
            </a:r>
          </a:p>
        </p:txBody>
      </p:sp>
      <p:sp>
        <p:nvSpPr>
          <p:cNvPr id="8" name="AutoShape 9"/>
          <p:cNvSpPr>
            <a:spLocks noChangeArrowheads="1"/>
          </p:cNvSpPr>
          <p:nvPr userDrawn="1"/>
        </p:nvSpPr>
        <p:spPr bwMode="auto">
          <a:xfrm>
            <a:off x="3771902" y="2663825"/>
            <a:ext cx="1871663" cy="1076325"/>
          </a:xfrm>
          <a:prstGeom prst="can">
            <a:avLst>
              <a:gd name="adj" fmla="val 25000"/>
            </a:avLst>
          </a:prstGeom>
          <a:solidFill>
            <a:schemeClr val="folHlink"/>
          </a:solidFill>
          <a:ln w="9525">
            <a:solidFill>
              <a:schemeClr val="tx1"/>
            </a:solidFill>
            <a:round/>
            <a:headEnd/>
            <a:tailEnd/>
          </a:ln>
        </p:spPr>
        <p:txBody>
          <a:bodyPr wrap="none" anchor="ctr"/>
          <a:lstStyle/>
          <a:p>
            <a:pPr algn="ctr"/>
            <a:r>
              <a:rPr lang="en-US" sz="2000" b="1" dirty="0">
                <a:solidFill>
                  <a:srgbClr val="B2B2B2"/>
                </a:solidFill>
              </a:rPr>
              <a:t>STORAGE</a:t>
            </a:r>
          </a:p>
        </p:txBody>
      </p:sp>
      <p:sp>
        <p:nvSpPr>
          <p:cNvPr id="9" name="AutoShape 8"/>
          <p:cNvSpPr>
            <a:spLocks noChangeArrowheads="1"/>
          </p:cNvSpPr>
          <p:nvPr userDrawn="1"/>
        </p:nvSpPr>
        <p:spPr bwMode="auto">
          <a:xfrm>
            <a:off x="3771902" y="2965451"/>
            <a:ext cx="1871663" cy="2927350"/>
          </a:xfrm>
          <a:prstGeom prst="can">
            <a:avLst>
              <a:gd name="adj" fmla="val 39101"/>
            </a:avLst>
          </a:prstGeom>
          <a:solidFill>
            <a:schemeClr val="folHlink">
              <a:alpha val="39999"/>
            </a:schemeClr>
          </a:solidFill>
          <a:ln w="9525">
            <a:solidFill>
              <a:schemeClr val="tx1"/>
            </a:solidFill>
            <a:round/>
            <a:headEnd/>
            <a:tailEnd/>
          </a:ln>
        </p:spPr>
        <p:txBody>
          <a:bodyPr wrap="none" anchor="ctr"/>
          <a:lstStyle/>
          <a:p>
            <a:pPr algn="ctr"/>
            <a:r>
              <a:rPr lang="en-US" sz="2300" b="1" dirty="0">
                <a:solidFill>
                  <a:srgbClr val="E0E0E0"/>
                </a:solidFill>
              </a:rPr>
              <a:t>Retaining</a:t>
            </a:r>
            <a:br>
              <a:rPr lang="en-US" sz="2300" b="1" dirty="0">
                <a:solidFill>
                  <a:srgbClr val="E0E0E0"/>
                </a:solidFill>
              </a:rPr>
            </a:br>
            <a:r>
              <a:rPr lang="en-US" sz="2300" b="1" dirty="0">
                <a:solidFill>
                  <a:srgbClr val="E0E0E0"/>
                </a:solidFill>
              </a:rPr>
              <a:t>information</a:t>
            </a:r>
            <a:br>
              <a:rPr lang="en-US" sz="2300" b="1" dirty="0">
                <a:solidFill>
                  <a:srgbClr val="E0E0E0"/>
                </a:solidFill>
              </a:rPr>
            </a:br>
            <a:r>
              <a:rPr lang="en-US" sz="2300" b="1" dirty="0">
                <a:solidFill>
                  <a:srgbClr val="E0E0E0"/>
                </a:solidFill>
              </a:rPr>
              <a:t>over time</a:t>
            </a:r>
            <a:endParaRPr lang="en-US" sz="2400" dirty="0">
              <a:solidFill>
                <a:srgbClr val="E0E0E0"/>
              </a:solidFill>
            </a:endParaRPr>
          </a:p>
        </p:txBody>
      </p:sp>
      <p:sp>
        <p:nvSpPr>
          <p:cNvPr id="11" name="Content Placeholder 10"/>
          <p:cNvSpPr>
            <a:spLocks noGrp="1"/>
          </p:cNvSpPr>
          <p:nvPr>
            <p:ph sz="quarter" idx="11"/>
          </p:nvPr>
        </p:nvSpPr>
        <p:spPr>
          <a:xfrm>
            <a:off x="2341563" y="2085975"/>
            <a:ext cx="1701800" cy="577850"/>
          </a:xfrm>
        </p:spPr>
        <p:txBody>
          <a:bodyPr/>
          <a:lstStyle/>
          <a:p>
            <a:pPr lvl="0"/>
            <a:endParaRPr lang="en-IN" dirty="0"/>
          </a:p>
        </p:txBody>
      </p:sp>
      <p:sp>
        <p:nvSpPr>
          <p:cNvPr id="13" name="Content Placeholder 12"/>
          <p:cNvSpPr>
            <a:spLocks noGrp="1"/>
          </p:cNvSpPr>
          <p:nvPr>
            <p:ph sz="quarter" idx="12"/>
          </p:nvPr>
        </p:nvSpPr>
        <p:spPr>
          <a:xfrm>
            <a:off x="4876800" y="1909763"/>
            <a:ext cx="766763" cy="352425"/>
          </a:xfrm>
        </p:spPr>
        <p:txBody>
          <a:bodyPr/>
          <a:lstStyle/>
          <a:p>
            <a:pPr lvl="0"/>
            <a:endParaRPr lang="en-IN" dirty="0"/>
          </a:p>
        </p:txBody>
      </p:sp>
      <p:sp>
        <p:nvSpPr>
          <p:cNvPr id="15" name="Content Placeholder 14"/>
          <p:cNvSpPr>
            <a:spLocks noGrp="1"/>
          </p:cNvSpPr>
          <p:nvPr>
            <p:ph sz="quarter" idx="13"/>
          </p:nvPr>
        </p:nvSpPr>
        <p:spPr>
          <a:xfrm>
            <a:off x="6288088" y="1957388"/>
            <a:ext cx="769937" cy="384175"/>
          </a:xfrm>
        </p:spPr>
        <p:txBody>
          <a:bodyPr/>
          <a:lstStyle/>
          <a:p>
            <a:pPr lvl="0"/>
            <a:endParaRPr lang="en-IN" dirty="0"/>
          </a:p>
        </p:txBody>
      </p:sp>
      <p:sp>
        <p:nvSpPr>
          <p:cNvPr id="17" name="Content Placeholder 16"/>
          <p:cNvSpPr>
            <a:spLocks noGrp="1"/>
          </p:cNvSpPr>
          <p:nvPr>
            <p:ph sz="quarter" idx="14"/>
          </p:nvPr>
        </p:nvSpPr>
        <p:spPr>
          <a:xfrm>
            <a:off x="3111500" y="3740150"/>
            <a:ext cx="660400" cy="463550"/>
          </a:xfrm>
        </p:spPr>
        <p:txBody>
          <a:bodyPr/>
          <a:lstStyle/>
          <a:p>
            <a:pPr lvl="0"/>
            <a:endParaRPr lang="en-IN" dirty="0"/>
          </a:p>
        </p:txBody>
      </p:sp>
      <p:sp>
        <p:nvSpPr>
          <p:cNvPr id="19" name="Content Placeholder 18"/>
          <p:cNvSpPr>
            <a:spLocks noGrp="1"/>
          </p:cNvSpPr>
          <p:nvPr>
            <p:ph sz="quarter" idx="15"/>
          </p:nvPr>
        </p:nvSpPr>
        <p:spPr>
          <a:xfrm>
            <a:off x="3240088" y="5021263"/>
            <a:ext cx="674687" cy="336550"/>
          </a:xfrm>
        </p:spPr>
        <p:txBody>
          <a:bodyPr/>
          <a:lstStyle/>
          <a:p>
            <a:pPr lvl="0"/>
            <a:endParaRPr lang="en-IN" dirty="0"/>
          </a:p>
        </p:txBody>
      </p:sp>
      <p:sp>
        <p:nvSpPr>
          <p:cNvPr id="21" name="Content Placeholder 20"/>
          <p:cNvSpPr>
            <a:spLocks noGrp="1"/>
          </p:cNvSpPr>
          <p:nvPr>
            <p:ph sz="quarter" idx="16"/>
          </p:nvPr>
        </p:nvSpPr>
        <p:spPr>
          <a:xfrm>
            <a:off x="5643563" y="6015038"/>
            <a:ext cx="644525" cy="498475"/>
          </a:xfrm>
        </p:spPr>
        <p:txBody>
          <a:bodyPr/>
          <a:lstStyle/>
          <a:p>
            <a:pPr lvl="0"/>
            <a:endParaRPr lang="en-IN" dirty="0"/>
          </a:p>
        </p:txBody>
      </p:sp>
      <p:sp>
        <p:nvSpPr>
          <p:cNvPr id="23" name="Content Placeholder 22"/>
          <p:cNvSpPr>
            <a:spLocks noGrp="1"/>
          </p:cNvSpPr>
          <p:nvPr>
            <p:ph sz="quarter" idx="17"/>
          </p:nvPr>
        </p:nvSpPr>
        <p:spPr>
          <a:xfrm>
            <a:off x="7796213" y="1909763"/>
            <a:ext cx="709612" cy="352425"/>
          </a:xfrm>
        </p:spPr>
        <p:txBody>
          <a:bodyPr/>
          <a:lstStyle/>
          <a:p>
            <a:pPr lvl="0"/>
            <a:endParaRPr lang="en-IN" dirty="0"/>
          </a:p>
        </p:txBody>
      </p:sp>
    </p:spTree>
    <p:extLst>
      <p:ext uri="{BB962C8B-B14F-4D97-AF65-F5344CB8AC3E}">
        <p14:creationId xmlns:p14="http://schemas.microsoft.com/office/powerpoint/2010/main" val="275257789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F4C20B2E-7D24-4A9A-88E0-BAA917032890}" type="slidenum">
              <a:rPr lang="en-US"/>
              <a:pPr>
                <a:defRPr/>
              </a:pPr>
              <a:t>‹#›</a:t>
            </a:fld>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A685C4A8-137D-4167-AA00-B268D0E89D46}" type="slidenum">
              <a:rPr lang="en-US"/>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270A0E12-C8BC-4572-A3C3-6DEC544E751D}" type="slidenum">
              <a:rPr lang="en-US"/>
              <a:pPr>
                <a:defRPr/>
              </a:pPr>
              <a:t>‹#›</a:t>
            </a:fld>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624C85AC-19B2-4E6F-8F1F-E7B46FA25AD9}" type="slidenum">
              <a:rPr lang="en-US"/>
              <a:pPr>
                <a:defRPr/>
              </a:pPr>
              <a:t>‹#›</a:t>
            </a:fld>
            <a:endParaRPr lang="en-U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6" y="42864"/>
            <a:ext cx="1914525" cy="60531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49324" y="42864"/>
            <a:ext cx="5594351" cy="6053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9AFC146C-1CD1-4748-B59C-09A3F7F62EEE}" type="slidenum">
              <a:rPr lang="en-US"/>
              <a:pPr>
                <a:defRPr/>
              </a:pPr>
              <a:t>‹#›</a:t>
            </a:fld>
            <a:endParaRPr lang="en-US"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8388" y="42863"/>
            <a:ext cx="7021512" cy="1412875"/>
          </a:xfrm>
        </p:spPr>
        <p:txBody>
          <a:bodyPr/>
          <a:lstStyle/>
          <a:p>
            <a:r>
              <a:rPr lang="en-US"/>
              <a:t>Click to edit Master title style</a:t>
            </a:r>
          </a:p>
        </p:txBody>
      </p:sp>
      <p:sp>
        <p:nvSpPr>
          <p:cNvPr id="3" name="Content Placeholder 2"/>
          <p:cNvSpPr>
            <a:spLocks noGrp="1"/>
          </p:cNvSpPr>
          <p:nvPr>
            <p:ph sz="half" idx="1"/>
          </p:nvPr>
        </p:nvSpPr>
        <p:spPr>
          <a:xfrm>
            <a:off x="949326" y="1981200"/>
            <a:ext cx="3754439"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56164" y="1981200"/>
            <a:ext cx="375443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DBE7FAE2-550F-4BF0-BB87-466B159291CB}"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pSp>
        <p:nvGrpSpPr>
          <p:cNvPr id="4" name="Group 1030"/>
          <p:cNvGrpSpPr>
            <a:grpSpLocks/>
          </p:cNvGrpSpPr>
          <p:nvPr/>
        </p:nvGrpSpPr>
        <p:grpSpPr bwMode="auto">
          <a:xfrm>
            <a:off x="0" y="914400"/>
            <a:ext cx="8686800" cy="2514600"/>
            <a:chOff x="0" y="576"/>
            <a:chExt cx="5472" cy="1584"/>
          </a:xfrm>
        </p:grpSpPr>
        <p:sp>
          <p:nvSpPr>
            <p:cNvPr id="5" name="Oval 1031"/>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algn="ctr" eaLnBrk="1" hangingPunct="1">
                <a:defRPr/>
              </a:pPr>
              <a:endParaRPr lang="en-US" dirty="0"/>
            </a:p>
          </p:txBody>
        </p:sp>
        <p:sp>
          <p:nvSpPr>
            <p:cNvPr id="6" name="Rectangle 1032"/>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algn="ctr" eaLnBrk="1" hangingPunct="1">
                <a:defRPr/>
              </a:pPr>
              <a:endParaRPr lang="en-US" sz="2400" dirty="0">
                <a:latin typeface="Times New Roman" pitchFamily="18" charset="0"/>
              </a:endParaRPr>
            </a:p>
          </p:txBody>
        </p:sp>
        <p:sp>
          <p:nvSpPr>
            <p:cNvPr id="7" name="Rectangle 1033"/>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lang="en-US" sz="2400" dirty="0">
                <a:latin typeface="Times New Roman" pitchFamily="18" charset="0"/>
              </a:endParaRPr>
            </a:p>
          </p:txBody>
        </p:sp>
        <p:sp>
          <p:nvSpPr>
            <p:cNvPr id="8" name="Freeform 1034"/>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p>
          </p:txBody>
        </p:sp>
        <p:sp>
          <p:nvSpPr>
            <p:cNvPr id="9" name="Freeform 1035"/>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p>
          </p:txBody>
        </p:sp>
      </p:grpSp>
      <p:sp>
        <p:nvSpPr>
          <p:cNvPr id="11" name="Line 1038"/>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p>
        </p:txBody>
      </p:sp>
      <p:sp>
        <p:nvSpPr>
          <p:cNvPr id="12" name="Line 1039"/>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p>
        </p:txBody>
      </p:sp>
      <p:sp>
        <p:nvSpPr>
          <p:cNvPr id="13" name="Rectangle 5"/>
          <p:cNvSpPr>
            <a:spLocks noChangeArrowheads="1"/>
          </p:cNvSpPr>
          <p:nvPr/>
        </p:nvSpPr>
        <p:spPr bwMode="auto">
          <a:xfrm>
            <a:off x="6934200" y="228600"/>
            <a:ext cx="1905000" cy="457200"/>
          </a:xfrm>
          <a:prstGeom prst="rect">
            <a:avLst/>
          </a:prstGeom>
          <a:noFill/>
          <a:ln w="9525">
            <a:noFill/>
            <a:miter lim="800000"/>
            <a:headEnd/>
            <a:tailEnd/>
          </a:ln>
        </p:spPr>
        <p:txBody>
          <a:bodyPr/>
          <a:lstStyle>
            <a:lvl1pPr algn="r" eaLnBrk="1" hangingPunct="1">
              <a:defRPr sz="1000"/>
            </a:lvl1pPr>
          </a:lstStyle>
          <a:p>
            <a:pPr>
              <a:defRPr/>
            </a:pPr>
            <a:fld id="{FFAADC2D-F7CC-4C96-8774-392E225275A9}" type="slidenum">
              <a:rPr lang="en-US"/>
              <a:pPr>
                <a:defRPr/>
              </a:pPr>
              <a:t>‹#›</a:t>
            </a:fld>
            <a:endParaRPr lang="en-US" dirty="0"/>
          </a:p>
        </p:txBody>
      </p:sp>
      <p:sp>
        <p:nvSpPr>
          <p:cNvPr id="235522" name="Rectangle 1026"/>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b="1"/>
            </a:lvl1pPr>
          </a:lstStyle>
          <a:p>
            <a:r>
              <a:rPr lang="en-US"/>
              <a:t>Click to edit Master subtitle style</a:t>
            </a:r>
          </a:p>
        </p:txBody>
      </p:sp>
      <p:sp>
        <p:nvSpPr>
          <p:cNvPr id="235532" name="Rectangle 1036"/>
          <p:cNvSpPr>
            <a:spLocks noGrp="1" noChangeArrowheads="1"/>
          </p:cNvSpPr>
          <p:nvPr>
            <p:ph type="ctrTitle"/>
          </p:nvPr>
        </p:nvSpPr>
        <p:spPr>
          <a:xfrm>
            <a:off x="838200" y="1443038"/>
            <a:ext cx="7086600" cy="1600200"/>
          </a:xfrm>
        </p:spPr>
        <p:txBody>
          <a:bodyPr anchor="ctr"/>
          <a:lstStyle>
            <a:lvl1pPr>
              <a:defRPr/>
            </a:lvl1pPr>
          </a:lstStyle>
          <a:p>
            <a:r>
              <a:rPr lang="en-US"/>
              <a:t>Click to edit Master title style</a:t>
            </a:r>
          </a:p>
        </p:txBody>
      </p:sp>
      <p:sp>
        <p:nvSpPr>
          <p:cNvPr id="14" name="Rectangle 1027"/>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a:lvl1pPr>
          </a:lstStyle>
          <a:p>
            <a:endParaRPr lang="en-US"/>
          </a:p>
        </p:txBody>
      </p:sp>
      <p:sp>
        <p:nvSpPr>
          <p:cNvPr id="15" name="Rectangle 1028"/>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3" name="Content Placeholder 2"/>
          <p:cNvSpPr>
            <a:spLocks noGrp="1"/>
          </p:cNvSpPr>
          <p:nvPr>
            <p:ph sz="quarter" idx="12"/>
          </p:nvPr>
        </p:nvSpPr>
        <p:spPr>
          <a:xfrm>
            <a:off x="3008313" y="436563"/>
            <a:ext cx="1377950" cy="477837"/>
          </a:xfrm>
        </p:spPr>
        <p:txBody>
          <a:bodyPr/>
          <a:lstStyle/>
          <a:p>
            <a:pPr lvl="0"/>
            <a:endParaRPr lang="en-IN" dirty="0"/>
          </a:p>
        </p:txBody>
      </p:sp>
      <p:sp>
        <p:nvSpPr>
          <p:cNvPr id="17" name="Content Placeholder 16"/>
          <p:cNvSpPr>
            <a:spLocks noGrp="1"/>
          </p:cNvSpPr>
          <p:nvPr>
            <p:ph sz="quarter" idx="13"/>
          </p:nvPr>
        </p:nvSpPr>
        <p:spPr>
          <a:xfrm>
            <a:off x="5354638" y="582613"/>
            <a:ext cx="1762125" cy="530225"/>
          </a:xfrm>
        </p:spPr>
        <p:txBody>
          <a:bodyPr/>
          <a:lstStyle/>
          <a:p>
            <a:pPr lvl="0"/>
            <a:endParaRPr lang="en-IN" dirty="0"/>
          </a:p>
        </p:txBody>
      </p:sp>
    </p:spTree>
    <p:extLst>
      <p:ext uri="{BB962C8B-B14F-4D97-AF65-F5344CB8AC3E}">
        <p14:creationId xmlns:p14="http://schemas.microsoft.com/office/powerpoint/2010/main" val="343266599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8388" y="42863"/>
            <a:ext cx="7021512" cy="1412875"/>
          </a:xfrm>
        </p:spPr>
        <p:txBody>
          <a:bodyPr/>
          <a:lstStyle/>
          <a:p>
            <a:r>
              <a:rPr lang="en-US"/>
              <a:t>Click to edit Master title style</a:t>
            </a:r>
          </a:p>
        </p:txBody>
      </p:sp>
      <p:sp>
        <p:nvSpPr>
          <p:cNvPr id="3" name="Text Placeholder 2"/>
          <p:cNvSpPr>
            <a:spLocks noGrp="1"/>
          </p:cNvSpPr>
          <p:nvPr>
            <p:ph type="body" sz="half" idx="1"/>
          </p:nvPr>
        </p:nvSpPr>
        <p:spPr>
          <a:xfrm>
            <a:off x="949326" y="1981200"/>
            <a:ext cx="3754439"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56164" y="19812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56164" y="41148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1F65AF7F-2930-4206-82CF-AC1B128719C1}" type="slidenum">
              <a:rPr lang="en-US"/>
              <a:pPr>
                <a:defRPr/>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949325" y="1981200"/>
            <a:ext cx="7661275"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4C4DA0A-3EAF-49F7-BBAD-46A7E16FA4D0}"/>
              </a:ext>
            </a:extLst>
          </p:cNvPr>
          <p:cNvSpPr>
            <a:spLocks noGrp="1"/>
          </p:cNvSpPr>
          <p:nvPr>
            <p:ph sz="quarter" idx="11" hasCustomPrompt="1"/>
          </p:nvPr>
        </p:nvSpPr>
        <p:spPr>
          <a:xfrm>
            <a:off x="1371600" y="4114800"/>
            <a:ext cx="5029200" cy="1219200"/>
          </a:xfrm>
        </p:spPr>
        <p:txBody>
          <a:bodyPr/>
          <a:lstStyle>
            <a:lvl1pPr marL="0" indent="0">
              <a:buNone/>
              <a:defRPr/>
            </a:lvl1pPr>
          </a:lstStyle>
          <a:p>
            <a:pPr lvl="0"/>
            <a:r>
              <a:rPr lang="en-US" dirty="0"/>
              <a:t>B </a:t>
            </a:r>
            <a:r>
              <a:rPr lang="en-US" dirty="0" err="1"/>
              <a:t>cnvdxbn</a:t>
            </a:r>
            <a:endParaRPr lang="en-US" dirty="0"/>
          </a:p>
        </p:txBody>
      </p:sp>
      <p:sp>
        <p:nvSpPr>
          <p:cNvPr id="7" name="Content Placeholder 5">
            <a:extLst>
              <a:ext uri="{FF2B5EF4-FFF2-40B4-BE49-F238E27FC236}">
                <a16:creationId xmlns:a16="http://schemas.microsoft.com/office/drawing/2014/main" id="{BB5D9771-E5E1-4E19-AD54-BBDAD60B7809}"/>
              </a:ext>
            </a:extLst>
          </p:cNvPr>
          <p:cNvSpPr>
            <a:spLocks noGrp="1"/>
          </p:cNvSpPr>
          <p:nvPr>
            <p:ph sz="quarter" idx="12" hasCustomPrompt="1"/>
          </p:nvPr>
        </p:nvSpPr>
        <p:spPr>
          <a:xfrm>
            <a:off x="3029993" y="2801203"/>
            <a:ext cx="5029200" cy="1219200"/>
          </a:xfrm>
        </p:spPr>
        <p:txBody>
          <a:bodyPr/>
          <a:lstStyle>
            <a:lvl1pPr marL="0" indent="0">
              <a:buNone/>
              <a:defRPr/>
            </a:lvl1pPr>
          </a:lstStyle>
          <a:p>
            <a:pPr lvl="0"/>
            <a:r>
              <a:rPr lang="en-US" dirty="0" err="1"/>
              <a:t>abf</a:t>
            </a:r>
            <a:endParaRPr lang="en-US" dirty="0"/>
          </a:p>
        </p:txBody>
      </p:sp>
    </p:spTree>
    <p:extLst>
      <p:ext uri="{BB962C8B-B14F-4D97-AF65-F5344CB8AC3E}">
        <p14:creationId xmlns:p14="http://schemas.microsoft.com/office/powerpoint/2010/main" val="755332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949325" y="1981200"/>
            <a:ext cx="7661275"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4C4DA0A-3EAF-49F7-BBAD-46A7E16FA4D0}"/>
              </a:ext>
            </a:extLst>
          </p:cNvPr>
          <p:cNvSpPr>
            <a:spLocks noGrp="1"/>
          </p:cNvSpPr>
          <p:nvPr>
            <p:ph sz="quarter" idx="11" hasCustomPrompt="1"/>
          </p:nvPr>
        </p:nvSpPr>
        <p:spPr>
          <a:xfrm>
            <a:off x="1371600" y="4114800"/>
            <a:ext cx="5029200" cy="1219200"/>
          </a:xfrm>
        </p:spPr>
        <p:txBody>
          <a:bodyPr/>
          <a:lstStyle>
            <a:lvl1pPr marL="0" indent="0">
              <a:buNone/>
              <a:defRPr/>
            </a:lvl1pPr>
          </a:lstStyle>
          <a:p>
            <a:pPr lvl="0"/>
            <a:r>
              <a:rPr lang="en-US" dirty="0"/>
              <a:t>B </a:t>
            </a:r>
            <a:r>
              <a:rPr lang="en-US" dirty="0" err="1"/>
              <a:t>cnvdxbn</a:t>
            </a:r>
            <a:endParaRPr lang="en-US" dirty="0"/>
          </a:p>
        </p:txBody>
      </p:sp>
      <p:sp>
        <p:nvSpPr>
          <p:cNvPr id="7" name="Content Placeholder 5">
            <a:extLst>
              <a:ext uri="{FF2B5EF4-FFF2-40B4-BE49-F238E27FC236}">
                <a16:creationId xmlns:a16="http://schemas.microsoft.com/office/drawing/2014/main" id="{BB5D9771-E5E1-4E19-AD54-BBDAD60B7809}"/>
              </a:ext>
            </a:extLst>
          </p:cNvPr>
          <p:cNvSpPr>
            <a:spLocks noGrp="1"/>
          </p:cNvSpPr>
          <p:nvPr>
            <p:ph sz="quarter" idx="12" hasCustomPrompt="1"/>
          </p:nvPr>
        </p:nvSpPr>
        <p:spPr>
          <a:xfrm>
            <a:off x="3029993" y="2801203"/>
            <a:ext cx="5029200" cy="1219200"/>
          </a:xfrm>
        </p:spPr>
        <p:txBody>
          <a:bodyPr/>
          <a:lstStyle>
            <a:lvl1pPr marL="0" indent="0">
              <a:buNone/>
              <a:defRPr/>
            </a:lvl1pPr>
          </a:lstStyle>
          <a:p>
            <a:pPr lvl="0"/>
            <a:r>
              <a:rPr lang="en-US" dirty="0" err="1"/>
              <a:t>abf</a:t>
            </a:r>
            <a:endParaRPr lang="en-US" dirty="0"/>
          </a:p>
        </p:txBody>
      </p:sp>
    </p:spTree>
    <p:extLst>
      <p:ext uri="{BB962C8B-B14F-4D97-AF65-F5344CB8AC3E}">
        <p14:creationId xmlns:p14="http://schemas.microsoft.com/office/powerpoint/2010/main" val="3996203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D99E0EA8-E7E6-4947-9BE2-455D73A5D490}" type="slidenum">
              <a:rPr lang="en-US"/>
              <a:pPr>
                <a:defRPr/>
              </a:pPr>
              <a:t>‹#›</a:t>
            </a:fld>
            <a:endParaRPr lang="en-US" dirty="0"/>
          </a:p>
        </p:txBody>
      </p:sp>
      <p:sp>
        <p:nvSpPr>
          <p:cNvPr id="6" name="Content Placeholder 5"/>
          <p:cNvSpPr>
            <a:spLocks noGrp="1"/>
          </p:cNvSpPr>
          <p:nvPr>
            <p:ph sz="quarter" idx="11"/>
          </p:nvPr>
        </p:nvSpPr>
        <p:spPr>
          <a:xfrm>
            <a:off x="1951038" y="3684588"/>
            <a:ext cx="1201737" cy="955675"/>
          </a:xfrm>
        </p:spPr>
        <p:txBody>
          <a:bodyPr/>
          <a:lstStyle/>
          <a:p>
            <a:pPr lvl="0"/>
            <a:endParaRPr lang="en-IN" dirty="0"/>
          </a:p>
        </p:txBody>
      </p:sp>
      <p:sp>
        <p:nvSpPr>
          <p:cNvPr id="7" name="Table Placeholder 6">
            <a:extLst>
              <a:ext uri="{FF2B5EF4-FFF2-40B4-BE49-F238E27FC236}">
                <a16:creationId xmlns:a16="http://schemas.microsoft.com/office/drawing/2014/main" id="{DBD68373-B202-4529-BB5C-520AC30A5733}"/>
              </a:ext>
            </a:extLst>
          </p:cNvPr>
          <p:cNvSpPr>
            <a:spLocks noGrp="1"/>
          </p:cNvSpPr>
          <p:nvPr>
            <p:ph type="tbl" sz="quarter" idx="12"/>
          </p:nvPr>
        </p:nvSpPr>
        <p:spPr>
          <a:xfrm>
            <a:off x="4508500" y="3032125"/>
            <a:ext cx="4330700" cy="3321050"/>
          </a:xfrm>
        </p:spPr>
        <p:txBody>
          <a:bodyPr/>
          <a:lstStyle/>
          <a:p>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D99E0EA8-E7E6-4947-9BE2-455D73A5D490}" type="slidenum">
              <a:rPr lang="en-US"/>
              <a:pPr>
                <a:defRPr/>
              </a:pPr>
              <a:t>‹#›</a:t>
            </a:fld>
            <a:endParaRPr lang="en-US" dirty="0"/>
          </a:p>
        </p:txBody>
      </p:sp>
      <p:sp>
        <p:nvSpPr>
          <p:cNvPr id="6" name="Content Placeholder 5"/>
          <p:cNvSpPr>
            <a:spLocks noGrp="1"/>
          </p:cNvSpPr>
          <p:nvPr>
            <p:ph sz="quarter" idx="11"/>
          </p:nvPr>
        </p:nvSpPr>
        <p:spPr>
          <a:xfrm>
            <a:off x="1951038" y="3684588"/>
            <a:ext cx="1201737" cy="955675"/>
          </a:xfrm>
        </p:spPr>
        <p:txBody>
          <a:bodyPr/>
          <a:lstStyle/>
          <a:p>
            <a:pPr lvl="0"/>
            <a:endParaRPr lang="en-IN" dirty="0"/>
          </a:p>
        </p:txBody>
      </p:sp>
      <p:sp>
        <p:nvSpPr>
          <p:cNvPr id="7" name="Content Placeholder 6"/>
          <p:cNvSpPr>
            <a:spLocks noGrp="1"/>
          </p:cNvSpPr>
          <p:nvPr>
            <p:ph sz="quarter" idx="12"/>
          </p:nvPr>
        </p:nvSpPr>
        <p:spPr>
          <a:xfrm>
            <a:off x="4524375" y="2598738"/>
            <a:ext cx="1508125" cy="593725"/>
          </a:xfrm>
        </p:spPr>
        <p:txBody>
          <a:bodyPr/>
          <a:lstStyle/>
          <a:p>
            <a:pPr lvl="0"/>
            <a:endParaRPr lang="en-IN" dirty="0"/>
          </a:p>
        </p:txBody>
      </p:sp>
      <p:sp>
        <p:nvSpPr>
          <p:cNvPr id="9" name="Content Placeholder 8"/>
          <p:cNvSpPr>
            <a:spLocks noGrp="1"/>
          </p:cNvSpPr>
          <p:nvPr>
            <p:ph sz="quarter" idx="13"/>
          </p:nvPr>
        </p:nvSpPr>
        <p:spPr>
          <a:xfrm>
            <a:off x="6207626" y="2887245"/>
            <a:ext cx="995363" cy="401638"/>
          </a:xfrm>
        </p:spPr>
        <p:txBody>
          <a:bodyPr/>
          <a:lstStyle/>
          <a:p>
            <a:pPr lvl="0"/>
            <a:endParaRPr lang="en-IN" dirty="0"/>
          </a:p>
        </p:txBody>
      </p:sp>
      <p:sp>
        <p:nvSpPr>
          <p:cNvPr id="11" name="Content Placeholder 10"/>
          <p:cNvSpPr>
            <a:spLocks noGrp="1"/>
          </p:cNvSpPr>
          <p:nvPr>
            <p:ph sz="quarter" idx="14"/>
          </p:nvPr>
        </p:nvSpPr>
        <p:spPr>
          <a:xfrm>
            <a:off x="6304547" y="2004510"/>
            <a:ext cx="1090613" cy="609600"/>
          </a:xfrm>
        </p:spPr>
        <p:txBody>
          <a:bodyPr/>
          <a:lstStyle/>
          <a:p>
            <a:pPr lvl="0"/>
            <a:endParaRPr lang="en-IN" dirty="0"/>
          </a:p>
        </p:txBody>
      </p:sp>
      <p:sp>
        <p:nvSpPr>
          <p:cNvPr id="13" name="Content Placeholder 12"/>
          <p:cNvSpPr>
            <a:spLocks noGrp="1"/>
          </p:cNvSpPr>
          <p:nvPr>
            <p:ph sz="quarter" idx="15"/>
          </p:nvPr>
        </p:nvSpPr>
        <p:spPr>
          <a:xfrm>
            <a:off x="4795838" y="4219575"/>
            <a:ext cx="995362" cy="625475"/>
          </a:xfrm>
        </p:spPr>
        <p:txBody>
          <a:bodyPr/>
          <a:lstStyle/>
          <a:p>
            <a:pPr lvl="0"/>
            <a:endParaRPr lang="en-IN" dirty="0"/>
          </a:p>
        </p:txBody>
      </p:sp>
      <p:sp>
        <p:nvSpPr>
          <p:cNvPr id="15" name="Content Placeholder 14"/>
          <p:cNvSpPr>
            <a:spLocks noGrp="1"/>
          </p:cNvSpPr>
          <p:nvPr>
            <p:ph sz="quarter" idx="16"/>
          </p:nvPr>
        </p:nvSpPr>
        <p:spPr>
          <a:xfrm>
            <a:off x="1951038" y="5422900"/>
            <a:ext cx="1201737" cy="496888"/>
          </a:xfrm>
        </p:spPr>
        <p:txBody>
          <a:bodyPr/>
          <a:lstStyle/>
          <a:p>
            <a:pPr lvl="0"/>
            <a:endParaRPr lang="en-IN" dirty="0"/>
          </a:p>
        </p:txBody>
      </p:sp>
    </p:spTree>
    <p:extLst>
      <p:ext uri="{BB962C8B-B14F-4D97-AF65-F5344CB8AC3E}">
        <p14:creationId xmlns:p14="http://schemas.microsoft.com/office/powerpoint/2010/main" val="97539268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D99E0EA8-E7E6-4947-9BE2-455D73A5D490}" type="slidenum">
              <a:rPr lang="en-US"/>
              <a:pPr>
                <a:defRPr/>
              </a:pPr>
              <a:t>‹#›</a:t>
            </a:fld>
            <a:endParaRPr lang="en-US" dirty="0"/>
          </a:p>
        </p:txBody>
      </p:sp>
      <p:sp>
        <p:nvSpPr>
          <p:cNvPr id="8" name="Table Placeholder 7">
            <a:extLst>
              <a:ext uri="{FF2B5EF4-FFF2-40B4-BE49-F238E27FC236}">
                <a16:creationId xmlns:a16="http://schemas.microsoft.com/office/drawing/2014/main" id="{8EEF8B03-6CAB-4AA1-A353-5F4F64F78246}"/>
              </a:ext>
            </a:extLst>
          </p:cNvPr>
          <p:cNvSpPr>
            <a:spLocks noGrp="1"/>
          </p:cNvSpPr>
          <p:nvPr>
            <p:ph type="tbl" sz="quarter" idx="11"/>
          </p:nvPr>
        </p:nvSpPr>
        <p:spPr>
          <a:xfrm>
            <a:off x="1347537" y="2775368"/>
            <a:ext cx="5230479" cy="2694990"/>
          </a:xfrm>
        </p:spPr>
        <p:txBody>
          <a:bodyPr/>
          <a:lstStyle/>
          <a:p>
            <a:endParaRPr lang="en-US"/>
          </a:p>
        </p:txBody>
      </p:sp>
    </p:spTree>
    <p:extLst>
      <p:ext uri="{BB962C8B-B14F-4D97-AF65-F5344CB8AC3E}">
        <p14:creationId xmlns:p14="http://schemas.microsoft.com/office/powerpoint/2010/main" val="141942936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D99E0EA8-E7E6-4947-9BE2-455D73A5D490}" type="slidenum">
              <a:rPr lang="en-US"/>
              <a:pPr>
                <a:defRPr/>
              </a:pPr>
              <a:t>‹#›</a:t>
            </a:fld>
            <a:endParaRPr lang="en-US" dirty="0"/>
          </a:p>
        </p:txBody>
      </p:sp>
      <p:sp>
        <p:nvSpPr>
          <p:cNvPr id="6" name="Content Placeholder 5"/>
          <p:cNvSpPr>
            <a:spLocks noGrp="1"/>
          </p:cNvSpPr>
          <p:nvPr>
            <p:ph sz="quarter" idx="11"/>
          </p:nvPr>
        </p:nvSpPr>
        <p:spPr>
          <a:xfrm>
            <a:off x="4545013" y="2811463"/>
            <a:ext cx="1951037" cy="655637"/>
          </a:xfrm>
        </p:spPr>
        <p:txBody>
          <a:bodyPr/>
          <a:lstStyle/>
          <a:p>
            <a:pPr lvl="0"/>
            <a:endParaRPr lang="en-IN" dirty="0"/>
          </a:p>
        </p:txBody>
      </p:sp>
      <p:sp>
        <p:nvSpPr>
          <p:cNvPr id="8" name="Content Placeholder 7"/>
          <p:cNvSpPr>
            <a:spLocks noGrp="1"/>
          </p:cNvSpPr>
          <p:nvPr>
            <p:ph sz="quarter" idx="12"/>
          </p:nvPr>
        </p:nvSpPr>
        <p:spPr>
          <a:xfrm>
            <a:off x="6934200" y="2633663"/>
            <a:ext cx="1036638" cy="573087"/>
          </a:xfrm>
        </p:spPr>
        <p:txBody>
          <a:bodyPr/>
          <a:lstStyle/>
          <a:p>
            <a:pPr lvl="0"/>
            <a:endParaRPr lang="en-IN" dirty="0"/>
          </a:p>
        </p:txBody>
      </p:sp>
    </p:spTree>
    <p:extLst>
      <p:ext uri="{BB962C8B-B14F-4D97-AF65-F5344CB8AC3E}">
        <p14:creationId xmlns:p14="http://schemas.microsoft.com/office/powerpoint/2010/main" val="180562494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A49812D6-FA45-4C7D-AD60-87FA9F21DBF0}"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6" y="1981200"/>
            <a:ext cx="3754439"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4"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076AD8E7-3117-4C6C-9D17-5274A5AF819C}"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50BA5D55-856C-40A1-91F8-D7DAFB6FA68C}"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ChangeArrowheads="1"/>
          </p:cNvSpPr>
          <p:nvPr/>
        </p:nvSpPr>
        <p:spPr bwMode="auto">
          <a:xfrm>
            <a:off x="0" y="1377951"/>
            <a:ext cx="2133600" cy="101600"/>
          </a:xfrm>
          <a:prstGeom prst="rect">
            <a:avLst/>
          </a:prstGeom>
          <a:solidFill>
            <a:schemeClr val="accent2"/>
          </a:solidFill>
          <a:ln w="9525">
            <a:noFill/>
            <a:miter lim="800000"/>
            <a:headEnd/>
            <a:tailEnd/>
          </a:ln>
          <a:effectLst/>
        </p:spPr>
        <p:txBody>
          <a:bodyPr wrap="none" anchor="ctr"/>
          <a:lstStyle/>
          <a:p>
            <a:pPr algn="ctr" eaLnBrk="1" hangingPunct="1">
              <a:defRPr/>
            </a:pPr>
            <a:endParaRPr lang="en-US" sz="2400" dirty="0"/>
          </a:p>
        </p:txBody>
      </p:sp>
      <p:sp>
        <p:nvSpPr>
          <p:cNvPr id="234499" name="Rectangle 3"/>
          <p:cNvSpPr>
            <a:spLocks noChangeArrowheads="1"/>
          </p:cNvSpPr>
          <p:nvPr/>
        </p:nvSpPr>
        <p:spPr bwMode="auto">
          <a:xfrm>
            <a:off x="1447800" y="1377951"/>
            <a:ext cx="7239000" cy="10160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lang="en-US" sz="2400" dirty="0"/>
          </a:p>
        </p:txBody>
      </p:sp>
      <p:sp>
        <p:nvSpPr>
          <p:cNvPr id="3076" name="Rectangle 4"/>
          <p:cNvSpPr>
            <a:spLocks noGrp="1" noChangeArrowheads="1"/>
          </p:cNvSpPr>
          <p:nvPr>
            <p:ph type="title"/>
          </p:nvPr>
        </p:nvSpPr>
        <p:spPr bwMode="auto">
          <a:xfrm>
            <a:off x="1068388" y="42863"/>
            <a:ext cx="7021512" cy="14128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077" name="Rectangle 5"/>
          <p:cNvSpPr>
            <a:spLocks noGrp="1" noChangeArrowheads="1"/>
          </p:cNvSpPr>
          <p:nvPr>
            <p:ph type="body" idx="1"/>
          </p:nvPr>
        </p:nvSpPr>
        <p:spPr bwMode="auto">
          <a:xfrm>
            <a:off x="949325" y="1981200"/>
            <a:ext cx="7661275"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4502" name="Freeform 6"/>
          <p:cNvSpPr>
            <a:spLocks noChangeArrowheads="1"/>
          </p:cNvSpPr>
          <p:nvPr/>
        </p:nvSpPr>
        <p:spPr bwMode="auto">
          <a:xfrm>
            <a:off x="838200" y="561975"/>
            <a:ext cx="152400" cy="1066800"/>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p>
        </p:txBody>
      </p:sp>
      <p:sp>
        <p:nvSpPr>
          <p:cNvPr id="234503" name="Freeform 7"/>
          <p:cNvSpPr>
            <a:spLocks noChangeArrowheads="1"/>
          </p:cNvSpPr>
          <p:nvPr/>
        </p:nvSpPr>
        <p:spPr bwMode="auto">
          <a:xfrm>
            <a:off x="8262939" y="269875"/>
            <a:ext cx="152400" cy="1073150"/>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p>
        </p:txBody>
      </p:sp>
      <p:sp>
        <p:nvSpPr>
          <p:cNvPr id="234504" name="Text Box 8"/>
          <p:cNvSpPr txBox="1">
            <a:spLocks noChangeArrowheads="1"/>
          </p:cNvSpPr>
          <p:nvPr/>
        </p:nvSpPr>
        <p:spPr bwMode="auto">
          <a:xfrm>
            <a:off x="4953001" y="6583364"/>
            <a:ext cx="4127605" cy="276999"/>
          </a:xfrm>
          <a:prstGeom prst="rect">
            <a:avLst/>
          </a:prstGeom>
          <a:noFill/>
          <a:ln w="9525">
            <a:noFill/>
            <a:miter lim="800000"/>
            <a:headEnd/>
            <a:tailEnd/>
          </a:ln>
          <a:effectLst/>
        </p:spPr>
        <p:txBody>
          <a:bodyPr wrap="none">
            <a:spAutoFit/>
          </a:bodyPr>
          <a:lstStyle/>
          <a:p>
            <a:pPr eaLnBrk="1" hangingPunct="1">
              <a:defRPr/>
            </a:pPr>
            <a:r>
              <a:rPr lang="en-US" sz="1200" dirty="0"/>
              <a:t>© 2018 McGraw-Hill Higher Education. All rights reserved.</a:t>
            </a:r>
          </a:p>
        </p:txBody>
      </p:sp>
      <p:sp>
        <p:nvSpPr>
          <p:cNvPr id="234505" name="Line 9"/>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p>
        </p:txBody>
      </p:sp>
      <p:sp>
        <p:nvSpPr>
          <p:cNvPr id="234506" name="Line 10"/>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p>
        </p:txBody>
      </p:sp>
      <p:sp>
        <p:nvSpPr>
          <p:cNvPr id="2" name="TextBox 1"/>
          <p:cNvSpPr txBox="1"/>
          <p:nvPr userDrawn="1"/>
        </p:nvSpPr>
        <p:spPr>
          <a:xfrm>
            <a:off x="6934200" y="232009"/>
            <a:ext cx="1905000" cy="246221"/>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0A5BCC2-EBCA-46AA-8BE3-CBD1748AB895}" type="slidenum">
              <a:rPr kumimoji="0" lang="en-US" sz="1000" b="0" i="0" u="none" strike="noStrike" kern="1200" cap="none" spc="0" normalizeH="0" baseline="0" noProof="0" smtClean="0">
                <a:ln>
                  <a:noFill/>
                </a:ln>
                <a:solidFill>
                  <a:srgbClr val="292929"/>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292929"/>
              </a:solidFill>
              <a:effectLst/>
              <a:uLnTx/>
              <a:uFillTx/>
              <a:latin typeface="Arial" charset="0"/>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4" r:id="rId3"/>
    <p:sldLayoutId id="2147483750" r:id="rId4"/>
    <p:sldLayoutId id="2147483752" r:id="rId5"/>
    <p:sldLayoutId id="2147483747" r:id="rId6"/>
    <p:sldLayoutId id="2147483743" r:id="rId7"/>
    <p:sldLayoutId id="2147483742" r:id="rId8"/>
    <p:sldLayoutId id="2147483741" r:id="rId9"/>
    <p:sldLayoutId id="2147483740" r:id="rId10"/>
    <p:sldLayoutId id="2147483749" r:id="rId11"/>
    <p:sldLayoutId id="2147483748" r:id="rId12"/>
    <p:sldLayoutId id="2147483751" r:id="rId13"/>
    <p:sldLayoutId id="2147483739" r:id="rId14"/>
    <p:sldLayoutId id="2147483738" r:id="rId15"/>
    <p:sldLayoutId id="2147483737" r:id="rId16"/>
    <p:sldLayoutId id="2147483736" r:id="rId17"/>
    <p:sldLayoutId id="2147483735" r:id="rId18"/>
    <p:sldLayoutId id="2147483734" r:id="rId19"/>
    <p:sldLayoutId id="2147483733" r:id="rId20"/>
  </p:sldLayoutIdLst>
  <p:transition/>
  <p:hf hd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Title"/>
          <p:cNvSpPr>
            <a:spLocks noGrp="1" noChangeArrowheads="1"/>
          </p:cNvSpPr>
          <p:nvPr>
            <p:ph type="title"/>
          </p:nvPr>
        </p:nvSpPr>
        <p:spPr bwMode="auto">
          <a:xfrm>
            <a:off x="931863" y="96838"/>
            <a:ext cx="71580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p>
        </p:txBody>
      </p:sp>
      <p:sp>
        <p:nvSpPr>
          <p:cNvPr id="3077"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 name="Rectangle 5"/>
          <p:cNvSpPr>
            <a:spLocks noGrp="1" noChangeArrowheads="1"/>
          </p:cNvSpPr>
          <p:nvPr>
            <p:ph type="sldNum" sz="quarter" idx="4"/>
          </p:nvPr>
        </p:nvSpPr>
        <p:spPr bwMode="auto">
          <a:xfrm>
            <a:off x="6934200" y="2286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000"/>
            </a:lvl1pPr>
          </a:lstStyle>
          <a:p>
            <a:fld id="{7DF7B737-56F8-45AC-9147-431D31E41E36}" type="slidenum">
              <a:rPr lang="en-US" altLang="en-US"/>
              <a:pPr/>
              <a:t>‹#›</a:t>
            </a:fld>
            <a:endParaRPr lang="en-US" altLang="en-US"/>
          </a:p>
        </p:txBody>
      </p:sp>
    </p:spTree>
    <p:extLst>
      <p:ext uri="{BB962C8B-B14F-4D97-AF65-F5344CB8AC3E}">
        <p14:creationId xmlns:p14="http://schemas.microsoft.com/office/powerpoint/2010/main" val="3811430413"/>
      </p:ext>
    </p:extLst>
  </p:cSld>
  <p:clrMap bg1="lt1" tx1="dk1" bg2="lt2" tx2="dk2" accent1="accent1" accent2="accent2" accent3="accent3" accent4="accent4" accent5="accent5" accent6="accent6" hlink="hlink" folHlink="folHlink"/>
  <p:sldLayoutIdLst>
    <p:sldLayoutId id="2147483755" r:id="rId1"/>
    <p:sldLayoutId id="2147483754" r:id="rId2"/>
  </p:sldLayoutIdLst>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slide" Target="slide4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slide" Target="slide43.xml"/></Relationships>
</file>

<file path=ppt/slides/_rels/slide1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slide" Target="slide4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slide" Target="slide45.xml"/></Relationships>
</file>

<file path=ppt/slides/_rels/slide2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slide" Target="slide46.xml"/></Relationships>
</file>

<file path=ppt/slides/_rels/slide2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slide" Target="slide4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10.xml"/><Relationship Id="rId4" Type="http://schemas.openxmlformats.org/officeDocument/2006/relationships/slide" Target="slide4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slide" Target="slide41.xml"/></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41739" y="1446577"/>
            <a:ext cx="7086600" cy="1600200"/>
          </a:xfrm>
        </p:spPr>
        <p:txBody>
          <a:bodyPr/>
          <a:lstStyle/>
          <a:p>
            <a:r>
              <a:rPr lang="en-US" dirty="0">
                <a:solidFill>
                  <a:srgbClr val="000000"/>
                </a:solidFill>
              </a:rPr>
              <a:t>CHAPTER 8</a:t>
            </a:r>
            <a:endParaRPr lang="en-IN" dirty="0"/>
          </a:p>
        </p:txBody>
      </p:sp>
      <p:sp>
        <p:nvSpPr>
          <p:cNvPr id="4" name="Content Placeholder 3"/>
          <p:cNvSpPr>
            <a:spLocks noGrp="1"/>
          </p:cNvSpPr>
          <p:nvPr>
            <p:ph sz="quarter" idx="12"/>
          </p:nvPr>
        </p:nvSpPr>
        <p:spPr>
          <a:xfrm>
            <a:off x="2286003" y="3590920"/>
            <a:ext cx="5741895" cy="1142440"/>
          </a:xfrm>
        </p:spPr>
        <p:txBody>
          <a:bodyPr/>
          <a:lstStyle/>
          <a:p>
            <a:pPr marL="0" lvl="0" indent="0" eaLnBrk="1" hangingPunct="1">
              <a:buClr>
                <a:srgbClr val="CC9900"/>
              </a:buClr>
              <a:buNone/>
            </a:pPr>
            <a:r>
              <a:rPr lang="en-US" b="1" dirty="0">
                <a:solidFill>
                  <a:srgbClr val="292929"/>
                </a:solidFill>
              </a:rPr>
              <a:t>The Information-Processing Approach</a:t>
            </a:r>
          </a:p>
        </p:txBody>
      </p:sp>
      <p:sp>
        <p:nvSpPr>
          <p:cNvPr id="5" name="Content Placeholder 4"/>
          <p:cNvSpPr>
            <a:spLocks noGrp="1"/>
          </p:cNvSpPr>
          <p:nvPr>
            <p:ph sz="quarter" idx="13"/>
          </p:nvPr>
        </p:nvSpPr>
        <p:spPr>
          <a:xfrm>
            <a:off x="4948735" y="6571848"/>
            <a:ext cx="4195265" cy="230004"/>
          </a:xfrm>
        </p:spPr>
        <p:txBody>
          <a:bodyPr/>
          <a:lstStyle/>
          <a:p>
            <a:pPr marL="0" lvl="0" indent="0" eaLnBrk="1" hangingPunct="1">
              <a:spcBef>
                <a:spcPct val="0"/>
              </a:spcBef>
              <a:buClrTx/>
              <a:buSzTx/>
              <a:buNone/>
              <a:defRPr/>
            </a:pPr>
            <a:r>
              <a:rPr lang="en-US" sz="1200" kern="1200" dirty="0">
                <a:solidFill>
                  <a:srgbClr val="292929"/>
                </a:solidFill>
                <a:latin typeface="Arial" charset="0"/>
              </a:rPr>
              <a:t>© 2018 McGraw-Hill Higher Education. All rights reserved.</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388" y="177421"/>
            <a:ext cx="7021512" cy="1278317"/>
          </a:xfrm>
        </p:spPr>
        <p:txBody>
          <a:bodyPr/>
          <a:lstStyle/>
          <a:p>
            <a:r>
              <a:rPr lang="en-US" dirty="0">
                <a:solidFill>
                  <a:srgbClr val="000000"/>
                </a:solidFill>
              </a:rPr>
              <a:t>Developmental Changes in Attention</a:t>
            </a:r>
            <a:endParaRPr lang="en-IN" dirty="0"/>
          </a:p>
        </p:txBody>
      </p:sp>
      <p:sp>
        <p:nvSpPr>
          <p:cNvPr id="3" name="Content Placeholder 2"/>
          <p:cNvSpPr>
            <a:spLocks noGrp="1"/>
          </p:cNvSpPr>
          <p:nvPr>
            <p:ph idx="1"/>
          </p:nvPr>
        </p:nvSpPr>
        <p:spPr>
          <a:xfrm>
            <a:off x="949325" y="1981200"/>
            <a:ext cx="7661275" cy="2768221"/>
          </a:xfrm>
        </p:spPr>
        <p:txBody>
          <a:bodyPr/>
          <a:lstStyle/>
          <a:p>
            <a:pPr lvl="0" eaLnBrk="1" hangingPunct="1">
              <a:buClr>
                <a:srgbClr val="826200"/>
              </a:buClr>
              <a:buSzPct val="100000"/>
              <a:buFont typeface="Arial" panose="020B0604020202020204" pitchFamily="34" charset="0"/>
              <a:buChar char="•"/>
            </a:pPr>
            <a:r>
              <a:rPr lang="en-US" dirty="0">
                <a:solidFill>
                  <a:srgbClr val="292929"/>
                </a:solidFill>
              </a:rPr>
              <a:t>Increase in selective attention</a:t>
            </a:r>
          </a:p>
          <a:p>
            <a:pPr lvl="0" eaLnBrk="1" hangingPunct="1">
              <a:buClr>
                <a:srgbClr val="826200"/>
              </a:buClr>
              <a:buSzPct val="100000"/>
              <a:buFont typeface="Arial" panose="020B0604020202020204" pitchFamily="34" charset="0"/>
              <a:buChar char="•"/>
            </a:pPr>
            <a:r>
              <a:rPr lang="en-US" dirty="0">
                <a:solidFill>
                  <a:srgbClr val="292929"/>
                </a:solidFill>
              </a:rPr>
              <a:t>Increase in attention span</a:t>
            </a:r>
          </a:p>
          <a:p>
            <a:pPr lvl="0" eaLnBrk="1" hangingPunct="1">
              <a:buClr>
                <a:srgbClr val="826200"/>
              </a:buClr>
              <a:buSzPct val="100000"/>
              <a:buFont typeface="Arial" panose="020B0604020202020204" pitchFamily="34" charset="0"/>
              <a:buChar char="•"/>
            </a:pPr>
            <a:r>
              <a:rPr lang="en-US" dirty="0">
                <a:solidFill>
                  <a:srgbClr val="292929"/>
                </a:solidFill>
              </a:rPr>
              <a:t>Increase in </a:t>
            </a:r>
            <a:r>
              <a:rPr lang="en-US" i="1" dirty="0">
                <a:solidFill>
                  <a:srgbClr val="292929"/>
                </a:solidFill>
              </a:rPr>
              <a:t>cognitive control</a:t>
            </a:r>
            <a:r>
              <a:rPr lang="en-US" dirty="0">
                <a:solidFill>
                  <a:srgbClr val="292929"/>
                </a:solidFill>
              </a:rPr>
              <a:t> of attention and less impulsivity</a:t>
            </a:r>
          </a:p>
          <a:p>
            <a:pPr lvl="0" eaLnBrk="1" hangingPunct="1">
              <a:buClr>
                <a:srgbClr val="826200"/>
              </a:buClr>
              <a:buSzPct val="100000"/>
              <a:buFont typeface="Arial" panose="020B0604020202020204" pitchFamily="34" charset="0"/>
              <a:buChar char="•"/>
            </a:pPr>
            <a:r>
              <a:rPr lang="en-US" dirty="0">
                <a:solidFill>
                  <a:srgbClr val="292929"/>
                </a:solidFill>
              </a:rPr>
              <a:t>Increase in attention to relevant stimuli</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z="3600" dirty="0">
                <a:solidFill>
                  <a:srgbClr val="000000"/>
                </a:solidFill>
              </a:rPr>
              <a:t>Getting Students to Pay Attention</a:t>
            </a:r>
            <a:endParaRPr lang="en-IN"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758" y="1733551"/>
            <a:ext cx="8566484" cy="4895088"/>
          </a:xfrm>
          <a:prstGeom prst="rect">
            <a:avLst/>
          </a:prstGeom>
        </p:spPr>
      </p:pic>
      <p:sp>
        <p:nvSpPr>
          <p:cNvPr id="3" name="Content Placeholder 2"/>
          <p:cNvSpPr>
            <a:spLocks noGrp="1"/>
          </p:cNvSpPr>
          <p:nvPr>
            <p:ph sz="quarter" idx="11"/>
          </p:nvPr>
        </p:nvSpPr>
        <p:spPr>
          <a:xfrm>
            <a:off x="763921" y="1858044"/>
            <a:ext cx="2107615" cy="1272004"/>
          </a:xfrm>
        </p:spPr>
        <p:txBody>
          <a:bodyPr/>
          <a:lstStyle/>
          <a:p>
            <a:pPr marL="0" lvl="0" indent="0" algn="ctr">
              <a:spcBef>
                <a:spcPct val="0"/>
              </a:spcBef>
              <a:buClrTx/>
              <a:buSzTx/>
              <a:buNone/>
            </a:pPr>
            <a:r>
              <a:rPr lang="en-US" sz="2000" b="1" kern="1200" dirty="0">
                <a:latin typeface="Arial" charset="0"/>
              </a:rPr>
              <a:t>Encourage attention and </a:t>
            </a:r>
          </a:p>
          <a:p>
            <a:pPr marL="0" lvl="0" indent="0" algn="ctr">
              <a:spcBef>
                <a:spcPct val="0"/>
              </a:spcBef>
              <a:buClrTx/>
              <a:buSzTx/>
              <a:buNone/>
            </a:pPr>
            <a:r>
              <a:rPr lang="en-US" sz="2000" b="1" kern="1200" dirty="0">
                <a:latin typeface="Arial" charset="0"/>
              </a:rPr>
              <a:t>minimize distraction</a:t>
            </a:r>
          </a:p>
        </p:txBody>
      </p:sp>
      <p:sp>
        <p:nvSpPr>
          <p:cNvPr id="4" name="Content Placeholder 3"/>
          <p:cNvSpPr>
            <a:spLocks noGrp="1"/>
          </p:cNvSpPr>
          <p:nvPr>
            <p:ph sz="quarter" idx="12"/>
          </p:nvPr>
        </p:nvSpPr>
        <p:spPr>
          <a:xfrm>
            <a:off x="3305172" y="2096659"/>
            <a:ext cx="1508125" cy="956201"/>
          </a:xfrm>
        </p:spPr>
        <p:txBody>
          <a:bodyPr/>
          <a:lstStyle/>
          <a:p>
            <a:pPr marL="0" lvl="0" indent="0" algn="ctr">
              <a:spcBef>
                <a:spcPct val="0"/>
              </a:spcBef>
              <a:buClrTx/>
              <a:buSzTx/>
              <a:buNone/>
            </a:pPr>
            <a:r>
              <a:rPr lang="en-US" sz="2000" b="1" kern="1200" dirty="0">
                <a:solidFill>
                  <a:srgbClr val="080808"/>
                </a:solidFill>
                <a:latin typeface="Arial" charset="0"/>
              </a:rPr>
              <a:t>Make learning</a:t>
            </a:r>
            <a:r>
              <a:rPr lang="en-US" sz="2000" kern="1200" dirty="0">
                <a:solidFill>
                  <a:srgbClr val="080808"/>
                </a:solidFill>
                <a:latin typeface="Arial" charset="0"/>
              </a:rPr>
              <a:t> </a:t>
            </a:r>
            <a:r>
              <a:rPr lang="en-US" sz="2000" b="1" kern="1200" dirty="0">
                <a:solidFill>
                  <a:srgbClr val="080808"/>
                </a:solidFill>
                <a:latin typeface="Arial" charset="0"/>
              </a:rPr>
              <a:t>interesting</a:t>
            </a:r>
          </a:p>
        </p:txBody>
      </p:sp>
      <p:sp>
        <p:nvSpPr>
          <p:cNvPr id="7" name="Content Placeholder 6"/>
          <p:cNvSpPr>
            <a:spLocks noGrp="1"/>
          </p:cNvSpPr>
          <p:nvPr>
            <p:ph sz="quarter" idx="15"/>
          </p:nvPr>
        </p:nvSpPr>
        <p:spPr>
          <a:xfrm>
            <a:off x="5517734" y="2293857"/>
            <a:ext cx="2198520" cy="1108069"/>
          </a:xfrm>
        </p:spPr>
        <p:txBody>
          <a:bodyPr/>
          <a:lstStyle/>
          <a:p>
            <a:pPr marL="0" lvl="0" indent="0" algn="ctr">
              <a:lnSpc>
                <a:spcPct val="90000"/>
              </a:lnSpc>
              <a:spcBef>
                <a:spcPct val="0"/>
              </a:spcBef>
              <a:buClrTx/>
              <a:buSzTx/>
              <a:buNone/>
            </a:pPr>
            <a:r>
              <a:rPr lang="en-US" sz="2000" b="1" kern="1200" dirty="0">
                <a:solidFill>
                  <a:srgbClr val="080808"/>
                </a:solidFill>
                <a:latin typeface="Arial" charset="0"/>
              </a:rPr>
              <a:t>Use cues and gestures</a:t>
            </a:r>
          </a:p>
          <a:p>
            <a:pPr marL="0" lvl="0" indent="0" algn="ctr">
              <a:lnSpc>
                <a:spcPct val="90000"/>
              </a:lnSpc>
              <a:spcBef>
                <a:spcPct val="0"/>
              </a:spcBef>
              <a:buClrTx/>
              <a:buSzTx/>
              <a:buNone/>
            </a:pPr>
            <a:r>
              <a:rPr lang="en-US" sz="2000" b="1" kern="1200" dirty="0">
                <a:solidFill>
                  <a:srgbClr val="080808"/>
                </a:solidFill>
                <a:latin typeface="Arial" charset="0"/>
              </a:rPr>
              <a:t>for important material</a:t>
            </a:r>
          </a:p>
        </p:txBody>
      </p:sp>
      <p:sp>
        <p:nvSpPr>
          <p:cNvPr id="6" name="Content Placeholder 5"/>
          <p:cNvSpPr>
            <a:spLocks noGrp="1"/>
          </p:cNvSpPr>
          <p:nvPr>
            <p:ph sz="quarter" idx="14"/>
          </p:nvPr>
        </p:nvSpPr>
        <p:spPr>
          <a:xfrm>
            <a:off x="5293896" y="4032237"/>
            <a:ext cx="3497179" cy="981768"/>
          </a:xfrm>
        </p:spPr>
        <p:txBody>
          <a:bodyPr/>
          <a:lstStyle/>
          <a:p>
            <a:pPr marL="0" indent="0" algn="ctr">
              <a:spcBef>
                <a:spcPct val="0"/>
              </a:spcBef>
              <a:buClrTx/>
              <a:buSzTx/>
              <a:buNone/>
            </a:pPr>
            <a:r>
              <a:rPr lang="en-US" sz="2000" b="1" kern="1200" dirty="0">
                <a:solidFill>
                  <a:srgbClr val="080808"/>
                </a:solidFill>
                <a:latin typeface="Arial" charset="0"/>
              </a:rPr>
              <a:t>Focus on active learning and be aware of individual differences</a:t>
            </a:r>
          </a:p>
        </p:txBody>
      </p:sp>
      <p:sp>
        <p:nvSpPr>
          <p:cNvPr id="5" name="Content Placeholder 4"/>
          <p:cNvSpPr>
            <a:spLocks noGrp="1"/>
          </p:cNvSpPr>
          <p:nvPr>
            <p:ph sz="quarter" idx="13"/>
          </p:nvPr>
        </p:nvSpPr>
        <p:spPr>
          <a:xfrm>
            <a:off x="3972426" y="5604094"/>
            <a:ext cx="4513846" cy="646842"/>
          </a:xfrm>
        </p:spPr>
        <p:txBody>
          <a:bodyPr/>
          <a:lstStyle/>
          <a:p>
            <a:pPr marL="0" lvl="0" indent="0" algn="ctr">
              <a:lnSpc>
                <a:spcPct val="90000"/>
              </a:lnSpc>
              <a:spcBef>
                <a:spcPct val="0"/>
              </a:spcBef>
              <a:buClrTx/>
              <a:buSzTx/>
              <a:buNone/>
            </a:pPr>
            <a:r>
              <a:rPr lang="en-US" sz="2000" b="1" kern="1200" dirty="0">
                <a:solidFill>
                  <a:srgbClr val="080808"/>
                </a:solidFill>
                <a:latin typeface="Arial" charset="0"/>
              </a:rPr>
              <a:t>Use media and technology to make learning enjoyable</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8387" y="791570"/>
            <a:ext cx="2643803" cy="664168"/>
          </a:xfrm>
        </p:spPr>
        <p:txBody>
          <a:bodyPr/>
          <a:lstStyle/>
          <a:p>
            <a:r>
              <a:rPr lang="en-US" dirty="0"/>
              <a:t>Memory, 1</a:t>
            </a:r>
            <a:endParaRPr lang="en-IN" dirty="0"/>
          </a:p>
        </p:txBody>
      </p:sp>
      <p:pic>
        <p:nvPicPr>
          <p:cNvPr id="5" name="Picture 4">
            <a:extLst>
              <a:ext uri="{FF2B5EF4-FFF2-40B4-BE49-F238E27FC236}">
                <a16:creationId xmlns:a16="http://schemas.microsoft.com/office/drawing/2014/main" id="{2A0FBF20-5ED4-44DF-B134-AE7A583D32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75" t="25555" r="2709" b="6111"/>
          <a:stretch/>
        </p:blipFill>
        <p:spPr>
          <a:xfrm>
            <a:off x="400051" y="1752600"/>
            <a:ext cx="8496300" cy="4686300"/>
          </a:xfrm>
          <a:prstGeom prst="rect">
            <a:avLst/>
          </a:prstGeom>
        </p:spPr>
      </p:pic>
      <p:sp>
        <p:nvSpPr>
          <p:cNvPr id="4" name="Content Placeholder 4">
            <a:extLst>
              <a:ext uri="{FF2B5EF4-FFF2-40B4-BE49-F238E27FC236}">
                <a16:creationId xmlns:a16="http://schemas.microsoft.com/office/drawing/2014/main" id="{3BBC5BB5-8484-466F-9340-A6E56EF98E3B}"/>
              </a:ext>
            </a:extLst>
          </p:cNvPr>
          <p:cNvSpPr>
            <a:spLocks noGrp="1"/>
          </p:cNvSpPr>
          <p:nvPr>
            <p:ph sz="quarter" idx="11"/>
          </p:nvPr>
        </p:nvSpPr>
        <p:spPr>
          <a:xfrm>
            <a:off x="6868887" y="6321765"/>
            <a:ext cx="2027464" cy="234269"/>
          </a:xfrm>
        </p:spPr>
        <p:txBody>
          <a:bodyPr/>
          <a:lstStyle/>
          <a:p>
            <a:pPr marL="0" lvl="0" indent="0" algn="r">
              <a:buClr>
                <a:srgbClr val="CC9900"/>
              </a:buClr>
              <a:buNone/>
            </a:pPr>
            <a:r>
              <a:rPr lang="en-US" sz="1200" dirty="0">
                <a:solidFill>
                  <a:srgbClr val="292929"/>
                </a:solidFill>
                <a:cs typeface="Calibri" panose="020F0502020204030204" pitchFamily="34" charset="0"/>
                <a:hlinkClick r:id="rId4" action="ppaction://hlinksldjump"/>
              </a:rPr>
              <a:t>Jump to long description</a:t>
            </a:r>
            <a:endParaRPr lang="en-US" sz="1200" dirty="0">
              <a:solidFill>
                <a:srgbClr val="292929"/>
              </a:solidFill>
              <a:cs typeface="Calibri" panose="020F0502020204030204" pitchFamily="34"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82036" y="723331"/>
            <a:ext cx="4143376" cy="732407"/>
          </a:xfrm>
        </p:spPr>
        <p:txBody>
          <a:bodyPr/>
          <a:lstStyle/>
          <a:p>
            <a:r>
              <a:rPr lang="en-US" dirty="0">
                <a:solidFill>
                  <a:srgbClr val="000000"/>
                </a:solidFill>
              </a:rPr>
              <a:t>Enter the Debate</a:t>
            </a:r>
            <a:endParaRPr lang="en-IN" dirty="0"/>
          </a:p>
        </p:txBody>
      </p:sp>
      <p:sp>
        <p:nvSpPr>
          <p:cNvPr id="8" name="Content Placeholder 7"/>
          <p:cNvSpPr>
            <a:spLocks noGrp="1"/>
          </p:cNvSpPr>
          <p:nvPr>
            <p:ph idx="1"/>
          </p:nvPr>
        </p:nvSpPr>
        <p:spPr>
          <a:xfrm>
            <a:off x="1372407" y="1516207"/>
            <a:ext cx="6598431" cy="995941"/>
          </a:xfrm>
        </p:spPr>
        <p:txBody>
          <a:bodyPr/>
          <a:lstStyle/>
          <a:p>
            <a:pPr marL="0" lvl="0" indent="0" eaLnBrk="1" hangingPunct="1">
              <a:buClr>
                <a:srgbClr val="CC9900"/>
              </a:buClr>
              <a:buNone/>
            </a:pPr>
            <a:r>
              <a:rPr lang="en-US" i="1" dirty="0">
                <a:solidFill>
                  <a:srgbClr val="292929"/>
                </a:solidFill>
              </a:rPr>
              <a:t>Should teachers require students to engage in rote memorization?</a:t>
            </a:r>
            <a:r>
              <a:rPr lang="en-US" dirty="0">
                <a:solidFill>
                  <a:srgbClr val="292929"/>
                </a:solidFill>
              </a:rPr>
              <a:t> </a:t>
            </a:r>
          </a:p>
        </p:txBody>
      </p:sp>
      <p:sp>
        <p:nvSpPr>
          <p:cNvPr id="9" name="Content Placeholder 8"/>
          <p:cNvSpPr>
            <a:spLocks noGrp="1"/>
          </p:cNvSpPr>
          <p:nvPr>
            <p:ph sz="quarter" idx="11"/>
          </p:nvPr>
        </p:nvSpPr>
        <p:spPr>
          <a:xfrm>
            <a:off x="1285434" y="2703718"/>
            <a:ext cx="827431" cy="407099"/>
          </a:xfrm>
        </p:spPr>
        <p:txBody>
          <a:bodyPr/>
          <a:lstStyle/>
          <a:p>
            <a:pPr marL="0" lvl="0" indent="0">
              <a:spcBef>
                <a:spcPct val="50000"/>
              </a:spcBef>
              <a:buClrTx/>
              <a:buSzTx/>
              <a:buNone/>
            </a:pPr>
            <a:r>
              <a:rPr lang="en-US" sz="2400" b="1" kern="1200" dirty="0">
                <a:solidFill>
                  <a:srgbClr val="626220"/>
                </a:solidFill>
                <a:latin typeface="Arial" charset="0"/>
              </a:rPr>
              <a:t>YES</a:t>
            </a:r>
          </a:p>
        </p:txBody>
      </p:sp>
      <p:sp>
        <p:nvSpPr>
          <p:cNvPr id="14" name="Content Placeholder 7"/>
          <p:cNvSpPr>
            <a:spLocks noGrp="1"/>
          </p:cNvSpPr>
          <p:nvPr>
            <p:ph sz="quarter" idx="12"/>
          </p:nvPr>
        </p:nvSpPr>
        <p:spPr>
          <a:xfrm>
            <a:off x="5219994" y="2691274"/>
            <a:ext cx="643670" cy="430568"/>
          </a:xfrm>
        </p:spPr>
        <p:txBody>
          <a:bodyPr/>
          <a:lstStyle/>
          <a:p>
            <a:pPr marL="0" indent="0">
              <a:spcBef>
                <a:spcPct val="50000"/>
              </a:spcBef>
              <a:buClrTx/>
              <a:buSzTx/>
              <a:buNone/>
            </a:pPr>
            <a:r>
              <a:rPr lang="en-US" sz="2400" b="1" kern="1200" dirty="0">
                <a:solidFill>
                  <a:srgbClr val="626220"/>
                </a:solidFill>
                <a:latin typeface="Arial" charset="0"/>
              </a:rPr>
              <a:t>NO</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388" y="753979"/>
            <a:ext cx="2716583" cy="701759"/>
          </a:xfrm>
        </p:spPr>
        <p:txBody>
          <a:bodyPr/>
          <a:lstStyle/>
          <a:p>
            <a:r>
              <a:rPr lang="en-US" dirty="0">
                <a:solidFill>
                  <a:srgbClr val="000000"/>
                </a:solidFill>
              </a:rPr>
              <a:t>Memory, 2</a:t>
            </a:r>
            <a:endParaRPr lang="en-IN" dirty="0"/>
          </a:p>
        </p:txBody>
      </p:sp>
      <p:sp>
        <p:nvSpPr>
          <p:cNvPr id="14" name="Content Placeholder 10"/>
          <p:cNvSpPr>
            <a:spLocks noGrp="1"/>
          </p:cNvSpPr>
          <p:nvPr>
            <p:ph sz="quarter" idx="11"/>
          </p:nvPr>
        </p:nvSpPr>
        <p:spPr>
          <a:xfrm>
            <a:off x="1531353" y="1787317"/>
            <a:ext cx="5831975" cy="577850"/>
          </a:xfrm>
        </p:spPr>
        <p:txBody>
          <a:bodyPr/>
          <a:lstStyle/>
          <a:p>
            <a:pPr marL="342900" lvl="0" indent="-342900" eaLnBrk="1" hangingPunct="1">
              <a:lnSpc>
                <a:spcPct val="90000"/>
              </a:lnSpc>
              <a:buClr>
                <a:srgbClr val="CC9900"/>
              </a:buClr>
              <a:buNone/>
            </a:pPr>
            <a:r>
              <a:rPr lang="en-US" sz="2400" i="1" kern="1200" dirty="0">
                <a:solidFill>
                  <a:srgbClr val="292929"/>
                </a:solidFill>
                <a:latin typeface="Arial" charset="0"/>
              </a:rPr>
              <a:t>…is the retention of information over time</a:t>
            </a:r>
          </a:p>
        </p:txBody>
      </p:sp>
      <p:sp>
        <p:nvSpPr>
          <p:cNvPr id="15" name="Content Placeholder 12"/>
          <p:cNvSpPr>
            <a:spLocks noGrp="1"/>
          </p:cNvSpPr>
          <p:nvPr>
            <p:ph sz="quarter" idx="12"/>
          </p:nvPr>
        </p:nvSpPr>
        <p:spPr>
          <a:xfrm>
            <a:off x="849269" y="3112915"/>
            <a:ext cx="1762340" cy="533191"/>
          </a:xfrm>
        </p:spPr>
        <p:txBody>
          <a:bodyPr/>
          <a:lstStyle/>
          <a:p>
            <a:pPr marL="0" lvl="0" indent="0" algn="ctr">
              <a:spcBef>
                <a:spcPct val="0"/>
              </a:spcBef>
              <a:buClrTx/>
              <a:buSzTx/>
              <a:buNone/>
            </a:pPr>
            <a:r>
              <a:rPr lang="en-US" sz="2000" b="1" kern="1200" dirty="0">
                <a:solidFill>
                  <a:srgbClr val="080808"/>
                </a:solidFill>
                <a:latin typeface="Arial" charset="0"/>
              </a:rPr>
              <a:t>ENCODING</a:t>
            </a:r>
          </a:p>
        </p:txBody>
      </p:sp>
      <p:sp>
        <p:nvSpPr>
          <p:cNvPr id="17" name="Content Placeholder 16"/>
          <p:cNvSpPr>
            <a:spLocks noGrp="1"/>
          </p:cNvSpPr>
          <p:nvPr>
            <p:ph sz="quarter" idx="14"/>
          </p:nvPr>
        </p:nvSpPr>
        <p:spPr>
          <a:xfrm>
            <a:off x="689811" y="3980779"/>
            <a:ext cx="2103521" cy="1214229"/>
          </a:xfrm>
        </p:spPr>
        <p:txBody>
          <a:bodyPr/>
          <a:lstStyle/>
          <a:p>
            <a:pPr marL="0" lvl="0" indent="0" algn="ctr">
              <a:spcBef>
                <a:spcPct val="0"/>
              </a:spcBef>
              <a:buClrTx/>
              <a:buSzTx/>
              <a:buNone/>
            </a:pPr>
            <a:r>
              <a:rPr lang="en-US" sz="2300" b="1" kern="1200" dirty="0">
                <a:solidFill>
                  <a:srgbClr val="080808"/>
                </a:solidFill>
                <a:latin typeface="Arial" charset="0"/>
              </a:rPr>
              <a:t>Getting</a:t>
            </a:r>
            <a:br>
              <a:rPr lang="en-US" sz="2300" b="1" kern="1200" dirty="0">
                <a:solidFill>
                  <a:srgbClr val="080808"/>
                </a:solidFill>
                <a:latin typeface="Arial" charset="0"/>
              </a:rPr>
            </a:br>
            <a:r>
              <a:rPr lang="en-US" sz="2300" b="1" kern="1200" dirty="0">
                <a:solidFill>
                  <a:srgbClr val="080808"/>
                </a:solidFill>
                <a:latin typeface="Arial" charset="0"/>
              </a:rPr>
              <a:t>information</a:t>
            </a:r>
            <a:br>
              <a:rPr lang="en-US" sz="2300" b="1" kern="1200" dirty="0">
                <a:solidFill>
                  <a:srgbClr val="080808"/>
                </a:solidFill>
                <a:latin typeface="Arial" charset="0"/>
              </a:rPr>
            </a:br>
            <a:r>
              <a:rPr lang="en-US" sz="2300" b="1" kern="1200" dirty="0">
                <a:solidFill>
                  <a:srgbClr val="080808"/>
                </a:solidFill>
                <a:latin typeface="Arial" charset="0"/>
              </a:rPr>
              <a:t>into memory</a:t>
            </a:r>
          </a:p>
        </p:txBody>
      </p:sp>
      <p:sp>
        <p:nvSpPr>
          <p:cNvPr id="16" name="Content Placeholder 14"/>
          <p:cNvSpPr>
            <a:spLocks noGrp="1"/>
          </p:cNvSpPr>
          <p:nvPr>
            <p:ph sz="quarter" idx="13"/>
          </p:nvPr>
        </p:nvSpPr>
        <p:spPr>
          <a:xfrm>
            <a:off x="3882190" y="3064289"/>
            <a:ext cx="1652336" cy="485566"/>
          </a:xfrm>
        </p:spPr>
        <p:txBody>
          <a:bodyPr/>
          <a:lstStyle/>
          <a:p>
            <a:pPr marL="0" lvl="0" indent="0" algn="ctr">
              <a:spcBef>
                <a:spcPct val="0"/>
              </a:spcBef>
              <a:buClrTx/>
              <a:buSzTx/>
              <a:buNone/>
            </a:pPr>
            <a:r>
              <a:rPr lang="en-US" sz="2000" b="1" kern="1200" dirty="0">
                <a:solidFill>
                  <a:srgbClr val="080808"/>
                </a:solidFill>
                <a:latin typeface="Arial" charset="0"/>
              </a:rPr>
              <a:t>STORAGE</a:t>
            </a:r>
          </a:p>
        </p:txBody>
      </p:sp>
      <p:sp>
        <p:nvSpPr>
          <p:cNvPr id="19" name="Content Placeholder 20"/>
          <p:cNvSpPr>
            <a:spLocks noGrp="1"/>
          </p:cNvSpPr>
          <p:nvPr>
            <p:ph sz="quarter" idx="16"/>
          </p:nvPr>
        </p:nvSpPr>
        <p:spPr>
          <a:xfrm>
            <a:off x="3768929" y="4045588"/>
            <a:ext cx="1862401" cy="1068527"/>
          </a:xfrm>
        </p:spPr>
        <p:txBody>
          <a:bodyPr/>
          <a:lstStyle/>
          <a:p>
            <a:pPr marL="0" lvl="0" indent="0" algn="ctr">
              <a:spcBef>
                <a:spcPct val="0"/>
              </a:spcBef>
              <a:buClrTx/>
              <a:buSzTx/>
              <a:buNone/>
            </a:pPr>
            <a:r>
              <a:rPr lang="en-US" sz="2300" b="1" kern="1200" dirty="0">
                <a:solidFill>
                  <a:srgbClr val="080808"/>
                </a:solidFill>
                <a:latin typeface="Arial" charset="0"/>
              </a:rPr>
              <a:t>Retaining</a:t>
            </a:r>
            <a:br>
              <a:rPr lang="en-US" sz="2300" b="1" kern="1200" dirty="0">
                <a:solidFill>
                  <a:srgbClr val="080808"/>
                </a:solidFill>
                <a:latin typeface="Arial" charset="0"/>
              </a:rPr>
            </a:br>
            <a:r>
              <a:rPr lang="en-US" sz="2300" b="1" kern="1200" dirty="0">
                <a:solidFill>
                  <a:srgbClr val="080808"/>
                </a:solidFill>
                <a:latin typeface="Arial" charset="0"/>
              </a:rPr>
              <a:t>information</a:t>
            </a:r>
            <a:br>
              <a:rPr lang="en-US" sz="2300" b="1" kern="1200" dirty="0">
                <a:solidFill>
                  <a:srgbClr val="080808"/>
                </a:solidFill>
                <a:latin typeface="Arial" charset="0"/>
              </a:rPr>
            </a:br>
            <a:r>
              <a:rPr lang="en-US" sz="2300" b="1" kern="1200" dirty="0">
                <a:solidFill>
                  <a:srgbClr val="080808"/>
                </a:solidFill>
                <a:latin typeface="Arial" charset="0"/>
              </a:rPr>
              <a:t>over time</a:t>
            </a:r>
            <a:endParaRPr lang="en-US" sz="2400" kern="1200" dirty="0">
              <a:solidFill>
                <a:srgbClr val="663300"/>
              </a:solidFill>
              <a:latin typeface="Arial" charset="0"/>
            </a:endParaRPr>
          </a:p>
        </p:txBody>
      </p:sp>
      <p:sp>
        <p:nvSpPr>
          <p:cNvPr id="20" name="Content Placeholder 22"/>
          <p:cNvSpPr>
            <a:spLocks noGrp="1"/>
          </p:cNvSpPr>
          <p:nvPr>
            <p:ph sz="quarter" idx="17"/>
          </p:nvPr>
        </p:nvSpPr>
        <p:spPr>
          <a:xfrm>
            <a:off x="6625389" y="3062604"/>
            <a:ext cx="1896478" cy="469103"/>
          </a:xfrm>
        </p:spPr>
        <p:txBody>
          <a:bodyPr/>
          <a:lstStyle/>
          <a:p>
            <a:pPr marL="0" lvl="0" indent="0" algn="ctr">
              <a:spcBef>
                <a:spcPct val="0"/>
              </a:spcBef>
              <a:buClrTx/>
              <a:buSzTx/>
              <a:buNone/>
            </a:pPr>
            <a:r>
              <a:rPr lang="en-US" sz="2000" b="1" kern="1200" dirty="0">
                <a:solidFill>
                  <a:srgbClr val="080808"/>
                </a:solidFill>
                <a:latin typeface="Arial" charset="0"/>
              </a:rPr>
              <a:t>RETRIEVAL</a:t>
            </a:r>
          </a:p>
        </p:txBody>
      </p:sp>
      <p:sp>
        <p:nvSpPr>
          <p:cNvPr id="18" name="Content Placeholder 18"/>
          <p:cNvSpPr>
            <a:spLocks noGrp="1"/>
          </p:cNvSpPr>
          <p:nvPr>
            <p:ph sz="quarter" idx="15"/>
          </p:nvPr>
        </p:nvSpPr>
        <p:spPr>
          <a:xfrm>
            <a:off x="6593305" y="3836553"/>
            <a:ext cx="1925052" cy="1503061"/>
          </a:xfrm>
        </p:spPr>
        <p:txBody>
          <a:bodyPr/>
          <a:lstStyle/>
          <a:p>
            <a:pPr marL="0" lvl="0" indent="0" algn="ctr">
              <a:spcBef>
                <a:spcPct val="0"/>
              </a:spcBef>
              <a:buClrTx/>
              <a:buSzTx/>
              <a:buNone/>
            </a:pPr>
            <a:r>
              <a:rPr lang="en-US" sz="2300" b="1" kern="1200" dirty="0">
                <a:solidFill>
                  <a:srgbClr val="080808"/>
                </a:solidFill>
                <a:latin typeface="Arial" charset="0"/>
              </a:rPr>
              <a:t>Taking</a:t>
            </a:r>
            <a:br>
              <a:rPr lang="en-US" sz="2300" b="1" kern="1200" dirty="0">
                <a:solidFill>
                  <a:srgbClr val="080808"/>
                </a:solidFill>
                <a:latin typeface="Arial" charset="0"/>
              </a:rPr>
            </a:br>
            <a:r>
              <a:rPr lang="en-US" sz="2300" b="1" kern="1200" dirty="0">
                <a:solidFill>
                  <a:srgbClr val="080808"/>
                </a:solidFill>
                <a:latin typeface="Arial" charset="0"/>
              </a:rPr>
              <a:t>information</a:t>
            </a:r>
            <a:br>
              <a:rPr lang="en-US" sz="2300" b="1" kern="1200" dirty="0">
                <a:solidFill>
                  <a:srgbClr val="080808"/>
                </a:solidFill>
                <a:latin typeface="Arial" charset="0"/>
              </a:rPr>
            </a:br>
            <a:r>
              <a:rPr lang="en-US" sz="2300" b="1" kern="1200" dirty="0">
                <a:solidFill>
                  <a:srgbClr val="080808"/>
                </a:solidFill>
                <a:latin typeface="Arial" charset="0"/>
              </a:rPr>
              <a:t>out of </a:t>
            </a:r>
          </a:p>
          <a:p>
            <a:pPr marL="0" lvl="0" indent="0" algn="ctr">
              <a:spcBef>
                <a:spcPct val="0"/>
              </a:spcBef>
              <a:buClrTx/>
              <a:buSzTx/>
              <a:buNone/>
            </a:pPr>
            <a:r>
              <a:rPr lang="en-US" sz="2300" b="1" kern="1200" dirty="0">
                <a:solidFill>
                  <a:srgbClr val="080808"/>
                </a:solidFill>
                <a:latin typeface="Arial" charset="0"/>
              </a:rPr>
              <a:t>storage</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068388" y="895424"/>
            <a:ext cx="5025664" cy="560314"/>
          </a:xfrm>
        </p:spPr>
        <p:txBody>
          <a:bodyPr/>
          <a:lstStyle/>
          <a:p>
            <a:r>
              <a:rPr lang="en-US" dirty="0">
                <a:solidFill>
                  <a:srgbClr val="000000"/>
                </a:solidFill>
              </a:rPr>
              <a:t>Encoding Strategies</a:t>
            </a:r>
            <a:endParaRPr lang="en-IN" dirty="0"/>
          </a:p>
        </p:txBody>
      </p:sp>
      <p:pic>
        <p:nvPicPr>
          <p:cNvPr id="10" name="Picture 9">
            <a:extLst>
              <a:ext uri="{FF2B5EF4-FFF2-40B4-BE49-F238E27FC236}">
                <a16:creationId xmlns:a16="http://schemas.microsoft.com/office/drawing/2014/main" id="{09CF48A0-C9EF-437E-88D7-1F7673D051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58" t="30235" r="1549" b="9671"/>
          <a:stretch/>
        </p:blipFill>
        <p:spPr>
          <a:xfrm>
            <a:off x="288756" y="2073499"/>
            <a:ext cx="8713576" cy="4121239"/>
          </a:xfrm>
          <a:prstGeom prst="rect">
            <a:avLst/>
          </a:prstGeom>
        </p:spPr>
      </p:pic>
      <p:sp>
        <p:nvSpPr>
          <p:cNvPr id="4" name="Content Placeholder 2">
            <a:extLst>
              <a:ext uri="{FF2B5EF4-FFF2-40B4-BE49-F238E27FC236}">
                <a16:creationId xmlns:a16="http://schemas.microsoft.com/office/drawing/2014/main" id="{FF30AD36-EBDA-472E-B193-9F48D766246A}"/>
              </a:ext>
            </a:extLst>
          </p:cNvPr>
          <p:cNvSpPr>
            <a:spLocks noGrp="1"/>
          </p:cNvSpPr>
          <p:nvPr>
            <p:ph idx="1"/>
          </p:nvPr>
        </p:nvSpPr>
        <p:spPr>
          <a:xfrm>
            <a:off x="6825343" y="6194738"/>
            <a:ext cx="1899557" cy="304800"/>
          </a:xfrm>
        </p:spPr>
        <p:txBody>
          <a:bodyPr/>
          <a:lstStyle/>
          <a:p>
            <a:pPr marL="0" lvl="0" indent="0" algn="r">
              <a:buClr>
                <a:srgbClr val="CC9900"/>
              </a:buClr>
              <a:buNone/>
            </a:pPr>
            <a:r>
              <a:rPr lang="en-US" sz="1200" dirty="0">
                <a:solidFill>
                  <a:srgbClr val="292929"/>
                </a:solidFill>
                <a:cs typeface="Calibri" panose="020F0502020204030204" pitchFamily="34" charset="0"/>
                <a:hlinkClick r:id="rId4" action="ppaction://hlinksldjump"/>
              </a:rPr>
              <a:t>Jump to long description</a:t>
            </a:r>
            <a:endParaRPr lang="en-US" sz="1200" dirty="0">
              <a:solidFill>
                <a:srgbClr val="292929"/>
              </a:solidFill>
              <a:cs typeface="Calibri" panose="020F0502020204030204" pitchFamily="34"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8388" y="794129"/>
            <a:ext cx="5651501" cy="661609"/>
          </a:xfrm>
        </p:spPr>
        <p:txBody>
          <a:bodyPr/>
          <a:lstStyle/>
          <a:p>
            <a:r>
              <a:rPr lang="en-US" dirty="0">
                <a:solidFill>
                  <a:srgbClr val="000000"/>
                </a:solidFill>
              </a:rPr>
              <a:t>Memory’s Time Frames</a:t>
            </a:r>
            <a:endParaRPr lang="en-IN" dirty="0"/>
          </a:p>
        </p:txBody>
      </p:sp>
      <p:pic>
        <p:nvPicPr>
          <p:cNvPr id="18439" name="Picture 13"/>
          <p:cNvPicPr>
            <a:picLocks noChangeAspect="1" noChangeArrowheads="1"/>
          </p:cNvPicPr>
          <p:nvPr/>
        </p:nvPicPr>
        <p:blipFill>
          <a:blip r:embed="rId3"/>
          <a:srcRect/>
          <a:stretch>
            <a:fillRect/>
          </a:stretch>
        </p:blipFill>
        <p:spPr bwMode="auto">
          <a:xfrm>
            <a:off x="6719889" y="736601"/>
            <a:ext cx="1084263" cy="1165225"/>
          </a:xfrm>
          <a:prstGeom prst="rect">
            <a:avLst/>
          </a:prstGeom>
          <a:noFill/>
          <a:ln w="9525">
            <a:noFill/>
            <a:miter lim="800000"/>
            <a:headEnd/>
            <a:tailEnd/>
          </a:ln>
        </p:spPr>
      </p:pic>
      <p:sp>
        <p:nvSpPr>
          <p:cNvPr id="2" name="Content Placeholder 1"/>
          <p:cNvSpPr>
            <a:spLocks noGrp="1"/>
          </p:cNvSpPr>
          <p:nvPr>
            <p:ph idx="1"/>
          </p:nvPr>
        </p:nvSpPr>
        <p:spPr>
          <a:xfrm>
            <a:off x="747714" y="2204708"/>
            <a:ext cx="7620000" cy="511575"/>
          </a:xfrm>
          <a:solidFill>
            <a:schemeClr val="accent1">
              <a:alpha val="33000"/>
            </a:schemeClr>
          </a:solidFill>
          <a:ln w="12700" cap="sq">
            <a:solidFill>
              <a:schemeClr val="tx1"/>
            </a:solidFill>
          </a:ln>
        </p:spPr>
        <p:txBody>
          <a:bodyPr/>
          <a:lstStyle/>
          <a:p>
            <a:pPr marL="0" lvl="0" indent="0" algn="ctr">
              <a:spcBef>
                <a:spcPct val="0"/>
              </a:spcBef>
              <a:buClrTx/>
              <a:buSzTx/>
              <a:buNone/>
            </a:pPr>
            <a:r>
              <a:rPr lang="en-US" sz="2300" b="1" kern="1200" dirty="0">
                <a:solidFill>
                  <a:srgbClr val="292929"/>
                </a:solidFill>
                <a:latin typeface="Arial" charset="0"/>
              </a:rPr>
              <a:t>Sensory Memory - </a:t>
            </a:r>
            <a:r>
              <a:rPr lang="en-US" sz="2300" kern="1200" dirty="0">
                <a:solidFill>
                  <a:srgbClr val="292929"/>
                </a:solidFill>
                <a:latin typeface="Arial" charset="0"/>
              </a:rPr>
              <a:t>Retains information for an instant</a:t>
            </a:r>
          </a:p>
        </p:txBody>
      </p:sp>
      <p:sp>
        <p:nvSpPr>
          <p:cNvPr id="3" name="Content Placeholder 2"/>
          <p:cNvSpPr>
            <a:spLocks noGrp="1"/>
          </p:cNvSpPr>
          <p:nvPr>
            <p:ph sz="quarter" idx="11"/>
          </p:nvPr>
        </p:nvSpPr>
        <p:spPr>
          <a:xfrm>
            <a:off x="747713" y="3222604"/>
            <a:ext cx="7639051" cy="851608"/>
          </a:xfrm>
          <a:solidFill>
            <a:schemeClr val="accent1">
              <a:alpha val="66000"/>
            </a:schemeClr>
          </a:solidFill>
          <a:ln w="12700" cap="sq">
            <a:solidFill>
              <a:schemeClr val="tx1"/>
            </a:solidFill>
          </a:ln>
        </p:spPr>
        <p:txBody>
          <a:bodyPr/>
          <a:lstStyle/>
          <a:p>
            <a:pPr marL="0" lvl="0" indent="0" algn="ctr">
              <a:spcBef>
                <a:spcPct val="0"/>
              </a:spcBef>
              <a:buClrTx/>
              <a:buSzTx/>
              <a:buNone/>
            </a:pPr>
            <a:r>
              <a:rPr lang="en-US" sz="2300" b="1" kern="1200" dirty="0">
                <a:latin typeface="Arial" charset="0"/>
              </a:rPr>
              <a:t>Short-Term Memory - </a:t>
            </a:r>
            <a:r>
              <a:rPr lang="en-US" sz="2300" kern="1200" dirty="0">
                <a:latin typeface="Arial" charset="0"/>
              </a:rPr>
              <a:t>Limited capacity and retains for 30 seconds without rehearsal</a:t>
            </a:r>
          </a:p>
        </p:txBody>
      </p:sp>
      <p:pic>
        <p:nvPicPr>
          <p:cNvPr id="18440" name="Picture 14"/>
          <p:cNvPicPr>
            <a:picLocks noChangeAspect="1" noChangeArrowheads="1"/>
          </p:cNvPicPr>
          <p:nvPr/>
        </p:nvPicPr>
        <p:blipFill>
          <a:blip r:embed="rId3"/>
          <a:srcRect/>
          <a:stretch>
            <a:fillRect/>
          </a:stretch>
        </p:blipFill>
        <p:spPr bwMode="auto">
          <a:xfrm>
            <a:off x="1968502" y="4060826"/>
            <a:ext cx="1084263" cy="1165225"/>
          </a:xfrm>
          <a:prstGeom prst="rect">
            <a:avLst/>
          </a:prstGeom>
          <a:noFill/>
          <a:ln w="9525">
            <a:noFill/>
            <a:miter lim="800000"/>
            <a:headEnd/>
            <a:tailEnd/>
          </a:ln>
        </p:spPr>
      </p:pic>
      <p:pic>
        <p:nvPicPr>
          <p:cNvPr id="18441" name="Picture 15"/>
          <p:cNvPicPr>
            <a:picLocks noChangeAspect="1" noChangeArrowheads="1"/>
          </p:cNvPicPr>
          <p:nvPr/>
        </p:nvPicPr>
        <p:blipFill>
          <a:blip r:embed="rId3"/>
          <a:srcRect/>
          <a:stretch>
            <a:fillRect/>
          </a:stretch>
        </p:blipFill>
        <p:spPr bwMode="auto">
          <a:xfrm>
            <a:off x="4165602" y="4297364"/>
            <a:ext cx="1084263" cy="1165225"/>
          </a:xfrm>
          <a:prstGeom prst="rect">
            <a:avLst/>
          </a:prstGeom>
          <a:noFill/>
          <a:ln w="9525">
            <a:noFill/>
            <a:miter lim="800000"/>
            <a:headEnd/>
            <a:tailEnd/>
          </a:ln>
        </p:spPr>
      </p:pic>
      <p:pic>
        <p:nvPicPr>
          <p:cNvPr id="18442" name="Picture 16"/>
          <p:cNvPicPr>
            <a:picLocks noChangeAspect="1" noChangeArrowheads="1"/>
          </p:cNvPicPr>
          <p:nvPr/>
        </p:nvPicPr>
        <p:blipFill>
          <a:blip r:embed="rId3"/>
          <a:srcRect/>
          <a:stretch>
            <a:fillRect/>
          </a:stretch>
        </p:blipFill>
        <p:spPr bwMode="auto">
          <a:xfrm>
            <a:off x="6764338" y="4162760"/>
            <a:ext cx="1084263" cy="1165225"/>
          </a:xfrm>
          <a:prstGeom prst="rect">
            <a:avLst/>
          </a:prstGeom>
          <a:noFill/>
          <a:ln w="9525">
            <a:noFill/>
            <a:miter lim="800000"/>
            <a:headEnd/>
            <a:tailEnd/>
          </a:ln>
        </p:spPr>
      </p:pic>
      <p:sp>
        <p:nvSpPr>
          <p:cNvPr id="4" name="Content Placeholder 3"/>
          <p:cNvSpPr>
            <a:spLocks noGrp="1"/>
          </p:cNvSpPr>
          <p:nvPr>
            <p:ph sz="quarter" idx="12"/>
          </p:nvPr>
        </p:nvSpPr>
        <p:spPr>
          <a:xfrm>
            <a:off x="766762" y="5471143"/>
            <a:ext cx="7620000" cy="837960"/>
          </a:xfrm>
          <a:solidFill>
            <a:schemeClr val="accent1"/>
          </a:solidFill>
          <a:ln w="12700" cap="sq">
            <a:solidFill>
              <a:schemeClr val="tx1"/>
            </a:solidFill>
          </a:ln>
        </p:spPr>
        <p:txBody>
          <a:bodyPr/>
          <a:lstStyle/>
          <a:p>
            <a:pPr marL="0" lvl="0" indent="0" algn="ctr">
              <a:spcBef>
                <a:spcPct val="0"/>
              </a:spcBef>
              <a:buClrTx/>
              <a:buSzTx/>
              <a:buNone/>
            </a:pPr>
            <a:r>
              <a:rPr lang="en-US" sz="2300" b="1" kern="1200" dirty="0">
                <a:solidFill>
                  <a:srgbClr val="292929"/>
                </a:solidFill>
                <a:latin typeface="Arial" charset="0"/>
              </a:rPr>
              <a:t>Long-Term Memory - </a:t>
            </a:r>
            <a:r>
              <a:rPr lang="en-US" sz="2300" kern="1200" dirty="0">
                <a:solidFill>
                  <a:srgbClr val="292929"/>
                </a:solidFill>
                <a:latin typeface="Arial" charset="0"/>
              </a:rPr>
              <a:t>Unlimited capacity over a long period of time</a:t>
            </a:r>
            <a:endParaRPr lang="en-US" sz="2300" b="1" kern="1200" dirty="0">
              <a:solidFill>
                <a:srgbClr val="292929"/>
              </a:solidFill>
              <a:latin typeface="Arial"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388" y="395785"/>
            <a:ext cx="5865812" cy="1059953"/>
          </a:xfrm>
        </p:spPr>
        <p:txBody>
          <a:bodyPr/>
          <a:lstStyle/>
          <a:p>
            <a:r>
              <a:rPr lang="en-US" sz="3600" dirty="0">
                <a:solidFill>
                  <a:srgbClr val="000000"/>
                </a:solidFill>
              </a:rPr>
              <a:t>Figure 8.2 - Developmental Changes in Memory Span</a:t>
            </a:r>
            <a:endParaRPr lang="en-IN" dirty="0"/>
          </a:p>
        </p:txBody>
      </p:sp>
      <p:pic>
        <p:nvPicPr>
          <p:cNvPr id="4" name="Picture 3">
            <a:extLst>
              <a:ext uri="{FF2B5EF4-FFF2-40B4-BE49-F238E27FC236}">
                <a16:creationId xmlns:a16="http://schemas.microsoft.com/office/drawing/2014/main" id="{6276FADC-BAC6-4A92-8894-1263E71298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458" t="22501" r="24167" b="6388"/>
          <a:stretch/>
        </p:blipFill>
        <p:spPr>
          <a:xfrm>
            <a:off x="1962150" y="1543050"/>
            <a:ext cx="4972050" cy="4876802"/>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Figure 8.3 - </a:t>
            </a:r>
            <a:r>
              <a:rPr lang="en-US" dirty="0" err="1">
                <a:solidFill>
                  <a:srgbClr val="000000"/>
                </a:solidFill>
              </a:rPr>
              <a:t>Baddeley’s</a:t>
            </a:r>
            <a:r>
              <a:rPr lang="en-US" dirty="0">
                <a:solidFill>
                  <a:srgbClr val="000000"/>
                </a:solidFill>
              </a:rPr>
              <a:t> Model of Memory</a:t>
            </a:r>
            <a:endParaRPr lang="en-IN" dirty="0"/>
          </a:p>
        </p:txBody>
      </p:sp>
      <p:pic>
        <p:nvPicPr>
          <p:cNvPr id="4" name="Picture 3">
            <a:extLst>
              <a:ext uri="{FF2B5EF4-FFF2-40B4-BE49-F238E27FC236}">
                <a16:creationId xmlns:a16="http://schemas.microsoft.com/office/drawing/2014/main" id="{904EB8DE-CA36-47CD-AA3D-EAF9C684C3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500" t="24626" r="19375" b="6848"/>
          <a:stretch/>
        </p:blipFill>
        <p:spPr>
          <a:xfrm>
            <a:off x="1600200" y="1688838"/>
            <a:ext cx="5772150" cy="4699491"/>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388" y="42863"/>
            <a:ext cx="6001152" cy="1412875"/>
          </a:xfrm>
        </p:spPr>
        <p:txBody>
          <a:bodyPr/>
          <a:lstStyle/>
          <a:p>
            <a:r>
              <a:rPr lang="en-US" dirty="0">
                <a:solidFill>
                  <a:srgbClr val="000000"/>
                </a:solidFill>
              </a:rPr>
              <a:t>Figure 8.4 - Atkinson and </a:t>
            </a:r>
            <a:r>
              <a:rPr lang="en-US" dirty="0" err="1">
                <a:solidFill>
                  <a:srgbClr val="000000"/>
                </a:solidFill>
              </a:rPr>
              <a:t>Shiffrin’s</a:t>
            </a:r>
            <a:r>
              <a:rPr lang="en-US" dirty="0">
                <a:solidFill>
                  <a:srgbClr val="000000"/>
                </a:solidFill>
              </a:rPr>
              <a:t> Theory</a:t>
            </a:r>
            <a:endParaRPr lang="en-IN" dirty="0"/>
          </a:p>
        </p:txBody>
      </p:sp>
      <p:pic>
        <p:nvPicPr>
          <p:cNvPr id="4" name="Picture 3">
            <a:extLst>
              <a:ext uri="{FF2B5EF4-FFF2-40B4-BE49-F238E27FC236}">
                <a16:creationId xmlns:a16="http://schemas.microsoft.com/office/drawing/2014/main" id="{BABD90FC-DDAF-4E6D-A75E-812BAD1E7DC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52" t="31390" r="3125" b="8610"/>
          <a:stretch/>
        </p:blipFill>
        <p:spPr>
          <a:xfrm>
            <a:off x="461964" y="2152650"/>
            <a:ext cx="8396286" cy="4114800"/>
          </a:xfrm>
          <a:prstGeom prst="rect">
            <a:avLst/>
          </a:prstGeom>
        </p:spPr>
      </p:pic>
      <p:sp>
        <p:nvSpPr>
          <p:cNvPr id="5" name="Content Placeholder 4">
            <a:extLst>
              <a:ext uri="{FF2B5EF4-FFF2-40B4-BE49-F238E27FC236}">
                <a16:creationId xmlns:a16="http://schemas.microsoft.com/office/drawing/2014/main" id="{DA36B30D-CF94-4608-B2EE-7DAE8B3DFDC4}"/>
              </a:ext>
            </a:extLst>
          </p:cNvPr>
          <p:cNvSpPr>
            <a:spLocks noGrp="1"/>
          </p:cNvSpPr>
          <p:nvPr>
            <p:ph sz="quarter" idx="11"/>
          </p:nvPr>
        </p:nvSpPr>
        <p:spPr>
          <a:xfrm>
            <a:off x="6961414" y="6119019"/>
            <a:ext cx="1896836" cy="296862"/>
          </a:xfrm>
        </p:spPr>
        <p:txBody>
          <a:bodyPr/>
          <a:lstStyle/>
          <a:p>
            <a:pPr marL="0" lvl="0" indent="0" algn="r">
              <a:buClr>
                <a:srgbClr val="CC9900"/>
              </a:buClr>
              <a:buNone/>
            </a:pPr>
            <a:r>
              <a:rPr lang="en-US" sz="1200" dirty="0">
                <a:solidFill>
                  <a:srgbClr val="292929"/>
                </a:solidFill>
                <a:cs typeface="Calibri" panose="020F0502020204030204" pitchFamily="34" charset="0"/>
                <a:hlinkClick r:id="rId4" action="ppaction://hlinksldjump"/>
              </a:rPr>
              <a:t>Jump to long description</a:t>
            </a:r>
            <a:endParaRPr lang="en-US" sz="1200" dirty="0">
              <a:solidFill>
                <a:srgbClr val="292929"/>
              </a:solidFill>
              <a:cs typeface="Calibri" panose="020F0502020204030204"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2163" y="709682"/>
            <a:ext cx="3790215" cy="664168"/>
          </a:xfrm>
        </p:spPr>
        <p:txBody>
          <a:bodyPr/>
          <a:lstStyle/>
          <a:p>
            <a:r>
              <a:rPr lang="en-US" dirty="0">
                <a:solidFill>
                  <a:srgbClr val="000000"/>
                </a:solidFill>
              </a:rPr>
              <a:t>Learning Goals</a:t>
            </a:r>
            <a:endParaRPr lang="en-IN" dirty="0"/>
          </a:p>
        </p:txBody>
      </p:sp>
      <p:sp>
        <p:nvSpPr>
          <p:cNvPr id="3" name="Content Placeholder 2"/>
          <p:cNvSpPr>
            <a:spLocks noGrp="1"/>
          </p:cNvSpPr>
          <p:nvPr>
            <p:ph idx="1"/>
          </p:nvPr>
        </p:nvSpPr>
        <p:spPr>
          <a:xfrm>
            <a:off x="867438" y="1708242"/>
            <a:ext cx="7506542" cy="4114800"/>
          </a:xfrm>
        </p:spPr>
        <p:txBody>
          <a:bodyPr/>
          <a:lstStyle/>
          <a:p>
            <a:pPr lvl="0" eaLnBrk="1" hangingPunct="1">
              <a:lnSpc>
                <a:spcPct val="90000"/>
              </a:lnSpc>
              <a:spcBef>
                <a:spcPct val="50000"/>
              </a:spcBef>
              <a:buClr>
                <a:srgbClr val="826200"/>
              </a:buClr>
              <a:buSzPct val="85000"/>
              <a:buFont typeface="Arial" panose="020B0604020202020204" pitchFamily="34" charset="0"/>
              <a:buChar char="•"/>
              <a:tabLst>
                <a:tab pos="349250" algn="l"/>
              </a:tabLst>
            </a:pPr>
            <a:r>
              <a:rPr lang="en-US" sz="2400" dirty="0">
                <a:solidFill>
                  <a:srgbClr val="292929"/>
                </a:solidFill>
              </a:rPr>
              <a:t>Describe the information-processing approach.</a:t>
            </a:r>
          </a:p>
          <a:p>
            <a:pPr lvl="0" eaLnBrk="1" hangingPunct="1">
              <a:lnSpc>
                <a:spcPct val="90000"/>
              </a:lnSpc>
              <a:spcBef>
                <a:spcPct val="50000"/>
              </a:spcBef>
              <a:buClr>
                <a:srgbClr val="826200"/>
              </a:buClr>
              <a:buSzPct val="85000"/>
              <a:buFont typeface="Arial" panose="020B0604020202020204" pitchFamily="34" charset="0"/>
              <a:buChar char="•"/>
              <a:tabLst>
                <a:tab pos="349250" algn="l"/>
              </a:tabLst>
            </a:pPr>
            <a:r>
              <a:rPr lang="en-US" sz="2400" dirty="0">
                <a:solidFill>
                  <a:srgbClr val="292929"/>
                </a:solidFill>
              </a:rPr>
              <a:t>Characterize attention and summarize how it changes during development.</a:t>
            </a:r>
          </a:p>
          <a:p>
            <a:pPr lvl="0" eaLnBrk="1" hangingPunct="1">
              <a:lnSpc>
                <a:spcPct val="90000"/>
              </a:lnSpc>
              <a:spcBef>
                <a:spcPct val="50000"/>
              </a:spcBef>
              <a:buClr>
                <a:srgbClr val="826200"/>
              </a:buClr>
              <a:buSzPct val="85000"/>
              <a:buFont typeface="Arial" panose="020B0604020202020204" pitchFamily="34" charset="0"/>
              <a:buChar char="•"/>
              <a:tabLst>
                <a:tab pos="349250" algn="l"/>
              </a:tabLst>
            </a:pPr>
            <a:r>
              <a:rPr lang="en-US" sz="2400" dirty="0">
                <a:solidFill>
                  <a:srgbClr val="292929"/>
                </a:solidFill>
              </a:rPr>
              <a:t>Discuss memory in terms of encoding, storage, and retrieval.</a:t>
            </a:r>
          </a:p>
          <a:p>
            <a:pPr lvl="0" eaLnBrk="1" hangingPunct="1">
              <a:lnSpc>
                <a:spcPct val="90000"/>
              </a:lnSpc>
              <a:spcBef>
                <a:spcPct val="50000"/>
              </a:spcBef>
              <a:buClr>
                <a:srgbClr val="826200"/>
              </a:buClr>
              <a:buSzPct val="85000"/>
              <a:buFont typeface="Arial" panose="020B0604020202020204" pitchFamily="34" charset="0"/>
              <a:buChar char="•"/>
              <a:tabLst>
                <a:tab pos="349250" algn="l"/>
              </a:tabLst>
            </a:pPr>
            <a:r>
              <a:rPr lang="en-US" sz="2400" dirty="0">
                <a:solidFill>
                  <a:srgbClr val="292929"/>
                </a:solidFill>
              </a:rPr>
              <a:t>Draw some lessons about learning from the way experts think.</a:t>
            </a:r>
          </a:p>
          <a:p>
            <a:pPr lvl="0" eaLnBrk="1" hangingPunct="1">
              <a:lnSpc>
                <a:spcPct val="90000"/>
              </a:lnSpc>
              <a:spcBef>
                <a:spcPct val="50000"/>
              </a:spcBef>
              <a:buClr>
                <a:srgbClr val="826200"/>
              </a:buClr>
              <a:buSzPct val="85000"/>
              <a:buFont typeface="Arial" panose="020B0604020202020204" pitchFamily="34" charset="0"/>
              <a:buChar char="•"/>
              <a:tabLst>
                <a:tab pos="349250" algn="l"/>
              </a:tabLst>
            </a:pPr>
            <a:r>
              <a:rPr lang="en-US" sz="2400" dirty="0">
                <a:solidFill>
                  <a:srgbClr val="292929"/>
                </a:solidFill>
              </a:rPr>
              <a:t>Explain the concept of metacognition and identify some ways to improve children’s metacognition.	</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8387" y="668740"/>
            <a:ext cx="3022349" cy="786998"/>
          </a:xfrm>
        </p:spPr>
        <p:txBody>
          <a:bodyPr/>
          <a:lstStyle/>
          <a:p>
            <a:r>
              <a:rPr lang="en-US" dirty="0"/>
              <a:t>Memory, 3</a:t>
            </a:r>
            <a:endParaRPr lang="en-IN" sz="2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047236"/>
            <a:ext cx="6041136" cy="3657600"/>
          </a:xfrm>
          <a:prstGeom prst="rect">
            <a:avLst/>
          </a:prstGeom>
        </p:spPr>
      </p:pic>
      <p:sp>
        <p:nvSpPr>
          <p:cNvPr id="5" name="Content Placeholder 4">
            <a:extLst>
              <a:ext uri="{FF2B5EF4-FFF2-40B4-BE49-F238E27FC236}">
                <a16:creationId xmlns:a16="http://schemas.microsoft.com/office/drawing/2014/main" id="{AB93AB08-69C9-46A5-8CF8-61B6127FCE43}"/>
              </a:ext>
            </a:extLst>
          </p:cNvPr>
          <p:cNvSpPr>
            <a:spLocks noGrp="1"/>
          </p:cNvSpPr>
          <p:nvPr>
            <p:ph sz="quarter" idx="11"/>
          </p:nvPr>
        </p:nvSpPr>
        <p:spPr>
          <a:xfrm>
            <a:off x="6515100" y="5980422"/>
            <a:ext cx="1962150" cy="315912"/>
          </a:xfrm>
        </p:spPr>
        <p:txBody>
          <a:bodyPr/>
          <a:lstStyle/>
          <a:p>
            <a:pPr marL="0" lvl="0" indent="0" algn="r">
              <a:buClr>
                <a:srgbClr val="CC9900"/>
              </a:buClr>
              <a:buNone/>
            </a:pPr>
            <a:r>
              <a:rPr lang="en-US" sz="1200" dirty="0">
                <a:solidFill>
                  <a:srgbClr val="292929"/>
                </a:solidFill>
                <a:cs typeface="Calibri" panose="020F0502020204030204" pitchFamily="34" charset="0"/>
                <a:hlinkClick r:id="rId4" action="ppaction://hlinksldjump"/>
              </a:rPr>
              <a:t>Jump to long description</a:t>
            </a:r>
            <a:endParaRPr lang="en-US" sz="1200" dirty="0">
              <a:solidFill>
                <a:srgbClr val="292929"/>
              </a:solidFill>
              <a:cs typeface="Calibri" panose="020F0502020204030204" pitchFamily="34"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68388" y="265113"/>
            <a:ext cx="5865812" cy="1190625"/>
          </a:xfrm>
        </p:spPr>
        <p:txBody>
          <a:bodyPr/>
          <a:lstStyle/>
          <a:p>
            <a:r>
              <a:rPr lang="en-US" sz="3600" dirty="0">
                <a:solidFill>
                  <a:srgbClr val="000000"/>
                </a:solidFill>
              </a:rPr>
              <a:t>Representing Information in Memory</a:t>
            </a:r>
            <a:endParaRPr lang="en-IN" dirty="0"/>
          </a:p>
        </p:txBody>
      </p:sp>
      <p:sp>
        <p:nvSpPr>
          <p:cNvPr id="3" name="Content Placeholder 2"/>
          <p:cNvSpPr>
            <a:spLocks noGrp="1"/>
          </p:cNvSpPr>
          <p:nvPr>
            <p:ph sz="quarter" idx="12"/>
          </p:nvPr>
        </p:nvSpPr>
        <p:spPr>
          <a:xfrm>
            <a:off x="769939" y="1815152"/>
            <a:ext cx="3581400" cy="451798"/>
          </a:xfrm>
          <a:solidFill>
            <a:srgbClr val="826200"/>
          </a:solidFill>
        </p:spPr>
        <p:txBody>
          <a:bodyPr/>
          <a:lstStyle/>
          <a:p>
            <a:pPr marL="0" lvl="0" indent="0" algn="ctr" eaLnBrk="1" hangingPunct="1">
              <a:spcBef>
                <a:spcPct val="0"/>
              </a:spcBef>
              <a:buClrTx/>
              <a:buSzTx/>
              <a:buNone/>
            </a:pPr>
            <a:r>
              <a:rPr lang="en-US" sz="2400" b="1" kern="1200" dirty="0">
                <a:solidFill>
                  <a:srgbClr val="FFFFFF"/>
                </a:solidFill>
                <a:latin typeface="Arial" charset="0"/>
              </a:rPr>
              <a:t>Network Theories</a:t>
            </a:r>
          </a:p>
        </p:txBody>
      </p:sp>
      <p:sp>
        <p:nvSpPr>
          <p:cNvPr id="2" name="Content Placeholder 1"/>
          <p:cNvSpPr>
            <a:spLocks noGrp="1"/>
          </p:cNvSpPr>
          <p:nvPr>
            <p:ph sz="quarter" idx="11"/>
          </p:nvPr>
        </p:nvSpPr>
        <p:spPr>
          <a:xfrm>
            <a:off x="737070" y="2265153"/>
            <a:ext cx="3546006" cy="1406095"/>
          </a:xfrm>
        </p:spPr>
        <p:txBody>
          <a:bodyPr/>
          <a:lstStyle/>
          <a:p>
            <a:pPr lvl="0" eaLnBrk="1" hangingPunct="1">
              <a:lnSpc>
                <a:spcPct val="90000"/>
              </a:lnSpc>
              <a:buClr>
                <a:srgbClr val="826200"/>
              </a:buClr>
              <a:buSzPct val="100000"/>
              <a:buFont typeface="Arial" panose="020B0604020202020204" pitchFamily="34" charset="0"/>
              <a:buChar char="•"/>
            </a:pPr>
            <a:r>
              <a:rPr lang="en-US" sz="2200" kern="1200" dirty="0">
                <a:solidFill>
                  <a:srgbClr val="292929"/>
                </a:solidFill>
                <a:latin typeface="Arial" charset="0"/>
              </a:rPr>
              <a:t>Nodes stand for labels and concepts</a:t>
            </a:r>
          </a:p>
          <a:p>
            <a:pPr lvl="0" eaLnBrk="1" hangingPunct="1">
              <a:lnSpc>
                <a:spcPct val="90000"/>
              </a:lnSpc>
              <a:buClr>
                <a:srgbClr val="826200"/>
              </a:buClr>
              <a:buSzPct val="100000"/>
              <a:buFont typeface="Arial" panose="020B0604020202020204" pitchFamily="34" charset="0"/>
              <a:buChar char="•"/>
            </a:pPr>
            <a:r>
              <a:rPr lang="en-US" sz="2200" kern="1200" dirty="0">
                <a:solidFill>
                  <a:srgbClr val="292929"/>
                </a:solidFill>
                <a:latin typeface="Arial" charset="0"/>
              </a:rPr>
              <a:t>Network is viewed as irregular and distorted</a:t>
            </a:r>
          </a:p>
        </p:txBody>
      </p:sp>
      <p:sp>
        <p:nvSpPr>
          <p:cNvPr id="5" name="Content Placeholder 4"/>
          <p:cNvSpPr>
            <a:spLocks noGrp="1"/>
          </p:cNvSpPr>
          <p:nvPr>
            <p:ph sz="quarter" idx="14"/>
          </p:nvPr>
        </p:nvSpPr>
        <p:spPr>
          <a:xfrm>
            <a:off x="4694237" y="1811338"/>
            <a:ext cx="3962399" cy="464318"/>
          </a:xfrm>
          <a:solidFill>
            <a:srgbClr val="826200"/>
          </a:solidFill>
        </p:spPr>
        <p:txBody>
          <a:bodyPr/>
          <a:lstStyle/>
          <a:p>
            <a:pPr marL="0" lvl="0" indent="0" algn="ctr" eaLnBrk="1" hangingPunct="1">
              <a:spcBef>
                <a:spcPct val="0"/>
              </a:spcBef>
              <a:buClrTx/>
              <a:buSzTx/>
              <a:buNone/>
            </a:pPr>
            <a:r>
              <a:rPr lang="en-US" sz="2400" b="1" kern="1200" dirty="0">
                <a:solidFill>
                  <a:srgbClr val="FFFFFF"/>
                </a:solidFill>
                <a:latin typeface="Arial" charset="0"/>
              </a:rPr>
              <a:t>Schema Theories</a:t>
            </a:r>
          </a:p>
        </p:txBody>
      </p:sp>
      <p:sp>
        <p:nvSpPr>
          <p:cNvPr id="4" name="Content Placeholder 3"/>
          <p:cNvSpPr>
            <a:spLocks noGrp="1"/>
          </p:cNvSpPr>
          <p:nvPr>
            <p:ph sz="quarter" idx="13"/>
          </p:nvPr>
        </p:nvSpPr>
        <p:spPr>
          <a:xfrm>
            <a:off x="4618037" y="2265146"/>
            <a:ext cx="4173037" cy="4200742"/>
          </a:xfrm>
        </p:spPr>
        <p:txBody>
          <a:bodyPr/>
          <a:lstStyle/>
          <a:p>
            <a:pPr eaLnBrk="1" hangingPunct="1">
              <a:lnSpc>
                <a:spcPct val="90000"/>
              </a:lnSpc>
              <a:buClr>
                <a:srgbClr val="826200"/>
              </a:buClr>
              <a:buSzPct val="100000"/>
              <a:buFont typeface="Arial" panose="020B0604020202020204" pitchFamily="34" charset="0"/>
              <a:buChar char="•"/>
            </a:pPr>
            <a:r>
              <a:rPr lang="en-US" sz="2200" kern="1200" dirty="0">
                <a:solidFill>
                  <a:srgbClr val="292929"/>
                </a:solidFill>
                <a:latin typeface="Arial" charset="0"/>
              </a:rPr>
              <a:t>Long-term searches are not exact</a:t>
            </a:r>
          </a:p>
          <a:p>
            <a:pPr eaLnBrk="1" hangingPunct="1">
              <a:lnSpc>
                <a:spcPct val="90000"/>
              </a:lnSpc>
              <a:buClr>
                <a:srgbClr val="826200"/>
              </a:buClr>
              <a:buSzPct val="100000"/>
              <a:buFont typeface="Arial" panose="020B0604020202020204" pitchFamily="34" charset="0"/>
              <a:buChar char="•"/>
            </a:pPr>
            <a:r>
              <a:rPr lang="en-US" sz="2200" kern="1200" dirty="0">
                <a:solidFill>
                  <a:srgbClr val="292929"/>
                </a:solidFill>
                <a:latin typeface="Arial" charset="0"/>
              </a:rPr>
              <a:t>Retrieved information is fit into an existing formation </a:t>
            </a:r>
            <a:r>
              <a:rPr lang="en-US" sz="2200" i="1" kern="1200" dirty="0">
                <a:solidFill>
                  <a:srgbClr val="292929"/>
                </a:solidFill>
                <a:latin typeface="Arial" charset="0"/>
              </a:rPr>
              <a:t>(schema</a:t>
            </a:r>
            <a:r>
              <a:rPr lang="en-US" sz="2200" kern="1200" dirty="0">
                <a:solidFill>
                  <a:srgbClr val="292929"/>
                </a:solidFill>
                <a:latin typeface="Arial" charset="0"/>
              </a:rPr>
              <a:t>)</a:t>
            </a:r>
          </a:p>
          <a:p>
            <a:pPr marL="800100" lvl="1" indent="-342900" eaLnBrk="1" hangingPunct="1">
              <a:buClr>
                <a:srgbClr val="826200"/>
              </a:buClr>
              <a:buSzPct val="100000"/>
              <a:buFont typeface="Arial" panose="020B0604020202020204" pitchFamily="34" charset="0"/>
              <a:buChar char="•"/>
            </a:pPr>
            <a:r>
              <a:rPr lang="en-US" sz="2200" b="1" i="1" kern="1200" dirty="0">
                <a:solidFill>
                  <a:srgbClr val="292929"/>
                </a:solidFill>
                <a:latin typeface="Arial" charset="0"/>
              </a:rPr>
              <a:t>Schemas</a:t>
            </a:r>
            <a:r>
              <a:rPr lang="en-US" sz="2200" b="1" kern="1200" dirty="0">
                <a:solidFill>
                  <a:srgbClr val="292929"/>
                </a:solidFill>
                <a:latin typeface="Arial" charset="0"/>
              </a:rPr>
              <a:t>:</a:t>
            </a:r>
            <a:r>
              <a:rPr lang="en-US" sz="2200" kern="1200" dirty="0">
                <a:solidFill>
                  <a:srgbClr val="292929"/>
                </a:solidFill>
                <a:latin typeface="Arial" charset="0"/>
              </a:rPr>
              <a:t> Concepts, knowledge, or information about events that already exist in the mind and influence the way we encode information</a:t>
            </a:r>
          </a:p>
        </p:txBody>
      </p:sp>
      <p:pic>
        <p:nvPicPr>
          <p:cNvPr id="23559" name="Picture 11"/>
          <p:cNvPicPr>
            <a:picLocks noChangeAspect="1" noChangeArrowheads="1"/>
          </p:cNvPicPr>
          <p:nvPr/>
        </p:nvPicPr>
        <p:blipFill>
          <a:blip r:embed="rId3"/>
          <a:srcRect/>
          <a:stretch>
            <a:fillRect/>
          </a:stretch>
        </p:blipFill>
        <p:spPr bwMode="auto">
          <a:xfrm>
            <a:off x="1920875" y="3865563"/>
            <a:ext cx="2538413" cy="2201862"/>
          </a:xfrm>
          <a:prstGeom prst="rect">
            <a:avLst/>
          </a:prstGeom>
          <a:noFill/>
          <a:ln w="9525">
            <a:noFill/>
            <a:miter lim="800000"/>
            <a:headEnd/>
            <a:tailEnd/>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8388" y="723329"/>
            <a:ext cx="2261666" cy="609577"/>
          </a:xfrm>
        </p:spPr>
        <p:txBody>
          <a:bodyPr/>
          <a:lstStyle/>
          <a:p>
            <a:r>
              <a:rPr lang="en-US" dirty="0">
                <a:solidFill>
                  <a:srgbClr val="000000"/>
                </a:solidFill>
              </a:rPr>
              <a:t>Retrieval</a:t>
            </a:r>
            <a:endParaRPr lang="en-IN" dirty="0"/>
          </a:p>
        </p:txBody>
      </p:sp>
      <p:graphicFrame>
        <p:nvGraphicFramePr>
          <p:cNvPr id="5" name="Table Placeholder 4">
            <a:extLst>
              <a:ext uri="{FF2B5EF4-FFF2-40B4-BE49-F238E27FC236}">
                <a16:creationId xmlns:a16="http://schemas.microsoft.com/office/drawing/2014/main" id="{C9BEB5CA-3F42-49E7-A81D-1362EC8A5AE2}"/>
              </a:ext>
            </a:extLst>
          </p:cNvPr>
          <p:cNvGraphicFramePr>
            <a:graphicFrameLocks noGrp="1"/>
          </p:cNvGraphicFramePr>
          <p:nvPr>
            <p:ph type="tbl" sz="quarter" idx="12"/>
            <p:extLst>
              <p:ext uri="{D42A27DB-BD31-4B8C-83A1-F6EECF244321}">
                <p14:modId xmlns:p14="http://schemas.microsoft.com/office/powerpoint/2010/main" val="4280484545"/>
              </p:ext>
            </p:extLst>
          </p:nvPr>
        </p:nvGraphicFramePr>
        <p:xfrm>
          <a:off x="1068388" y="1708453"/>
          <a:ext cx="6808286" cy="4663306"/>
        </p:xfrm>
        <a:graphic>
          <a:graphicData uri="http://schemas.openxmlformats.org/drawingml/2006/table">
            <a:tbl>
              <a:tblPr firstRow="1" bandRow="1">
                <a:tableStyleId>{5C22544A-7EE6-4342-B048-85BDC9FD1C3A}</a:tableStyleId>
              </a:tblPr>
              <a:tblGrid>
                <a:gridCol w="2951162">
                  <a:extLst>
                    <a:ext uri="{9D8B030D-6E8A-4147-A177-3AD203B41FA5}">
                      <a16:colId xmlns:a16="http://schemas.microsoft.com/office/drawing/2014/main" val="3198783966"/>
                    </a:ext>
                  </a:extLst>
                </a:gridCol>
                <a:gridCol w="3857124">
                  <a:extLst>
                    <a:ext uri="{9D8B030D-6E8A-4147-A177-3AD203B41FA5}">
                      <a16:colId xmlns:a16="http://schemas.microsoft.com/office/drawing/2014/main" val="1636413734"/>
                    </a:ext>
                  </a:extLst>
                </a:gridCol>
              </a:tblGrid>
              <a:tr h="10971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chemeClr val="tx1"/>
                          </a:solidFill>
                        </a:rPr>
                        <a:t>Serial Position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rgbClr val="080808"/>
                          </a:solidFill>
                        </a:rPr>
                        <a:t>Recall is better for items at the beginning and end of list</a:t>
                      </a:r>
                      <a:endParaRPr lang="en-US" sz="2400"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36931584"/>
                  </a:ext>
                </a:extLst>
              </a:tr>
              <a:tr h="1134728">
                <a:tc>
                  <a:txBody>
                    <a:bodyPr/>
                    <a:lstStyle/>
                    <a:p>
                      <a:pPr eaLnBrk="1" hangingPunct="1">
                        <a:buClr>
                          <a:schemeClr val="accent1"/>
                        </a:buClr>
                        <a:buSzPct val="70000"/>
                        <a:buFont typeface="Wingdings" pitchFamily="2" charset="2"/>
                        <a:buNone/>
                      </a:pPr>
                      <a:r>
                        <a:rPr lang="en-US" sz="2600" b="1" dirty="0">
                          <a:solidFill>
                            <a:schemeClr val="tx1"/>
                          </a:solidFill>
                        </a:rPr>
                        <a:t>Encoding</a:t>
                      </a:r>
                    </a:p>
                    <a:p>
                      <a:pPr eaLnBrk="1" hangingPunct="1">
                        <a:buClr>
                          <a:schemeClr val="accent1"/>
                        </a:buClr>
                        <a:buSzPct val="70000"/>
                        <a:buFont typeface="Wingdings" pitchFamily="2" charset="2"/>
                        <a:buNone/>
                      </a:pPr>
                      <a:r>
                        <a:rPr lang="en-US" sz="2600" b="1" dirty="0">
                          <a:solidFill>
                            <a:schemeClr val="tx1"/>
                          </a:solidFill>
                        </a:rPr>
                        <a:t>Specificity</a:t>
                      </a:r>
                      <a:r>
                        <a:rPr lang="en-US" sz="2600" b="1" spc="4800" baseline="0" dirty="0">
                          <a:solidFill>
                            <a:schemeClr val="tx1"/>
                          </a:solidFill>
                        </a:rPr>
                        <a:t> </a:t>
                      </a:r>
                      <a:r>
                        <a:rPr lang="en-US" sz="2600" b="1" dirty="0">
                          <a:solidFill>
                            <a:schemeClr val="tx1"/>
                          </a:solidFill>
                        </a:rPr>
                        <a:t>→</a:t>
                      </a:r>
                      <a:endParaRPr lang="en-US" sz="26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80808"/>
                          </a:solidFill>
                        </a:rPr>
                        <a:t>Associations formed at the time of learning form effective cues</a:t>
                      </a:r>
                      <a:endParaRPr lang="en-US" sz="24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9255956"/>
                  </a:ext>
                </a:extLst>
              </a:tr>
              <a:tr h="1097146">
                <a:tc>
                  <a:txBody>
                    <a:bodyPr/>
                    <a:lstStyle/>
                    <a:p>
                      <a:r>
                        <a:rPr lang="en-US" sz="2600" b="1" dirty="0">
                          <a:solidFill>
                            <a:schemeClr val="tx1"/>
                          </a:solidFill>
                        </a:rPr>
                        <a:t>Recall</a:t>
                      </a:r>
                      <a:r>
                        <a:rPr lang="en-US" sz="2600" b="1" spc="10000" baseline="0" dirty="0">
                          <a:solidFill>
                            <a:schemeClr val="tx1"/>
                          </a:solidFill>
                        </a:rPr>
                        <a:t> </a:t>
                      </a:r>
                      <a:r>
                        <a:rPr lang="en-US" sz="2600" b="1" dirty="0">
                          <a:solidFill>
                            <a:schemeClr val="tx1"/>
                          </a:solidFill>
                        </a:rPr>
                        <a:t>→</a:t>
                      </a:r>
                      <a:endParaRPr lang="en-US" sz="26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80808"/>
                          </a:solidFill>
                        </a:rPr>
                        <a:t>Retrieving previously learned information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5164977"/>
                  </a:ext>
                </a:extLst>
              </a:tr>
              <a:tr h="11347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chemeClr val="tx1"/>
                          </a:solidFill>
                        </a:rPr>
                        <a:t>Recognition</a:t>
                      </a:r>
                      <a:r>
                        <a:rPr lang="en-US" sz="2600" b="1" spc="3000" baseline="0" dirty="0">
                          <a:solidFill>
                            <a:schemeClr val="tx1"/>
                          </a:solidFill>
                        </a:rPr>
                        <a:t> </a:t>
                      </a:r>
                      <a:r>
                        <a:rPr lang="en-US" sz="2600" b="1" dirty="0">
                          <a:solidFill>
                            <a:schemeClr val="tx1"/>
                          </a:solidFill>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80808"/>
                          </a:solidFill>
                        </a:rPr>
                        <a:t>Identifying learned information, such as multiple-choice tests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36596330"/>
                  </a:ext>
                </a:extLst>
              </a:tr>
            </a:tbl>
          </a:graphicData>
        </a:graphic>
      </p:graphicFrame>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084430" y="850232"/>
            <a:ext cx="2637338" cy="605506"/>
          </a:xfrm>
        </p:spPr>
        <p:txBody>
          <a:bodyPr/>
          <a:lstStyle/>
          <a:p>
            <a:r>
              <a:rPr lang="en-US" dirty="0">
                <a:solidFill>
                  <a:srgbClr val="000000"/>
                </a:solidFill>
              </a:rPr>
              <a:t>Forgetting</a:t>
            </a:r>
            <a:endParaRPr lang="en-IN" dirty="0"/>
          </a:p>
        </p:txBody>
      </p:sp>
      <p:graphicFrame>
        <p:nvGraphicFramePr>
          <p:cNvPr id="22" name="Table Placeholder 21">
            <a:extLst>
              <a:ext uri="{FF2B5EF4-FFF2-40B4-BE49-F238E27FC236}">
                <a16:creationId xmlns:a16="http://schemas.microsoft.com/office/drawing/2014/main" id="{129343E4-AC3B-4186-8300-8116EAC4AA2F}"/>
              </a:ext>
            </a:extLst>
          </p:cNvPr>
          <p:cNvGraphicFramePr>
            <a:graphicFrameLocks noGrp="1"/>
          </p:cNvGraphicFramePr>
          <p:nvPr>
            <p:ph type="tbl" sz="quarter" idx="11"/>
            <p:extLst>
              <p:ext uri="{D42A27DB-BD31-4B8C-83A1-F6EECF244321}">
                <p14:modId xmlns:p14="http://schemas.microsoft.com/office/powerpoint/2010/main" val="4059306221"/>
              </p:ext>
            </p:extLst>
          </p:nvPr>
        </p:nvGraphicFramePr>
        <p:xfrm>
          <a:off x="811715" y="1668379"/>
          <a:ext cx="7818939" cy="4739231"/>
        </p:xfrm>
        <a:graphic>
          <a:graphicData uri="http://schemas.openxmlformats.org/drawingml/2006/table">
            <a:tbl>
              <a:tblPr firstRow="1" bandRow="1">
                <a:tableStyleId>{5C22544A-7EE6-4342-B048-85BDC9FD1C3A}</a:tableStyleId>
              </a:tblPr>
              <a:tblGrid>
                <a:gridCol w="3107928">
                  <a:extLst>
                    <a:ext uri="{9D8B030D-6E8A-4147-A177-3AD203B41FA5}">
                      <a16:colId xmlns:a16="http://schemas.microsoft.com/office/drawing/2014/main" val="1659611727"/>
                    </a:ext>
                  </a:extLst>
                </a:gridCol>
                <a:gridCol w="4711011">
                  <a:extLst>
                    <a:ext uri="{9D8B030D-6E8A-4147-A177-3AD203B41FA5}">
                      <a16:colId xmlns:a16="http://schemas.microsoft.com/office/drawing/2014/main" val="3714138099"/>
                    </a:ext>
                  </a:extLst>
                </a:gridCol>
              </a:tblGrid>
              <a:tr h="17165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cap="none" normalizeH="0" baseline="0" dirty="0">
                          <a:ln>
                            <a:noFill/>
                          </a:ln>
                          <a:solidFill>
                            <a:schemeClr val="tx1"/>
                          </a:solidFill>
                          <a:effectLst/>
                          <a:latin typeface="Arial" charset="0"/>
                        </a:rPr>
                        <a:t>Cue-Dependent Forgetting</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chemeClr val="tx1"/>
                          </a:solidFill>
                          <a:effectLst/>
                          <a:latin typeface="Arial" charset="0"/>
                        </a:rPr>
                        <a:t>Caused by a lack of effective retrieval cues</a:t>
                      </a:r>
                    </a:p>
                  </a:txBody>
                  <a:tcPr>
                    <a:noFill/>
                  </a:tcPr>
                </a:tc>
                <a:extLst>
                  <a:ext uri="{0D108BD9-81ED-4DB2-BD59-A6C34878D82A}">
                    <a16:rowId xmlns:a16="http://schemas.microsoft.com/office/drawing/2014/main" val="177999287"/>
                  </a:ext>
                </a:extLst>
              </a:tr>
              <a:tr h="15113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cap="none" normalizeH="0" baseline="0" dirty="0">
                          <a:ln>
                            <a:noFill/>
                          </a:ln>
                          <a:solidFill>
                            <a:schemeClr val="tx1"/>
                          </a:solidFill>
                          <a:effectLst/>
                          <a:latin typeface="Arial" charset="0"/>
                        </a:rPr>
                        <a:t>Interference Theory</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chemeClr val="tx1"/>
                          </a:solidFill>
                          <a:effectLst/>
                          <a:latin typeface="Arial" charset="0"/>
                        </a:rPr>
                        <a:t>Other information (new or old) gets in the way of what we are trying to remember</a:t>
                      </a:r>
                    </a:p>
                  </a:txBody>
                  <a:tcPr>
                    <a:noFill/>
                  </a:tcPr>
                </a:tc>
                <a:extLst>
                  <a:ext uri="{0D108BD9-81ED-4DB2-BD59-A6C34878D82A}">
                    <a16:rowId xmlns:a16="http://schemas.microsoft.com/office/drawing/2014/main" val="2428824160"/>
                  </a:ext>
                </a:extLst>
              </a:tr>
              <a:tr h="15113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cap="none" normalizeH="0" baseline="0" dirty="0">
                          <a:ln>
                            <a:noFill/>
                          </a:ln>
                          <a:solidFill>
                            <a:schemeClr val="tx1"/>
                          </a:solidFill>
                          <a:effectLst/>
                          <a:latin typeface="Arial" charset="0"/>
                        </a:rPr>
                        <a:t>Decay Theory</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chemeClr val="tx1"/>
                          </a:solidFill>
                          <a:effectLst/>
                          <a:latin typeface="Arial" charset="0"/>
                        </a:rPr>
                        <a:t>Passage of time allows “memory trace” to disintegrate (transience)</a:t>
                      </a:r>
                    </a:p>
                  </a:txBody>
                  <a:tcPr>
                    <a:noFill/>
                  </a:tcPr>
                </a:tc>
                <a:extLst>
                  <a:ext uri="{0D108BD9-81ED-4DB2-BD59-A6C34878D82A}">
                    <a16:rowId xmlns:a16="http://schemas.microsoft.com/office/drawing/2014/main" val="370144543"/>
                  </a:ext>
                </a:extLst>
              </a:tr>
            </a:tbl>
          </a:graphicData>
        </a:graphic>
      </p:graphicFrame>
      <p:pic>
        <p:nvPicPr>
          <p:cNvPr id="25610" name="Picture 56"/>
          <p:cNvPicPr>
            <a:picLocks noChangeAspect="1" noChangeArrowheads="1"/>
          </p:cNvPicPr>
          <p:nvPr/>
        </p:nvPicPr>
        <p:blipFill>
          <a:blip r:embed="rId3"/>
          <a:srcRect/>
          <a:stretch>
            <a:fillRect/>
          </a:stretch>
        </p:blipFill>
        <p:spPr bwMode="auto">
          <a:xfrm>
            <a:off x="3079751" y="2840038"/>
            <a:ext cx="763588" cy="1854200"/>
          </a:xfrm>
          <a:prstGeom prst="rect">
            <a:avLst/>
          </a:prstGeom>
          <a:noFill/>
          <a:ln w="9525">
            <a:noFill/>
            <a:miter lim="800000"/>
            <a:headEnd/>
            <a:tailEnd/>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860" y="859140"/>
            <a:ext cx="4795787" cy="599197"/>
          </a:xfrm>
        </p:spPr>
        <p:txBody>
          <a:bodyPr/>
          <a:lstStyle/>
          <a:p>
            <a:r>
              <a:rPr lang="en-US" dirty="0">
                <a:solidFill>
                  <a:srgbClr val="000000"/>
                </a:solidFill>
              </a:rPr>
              <a:t>Improving Memory</a:t>
            </a:r>
            <a:endParaRPr lang="en-IN" dirty="0"/>
          </a:p>
        </p:txBody>
      </p:sp>
      <p:sp>
        <p:nvSpPr>
          <p:cNvPr id="3" name="Content Placeholder 2"/>
          <p:cNvSpPr>
            <a:spLocks noGrp="1"/>
          </p:cNvSpPr>
          <p:nvPr>
            <p:ph idx="1"/>
          </p:nvPr>
        </p:nvSpPr>
        <p:spPr>
          <a:xfrm>
            <a:off x="853790" y="1693875"/>
            <a:ext cx="6065626" cy="4455860"/>
          </a:xfrm>
        </p:spPr>
        <p:txBody>
          <a:bodyPr/>
          <a:lstStyle/>
          <a:p>
            <a:pPr marL="0" lvl="0" indent="0" eaLnBrk="1" hangingPunct="1">
              <a:spcAft>
                <a:spcPts val="1000"/>
              </a:spcAft>
              <a:buClr>
                <a:srgbClr val="CC9900"/>
              </a:buClr>
              <a:buSzPct val="100000"/>
              <a:buNone/>
            </a:pPr>
            <a:r>
              <a:rPr lang="en-US" sz="2800" dirty="0">
                <a:solidFill>
                  <a:srgbClr val="292929"/>
                </a:solidFill>
              </a:rPr>
              <a:t>Promote understanding of material</a:t>
            </a:r>
          </a:p>
          <a:p>
            <a:pPr marL="0" lvl="0" indent="0" eaLnBrk="1" hangingPunct="1">
              <a:spcAft>
                <a:spcPts val="1000"/>
              </a:spcAft>
              <a:buClr>
                <a:srgbClr val="CC9900"/>
              </a:buClr>
              <a:buSzPct val="100000"/>
              <a:buNone/>
            </a:pPr>
            <a:r>
              <a:rPr lang="en-US" sz="2800" dirty="0">
                <a:solidFill>
                  <a:srgbClr val="292929"/>
                </a:solidFill>
              </a:rPr>
              <a:t>Vary instructional information and link early and often</a:t>
            </a:r>
          </a:p>
          <a:p>
            <a:pPr marL="0" lvl="0" indent="0" eaLnBrk="1" hangingPunct="1">
              <a:spcAft>
                <a:spcPts val="1000"/>
              </a:spcAft>
              <a:buClr>
                <a:srgbClr val="CC9900"/>
              </a:buClr>
              <a:buSzPct val="100000"/>
              <a:buNone/>
            </a:pPr>
            <a:r>
              <a:rPr lang="en-US" sz="2800" dirty="0">
                <a:solidFill>
                  <a:srgbClr val="292929"/>
                </a:solidFill>
              </a:rPr>
              <a:t>Assist organization of knowledge</a:t>
            </a:r>
            <a:endParaRPr lang="en-US" sz="2400" dirty="0">
              <a:solidFill>
                <a:srgbClr val="292929"/>
              </a:solidFill>
            </a:endParaRPr>
          </a:p>
          <a:p>
            <a:pPr marL="0" lvl="0" indent="0" eaLnBrk="1" hangingPunct="1">
              <a:spcAft>
                <a:spcPts val="1000"/>
              </a:spcAft>
              <a:buClr>
                <a:srgbClr val="CC9900"/>
              </a:buClr>
              <a:buSzPct val="100000"/>
              <a:buNone/>
            </a:pPr>
            <a:r>
              <a:rPr lang="en-US" sz="2800" dirty="0">
                <a:solidFill>
                  <a:srgbClr val="292929"/>
                </a:solidFill>
              </a:rPr>
              <a:t>Teach mnemonics</a:t>
            </a:r>
          </a:p>
          <a:p>
            <a:pPr marL="439738" lvl="1" eaLnBrk="1" hangingPunct="1">
              <a:buClr>
                <a:srgbClr val="626220"/>
              </a:buClr>
              <a:buSzPct val="100000"/>
              <a:buFont typeface="Arial" panose="020B0604020202020204" pitchFamily="34" charset="0"/>
              <a:buChar char="•"/>
            </a:pPr>
            <a:r>
              <a:rPr lang="en-US" sz="2000" dirty="0">
                <a:solidFill>
                  <a:srgbClr val="292929"/>
                </a:solidFill>
              </a:rPr>
              <a:t>Method of loci</a:t>
            </a:r>
          </a:p>
          <a:p>
            <a:pPr marL="439738" lvl="1" eaLnBrk="1" hangingPunct="1">
              <a:buClr>
                <a:srgbClr val="626220"/>
              </a:buClr>
              <a:buSzPct val="100000"/>
              <a:buFont typeface="Arial" panose="020B0604020202020204" pitchFamily="34" charset="0"/>
              <a:buChar char="•"/>
            </a:pPr>
            <a:r>
              <a:rPr lang="en-US" sz="2000" dirty="0">
                <a:solidFill>
                  <a:srgbClr val="292929"/>
                </a:solidFill>
              </a:rPr>
              <a:t>Rhymes</a:t>
            </a:r>
          </a:p>
          <a:p>
            <a:pPr marL="439738" lvl="1" eaLnBrk="1" hangingPunct="1">
              <a:buClr>
                <a:srgbClr val="626220"/>
              </a:buClr>
              <a:buSzPct val="100000"/>
              <a:buFont typeface="Arial" panose="020B0604020202020204" pitchFamily="34" charset="0"/>
              <a:buChar char="•"/>
            </a:pPr>
            <a:r>
              <a:rPr lang="en-US" sz="2000" dirty="0">
                <a:solidFill>
                  <a:srgbClr val="292929"/>
                </a:solidFill>
              </a:rPr>
              <a:t>Acronyms</a:t>
            </a:r>
          </a:p>
          <a:p>
            <a:pPr marL="439738" lvl="1" eaLnBrk="1" hangingPunct="1">
              <a:buClr>
                <a:srgbClr val="626220"/>
              </a:buClr>
              <a:buSzPct val="100000"/>
              <a:buFont typeface="Arial" panose="020B0604020202020204" pitchFamily="34" charset="0"/>
              <a:buChar char="•"/>
            </a:pPr>
            <a:r>
              <a:rPr lang="en-US" sz="2000" dirty="0">
                <a:solidFill>
                  <a:srgbClr val="292929"/>
                </a:solidFill>
              </a:rPr>
              <a:t>Keyword</a:t>
            </a:r>
          </a:p>
        </p:txBody>
      </p:sp>
      <p:sp>
        <p:nvSpPr>
          <p:cNvPr id="12" name="Content Placeholder 5"/>
          <p:cNvSpPr>
            <a:spLocks noGrp="1"/>
          </p:cNvSpPr>
          <p:nvPr>
            <p:ph sz="quarter" idx="11"/>
          </p:nvPr>
        </p:nvSpPr>
        <p:spPr>
          <a:xfrm>
            <a:off x="854903" y="6149735"/>
            <a:ext cx="5645748" cy="445830"/>
          </a:xfrm>
        </p:spPr>
        <p:txBody>
          <a:bodyPr/>
          <a:lstStyle/>
          <a:p>
            <a:pPr marL="0" lvl="0" indent="0" eaLnBrk="1" hangingPunct="1">
              <a:spcAft>
                <a:spcPts val="1500"/>
              </a:spcAft>
              <a:buClr>
                <a:srgbClr val="CC9900"/>
              </a:buClr>
              <a:buSzPct val="65000"/>
              <a:buNone/>
            </a:pPr>
            <a:r>
              <a:rPr lang="en-US" sz="2800" dirty="0">
                <a:solidFill>
                  <a:srgbClr val="292929"/>
                </a:solidFill>
              </a:rPr>
              <a:t>Embed memory retrieval language</a:t>
            </a:r>
            <a:endParaRPr lang="en-US" dirty="0">
              <a:solidFill>
                <a:srgbClr val="292929"/>
              </a:solidFill>
            </a:endParaRPr>
          </a:p>
        </p:txBody>
      </p:sp>
      <p:pic>
        <p:nvPicPr>
          <p:cNvPr id="26628" name="Picture 11"/>
          <p:cNvPicPr>
            <a:picLocks noChangeAspect="1" noChangeArrowheads="1"/>
          </p:cNvPicPr>
          <p:nvPr/>
        </p:nvPicPr>
        <p:blipFill>
          <a:blip r:embed="rId3"/>
          <a:srcRect/>
          <a:stretch>
            <a:fillRect/>
          </a:stretch>
        </p:blipFill>
        <p:spPr bwMode="auto">
          <a:xfrm>
            <a:off x="6345237" y="3343276"/>
            <a:ext cx="1655763" cy="2227263"/>
          </a:xfrm>
          <a:prstGeom prst="rect">
            <a:avLst/>
          </a:prstGeom>
          <a:noFill/>
          <a:ln w="9525">
            <a:noFill/>
            <a:miter lim="800000"/>
            <a:headEnd/>
            <a:tailEnd/>
          </a:ln>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8388" y="873457"/>
            <a:ext cx="2288961" cy="582281"/>
          </a:xfrm>
        </p:spPr>
        <p:txBody>
          <a:bodyPr/>
          <a:lstStyle/>
          <a:p>
            <a:r>
              <a:rPr lang="en-US" sz="3600" dirty="0">
                <a:solidFill>
                  <a:srgbClr val="000000"/>
                </a:solidFill>
              </a:rPr>
              <a:t>Expertise</a:t>
            </a:r>
            <a:endParaRPr lang="en-IN" dirty="0"/>
          </a:p>
        </p:txBody>
      </p:sp>
      <p:pic>
        <p:nvPicPr>
          <p:cNvPr id="5" name="Picture 4">
            <a:extLst>
              <a:ext uri="{FF2B5EF4-FFF2-40B4-BE49-F238E27FC236}">
                <a16:creationId xmlns:a16="http://schemas.microsoft.com/office/drawing/2014/main" id="{EB69BF99-62D8-499F-8BF1-970106696F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29" t="25310" r="2203" b="3503"/>
          <a:stretch/>
        </p:blipFill>
        <p:spPr>
          <a:xfrm>
            <a:off x="340963" y="1735810"/>
            <a:ext cx="8601560" cy="4881966"/>
          </a:xfrm>
          <a:prstGeom prst="rect">
            <a:avLst/>
          </a:prstGeom>
        </p:spPr>
      </p:pic>
      <p:sp>
        <p:nvSpPr>
          <p:cNvPr id="4" name="Content Placeholder 4">
            <a:extLst>
              <a:ext uri="{FF2B5EF4-FFF2-40B4-BE49-F238E27FC236}">
                <a16:creationId xmlns:a16="http://schemas.microsoft.com/office/drawing/2014/main" id="{A6E7D738-6772-49C1-90A9-60F882C67176}"/>
              </a:ext>
            </a:extLst>
          </p:cNvPr>
          <p:cNvSpPr>
            <a:spLocks noGrp="1"/>
          </p:cNvSpPr>
          <p:nvPr>
            <p:ph sz="quarter" idx="11"/>
          </p:nvPr>
        </p:nvSpPr>
        <p:spPr>
          <a:xfrm>
            <a:off x="6792686" y="6215517"/>
            <a:ext cx="1994807" cy="283255"/>
          </a:xfrm>
        </p:spPr>
        <p:txBody>
          <a:bodyPr/>
          <a:lstStyle/>
          <a:p>
            <a:pPr marL="0" lvl="0" indent="0" algn="r">
              <a:buClr>
                <a:srgbClr val="CC9900"/>
              </a:buClr>
              <a:buNone/>
            </a:pPr>
            <a:r>
              <a:rPr lang="en-US" sz="1200" dirty="0">
                <a:solidFill>
                  <a:srgbClr val="292929"/>
                </a:solidFill>
                <a:cs typeface="Calibri" panose="020F0502020204030204" pitchFamily="34" charset="0"/>
                <a:hlinkClick r:id="rId4" action="ppaction://hlinksldjump"/>
              </a:rPr>
              <a:t>Jump to long description</a:t>
            </a:r>
            <a:endParaRPr lang="en-US" sz="1200" dirty="0">
              <a:solidFill>
                <a:srgbClr val="292929"/>
              </a:solidFill>
              <a:cs typeface="Calibri" panose="020F0502020204030204" pitchFamily="34" charset="0"/>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8388" y="805218"/>
            <a:ext cx="2056949" cy="650520"/>
          </a:xfrm>
        </p:spPr>
        <p:txBody>
          <a:bodyPr/>
          <a:lstStyle/>
          <a:p>
            <a:r>
              <a:rPr lang="en-US" dirty="0">
                <a:solidFill>
                  <a:srgbClr val="000000"/>
                </a:solidFill>
              </a:rPr>
              <a:t>Experts</a:t>
            </a:r>
            <a:endParaRPr lang="en-IN" dirty="0"/>
          </a:p>
        </p:txBody>
      </p:sp>
      <p:sp>
        <p:nvSpPr>
          <p:cNvPr id="7" name="Content Placeholder 6"/>
          <p:cNvSpPr>
            <a:spLocks noGrp="1"/>
          </p:cNvSpPr>
          <p:nvPr>
            <p:ph sz="quarter" idx="13"/>
          </p:nvPr>
        </p:nvSpPr>
        <p:spPr>
          <a:xfrm>
            <a:off x="800100" y="1736725"/>
            <a:ext cx="7429500" cy="3981449"/>
          </a:xfrm>
        </p:spPr>
        <p:txBody>
          <a:bodyPr/>
          <a:lstStyle/>
          <a:p>
            <a:pPr lvl="0" eaLnBrk="1" hangingPunct="1">
              <a:lnSpc>
                <a:spcPct val="90000"/>
              </a:lnSpc>
              <a:buClr>
                <a:srgbClr val="826200"/>
              </a:buClr>
              <a:buSzPct val="100000"/>
              <a:buFont typeface="Arial" panose="020B0604020202020204" pitchFamily="34" charset="0"/>
              <a:buChar char="•"/>
            </a:pPr>
            <a:r>
              <a:rPr lang="en-US" sz="2800" kern="1200" dirty="0">
                <a:solidFill>
                  <a:srgbClr val="292929"/>
                </a:solidFill>
                <a:latin typeface="Arial" charset="0"/>
              </a:rPr>
              <a:t>Detect features and meaningful patterns of information</a:t>
            </a:r>
          </a:p>
          <a:p>
            <a:pPr lvl="0" eaLnBrk="1" hangingPunct="1">
              <a:lnSpc>
                <a:spcPct val="90000"/>
              </a:lnSpc>
              <a:buClr>
                <a:srgbClr val="826200"/>
              </a:buClr>
              <a:buSzPct val="100000"/>
              <a:buFont typeface="Arial" panose="020B0604020202020204" pitchFamily="34" charset="0"/>
              <a:buChar char="•"/>
            </a:pPr>
            <a:r>
              <a:rPr lang="en-US" sz="2800" kern="1200" dirty="0">
                <a:solidFill>
                  <a:srgbClr val="292929"/>
                </a:solidFill>
                <a:latin typeface="Arial" charset="0"/>
              </a:rPr>
              <a:t>Accumulate more content knowledge and organize it in a manner that shows an understanding of the topic</a:t>
            </a:r>
          </a:p>
          <a:p>
            <a:pPr lvl="0" eaLnBrk="1" hangingPunct="1">
              <a:lnSpc>
                <a:spcPct val="90000"/>
              </a:lnSpc>
              <a:buClr>
                <a:srgbClr val="826200"/>
              </a:buClr>
              <a:buSzPct val="100000"/>
              <a:buFont typeface="Arial" panose="020B0604020202020204" pitchFamily="34" charset="0"/>
              <a:buChar char="•"/>
            </a:pPr>
            <a:r>
              <a:rPr lang="en-US" sz="2800" kern="1200" dirty="0">
                <a:solidFill>
                  <a:srgbClr val="292929"/>
                </a:solidFill>
                <a:latin typeface="Arial" charset="0"/>
              </a:rPr>
              <a:t>Retrieve important aspects of knowledge with little effort</a:t>
            </a:r>
          </a:p>
          <a:p>
            <a:pPr lvl="0" eaLnBrk="1" hangingPunct="1">
              <a:lnSpc>
                <a:spcPct val="90000"/>
              </a:lnSpc>
              <a:buClr>
                <a:srgbClr val="826200"/>
              </a:buClr>
              <a:buSzPct val="100000"/>
              <a:buFont typeface="Arial" panose="020B0604020202020204" pitchFamily="34" charset="0"/>
              <a:buChar char="•"/>
            </a:pPr>
            <a:r>
              <a:rPr lang="en-US" sz="2800" kern="1200" dirty="0">
                <a:solidFill>
                  <a:srgbClr val="292929"/>
                </a:solidFill>
                <a:latin typeface="Arial" charset="0"/>
              </a:rPr>
              <a:t>Adapt an approach to new situations</a:t>
            </a:r>
          </a:p>
          <a:p>
            <a:pPr lvl="0" eaLnBrk="1" hangingPunct="1">
              <a:lnSpc>
                <a:spcPct val="90000"/>
              </a:lnSpc>
              <a:buClr>
                <a:srgbClr val="826200"/>
              </a:buClr>
              <a:buSzPct val="100000"/>
              <a:buFont typeface="Arial" panose="020B0604020202020204" pitchFamily="34" charset="0"/>
              <a:buChar char="•"/>
            </a:pPr>
            <a:r>
              <a:rPr lang="en-US" sz="2800" kern="1200" dirty="0">
                <a:solidFill>
                  <a:srgbClr val="292929"/>
                </a:solidFill>
                <a:latin typeface="Arial" charset="0"/>
              </a:rPr>
              <a:t>Use effective learning strategies</a:t>
            </a:r>
          </a:p>
        </p:txBody>
      </p:sp>
      <p:pic>
        <p:nvPicPr>
          <p:cNvPr id="30724" name="Picture 8"/>
          <p:cNvPicPr>
            <a:picLocks noChangeAspect="1" noChangeArrowheads="1"/>
          </p:cNvPicPr>
          <p:nvPr/>
        </p:nvPicPr>
        <p:blipFill>
          <a:blip r:embed="rId3"/>
          <a:srcRect/>
          <a:stretch>
            <a:fillRect/>
          </a:stretch>
        </p:blipFill>
        <p:spPr bwMode="auto">
          <a:xfrm>
            <a:off x="7045326" y="4243388"/>
            <a:ext cx="1687513" cy="2011362"/>
          </a:xfrm>
          <a:prstGeom prst="rect">
            <a:avLst/>
          </a:prstGeom>
          <a:noFill/>
          <a:ln w="9525">
            <a:noFill/>
            <a:miter lim="800000"/>
            <a:headEnd/>
            <a:tailEnd/>
          </a:ln>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068388" y="750627"/>
            <a:ext cx="6110334" cy="705111"/>
          </a:xfrm>
        </p:spPr>
        <p:txBody>
          <a:bodyPr/>
          <a:lstStyle/>
          <a:p>
            <a:pPr eaLnBrk="1" hangingPunct="1"/>
            <a:r>
              <a:rPr lang="en-US" dirty="0"/>
              <a:t>Experts versus Novices, 1</a:t>
            </a:r>
            <a:endParaRPr lang="en-US" sz="3200" dirty="0"/>
          </a:p>
        </p:txBody>
      </p:sp>
      <p:sp>
        <p:nvSpPr>
          <p:cNvPr id="6" name="Content Placeholder 5"/>
          <p:cNvSpPr>
            <a:spLocks noGrp="1"/>
          </p:cNvSpPr>
          <p:nvPr>
            <p:ph sz="quarter" idx="11"/>
          </p:nvPr>
        </p:nvSpPr>
        <p:spPr>
          <a:xfrm>
            <a:off x="941789" y="1685590"/>
            <a:ext cx="7356050" cy="2694585"/>
          </a:xfrm>
        </p:spPr>
        <p:txBody>
          <a:bodyPr/>
          <a:lstStyle/>
          <a:p>
            <a:pPr marL="0" lvl="0" indent="0" eaLnBrk="1" hangingPunct="1">
              <a:spcAft>
                <a:spcPts val="1500"/>
              </a:spcAft>
              <a:buClr>
                <a:srgbClr val="CC9900"/>
              </a:buClr>
              <a:buSzPct val="100000"/>
              <a:buNone/>
            </a:pPr>
            <a:r>
              <a:rPr lang="en-US" sz="2800" dirty="0">
                <a:solidFill>
                  <a:srgbClr val="292929"/>
                </a:solidFill>
              </a:rPr>
              <a:t>Detecting features and meaningful patterns of organization </a:t>
            </a:r>
          </a:p>
          <a:p>
            <a:pPr marL="439738" lvl="1" eaLnBrk="1" hangingPunct="1">
              <a:buClr>
                <a:srgbClr val="626220"/>
              </a:buClr>
              <a:buSzPct val="100000"/>
              <a:buFont typeface="Arial" panose="020B0604020202020204" pitchFamily="34" charset="0"/>
              <a:buChar char="•"/>
            </a:pPr>
            <a:r>
              <a:rPr lang="en-US" sz="2400" dirty="0">
                <a:solidFill>
                  <a:srgbClr val="292929"/>
                </a:solidFill>
              </a:rPr>
              <a:t>Experts have attentional advantage; they are better at noticing important features of problems</a:t>
            </a:r>
          </a:p>
          <a:p>
            <a:pPr marL="439738" lvl="1" eaLnBrk="1" hangingPunct="1">
              <a:buClr>
                <a:srgbClr val="626220"/>
              </a:buClr>
              <a:buSzPct val="100000"/>
              <a:buFont typeface="Arial" panose="020B0604020202020204" pitchFamily="34" charset="0"/>
              <a:buChar char="•"/>
            </a:pPr>
            <a:r>
              <a:rPr lang="en-IN" sz="2400" dirty="0">
                <a:solidFill>
                  <a:srgbClr val="292929"/>
                </a:solidFill>
              </a:rPr>
              <a:t>Superior recall is aided by the process of chunking </a:t>
            </a:r>
          </a:p>
        </p:txBody>
      </p:sp>
      <p:sp>
        <p:nvSpPr>
          <p:cNvPr id="4" name="Content Placeholder 3"/>
          <p:cNvSpPr>
            <a:spLocks noGrp="1"/>
          </p:cNvSpPr>
          <p:nvPr>
            <p:ph sz="quarter" idx="14"/>
          </p:nvPr>
        </p:nvSpPr>
        <p:spPr>
          <a:xfrm>
            <a:off x="912006" y="4460385"/>
            <a:ext cx="7260610" cy="2361819"/>
          </a:xfrm>
        </p:spPr>
        <p:txBody>
          <a:bodyPr/>
          <a:lstStyle/>
          <a:p>
            <a:pPr marL="0" lvl="0" indent="0" eaLnBrk="1" hangingPunct="1">
              <a:spcAft>
                <a:spcPts val="1500"/>
              </a:spcAft>
              <a:buClr>
                <a:srgbClr val="CC9900"/>
              </a:buClr>
              <a:buNone/>
            </a:pPr>
            <a:r>
              <a:rPr lang="en-US" dirty="0">
                <a:solidFill>
                  <a:srgbClr val="292929"/>
                </a:solidFill>
              </a:rPr>
              <a:t>Organization and depth of knowledge</a:t>
            </a:r>
          </a:p>
          <a:p>
            <a:pPr marL="450850" lvl="1" eaLnBrk="1" hangingPunct="1">
              <a:buClr>
                <a:srgbClr val="626220"/>
              </a:buClr>
              <a:buSzPct val="100000"/>
              <a:buFont typeface="Arial" panose="020B0604020202020204" pitchFamily="34" charset="0"/>
              <a:buChar char="•"/>
            </a:pPr>
            <a:r>
              <a:rPr lang="en-US" sz="2400" dirty="0">
                <a:solidFill>
                  <a:srgbClr val="292929"/>
                </a:solidFill>
              </a:rPr>
              <a:t>Experts’ knowledge is organized around important ideas or concepts</a:t>
            </a:r>
          </a:p>
          <a:p>
            <a:pPr marL="450850" lvl="1" eaLnBrk="1" hangingPunct="1">
              <a:buClr>
                <a:srgbClr val="626220"/>
              </a:buClr>
              <a:buSzPct val="100000"/>
              <a:buFont typeface="Arial" panose="020B0604020202020204" pitchFamily="34" charset="0"/>
              <a:buChar char="•"/>
            </a:pPr>
            <a:r>
              <a:rPr lang="en-US" sz="2400" dirty="0">
                <a:solidFill>
                  <a:srgbClr val="292929"/>
                </a:solidFill>
              </a:rPr>
              <a:t>Experts establish more elaborate networks of information</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068388" y="721895"/>
            <a:ext cx="6246812" cy="733843"/>
          </a:xfrm>
        </p:spPr>
        <p:txBody>
          <a:bodyPr/>
          <a:lstStyle/>
          <a:p>
            <a:pPr eaLnBrk="1" hangingPunct="1"/>
            <a:r>
              <a:rPr lang="en-US" dirty="0"/>
              <a:t>Experts versus Novices, 2</a:t>
            </a:r>
            <a:endParaRPr lang="en-US" sz="2000" dirty="0"/>
          </a:p>
        </p:txBody>
      </p:sp>
      <p:sp>
        <p:nvSpPr>
          <p:cNvPr id="32771" name="Content Placeholder 2"/>
          <p:cNvSpPr>
            <a:spLocks noGrp="1"/>
          </p:cNvSpPr>
          <p:nvPr>
            <p:ph idx="1"/>
          </p:nvPr>
        </p:nvSpPr>
        <p:spPr>
          <a:xfrm>
            <a:off x="485301" y="1571764"/>
            <a:ext cx="7583878" cy="2113132"/>
          </a:xfrm>
        </p:spPr>
        <p:txBody>
          <a:bodyPr/>
          <a:lstStyle/>
          <a:p>
            <a:pPr marL="0" indent="0" eaLnBrk="1" hangingPunct="1">
              <a:spcAft>
                <a:spcPts val="1000"/>
              </a:spcAft>
              <a:buNone/>
            </a:pPr>
            <a:r>
              <a:rPr lang="en-US" sz="2800" dirty="0"/>
              <a:t>Fluent retrieval</a:t>
            </a:r>
          </a:p>
          <a:p>
            <a:pPr marL="439738" lvl="1" eaLnBrk="1" hangingPunct="1">
              <a:spcBef>
                <a:spcPts val="0"/>
              </a:spcBef>
              <a:buClr>
                <a:srgbClr val="626220"/>
              </a:buClr>
              <a:buSzPct val="100000"/>
              <a:buFont typeface="Arial" panose="020B0604020202020204" pitchFamily="34" charset="0"/>
              <a:buChar char="•"/>
            </a:pPr>
            <a:r>
              <a:rPr lang="en-US" sz="2400" dirty="0"/>
              <a:t>They retrieve information in an effortless, automatic manner</a:t>
            </a:r>
          </a:p>
          <a:p>
            <a:pPr marL="900113" lvl="2" eaLnBrk="1" hangingPunct="1">
              <a:buClr>
                <a:srgbClr val="826200"/>
              </a:buClr>
              <a:buSzPct val="100000"/>
              <a:buFont typeface="Arial" panose="020B0604020202020204" pitchFamily="34" charset="0"/>
              <a:buChar char="•"/>
            </a:pPr>
            <a:r>
              <a:rPr lang="en-US" sz="2000" dirty="0"/>
              <a:t>Effortless retrieval places fewer demands on conscious attention</a:t>
            </a:r>
          </a:p>
        </p:txBody>
      </p:sp>
      <p:sp>
        <p:nvSpPr>
          <p:cNvPr id="2" name="Content Placeholder 1"/>
          <p:cNvSpPr>
            <a:spLocks noGrp="1"/>
          </p:cNvSpPr>
          <p:nvPr>
            <p:ph sz="quarter" idx="11"/>
          </p:nvPr>
        </p:nvSpPr>
        <p:spPr>
          <a:xfrm>
            <a:off x="477666" y="3591775"/>
            <a:ext cx="7137782" cy="1856075"/>
          </a:xfrm>
        </p:spPr>
        <p:txBody>
          <a:bodyPr/>
          <a:lstStyle/>
          <a:p>
            <a:pPr marL="0" lvl="0" indent="0" eaLnBrk="1" hangingPunct="1">
              <a:spcAft>
                <a:spcPts val="1000"/>
              </a:spcAft>
              <a:buNone/>
            </a:pPr>
            <a:r>
              <a:rPr lang="en-US" sz="2800" dirty="0"/>
              <a:t>Adaptive expertise</a:t>
            </a:r>
          </a:p>
          <a:p>
            <a:pPr marL="439738" lvl="1" eaLnBrk="1" hangingPunct="1">
              <a:spcBef>
                <a:spcPts val="0"/>
              </a:spcBef>
              <a:buClr>
                <a:srgbClr val="626220"/>
              </a:buClr>
              <a:buSzPct val="100000"/>
              <a:buFont typeface="Arial" panose="020B0604020202020204" pitchFamily="34" charset="0"/>
              <a:buChar char="•"/>
            </a:pPr>
            <a:r>
              <a:rPr lang="en-US" sz="2400" dirty="0"/>
              <a:t>Flexibility in approaching new situations</a:t>
            </a:r>
          </a:p>
          <a:p>
            <a:pPr marL="439738" lvl="1" eaLnBrk="1" hangingPunct="1">
              <a:buClr>
                <a:srgbClr val="626220"/>
              </a:buClr>
              <a:buSzPct val="100000"/>
              <a:buFont typeface="Arial" panose="020B0604020202020204" pitchFamily="34" charset="0"/>
              <a:buChar char="•"/>
            </a:pPr>
            <a:r>
              <a:rPr lang="en-US" sz="2400" dirty="0"/>
              <a:t>Openness to rethinking important ideas and practices</a:t>
            </a:r>
          </a:p>
        </p:txBody>
      </p:sp>
      <p:sp>
        <p:nvSpPr>
          <p:cNvPr id="3" name="Content Placeholder 2"/>
          <p:cNvSpPr>
            <a:spLocks noGrp="1"/>
          </p:cNvSpPr>
          <p:nvPr>
            <p:ph sz="quarter" idx="12"/>
          </p:nvPr>
        </p:nvSpPr>
        <p:spPr>
          <a:xfrm>
            <a:off x="477671" y="5447850"/>
            <a:ext cx="7888407" cy="1426192"/>
          </a:xfrm>
        </p:spPr>
        <p:txBody>
          <a:bodyPr/>
          <a:lstStyle/>
          <a:p>
            <a:pPr marL="0" lvl="0" indent="0" eaLnBrk="1" hangingPunct="1">
              <a:spcAft>
                <a:spcPts val="1000"/>
              </a:spcAft>
              <a:buNone/>
            </a:pPr>
            <a:r>
              <a:rPr lang="en-US" sz="2800" dirty="0"/>
              <a:t>Strategies</a:t>
            </a:r>
          </a:p>
          <a:p>
            <a:pPr marL="439738" lvl="1" eaLnBrk="1" hangingPunct="1">
              <a:spcBef>
                <a:spcPts val="0"/>
              </a:spcBef>
              <a:buClr>
                <a:srgbClr val="626220"/>
              </a:buClr>
              <a:buSzPct val="100000"/>
              <a:buFont typeface="Arial" panose="020B0604020202020204" pitchFamily="34" charset="0"/>
              <a:buChar char="•"/>
            </a:pPr>
            <a:r>
              <a:rPr lang="en-US" sz="2400" dirty="0"/>
              <a:t>Used by experts to understand information in their area of expertise</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068388" y="750627"/>
            <a:ext cx="3054433" cy="705111"/>
          </a:xfrm>
        </p:spPr>
        <p:txBody>
          <a:bodyPr/>
          <a:lstStyle/>
          <a:p>
            <a:pPr eaLnBrk="1" hangingPunct="1"/>
            <a:r>
              <a:rPr lang="en-US" dirty="0"/>
              <a:t>Acclimation</a:t>
            </a:r>
          </a:p>
        </p:txBody>
      </p:sp>
      <p:sp>
        <p:nvSpPr>
          <p:cNvPr id="33795" name="Content Placeholder 2"/>
          <p:cNvSpPr>
            <a:spLocks noGrp="1"/>
          </p:cNvSpPr>
          <p:nvPr>
            <p:ph idx="1"/>
          </p:nvPr>
        </p:nvSpPr>
        <p:spPr>
          <a:xfrm>
            <a:off x="710780" y="1749425"/>
            <a:ext cx="7990503" cy="4695825"/>
          </a:xfrm>
        </p:spPr>
        <p:txBody>
          <a:bodyPr/>
          <a:lstStyle/>
          <a:p>
            <a:pPr marL="0" indent="0" eaLnBrk="1" hangingPunct="1">
              <a:spcAft>
                <a:spcPts val="1500"/>
              </a:spcAft>
              <a:buNone/>
            </a:pPr>
            <a:r>
              <a:rPr lang="en-US" i="1" dirty="0"/>
              <a:t>Acclimation</a:t>
            </a:r>
            <a:r>
              <a:rPr lang="en-US" dirty="0"/>
              <a:t>: Initial stage of expertise</a:t>
            </a:r>
          </a:p>
          <a:p>
            <a:pPr marL="439738" lvl="1" eaLnBrk="1" hangingPunct="1">
              <a:buClr>
                <a:srgbClr val="626220"/>
              </a:buClr>
              <a:buSzPct val="100000"/>
              <a:buFont typeface="Arial" panose="020B0604020202020204" pitchFamily="34" charset="0"/>
              <a:buChar char="•"/>
            </a:pPr>
            <a:r>
              <a:rPr lang="en-US" dirty="0"/>
              <a:t>Teachers must help students develop strategies to move beyond the acclimation stage and strategies include:</a:t>
            </a:r>
          </a:p>
          <a:p>
            <a:pPr marL="900113" lvl="2" eaLnBrk="1" hangingPunct="1">
              <a:buClr>
                <a:srgbClr val="826200"/>
              </a:buClr>
              <a:buSzPct val="100000"/>
              <a:buFont typeface="Arial" panose="020B0604020202020204" pitchFamily="34" charset="0"/>
              <a:buChar char="•"/>
            </a:pPr>
            <a:r>
              <a:rPr lang="en-US" dirty="0"/>
              <a:t>Spreading out and consolidating learning</a:t>
            </a:r>
          </a:p>
          <a:p>
            <a:pPr marL="900113" lvl="2" eaLnBrk="1" hangingPunct="1">
              <a:buClr>
                <a:srgbClr val="826200"/>
              </a:buClr>
              <a:buSzPct val="100000"/>
              <a:buFont typeface="Arial" panose="020B0604020202020204" pitchFamily="34" charset="0"/>
              <a:buChar char="•"/>
            </a:pPr>
            <a:r>
              <a:rPr lang="en-US" dirty="0"/>
              <a:t>Having students ask themselves questions</a:t>
            </a:r>
          </a:p>
          <a:p>
            <a:pPr marL="900113" lvl="2" eaLnBrk="1" hangingPunct="1">
              <a:buClr>
                <a:srgbClr val="826200"/>
              </a:buClr>
              <a:buSzPct val="100000"/>
              <a:buFont typeface="Arial" panose="020B0604020202020204" pitchFamily="34" charset="0"/>
              <a:buChar char="•"/>
            </a:pPr>
            <a:r>
              <a:rPr lang="en-US" dirty="0"/>
              <a:t>Taking good notes (summarize, outline, use concept maps)</a:t>
            </a:r>
          </a:p>
          <a:p>
            <a:pPr marL="900113" lvl="2" eaLnBrk="1" hangingPunct="1">
              <a:buClr>
                <a:srgbClr val="826200"/>
              </a:buClr>
              <a:buSzPct val="100000"/>
              <a:buFont typeface="Arial" panose="020B0604020202020204" pitchFamily="34" charset="0"/>
              <a:buChar char="•"/>
            </a:pPr>
            <a:r>
              <a:rPr lang="en-US" dirty="0"/>
              <a:t>Using a Study System</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8388" y="177421"/>
            <a:ext cx="6478824" cy="1278314"/>
          </a:xfrm>
        </p:spPr>
        <p:txBody>
          <a:bodyPr/>
          <a:lstStyle/>
          <a:p>
            <a:r>
              <a:rPr lang="en-US" dirty="0">
                <a:solidFill>
                  <a:srgbClr val="000000"/>
                </a:solidFill>
              </a:rPr>
              <a:t>The Information-Processing Approach, 1</a:t>
            </a:r>
            <a:endParaRPr lang="en-IN" dirty="0"/>
          </a:p>
        </p:txBody>
      </p:sp>
      <p:pic>
        <p:nvPicPr>
          <p:cNvPr id="5" name="Picture 4">
            <a:extLst>
              <a:ext uri="{FF2B5EF4-FFF2-40B4-BE49-F238E27FC236}">
                <a16:creationId xmlns:a16="http://schemas.microsoft.com/office/drawing/2014/main" id="{FCEF0671-0AFA-4A34-B5BC-68C283F47A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458" t="29166" r="4791" b="8433"/>
          <a:stretch/>
        </p:blipFill>
        <p:spPr>
          <a:xfrm>
            <a:off x="590550" y="2000251"/>
            <a:ext cx="8115300" cy="4279392"/>
          </a:xfrm>
          <a:prstGeom prst="rect">
            <a:avLst/>
          </a:prstGeom>
        </p:spPr>
      </p:pic>
      <p:sp>
        <p:nvSpPr>
          <p:cNvPr id="4" name="Content Placeholder 4">
            <a:extLst>
              <a:ext uri="{FF2B5EF4-FFF2-40B4-BE49-F238E27FC236}">
                <a16:creationId xmlns:a16="http://schemas.microsoft.com/office/drawing/2014/main" id="{ECFAED32-AD67-4173-827A-823600FEADBD}"/>
              </a:ext>
            </a:extLst>
          </p:cNvPr>
          <p:cNvSpPr>
            <a:spLocks noGrp="1"/>
          </p:cNvSpPr>
          <p:nvPr>
            <p:ph sz="quarter" idx="11"/>
          </p:nvPr>
        </p:nvSpPr>
        <p:spPr>
          <a:xfrm>
            <a:off x="6606958" y="6127019"/>
            <a:ext cx="1880507" cy="283255"/>
          </a:xfrm>
        </p:spPr>
        <p:txBody>
          <a:bodyPr/>
          <a:lstStyle/>
          <a:p>
            <a:pPr marL="0" lvl="0" indent="0" algn="r">
              <a:buClr>
                <a:srgbClr val="CC9900"/>
              </a:buClr>
              <a:buNone/>
            </a:pPr>
            <a:r>
              <a:rPr lang="en-US" sz="1200" dirty="0">
                <a:solidFill>
                  <a:srgbClr val="292929"/>
                </a:solidFill>
                <a:cs typeface="Calibri" panose="020F0502020204030204" pitchFamily="34" charset="0"/>
                <a:hlinkClick r:id="rId4" action="ppaction://hlinksldjump"/>
              </a:rPr>
              <a:t>Jump to long description</a:t>
            </a:r>
            <a:endParaRPr lang="en-US" sz="1200" dirty="0">
              <a:solidFill>
                <a:srgbClr val="292929"/>
              </a:solidFill>
              <a:cs typeface="Calibri" panose="020F0502020204030204" pitchFamily="34"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068388" y="721895"/>
            <a:ext cx="4562391" cy="733843"/>
          </a:xfrm>
        </p:spPr>
        <p:txBody>
          <a:bodyPr/>
          <a:lstStyle/>
          <a:p>
            <a:pPr eaLnBrk="1" hangingPunct="1"/>
            <a:r>
              <a:rPr lang="en-US" dirty="0"/>
              <a:t>Acquiring Expertise</a:t>
            </a:r>
          </a:p>
        </p:txBody>
      </p:sp>
      <p:sp>
        <p:nvSpPr>
          <p:cNvPr id="34819" name="Content Placeholder 2"/>
          <p:cNvSpPr>
            <a:spLocks noGrp="1"/>
          </p:cNvSpPr>
          <p:nvPr>
            <p:ph idx="1"/>
          </p:nvPr>
        </p:nvSpPr>
        <p:spPr>
          <a:xfrm>
            <a:off x="894733" y="1599056"/>
            <a:ext cx="7661275" cy="2181373"/>
          </a:xfrm>
        </p:spPr>
        <p:txBody>
          <a:bodyPr/>
          <a:lstStyle/>
          <a:p>
            <a:pPr marL="0" indent="0" eaLnBrk="1" hangingPunct="1">
              <a:spcAft>
                <a:spcPts val="1500"/>
              </a:spcAft>
              <a:buNone/>
            </a:pPr>
            <a:r>
              <a:rPr lang="en-US" dirty="0"/>
              <a:t>Practice and motivation</a:t>
            </a:r>
          </a:p>
          <a:p>
            <a:pPr marL="439738" lvl="1" eaLnBrk="1" hangingPunct="1">
              <a:buClr>
                <a:srgbClr val="626220"/>
              </a:buClr>
              <a:buSzPct val="100000"/>
              <a:buFont typeface="Arial" panose="020B0604020202020204" pitchFamily="34" charset="0"/>
              <a:buChar char="•"/>
            </a:pPr>
            <a:r>
              <a:rPr lang="en-US" dirty="0"/>
              <a:t>Deliberate practice made at appropriate level of difficulty with corrective feedback </a:t>
            </a:r>
          </a:p>
          <a:p>
            <a:pPr marL="439738" lvl="1" eaLnBrk="1" hangingPunct="1">
              <a:buClr>
                <a:srgbClr val="626220"/>
              </a:buClr>
              <a:buSzPct val="100000"/>
              <a:buFont typeface="Arial" panose="020B0604020202020204" pitchFamily="34" charset="0"/>
              <a:buChar char="•"/>
            </a:pPr>
            <a:r>
              <a:rPr lang="en-US" dirty="0"/>
              <a:t>Considerable motivation is required</a:t>
            </a:r>
          </a:p>
        </p:txBody>
      </p:sp>
      <p:sp>
        <p:nvSpPr>
          <p:cNvPr id="2" name="Content Placeholder 1"/>
          <p:cNvSpPr>
            <a:spLocks noGrp="1"/>
          </p:cNvSpPr>
          <p:nvPr>
            <p:ph sz="quarter" idx="11"/>
          </p:nvPr>
        </p:nvSpPr>
        <p:spPr>
          <a:xfrm>
            <a:off x="904612" y="3931132"/>
            <a:ext cx="7529704" cy="1692630"/>
          </a:xfrm>
        </p:spPr>
        <p:txBody>
          <a:bodyPr/>
          <a:lstStyle/>
          <a:p>
            <a:pPr marL="0" lvl="0" indent="0" eaLnBrk="1" hangingPunct="1">
              <a:spcAft>
                <a:spcPts val="1500"/>
              </a:spcAft>
              <a:buNone/>
            </a:pPr>
            <a:r>
              <a:rPr lang="en-US" dirty="0"/>
              <a:t>Talent</a:t>
            </a:r>
          </a:p>
          <a:p>
            <a:pPr marL="439738" lvl="1" eaLnBrk="1" hangingPunct="1">
              <a:buClr>
                <a:srgbClr val="626220"/>
              </a:buClr>
              <a:buSzPct val="100000"/>
              <a:buFont typeface="Arial" panose="020B0604020202020204" pitchFamily="34" charset="0"/>
              <a:buChar char="•"/>
            </a:pPr>
            <a:r>
              <a:rPr lang="en-US" dirty="0"/>
              <a:t>Needed for development of expertise in some areas</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068388" y="850232"/>
            <a:ext cx="5637212" cy="605506"/>
          </a:xfrm>
        </p:spPr>
        <p:txBody>
          <a:bodyPr/>
          <a:lstStyle/>
          <a:p>
            <a:pPr eaLnBrk="1" hangingPunct="1"/>
            <a:r>
              <a:rPr lang="en-US" dirty="0"/>
              <a:t>Expertise and Teaching </a:t>
            </a:r>
          </a:p>
        </p:txBody>
      </p:sp>
      <p:sp>
        <p:nvSpPr>
          <p:cNvPr id="35843" name="Content Placeholder 2"/>
          <p:cNvSpPr>
            <a:spLocks noGrp="1"/>
          </p:cNvSpPr>
          <p:nvPr>
            <p:ph idx="1"/>
          </p:nvPr>
        </p:nvSpPr>
        <p:spPr>
          <a:xfrm>
            <a:off x="847304" y="2116138"/>
            <a:ext cx="8070851" cy="4114800"/>
          </a:xfrm>
        </p:spPr>
        <p:txBody>
          <a:bodyPr/>
          <a:lstStyle/>
          <a:p>
            <a:pPr marL="0" indent="0" eaLnBrk="1" hangingPunct="1">
              <a:spcAft>
                <a:spcPts val="1500"/>
              </a:spcAft>
              <a:buNone/>
            </a:pPr>
            <a:r>
              <a:rPr lang="en-US" sz="2800" dirty="0"/>
              <a:t>Difference between content knowledge and pedagogical content knowledge (teaching effectiveness)</a:t>
            </a:r>
          </a:p>
          <a:p>
            <a:pPr marL="0" indent="0" eaLnBrk="1" hangingPunct="1">
              <a:spcAft>
                <a:spcPts val="1500"/>
              </a:spcAft>
              <a:buNone/>
            </a:pPr>
            <a:r>
              <a:rPr lang="en-US" sz="2800" dirty="0"/>
              <a:t>Pedagogical content knowledge</a:t>
            </a:r>
          </a:p>
          <a:p>
            <a:pPr marL="450850" lvl="1" eaLnBrk="1" hangingPunct="1">
              <a:buClr>
                <a:srgbClr val="626220"/>
              </a:buClr>
              <a:buSzPct val="100000"/>
              <a:buFont typeface="Arial" panose="020B0604020202020204" pitchFamily="34" charset="0"/>
              <a:buChar char="•"/>
            </a:pPr>
            <a:r>
              <a:rPr lang="en-US" sz="2400" dirty="0"/>
              <a:t>Expert teachers are aware of common difficulties students have as they try to learn a content area</a:t>
            </a:r>
          </a:p>
          <a:p>
            <a:pPr marL="450850" lvl="1" eaLnBrk="1" hangingPunct="1">
              <a:buClr>
                <a:srgbClr val="626220"/>
              </a:buClr>
              <a:buSzPct val="100000"/>
              <a:buFont typeface="Arial" panose="020B0604020202020204" pitchFamily="34" charset="0"/>
              <a:buChar char="•"/>
            </a:pPr>
            <a:r>
              <a:rPr lang="en-US" sz="2400" dirty="0"/>
              <a:t>Expert teachers are good at monitoring students’ learning and assessing students’ progress</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8388" y="791570"/>
            <a:ext cx="3735624" cy="664168"/>
          </a:xfrm>
        </p:spPr>
        <p:txBody>
          <a:bodyPr/>
          <a:lstStyle/>
          <a:p>
            <a:r>
              <a:rPr lang="en-US" sz="3600" dirty="0">
                <a:solidFill>
                  <a:srgbClr val="000000"/>
                </a:solidFill>
              </a:rPr>
              <a:t>Metacognition, 1</a:t>
            </a:r>
            <a:endParaRPr lang="en-IN" dirty="0"/>
          </a:p>
        </p:txBody>
      </p:sp>
      <p:pic>
        <p:nvPicPr>
          <p:cNvPr id="5" name="Picture 4">
            <a:extLst>
              <a:ext uri="{FF2B5EF4-FFF2-40B4-BE49-F238E27FC236}">
                <a16:creationId xmlns:a16="http://schemas.microsoft.com/office/drawing/2014/main" id="{082580EF-CDD6-4862-8F94-CAE1655B46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29" t="23139" r="3389" b="4080"/>
          <a:stretch/>
        </p:blipFill>
        <p:spPr>
          <a:xfrm>
            <a:off x="340963" y="1586882"/>
            <a:ext cx="8493072" cy="4991339"/>
          </a:xfrm>
          <a:prstGeom prst="rect">
            <a:avLst/>
          </a:prstGeom>
        </p:spPr>
      </p:pic>
      <p:sp>
        <p:nvSpPr>
          <p:cNvPr id="4" name="Content Placeholder 4">
            <a:extLst>
              <a:ext uri="{FF2B5EF4-FFF2-40B4-BE49-F238E27FC236}">
                <a16:creationId xmlns:a16="http://schemas.microsoft.com/office/drawing/2014/main" id="{9CD267FB-749D-4C2A-995F-05D4CA98010B}"/>
              </a:ext>
            </a:extLst>
          </p:cNvPr>
          <p:cNvSpPr>
            <a:spLocks noGrp="1"/>
          </p:cNvSpPr>
          <p:nvPr>
            <p:ph sz="quarter" idx="11"/>
          </p:nvPr>
        </p:nvSpPr>
        <p:spPr>
          <a:xfrm>
            <a:off x="6920871" y="6133873"/>
            <a:ext cx="1913164" cy="299583"/>
          </a:xfrm>
        </p:spPr>
        <p:txBody>
          <a:bodyPr/>
          <a:lstStyle/>
          <a:p>
            <a:pPr marL="0" lvl="0" indent="0" algn="r">
              <a:buClr>
                <a:srgbClr val="CC9900"/>
              </a:buClr>
              <a:buNone/>
            </a:pPr>
            <a:r>
              <a:rPr lang="en-US" sz="1200" dirty="0">
                <a:solidFill>
                  <a:srgbClr val="292929"/>
                </a:solidFill>
                <a:cs typeface="Calibri" panose="020F0502020204030204" pitchFamily="34" charset="0"/>
                <a:hlinkClick r:id="rId4" action="ppaction://hlinksldjump"/>
              </a:rPr>
              <a:t>Jump to long description</a:t>
            </a:r>
            <a:endParaRPr lang="en-US" sz="1200" dirty="0">
              <a:solidFill>
                <a:srgbClr val="292929"/>
              </a:solidFill>
              <a:cs typeface="Calibri" panose="020F0502020204030204" pitchFamily="34"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8388" y="805218"/>
            <a:ext cx="3953988" cy="650520"/>
          </a:xfrm>
        </p:spPr>
        <p:txBody>
          <a:bodyPr/>
          <a:lstStyle/>
          <a:p>
            <a:r>
              <a:rPr lang="en-US" dirty="0">
                <a:solidFill>
                  <a:srgbClr val="000000"/>
                </a:solidFill>
              </a:rPr>
              <a:t>Metacognition, 2</a:t>
            </a:r>
            <a:endParaRPr lang="en-IN" dirty="0"/>
          </a:p>
        </p:txBody>
      </p:sp>
      <p:sp>
        <p:nvSpPr>
          <p:cNvPr id="4" name="Content Placeholder 3"/>
          <p:cNvSpPr>
            <a:spLocks noGrp="1"/>
          </p:cNvSpPr>
          <p:nvPr>
            <p:ph idx="1"/>
          </p:nvPr>
        </p:nvSpPr>
        <p:spPr>
          <a:xfrm>
            <a:off x="1193801" y="1803614"/>
            <a:ext cx="6777037" cy="891961"/>
          </a:xfrm>
          <a:gradFill>
            <a:gsLst>
              <a:gs pos="0">
                <a:schemeClr val="folHlink"/>
              </a:gs>
              <a:gs pos="100000">
                <a:schemeClr val="folHlink">
                  <a:gamma/>
                  <a:tint val="27451"/>
                  <a:invGamma/>
                </a:schemeClr>
              </a:gs>
            </a:gsLst>
            <a:lin ang="5400000" scaled="1"/>
          </a:gradFill>
          <a:ln w="12700" cap="sq">
            <a:solidFill>
              <a:schemeClr val="tx1"/>
            </a:solidFill>
          </a:ln>
        </p:spPr>
        <p:txBody>
          <a:bodyPr anchor="ctr"/>
          <a:lstStyle/>
          <a:p>
            <a:pPr marL="0" lvl="0" indent="0" algn="ctr" eaLnBrk="1" hangingPunct="1">
              <a:buClrTx/>
              <a:buSzTx/>
              <a:buNone/>
              <a:defRPr/>
            </a:pPr>
            <a:r>
              <a:rPr lang="en-US" sz="2800" b="1" kern="1200" dirty="0">
                <a:solidFill>
                  <a:srgbClr val="292929"/>
                </a:solidFill>
                <a:latin typeface="Arial" charset="0"/>
              </a:rPr>
              <a:t>“Knowing about knowing”</a:t>
            </a:r>
            <a:endParaRPr lang="en-US" sz="2800" b="1" kern="1200" dirty="0">
              <a:solidFill>
                <a:srgbClr val="292929"/>
              </a:solidFill>
              <a:latin typeface="Times New Roman" pitchFamily="18" charset="0"/>
            </a:endParaRPr>
          </a:p>
        </p:txBody>
      </p:sp>
      <p:sp>
        <p:nvSpPr>
          <p:cNvPr id="5" name="Content Placeholder 4"/>
          <p:cNvSpPr>
            <a:spLocks noGrp="1"/>
          </p:cNvSpPr>
          <p:nvPr>
            <p:ph sz="quarter" idx="11"/>
          </p:nvPr>
        </p:nvSpPr>
        <p:spPr>
          <a:xfrm>
            <a:off x="1255713" y="3043451"/>
            <a:ext cx="6705600" cy="1295187"/>
          </a:xfrm>
          <a:gradFill>
            <a:gsLst>
              <a:gs pos="0">
                <a:schemeClr val="folHlink"/>
              </a:gs>
              <a:gs pos="100000">
                <a:schemeClr val="folHlink">
                  <a:gamma/>
                  <a:tint val="27451"/>
                  <a:invGamma/>
                </a:schemeClr>
              </a:gs>
            </a:gsLst>
            <a:lin ang="5400000" scaled="1"/>
          </a:gradFill>
          <a:ln w="12700" cap="sq">
            <a:solidFill>
              <a:schemeClr val="tx1"/>
            </a:solidFill>
          </a:ln>
        </p:spPr>
        <p:txBody>
          <a:bodyPr anchor="ctr"/>
          <a:lstStyle/>
          <a:p>
            <a:pPr marL="0" lvl="0" indent="0" algn="ctr" eaLnBrk="1" hangingPunct="1">
              <a:buClrTx/>
              <a:buSzTx/>
              <a:buNone/>
              <a:defRPr/>
            </a:pPr>
            <a:r>
              <a:rPr lang="en-US" sz="2800" b="1" kern="1200" dirty="0">
                <a:solidFill>
                  <a:srgbClr val="292929"/>
                </a:solidFill>
                <a:latin typeface="Arial" charset="0"/>
              </a:rPr>
              <a:t>Metacognitive Knowledge</a:t>
            </a:r>
          </a:p>
          <a:p>
            <a:pPr marL="0" lvl="0" indent="0" algn="ctr" eaLnBrk="1" hangingPunct="1">
              <a:buClrTx/>
              <a:buSzTx/>
              <a:buNone/>
              <a:defRPr/>
            </a:pPr>
            <a:r>
              <a:rPr lang="en-US" sz="2400" kern="1200" dirty="0">
                <a:solidFill>
                  <a:srgbClr val="292929"/>
                </a:solidFill>
                <a:latin typeface="Arial" charset="0"/>
              </a:rPr>
              <a:t>Monitoring and reflecting on one’s current or recent thoughts</a:t>
            </a:r>
          </a:p>
        </p:txBody>
      </p:sp>
      <p:sp>
        <p:nvSpPr>
          <p:cNvPr id="6" name="Content Placeholder 5"/>
          <p:cNvSpPr>
            <a:spLocks noGrp="1"/>
          </p:cNvSpPr>
          <p:nvPr>
            <p:ph sz="quarter" idx="12"/>
          </p:nvPr>
        </p:nvSpPr>
        <p:spPr>
          <a:xfrm>
            <a:off x="1255713" y="4686514"/>
            <a:ext cx="6705600" cy="1650786"/>
          </a:xfrm>
          <a:gradFill>
            <a:gsLst>
              <a:gs pos="0">
                <a:schemeClr val="folHlink"/>
              </a:gs>
              <a:gs pos="100000">
                <a:schemeClr val="folHlink">
                  <a:gamma/>
                  <a:tint val="27451"/>
                  <a:invGamma/>
                </a:schemeClr>
              </a:gs>
            </a:gsLst>
            <a:lin ang="5400000" scaled="1"/>
          </a:gradFill>
          <a:ln w="12700" cap="sq">
            <a:solidFill>
              <a:schemeClr val="tx1"/>
            </a:solidFill>
          </a:ln>
        </p:spPr>
        <p:txBody>
          <a:bodyPr anchor="ctr"/>
          <a:lstStyle/>
          <a:p>
            <a:pPr marL="0" lvl="0" indent="0" algn="ctr" eaLnBrk="1" hangingPunct="1">
              <a:buClrTx/>
              <a:buSzTx/>
              <a:buNone/>
              <a:defRPr/>
            </a:pPr>
            <a:r>
              <a:rPr lang="en-US" sz="2800" b="1" kern="1200" dirty="0">
                <a:solidFill>
                  <a:srgbClr val="292929"/>
                </a:solidFill>
                <a:latin typeface="Arial" charset="0"/>
              </a:rPr>
              <a:t>Metacognitive Activity</a:t>
            </a:r>
          </a:p>
          <a:p>
            <a:pPr marL="0" lvl="0" indent="0" algn="ctr" eaLnBrk="1" hangingPunct="1">
              <a:buClrTx/>
              <a:buSzTx/>
              <a:buNone/>
              <a:defRPr/>
            </a:pPr>
            <a:r>
              <a:rPr lang="en-US" sz="2400" kern="1200" dirty="0">
                <a:solidFill>
                  <a:srgbClr val="292929"/>
                </a:solidFill>
                <a:latin typeface="Arial" charset="0"/>
              </a:rPr>
              <a:t>Students consciously adapt and manage their thinking strategies during problem solving and purposeful thinking</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8388" y="657726"/>
            <a:ext cx="7021512" cy="798012"/>
          </a:xfrm>
        </p:spPr>
        <p:txBody>
          <a:bodyPr/>
          <a:lstStyle/>
          <a:p>
            <a:r>
              <a:rPr lang="en-US" dirty="0">
                <a:solidFill>
                  <a:srgbClr val="000000"/>
                </a:solidFill>
              </a:rPr>
              <a:t>Improving Metacognitive Skills</a:t>
            </a:r>
            <a:endParaRPr lang="en-IN" dirty="0"/>
          </a:p>
        </p:txBody>
      </p:sp>
      <p:sp>
        <p:nvSpPr>
          <p:cNvPr id="7" name="Content Placeholder 6"/>
          <p:cNvSpPr>
            <a:spLocks noGrp="1"/>
          </p:cNvSpPr>
          <p:nvPr>
            <p:ph sz="quarter" idx="12"/>
          </p:nvPr>
        </p:nvSpPr>
        <p:spPr>
          <a:xfrm>
            <a:off x="980491" y="2009525"/>
            <a:ext cx="7311190" cy="3708708"/>
          </a:xfrm>
          <a:solidFill>
            <a:schemeClr val="accent2"/>
          </a:solidFill>
          <a:ln w="31750">
            <a:solidFill>
              <a:schemeClr val="hlink"/>
            </a:solidFill>
          </a:ln>
        </p:spPr>
        <p:txBody>
          <a:bodyPr anchor="t"/>
          <a:lstStyle/>
          <a:p>
            <a:pPr marL="457200" lvl="0" indent="-457200" eaLnBrk="1" hangingPunct="1">
              <a:spcBef>
                <a:spcPct val="0"/>
              </a:spcBef>
              <a:buClr>
                <a:srgbClr val="CC9900"/>
              </a:buClr>
              <a:buNone/>
            </a:pPr>
            <a:r>
              <a:rPr lang="en-US" sz="2800" b="1" kern="1200" dirty="0">
                <a:solidFill>
                  <a:srgbClr val="292929"/>
                </a:solidFill>
                <a:latin typeface="Arial" charset="0"/>
              </a:rPr>
              <a:t>Improvement of metacognitive skills</a:t>
            </a:r>
            <a:r>
              <a:rPr lang="en-US" sz="2800" kern="1200" dirty="0">
                <a:solidFill>
                  <a:srgbClr val="292929"/>
                </a:solidFill>
                <a:latin typeface="Arial" charset="0"/>
              </a:rPr>
              <a:t> results from:</a:t>
            </a:r>
          </a:p>
          <a:p>
            <a:pPr lvl="0" eaLnBrk="1" hangingPunct="1">
              <a:spcBef>
                <a:spcPct val="50000"/>
              </a:spcBef>
              <a:buClr>
                <a:schemeClr val="tx2"/>
              </a:buClr>
              <a:buSzPct val="100000"/>
              <a:buFont typeface="Arial" panose="020B0604020202020204" pitchFamily="34" charset="0"/>
              <a:buChar char="•"/>
            </a:pPr>
            <a:r>
              <a:rPr lang="en-US" sz="2300" b="1" kern="1200" dirty="0">
                <a:solidFill>
                  <a:srgbClr val="292929"/>
                </a:solidFill>
                <a:latin typeface="Arial" charset="0"/>
              </a:rPr>
              <a:t>Developmental changes</a:t>
            </a:r>
            <a:r>
              <a:rPr lang="en-US" sz="2300" kern="1200" dirty="0">
                <a:solidFill>
                  <a:srgbClr val="292929"/>
                </a:solidFill>
                <a:latin typeface="Arial" charset="0"/>
              </a:rPr>
              <a:t> as student matures cognitively in metamemory and </a:t>
            </a:r>
            <a:r>
              <a:rPr lang="en-US" sz="2300" b="1" kern="1200" dirty="0">
                <a:solidFill>
                  <a:srgbClr val="292929"/>
                </a:solidFill>
                <a:latin typeface="Arial" charset="0"/>
              </a:rPr>
              <a:t>theory of mind</a:t>
            </a:r>
            <a:endParaRPr lang="en-US" sz="2300" kern="1200" dirty="0">
              <a:solidFill>
                <a:srgbClr val="292929"/>
              </a:solidFill>
              <a:latin typeface="Arial" charset="0"/>
            </a:endParaRPr>
          </a:p>
          <a:p>
            <a:pPr lvl="0" eaLnBrk="1" hangingPunct="1">
              <a:spcBef>
                <a:spcPct val="50000"/>
              </a:spcBef>
              <a:buClr>
                <a:schemeClr val="tx2"/>
              </a:buClr>
              <a:buSzPct val="100000"/>
              <a:buFont typeface="Arial" panose="020B0604020202020204" pitchFamily="34" charset="0"/>
              <a:buChar char="•"/>
            </a:pPr>
            <a:r>
              <a:rPr lang="en-US" sz="2300" kern="1200" dirty="0">
                <a:solidFill>
                  <a:srgbClr val="292929"/>
                </a:solidFill>
                <a:latin typeface="Arial" charset="0"/>
              </a:rPr>
              <a:t>The </a:t>
            </a:r>
            <a:r>
              <a:rPr lang="en-US" sz="2300" b="1" kern="1200" dirty="0">
                <a:solidFill>
                  <a:srgbClr val="292929"/>
                </a:solidFill>
                <a:latin typeface="Arial" charset="0"/>
              </a:rPr>
              <a:t>Good Information-Processing </a:t>
            </a:r>
            <a:r>
              <a:rPr lang="en-US" sz="2300" kern="1200" dirty="0">
                <a:solidFill>
                  <a:srgbClr val="292929"/>
                </a:solidFill>
                <a:latin typeface="Arial" charset="0"/>
              </a:rPr>
              <a:t>model includes specific learning strategies, knowing the similarities and differences in multiple strategies, and the benefits of using them</a:t>
            </a:r>
            <a:endParaRPr lang="en-US" sz="2300" b="1" kern="1200" dirty="0">
              <a:solidFill>
                <a:srgbClr val="292929"/>
              </a:solidFill>
              <a:latin typeface="Arial" charset="0"/>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068388" y="0"/>
            <a:ext cx="6487444" cy="1455738"/>
          </a:xfrm>
        </p:spPr>
        <p:txBody>
          <a:bodyPr/>
          <a:lstStyle/>
          <a:p>
            <a:pPr eaLnBrk="1" hangingPunct="1"/>
            <a:r>
              <a:rPr lang="en-US" dirty="0"/>
              <a:t>Best Practices for Helping Students Use Strategies, 1</a:t>
            </a:r>
          </a:p>
        </p:txBody>
      </p:sp>
      <p:sp>
        <p:nvSpPr>
          <p:cNvPr id="39939" name="Content Placeholder 2"/>
          <p:cNvSpPr>
            <a:spLocks noGrp="1"/>
          </p:cNvSpPr>
          <p:nvPr>
            <p:ph idx="1"/>
          </p:nvPr>
        </p:nvSpPr>
        <p:spPr>
          <a:xfrm>
            <a:off x="488950" y="1809751"/>
            <a:ext cx="8169275" cy="4467225"/>
          </a:xfrm>
          <a:noFill/>
          <a:ln w="31750">
            <a:noFill/>
          </a:ln>
        </p:spPr>
        <p:txBody>
          <a:bodyPr/>
          <a:lstStyle/>
          <a:p>
            <a:pPr eaLnBrk="1" hangingPunct="1">
              <a:buClr>
                <a:srgbClr val="826200"/>
              </a:buClr>
              <a:buSzPct val="100000"/>
              <a:buFont typeface="Arial" panose="020B0604020202020204" pitchFamily="34" charset="0"/>
              <a:buChar char="•"/>
            </a:pPr>
            <a:r>
              <a:rPr lang="en-US" sz="2800" dirty="0"/>
              <a:t>Model effective strategies for students</a:t>
            </a:r>
          </a:p>
          <a:p>
            <a:pPr eaLnBrk="1" hangingPunct="1">
              <a:buClr>
                <a:srgbClr val="826200"/>
              </a:buClr>
              <a:buSzPct val="100000"/>
              <a:buFont typeface="Arial" panose="020B0604020202020204" pitchFamily="34" charset="0"/>
              <a:buChar char="•"/>
            </a:pPr>
            <a:r>
              <a:rPr lang="en-US" sz="2800" dirty="0"/>
              <a:t>Give students opportunities to practice strategies</a:t>
            </a:r>
          </a:p>
          <a:p>
            <a:pPr eaLnBrk="1" hangingPunct="1">
              <a:buClr>
                <a:srgbClr val="826200"/>
              </a:buClr>
              <a:buSzPct val="100000"/>
              <a:buFont typeface="Arial" panose="020B0604020202020204" pitchFamily="34" charset="0"/>
              <a:buChar char="•"/>
            </a:pPr>
            <a:r>
              <a:rPr lang="en-US" sz="2800" dirty="0"/>
              <a:t>Encourage students to monitor the effectiveness of new strategies when compared with old strategies</a:t>
            </a:r>
          </a:p>
          <a:p>
            <a:pPr eaLnBrk="1" hangingPunct="1">
              <a:buClr>
                <a:srgbClr val="826200"/>
              </a:buClr>
              <a:buSzPct val="100000"/>
              <a:buFont typeface="Arial" panose="020B0604020202020204" pitchFamily="34" charset="0"/>
              <a:buChar char="•"/>
            </a:pPr>
            <a:r>
              <a:rPr lang="en-US" sz="2800" dirty="0"/>
              <a:t>Be patient and give students support for new strategy learning and use</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dirty="0"/>
              <a:t>Best Practices for Helping Students Use Strategies, 2</a:t>
            </a:r>
            <a:endParaRPr lang="en-US" sz="2000" dirty="0"/>
          </a:p>
        </p:txBody>
      </p:sp>
      <p:sp>
        <p:nvSpPr>
          <p:cNvPr id="40963" name="Content Placeholder 2"/>
          <p:cNvSpPr>
            <a:spLocks noGrp="1"/>
          </p:cNvSpPr>
          <p:nvPr>
            <p:ph idx="1"/>
          </p:nvPr>
        </p:nvSpPr>
        <p:spPr>
          <a:xfrm>
            <a:off x="669925" y="1828800"/>
            <a:ext cx="7940675" cy="3048000"/>
          </a:xfrm>
        </p:spPr>
        <p:txBody>
          <a:bodyPr/>
          <a:lstStyle/>
          <a:p>
            <a:pPr eaLnBrk="1" hangingPunct="1">
              <a:buClr>
                <a:srgbClr val="826200"/>
              </a:buClr>
              <a:buSzPct val="100000"/>
              <a:buFont typeface="Arial" panose="020B0604020202020204" pitchFamily="34" charset="0"/>
              <a:buChar char="•"/>
            </a:pPr>
            <a:r>
              <a:rPr lang="en-US" sz="2800" dirty="0"/>
              <a:t>Encourage students to use multiple strategies</a:t>
            </a:r>
          </a:p>
          <a:p>
            <a:pPr eaLnBrk="1" hangingPunct="1">
              <a:buClr>
                <a:srgbClr val="826200"/>
              </a:buClr>
              <a:buSzPct val="100000"/>
              <a:buFont typeface="Arial" panose="020B0604020202020204" pitchFamily="34" charset="0"/>
              <a:buChar char="•"/>
            </a:pPr>
            <a:r>
              <a:rPr lang="en-US" sz="2800" dirty="0"/>
              <a:t>Read about strategy instruction</a:t>
            </a:r>
          </a:p>
          <a:p>
            <a:pPr eaLnBrk="1" hangingPunct="1">
              <a:buClr>
                <a:srgbClr val="826200"/>
              </a:buClr>
              <a:buSzPct val="100000"/>
              <a:buFont typeface="Arial" panose="020B0604020202020204" pitchFamily="34" charset="0"/>
              <a:buChar char="•"/>
            </a:pPr>
            <a:r>
              <a:rPr lang="en-US" sz="2800" dirty="0"/>
              <a:t>Question students to guide strategy thinking</a:t>
            </a:r>
          </a:p>
          <a:p>
            <a:pPr eaLnBrk="1" hangingPunct="1">
              <a:buClr>
                <a:srgbClr val="826200"/>
              </a:buClr>
              <a:buSzPct val="100000"/>
              <a:buFont typeface="Arial" panose="020B0604020202020204" pitchFamily="34" charset="0"/>
              <a:buChar char="•"/>
            </a:pPr>
            <a:r>
              <a:rPr lang="en-US" sz="2800" dirty="0"/>
              <a:t>Support low-achieving students and students with disabilities; they may need more time to become effective in independent strategy use</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472" y="144379"/>
            <a:ext cx="7021512" cy="1311359"/>
          </a:xfrm>
        </p:spPr>
        <p:txBody>
          <a:bodyPr/>
          <a:lstStyle/>
          <a:p>
            <a:r>
              <a:rPr lang="en-US" sz="3600" dirty="0">
                <a:solidFill>
                  <a:srgbClr val="000000"/>
                </a:solidFill>
              </a:rPr>
              <a:t>Classroom Connections: Crack the Case—</a:t>
            </a:r>
            <a:r>
              <a:rPr lang="en-US" sz="2800" i="1" dirty="0">
                <a:solidFill>
                  <a:srgbClr val="626220"/>
                </a:solidFill>
              </a:rPr>
              <a:t>The Test</a:t>
            </a:r>
            <a:endParaRPr lang="en-IN" dirty="0">
              <a:solidFill>
                <a:srgbClr val="626220"/>
              </a:solidFill>
            </a:endParaRPr>
          </a:p>
        </p:txBody>
      </p:sp>
      <p:sp>
        <p:nvSpPr>
          <p:cNvPr id="3" name="Content Placeholder 2"/>
          <p:cNvSpPr>
            <a:spLocks noGrp="1"/>
          </p:cNvSpPr>
          <p:nvPr>
            <p:ph idx="1"/>
          </p:nvPr>
        </p:nvSpPr>
        <p:spPr>
          <a:xfrm>
            <a:off x="949325" y="1981200"/>
            <a:ext cx="7661275" cy="3168316"/>
          </a:xfrm>
        </p:spPr>
        <p:txBody>
          <a:bodyPr/>
          <a:lstStyle/>
          <a:p>
            <a:pPr lvl="0" eaLnBrk="1" hangingPunct="1">
              <a:lnSpc>
                <a:spcPct val="90000"/>
              </a:lnSpc>
              <a:spcBef>
                <a:spcPct val="30000"/>
              </a:spcBef>
              <a:buClr>
                <a:srgbClr val="826200"/>
              </a:buClr>
              <a:buSzPct val="100000"/>
              <a:buFont typeface="Arial" panose="020B0604020202020204" pitchFamily="34" charset="0"/>
              <a:buChar char="•"/>
            </a:pPr>
            <a:r>
              <a:rPr lang="en-US" sz="2800" dirty="0">
                <a:solidFill>
                  <a:srgbClr val="292929"/>
                </a:solidFill>
              </a:rPr>
              <a:t>What are the issues in this case?</a:t>
            </a:r>
          </a:p>
          <a:p>
            <a:pPr lvl="0" eaLnBrk="1" hangingPunct="1">
              <a:lnSpc>
                <a:spcPct val="90000"/>
              </a:lnSpc>
              <a:spcBef>
                <a:spcPct val="30000"/>
              </a:spcBef>
              <a:buClr>
                <a:srgbClr val="826200"/>
              </a:buClr>
              <a:buSzPct val="100000"/>
              <a:buFont typeface="Arial" panose="020B0604020202020204" pitchFamily="34" charset="0"/>
              <a:buChar char="•"/>
            </a:pPr>
            <a:r>
              <a:rPr lang="en-US" sz="2800" dirty="0">
                <a:solidFill>
                  <a:srgbClr val="292929"/>
                </a:solidFill>
              </a:rPr>
              <a:t>With what type of learning is George having difficulty?</a:t>
            </a:r>
          </a:p>
          <a:p>
            <a:pPr lvl="0" eaLnBrk="1" hangingPunct="1">
              <a:lnSpc>
                <a:spcPct val="90000"/>
              </a:lnSpc>
              <a:spcBef>
                <a:spcPct val="30000"/>
              </a:spcBef>
              <a:buClr>
                <a:srgbClr val="826200"/>
              </a:buClr>
              <a:buSzPct val="100000"/>
              <a:buFont typeface="Arial" panose="020B0604020202020204" pitchFamily="34" charset="0"/>
              <a:buChar char="•"/>
            </a:pPr>
            <a:r>
              <a:rPr lang="en-US" sz="2800" dirty="0">
                <a:solidFill>
                  <a:srgbClr val="292929"/>
                </a:solidFill>
              </a:rPr>
              <a:t>What type of learning is easier for George?</a:t>
            </a:r>
          </a:p>
          <a:p>
            <a:pPr lvl="0" eaLnBrk="1" hangingPunct="1">
              <a:lnSpc>
                <a:spcPct val="90000"/>
              </a:lnSpc>
              <a:spcBef>
                <a:spcPct val="30000"/>
              </a:spcBef>
              <a:buClr>
                <a:srgbClr val="826200"/>
              </a:buClr>
              <a:buSzPct val="100000"/>
              <a:buFont typeface="Arial" panose="020B0604020202020204" pitchFamily="34" charset="0"/>
              <a:buChar char="•"/>
            </a:pPr>
            <a:r>
              <a:rPr lang="en-US" sz="2800" dirty="0">
                <a:solidFill>
                  <a:srgbClr val="292929"/>
                </a:solidFill>
              </a:rPr>
              <a:t>Design a study-skills program for George drawing on principles of the cognitive information-processing approach.</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388" y="609600"/>
            <a:ext cx="7021512" cy="846138"/>
          </a:xfrm>
        </p:spPr>
        <p:txBody>
          <a:bodyPr/>
          <a:lstStyle/>
          <a:p>
            <a:r>
              <a:rPr lang="en-US" dirty="0">
                <a:solidFill>
                  <a:srgbClr val="000000"/>
                </a:solidFill>
              </a:rPr>
              <a:t>Reflection &amp; Observation</a:t>
            </a:r>
            <a:endParaRPr lang="en-IN" dirty="0"/>
          </a:p>
        </p:txBody>
      </p:sp>
      <p:sp>
        <p:nvSpPr>
          <p:cNvPr id="4" name="Content Placeholder 3"/>
          <p:cNvSpPr>
            <a:spLocks noGrp="1"/>
          </p:cNvSpPr>
          <p:nvPr>
            <p:ph sz="quarter" idx="11"/>
          </p:nvPr>
        </p:nvSpPr>
        <p:spPr>
          <a:xfrm>
            <a:off x="3346698" y="1743493"/>
            <a:ext cx="5348123" cy="2026402"/>
          </a:xfrm>
        </p:spPr>
        <p:txBody>
          <a:bodyPr/>
          <a:lstStyle/>
          <a:p>
            <a:pPr marL="457200" lvl="0" indent="-457200" eaLnBrk="1" hangingPunct="1">
              <a:buClr>
                <a:srgbClr val="CC9900"/>
              </a:buClr>
              <a:buNone/>
            </a:pPr>
            <a:r>
              <a:rPr lang="en-US" sz="2800" b="1" dirty="0">
                <a:solidFill>
                  <a:srgbClr val="292929"/>
                </a:solidFill>
              </a:rPr>
              <a:t>Reflection:</a:t>
            </a:r>
          </a:p>
          <a:p>
            <a:pPr lvl="0" eaLnBrk="1" hangingPunct="1">
              <a:buClr>
                <a:srgbClr val="826200"/>
              </a:buClr>
              <a:buSzPct val="120000"/>
              <a:buFont typeface="Arial" panose="020B0604020202020204" pitchFamily="34" charset="0"/>
              <a:buChar char="•"/>
            </a:pPr>
            <a:r>
              <a:rPr lang="en-US" sz="2200" i="1" dirty="0">
                <a:solidFill>
                  <a:srgbClr val="292929"/>
                </a:solidFill>
              </a:rPr>
              <a:t>What strategies have teachers used to help you understand difficult concepts?</a:t>
            </a:r>
          </a:p>
          <a:p>
            <a:pPr lvl="0" eaLnBrk="1" hangingPunct="1">
              <a:buClr>
                <a:srgbClr val="826200"/>
              </a:buClr>
              <a:buSzPct val="120000"/>
              <a:buFont typeface="Arial" panose="020B0604020202020204" pitchFamily="34" charset="0"/>
              <a:buChar char="•"/>
            </a:pPr>
            <a:r>
              <a:rPr lang="en-US" sz="2200" i="1" dirty="0">
                <a:solidFill>
                  <a:srgbClr val="292929"/>
                </a:solidFill>
              </a:rPr>
              <a:t>Why were these strategies helpful?</a:t>
            </a:r>
          </a:p>
        </p:txBody>
      </p:sp>
      <p:pic>
        <p:nvPicPr>
          <p:cNvPr id="13" name="Picture 2"/>
          <p:cNvPicPr>
            <a:picLocks noChangeAspect="1" noChangeArrowheads="1"/>
          </p:cNvPicPr>
          <p:nvPr/>
        </p:nvPicPr>
        <p:blipFill>
          <a:blip r:embed="rId3"/>
          <a:srcRect/>
          <a:stretch>
            <a:fillRect/>
          </a:stretch>
        </p:blipFill>
        <p:spPr>
          <a:xfrm>
            <a:off x="923924" y="2128838"/>
            <a:ext cx="1784351" cy="2700337"/>
          </a:xfrm>
          <a:prstGeom prst="rect">
            <a:avLst/>
          </a:prstGeom>
          <a:noFill/>
          <a:ln>
            <a:solidFill>
              <a:schemeClr val="bg2"/>
            </a:solidFill>
          </a:ln>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64513-6E88-46AC-8493-9B9AE1BAE2E6}"/>
              </a:ext>
            </a:extLst>
          </p:cNvPr>
          <p:cNvSpPr>
            <a:spLocks noGrp="1"/>
          </p:cNvSpPr>
          <p:nvPr>
            <p:ph type="title"/>
          </p:nvPr>
        </p:nvSpPr>
        <p:spPr>
          <a:xfrm>
            <a:off x="228600" y="533400"/>
            <a:ext cx="8610600" cy="5867400"/>
          </a:xfrm>
        </p:spPr>
        <p:txBody>
          <a:bodyPr anchor="ctr"/>
          <a:lstStyle/>
          <a:p>
            <a:pPr algn="ctr"/>
            <a:r>
              <a:rPr lang="en-US" dirty="0">
                <a:cs typeface="Calibri" panose="020F0502020204030204" pitchFamily="34" charset="0"/>
              </a:rPr>
              <a:t>Appendix of Image for Long Descriptions</a:t>
            </a:r>
          </a:p>
        </p:txBody>
      </p:sp>
    </p:spTree>
    <p:extLst>
      <p:ext uri="{BB962C8B-B14F-4D97-AF65-F5344CB8AC3E}">
        <p14:creationId xmlns:p14="http://schemas.microsoft.com/office/powerpoint/2010/main" val="4157917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068388" y="859809"/>
            <a:ext cx="6178573" cy="595929"/>
          </a:xfrm>
        </p:spPr>
        <p:txBody>
          <a:bodyPr/>
          <a:lstStyle/>
          <a:p>
            <a:pPr eaLnBrk="1" hangingPunct="1"/>
            <a:r>
              <a:rPr lang="en-US" dirty="0"/>
              <a:t>Connecting with Teachers</a:t>
            </a:r>
          </a:p>
        </p:txBody>
      </p:sp>
      <p:sp>
        <p:nvSpPr>
          <p:cNvPr id="8195" name="Content Placeholder 2"/>
          <p:cNvSpPr>
            <a:spLocks noGrp="1"/>
          </p:cNvSpPr>
          <p:nvPr>
            <p:ph idx="1"/>
          </p:nvPr>
        </p:nvSpPr>
        <p:spPr>
          <a:xfrm>
            <a:off x="933451" y="1687513"/>
            <a:ext cx="7661275" cy="4114800"/>
          </a:xfrm>
        </p:spPr>
        <p:txBody>
          <a:bodyPr/>
          <a:lstStyle/>
          <a:p>
            <a:pPr marL="0" indent="0" eaLnBrk="1" hangingPunct="1">
              <a:spcAft>
                <a:spcPts val="1500"/>
              </a:spcAft>
              <a:buNone/>
            </a:pPr>
            <a:r>
              <a:rPr lang="en-US" sz="2800" dirty="0"/>
              <a:t>Laura Bickford, who chairs </a:t>
            </a:r>
            <a:r>
              <a:rPr lang="en-US" sz="2800" dirty="0">
                <a:solidFill>
                  <a:schemeClr val="tx1"/>
                </a:solidFill>
                <a:latin typeface="+mn-lt"/>
                <a:ea typeface="+mn-ea"/>
                <a:cs typeface="+mn-cs"/>
              </a:rPr>
              <a:t>the </a:t>
            </a:r>
            <a:r>
              <a:rPr lang="en-US" sz="2800" dirty="0"/>
              <a:t>English Department at </a:t>
            </a:r>
            <a:r>
              <a:rPr lang="en-US" sz="2800" dirty="0" err="1"/>
              <a:t>Nordoff</a:t>
            </a:r>
            <a:r>
              <a:rPr lang="en-US" sz="2800" dirty="0"/>
              <a:t> High School in Ojai, California, believes a call to teach is a call to teach students how to think</a:t>
            </a:r>
          </a:p>
          <a:p>
            <a:pPr marL="439738" lvl="1" eaLnBrk="1" hangingPunct="1">
              <a:buClr>
                <a:srgbClr val="626220"/>
              </a:buClr>
              <a:buSzPct val="100000"/>
              <a:buFont typeface="Arial" panose="020B0604020202020204" pitchFamily="34" charset="0"/>
              <a:buChar char="•"/>
            </a:pPr>
            <a:r>
              <a:rPr lang="en-US" sz="2400" dirty="0"/>
              <a:t>She encourages critical thinking and shows students how to ask their own questions</a:t>
            </a:r>
          </a:p>
          <a:p>
            <a:pPr marL="439738" lvl="1" eaLnBrk="1" hangingPunct="1">
              <a:buClr>
                <a:srgbClr val="626220"/>
              </a:buClr>
              <a:buSzPct val="100000"/>
              <a:buFont typeface="Arial" panose="020B0604020202020204" pitchFamily="34" charset="0"/>
              <a:buChar char="•"/>
            </a:pPr>
            <a:r>
              <a:rPr lang="en-US" sz="2400" dirty="0"/>
              <a:t>She uses </a:t>
            </a:r>
            <a:r>
              <a:rPr lang="en-US" sz="2400" dirty="0" err="1"/>
              <a:t>metacognitive</a:t>
            </a:r>
            <a:r>
              <a:rPr lang="en-US" sz="2400" dirty="0"/>
              <a:t> strategies all the time</a:t>
            </a:r>
          </a:p>
          <a:p>
            <a:pPr marL="900113" lvl="2" eaLnBrk="1" hangingPunct="1">
              <a:buClr>
                <a:srgbClr val="826200"/>
              </a:buClr>
              <a:buSzPct val="100000"/>
              <a:buFont typeface="Arial" panose="020B0604020202020204" pitchFamily="34" charset="0"/>
              <a:buChar char="•"/>
            </a:pPr>
            <a:r>
              <a:rPr lang="en-US" sz="2000" dirty="0"/>
              <a:t>Asks students to comment on their own learning and observe their own thinking</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723CD8-0C02-4B4B-B2D1-A8CFDC23814C}"/>
              </a:ext>
            </a:extLst>
          </p:cNvPr>
          <p:cNvSpPr>
            <a:spLocks noGrp="1"/>
          </p:cNvSpPr>
          <p:nvPr>
            <p:ph type="title"/>
          </p:nvPr>
        </p:nvSpPr>
        <p:spPr>
          <a:xfrm>
            <a:off x="931863" y="96838"/>
            <a:ext cx="7158037" cy="1655762"/>
          </a:xfrm>
        </p:spPr>
        <p:txBody>
          <a:bodyPr anchor="t"/>
          <a:lstStyle/>
          <a:p>
            <a:r>
              <a:rPr lang="en-US" sz="3200" dirty="0">
                <a:solidFill>
                  <a:srgbClr val="000000"/>
                </a:solidFill>
              </a:rPr>
              <a:t>The Information-Processing Approach, 1 </a:t>
            </a:r>
            <a:r>
              <a:rPr lang="en-US" sz="3200" dirty="0">
                <a:cs typeface="Calibri" panose="020F0502020204030204" pitchFamily="34" charset="0"/>
              </a:rPr>
              <a:t>Long Description</a:t>
            </a:r>
          </a:p>
        </p:txBody>
      </p:sp>
      <p:sp>
        <p:nvSpPr>
          <p:cNvPr id="8" name="Content Placeholder 7">
            <a:extLst>
              <a:ext uri="{FF2B5EF4-FFF2-40B4-BE49-F238E27FC236}">
                <a16:creationId xmlns:a16="http://schemas.microsoft.com/office/drawing/2014/main" id="{B7E4CB22-5D76-469D-8A6E-8F8876A16A05}"/>
              </a:ext>
            </a:extLst>
          </p:cNvPr>
          <p:cNvSpPr>
            <a:spLocks noGrp="1"/>
          </p:cNvSpPr>
          <p:nvPr>
            <p:ph idx="1"/>
          </p:nvPr>
        </p:nvSpPr>
        <p:spPr>
          <a:xfrm>
            <a:off x="949325" y="1981200"/>
            <a:ext cx="7661275" cy="2590800"/>
          </a:xfrm>
        </p:spPr>
        <p:txBody>
          <a:bodyPr/>
          <a:lstStyle/>
          <a:p>
            <a:pPr marL="0" indent="0">
              <a:buNone/>
            </a:pPr>
            <a:r>
              <a:rPr lang="en-US" sz="1400" dirty="0">
                <a:cs typeface="Calibri" panose="020F0502020204030204" pitchFamily="34" charset="0"/>
              </a:rPr>
              <a:t>This figure consists of four rectangular boxes. There is a large rectangular box labeled the nature of the information-processing approach. It is divided into three small boxes. Starting from the left, the boxes are labeled information, memory, and thinking; cognitive resources: capacity and speed of processing information; and mechanisms of change.</a:t>
            </a:r>
          </a:p>
        </p:txBody>
      </p:sp>
      <p:sp>
        <p:nvSpPr>
          <p:cNvPr id="10" name="Content Placeholder 9">
            <a:extLst>
              <a:ext uri="{FF2B5EF4-FFF2-40B4-BE49-F238E27FC236}">
                <a16:creationId xmlns:a16="http://schemas.microsoft.com/office/drawing/2014/main" id="{B6520941-B681-4919-8E89-E8BF0861CA51}"/>
              </a:ext>
            </a:extLst>
          </p:cNvPr>
          <p:cNvSpPr>
            <a:spLocks noGrp="1"/>
          </p:cNvSpPr>
          <p:nvPr>
            <p:ph sz="quarter" idx="12"/>
          </p:nvPr>
        </p:nvSpPr>
        <p:spPr>
          <a:xfrm>
            <a:off x="5647803" y="5842819"/>
            <a:ext cx="3182393" cy="399197"/>
          </a:xfrm>
        </p:spPr>
        <p:txBody>
          <a:bodyPr/>
          <a:lstStyle/>
          <a:p>
            <a:pPr algn="r"/>
            <a:r>
              <a:rPr lang="en-US" sz="1200" dirty="0">
                <a:cs typeface="Calibri" panose="020F0502020204030204" pitchFamily="34" charset="0"/>
                <a:hlinkClick r:id="rId2" action="ppaction://hlinksldjump"/>
              </a:rPr>
              <a:t>Jump back to slide containing original image</a:t>
            </a:r>
            <a:endParaRPr lang="en-US" sz="1200" dirty="0">
              <a:cs typeface="Calibri" panose="020F0502020204030204" pitchFamily="34" charset="0"/>
            </a:endParaRPr>
          </a:p>
        </p:txBody>
      </p:sp>
    </p:spTree>
    <p:extLst>
      <p:ext uri="{BB962C8B-B14F-4D97-AF65-F5344CB8AC3E}">
        <p14:creationId xmlns:p14="http://schemas.microsoft.com/office/powerpoint/2010/main" val="18853601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723CD8-0C02-4B4B-B2D1-A8CFDC23814C}"/>
              </a:ext>
            </a:extLst>
          </p:cNvPr>
          <p:cNvSpPr>
            <a:spLocks noGrp="1"/>
          </p:cNvSpPr>
          <p:nvPr>
            <p:ph type="title"/>
          </p:nvPr>
        </p:nvSpPr>
        <p:spPr>
          <a:xfrm>
            <a:off x="931863" y="96838"/>
            <a:ext cx="7158037" cy="1655762"/>
          </a:xfrm>
        </p:spPr>
        <p:txBody>
          <a:bodyPr anchor="t"/>
          <a:lstStyle/>
          <a:p>
            <a:r>
              <a:rPr lang="en-US" sz="3200" dirty="0">
                <a:solidFill>
                  <a:srgbClr val="000000"/>
                </a:solidFill>
              </a:rPr>
              <a:t>The Information-Processing Approach, 2 </a:t>
            </a:r>
            <a:r>
              <a:rPr lang="en-US" sz="3200" dirty="0">
                <a:cs typeface="Calibri" panose="020F0502020204030204" pitchFamily="34" charset="0"/>
              </a:rPr>
              <a:t>Long Description</a:t>
            </a:r>
          </a:p>
        </p:txBody>
      </p:sp>
      <p:sp>
        <p:nvSpPr>
          <p:cNvPr id="8" name="Content Placeholder 7">
            <a:extLst>
              <a:ext uri="{FF2B5EF4-FFF2-40B4-BE49-F238E27FC236}">
                <a16:creationId xmlns:a16="http://schemas.microsoft.com/office/drawing/2014/main" id="{B7E4CB22-5D76-469D-8A6E-8F8876A16A05}"/>
              </a:ext>
            </a:extLst>
          </p:cNvPr>
          <p:cNvSpPr>
            <a:spLocks noGrp="1"/>
          </p:cNvSpPr>
          <p:nvPr>
            <p:ph idx="1"/>
          </p:nvPr>
        </p:nvSpPr>
        <p:spPr>
          <a:xfrm>
            <a:off x="949325" y="1981200"/>
            <a:ext cx="7661275" cy="2590800"/>
          </a:xfrm>
        </p:spPr>
        <p:txBody>
          <a:bodyPr/>
          <a:lstStyle/>
          <a:p>
            <a:pPr marL="0" indent="0">
              <a:buNone/>
            </a:pPr>
            <a:r>
              <a:rPr lang="en-US" sz="1400" dirty="0">
                <a:cs typeface="Calibri" panose="020F0502020204030204" pitchFamily="34" charset="0"/>
              </a:rPr>
              <a:t>This figure consists of three rectangular boxes. There is a box on top that is labeled attention. This box is connected to the two boxes below it. The box on the left is labeled what is attention, and the box on the right is labeled developmental changes.</a:t>
            </a:r>
          </a:p>
        </p:txBody>
      </p:sp>
      <p:sp>
        <p:nvSpPr>
          <p:cNvPr id="10" name="Content Placeholder 9">
            <a:extLst>
              <a:ext uri="{FF2B5EF4-FFF2-40B4-BE49-F238E27FC236}">
                <a16:creationId xmlns:a16="http://schemas.microsoft.com/office/drawing/2014/main" id="{B6520941-B681-4919-8E89-E8BF0861CA51}"/>
              </a:ext>
            </a:extLst>
          </p:cNvPr>
          <p:cNvSpPr>
            <a:spLocks noGrp="1"/>
          </p:cNvSpPr>
          <p:nvPr>
            <p:ph sz="quarter" idx="12"/>
          </p:nvPr>
        </p:nvSpPr>
        <p:spPr>
          <a:xfrm>
            <a:off x="5647803" y="5842819"/>
            <a:ext cx="3182393" cy="399197"/>
          </a:xfrm>
        </p:spPr>
        <p:txBody>
          <a:bodyPr/>
          <a:lstStyle/>
          <a:p>
            <a:pPr algn="r"/>
            <a:r>
              <a:rPr lang="en-US" sz="1200" dirty="0">
                <a:cs typeface="Calibri" panose="020F0502020204030204" pitchFamily="34" charset="0"/>
                <a:hlinkClick r:id="rId2" action="ppaction://hlinksldjump"/>
              </a:rPr>
              <a:t>Jump back to slide containing original image</a:t>
            </a:r>
            <a:endParaRPr lang="en-US" sz="1200" dirty="0">
              <a:cs typeface="Calibri" panose="020F0502020204030204" pitchFamily="34" charset="0"/>
            </a:endParaRPr>
          </a:p>
        </p:txBody>
      </p:sp>
    </p:spTree>
    <p:extLst>
      <p:ext uri="{BB962C8B-B14F-4D97-AF65-F5344CB8AC3E}">
        <p14:creationId xmlns:p14="http://schemas.microsoft.com/office/powerpoint/2010/main" val="11502690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723CD8-0C02-4B4B-B2D1-A8CFDC23814C}"/>
              </a:ext>
            </a:extLst>
          </p:cNvPr>
          <p:cNvSpPr>
            <a:spLocks noGrp="1"/>
          </p:cNvSpPr>
          <p:nvPr>
            <p:ph type="title"/>
          </p:nvPr>
        </p:nvSpPr>
        <p:spPr>
          <a:xfrm>
            <a:off x="931863" y="96838"/>
            <a:ext cx="7158037" cy="1655762"/>
          </a:xfrm>
        </p:spPr>
        <p:txBody>
          <a:bodyPr anchor="t"/>
          <a:lstStyle/>
          <a:p>
            <a:r>
              <a:rPr lang="en-US" sz="3200" dirty="0"/>
              <a:t>Memory, 1 </a:t>
            </a:r>
            <a:r>
              <a:rPr lang="en-US" sz="3200" dirty="0">
                <a:cs typeface="Calibri" panose="020F0502020204030204" pitchFamily="34" charset="0"/>
              </a:rPr>
              <a:t>Long Description</a:t>
            </a:r>
          </a:p>
        </p:txBody>
      </p:sp>
      <p:sp>
        <p:nvSpPr>
          <p:cNvPr id="8" name="Content Placeholder 7">
            <a:extLst>
              <a:ext uri="{FF2B5EF4-FFF2-40B4-BE49-F238E27FC236}">
                <a16:creationId xmlns:a16="http://schemas.microsoft.com/office/drawing/2014/main" id="{B7E4CB22-5D76-469D-8A6E-8F8876A16A05}"/>
              </a:ext>
            </a:extLst>
          </p:cNvPr>
          <p:cNvSpPr>
            <a:spLocks noGrp="1"/>
          </p:cNvSpPr>
          <p:nvPr>
            <p:ph idx="1"/>
          </p:nvPr>
        </p:nvSpPr>
        <p:spPr>
          <a:xfrm>
            <a:off x="949325" y="1981200"/>
            <a:ext cx="7661275" cy="2590800"/>
          </a:xfrm>
        </p:spPr>
        <p:txBody>
          <a:bodyPr/>
          <a:lstStyle/>
          <a:p>
            <a:pPr marL="0" indent="0">
              <a:buNone/>
            </a:pPr>
            <a:r>
              <a:rPr lang="en-US" sz="1400" dirty="0">
                <a:cs typeface="Calibri" panose="020F0502020204030204" pitchFamily="34" charset="0"/>
              </a:rPr>
              <a:t>This figure consists of five rectangular boxes. There is a box on top that is labeled memory. This box is connected to the two boxes below it. Starting from the left, the boxes are labeled what is memory, encoding, storage, and retrieval and forgetting.</a:t>
            </a:r>
          </a:p>
        </p:txBody>
      </p:sp>
      <p:sp>
        <p:nvSpPr>
          <p:cNvPr id="10" name="Content Placeholder 9">
            <a:extLst>
              <a:ext uri="{FF2B5EF4-FFF2-40B4-BE49-F238E27FC236}">
                <a16:creationId xmlns:a16="http://schemas.microsoft.com/office/drawing/2014/main" id="{B6520941-B681-4919-8E89-E8BF0861CA51}"/>
              </a:ext>
            </a:extLst>
          </p:cNvPr>
          <p:cNvSpPr>
            <a:spLocks noGrp="1"/>
          </p:cNvSpPr>
          <p:nvPr>
            <p:ph sz="quarter" idx="12"/>
          </p:nvPr>
        </p:nvSpPr>
        <p:spPr>
          <a:xfrm>
            <a:off x="5647803" y="5842819"/>
            <a:ext cx="3182393" cy="399197"/>
          </a:xfrm>
        </p:spPr>
        <p:txBody>
          <a:bodyPr/>
          <a:lstStyle/>
          <a:p>
            <a:pPr algn="r"/>
            <a:r>
              <a:rPr lang="en-US" sz="1200" dirty="0">
                <a:cs typeface="Calibri" panose="020F0502020204030204" pitchFamily="34" charset="0"/>
                <a:hlinkClick r:id="rId2" action="ppaction://hlinksldjump"/>
              </a:rPr>
              <a:t>Jump back to slide containing original image</a:t>
            </a:r>
            <a:endParaRPr lang="en-US" sz="1200" dirty="0">
              <a:cs typeface="Calibri" panose="020F0502020204030204" pitchFamily="34" charset="0"/>
            </a:endParaRPr>
          </a:p>
        </p:txBody>
      </p:sp>
    </p:spTree>
    <p:extLst>
      <p:ext uri="{BB962C8B-B14F-4D97-AF65-F5344CB8AC3E}">
        <p14:creationId xmlns:p14="http://schemas.microsoft.com/office/powerpoint/2010/main" val="2163022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723CD8-0C02-4B4B-B2D1-A8CFDC23814C}"/>
              </a:ext>
            </a:extLst>
          </p:cNvPr>
          <p:cNvSpPr>
            <a:spLocks noGrp="1"/>
          </p:cNvSpPr>
          <p:nvPr>
            <p:ph type="title"/>
          </p:nvPr>
        </p:nvSpPr>
        <p:spPr>
          <a:xfrm>
            <a:off x="931863" y="96838"/>
            <a:ext cx="7158037" cy="1655762"/>
          </a:xfrm>
        </p:spPr>
        <p:txBody>
          <a:bodyPr anchor="t"/>
          <a:lstStyle/>
          <a:p>
            <a:r>
              <a:rPr lang="en-US" sz="3200" dirty="0">
                <a:solidFill>
                  <a:srgbClr val="000000"/>
                </a:solidFill>
              </a:rPr>
              <a:t>Encoding Strategies </a:t>
            </a:r>
            <a:r>
              <a:rPr lang="en-US" sz="3200" dirty="0">
                <a:cs typeface="Calibri" panose="020F0502020204030204" pitchFamily="34" charset="0"/>
              </a:rPr>
              <a:t>Long Description</a:t>
            </a:r>
          </a:p>
        </p:txBody>
      </p:sp>
      <p:sp>
        <p:nvSpPr>
          <p:cNvPr id="8" name="Content Placeholder 7">
            <a:extLst>
              <a:ext uri="{FF2B5EF4-FFF2-40B4-BE49-F238E27FC236}">
                <a16:creationId xmlns:a16="http://schemas.microsoft.com/office/drawing/2014/main" id="{B7E4CB22-5D76-469D-8A6E-8F8876A16A05}"/>
              </a:ext>
            </a:extLst>
          </p:cNvPr>
          <p:cNvSpPr>
            <a:spLocks noGrp="1"/>
          </p:cNvSpPr>
          <p:nvPr>
            <p:ph idx="1"/>
          </p:nvPr>
        </p:nvSpPr>
        <p:spPr>
          <a:xfrm>
            <a:off x="949325" y="1981200"/>
            <a:ext cx="7661275" cy="2590800"/>
          </a:xfrm>
        </p:spPr>
        <p:txBody>
          <a:bodyPr/>
          <a:lstStyle/>
          <a:p>
            <a:pPr marL="0" indent="0">
              <a:buNone/>
            </a:pPr>
            <a:r>
              <a:rPr lang="en-US" sz="1400" dirty="0">
                <a:cs typeface="Calibri" panose="020F0502020204030204" pitchFamily="34" charset="0"/>
              </a:rPr>
              <a:t>The slide consists of a group of rectangular boxes connected by arrows. Five arrows point downward at five rectangular boxes. Starting from the left, the boxes are labeled REHEARSAL Conscious repetition of information over time, CONSTRUCTING IMAGES Mental image, ATTENTION Concentrate and focus, DEEP PROCESSING Deeper processing, better memory, and ORGANIZATION Aided by chunking. The box at the center has an arrow pointing downward at another rectangular box labeled ELABORATION Adds to the distinctiveness of memory code.</a:t>
            </a:r>
          </a:p>
        </p:txBody>
      </p:sp>
      <p:sp>
        <p:nvSpPr>
          <p:cNvPr id="10" name="Content Placeholder 9">
            <a:extLst>
              <a:ext uri="{FF2B5EF4-FFF2-40B4-BE49-F238E27FC236}">
                <a16:creationId xmlns:a16="http://schemas.microsoft.com/office/drawing/2014/main" id="{B6520941-B681-4919-8E89-E8BF0861CA51}"/>
              </a:ext>
            </a:extLst>
          </p:cNvPr>
          <p:cNvSpPr>
            <a:spLocks noGrp="1"/>
          </p:cNvSpPr>
          <p:nvPr>
            <p:ph sz="quarter" idx="12"/>
          </p:nvPr>
        </p:nvSpPr>
        <p:spPr>
          <a:xfrm>
            <a:off x="5647803" y="5842819"/>
            <a:ext cx="3182393" cy="399197"/>
          </a:xfrm>
        </p:spPr>
        <p:txBody>
          <a:bodyPr/>
          <a:lstStyle/>
          <a:p>
            <a:pPr algn="r"/>
            <a:r>
              <a:rPr lang="en-US" sz="1200" dirty="0">
                <a:cs typeface="Calibri" panose="020F0502020204030204" pitchFamily="34" charset="0"/>
                <a:hlinkClick r:id="rId2" action="ppaction://hlinksldjump"/>
              </a:rPr>
              <a:t>Jump back to slide containing original image</a:t>
            </a:r>
            <a:endParaRPr lang="en-US" sz="1200" dirty="0">
              <a:cs typeface="Calibri" panose="020F0502020204030204" pitchFamily="34" charset="0"/>
            </a:endParaRPr>
          </a:p>
        </p:txBody>
      </p:sp>
    </p:spTree>
    <p:extLst>
      <p:ext uri="{BB962C8B-B14F-4D97-AF65-F5344CB8AC3E}">
        <p14:creationId xmlns:p14="http://schemas.microsoft.com/office/powerpoint/2010/main" val="15202656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723CD8-0C02-4B4B-B2D1-A8CFDC23814C}"/>
              </a:ext>
            </a:extLst>
          </p:cNvPr>
          <p:cNvSpPr>
            <a:spLocks noGrp="1"/>
          </p:cNvSpPr>
          <p:nvPr>
            <p:ph type="title"/>
          </p:nvPr>
        </p:nvSpPr>
        <p:spPr>
          <a:xfrm>
            <a:off x="931863" y="96838"/>
            <a:ext cx="7158037" cy="1655762"/>
          </a:xfrm>
        </p:spPr>
        <p:txBody>
          <a:bodyPr anchor="t"/>
          <a:lstStyle/>
          <a:p>
            <a:r>
              <a:rPr lang="en-US" sz="3200" dirty="0">
                <a:solidFill>
                  <a:srgbClr val="000000"/>
                </a:solidFill>
              </a:rPr>
              <a:t>Figure 8.4 - Atkinson and Shiffrin’s Theory </a:t>
            </a:r>
            <a:r>
              <a:rPr lang="en-US" sz="3200" dirty="0">
                <a:cs typeface="Calibri" panose="020F0502020204030204" pitchFamily="34" charset="0"/>
              </a:rPr>
              <a:t>Long Description</a:t>
            </a:r>
          </a:p>
        </p:txBody>
      </p:sp>
      <p:sp>
        <p:nvSpPr>
          <p:cNvPr id="8" name="Content Placeholder 7">
            <a:extLst>
              <a:ext uri="{FF2B5EF4-FFF2-40B4-BE49-F238E27FC236}">
                <a16:creationId xmlns:a16="http://schemas.microsoft.com/office/drawing/2014/main" id="{B7E4CB22-5D76-469D-8A6E-8F8876A16A05}"/>
              </a:ext>
            </a:extLst>
          </p:cNvPr>
          <p:cNvSpPr>
            <a:spLocks noGrp="1"/>
          </p:cNvSpPr>
          <p:nvPr>
            <p:ph idx="1"/>
          </p:nvPr>
        </p:nvSpPr>
        <p:spPr>
          <a:xfrm>
            <a:off x="949325" y="1981200"/>
            <a:ext cx="7661275" cy="2590800"/>
          </a:xfrm>
        </p:spPr>
        <p:txBody>
          <a:bodyPr/>
          <a:lstStyle/>
          <a:p>
            <a:pPr marL="0" indent="0">
              <a:buNone/>
            </a:pPr>
            <a:r>
              <a:rPr lang="en-US" sz="1400" dirty="0">
                <a:cs typeface="Calibri" panose="020F0502020204030204" pitchFamily="34" charset="0"/>
              </a:rPr>
              <a:t>The figure illustrates Atkinson and Shiffrin’s Model of Memory. In this model, sensory input goes into sensory memory. Through the process of attention, information moves into short-term memory, where it remains for 30 seconds or less, unless it is rehearsed. When the information goes into long-term memory storage, it can be retrieved over one's lifetime.</a:t>
            </a:r>
          </a:p>
        </p:txBody>
      </p:sp>
      <p:sp>
        <p:nvSpPr>
          <p:cNvPr id="10" name="Content Placeholder 9">
            <a:extLst>
              <a:ext uri="{FF2B5EF4-FFF2-40B4-BE49-F238E27FC236}">
                <a16:creationId xmlns:a16="http://schemas.microsoft.com/office/drawing/2014/main" id="{B6520941-B681-4919-8E89-E8BF0861CA51}"/>
              </a:ext>
            </a:extLst>
          </p:cNvPr>
          <p:cNvSpPr>
            <a:spLocks noGrp="1"/>
          </p:cNvSpPr>
          <p:nvPr>
            <p:ph sz="quarter" idx="12"/>
          </p:nvPr>
        </p:nvSpPr>
        <p:spPr>
          <a:xfrm>
            <a:off x="5647803" y="5842819"/>
            <a:ext cx="3182393" cy="399197"/>
          </a:xfrm>
        </p:spPr>
        <p:txBody>
          <a:bodyPr/>
          <a:lstStyle/>
          <a:p>
            <a:pPr algn="r"/>
            <a:r>
              <a:rPr lang="en-US" sz="1200" dirty="0">
                <a:cs typeface="Calibri" panose="020F0502020204030204" pitchFamily="34" charset="0"/>
                <a:hlinkClick r:id="rId2" action="ppaction://hlinksldjump"/>
              </a:rPr>
              <a:t>Jump back to slide containing original image</a:t>
            </a:r>
            <a:endParaRPr lang="en-US" sz="1200" dirty="0">
              <a:cs typeface="Calibri" panose="020F0502020204030204" pitchFamily="34" charset="0"/>
            </a:endParaRPr>
          </a:p>
        </p:txBody>
      </p:sp>
    </p:spTree>
    <p:extLst>
      <p:ext uri="{BB962C8B-B14F-4D97-AF65-F5344CB8AC3E}">
        <p14:creationId xmlns:p14="http://schemas.microsoft.com/office/powerpoint/2010/main" val="40972899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723CD8-0C02-4B4B-B2D1-A8CFDC23814C}"/>
              </a:ext>
            </a:extLst>
          </p:cNvPr>
          <p:cNvSpPr>
            <a:spLocks noGrp="1"/>
          </p:cNvSpPr>
          <p:nvPr>
            <p:ph type="title"/>
          </p:nvPr>
        </p:nvSpPr>
        <p:spPr>
          <a:xfrm>
            <a:off x="931863" y="96838"/>
            <a:ext cx="7158037" cy="1655762"/>
          </a:xfrm>
        </p:spPr>
        <p:txBody>
          <a:bodyPr anchor="t"/>
          <a:lstStyle/>
          <a:p>
            <a:r>
              <a:rPr lang="en-US" sz="3200" dirty="0"/>
              <a:t>Memory, 3 </a:t>
            </a:r>
            <a:r>
              <a:rPr lang="en-US" sz="3200" dirty="0">
                <a:cs typeface="Calibri" panose="020F0502020204030204" pitchFamily="34" charset="0"/>
              </a:rPr>
              <a:t>Long Description</a:t>
            </a:r>
          </a:p>
        </p:txBody>
      </p:sp>
      <p:sp>
        <p:nvSpPr>
          <p:cNvPr id="8" name="Content Placeholder 7">
            <a:extLst>
              <a:ext uri="{FF2B5EF4-FFF2-40B4-BE49-F238E27FC236}">
                <a16:creationId xmlns:a16="http://schemas.microsoft.com/office/drawing/2014/main" id="{B7E4CB22-5D76-469D-8A6E-8F8876A16A05}"/>
              </a:ext>
            </a:extLst>
          </p:cNvPr>
          <p:cNvSpPr>
            <a:spLocks noGrp="1"/>
          </p:cNvSpPr>
          <p:nvPr>
            <p:ph idx="1"/>
          </p:nvPr>
        </p:nvSpPr>
        <p:spPr>
          <a:xfrm>
            <a:off x="949325" y="1981200"/>
            <a:ext cx="7661275" cy="2590800"/>
          </a:xfrm>
        </p:spPr>
        <p:txBody>
          <a:bodyPr/>
          <a:lstStyle/>
          <a:p>
            <a:pPr marL="0" indent="0">
              <a:buNone/>
            </a:pPr>
            <a:r>
              <a:rPr lang="en-US" sz="1400" dirty="0">
                <a:cs typeface="Calibri" panose="020F0502020204030204" pitchFamily="34" charset="0"/>
              </a:rPr>
              <a:t>The figure shows a flowchart illustrating the types of long-term memory. A rectangular box is labeled long-term memory. It is divided into two boxes that are labeled declarative memory and procedural memory. The box labeled declarative memory is divided into two other boxes that are labeled episodic memory and semantic memory.</a:t>
            </a:r>
          </a:p>
        </p:txBody>
      </p:sp>
      <p:sp>
        <p:nvSpPr>
          <p:cNvPr id="10" name="Content Placeholder 9">
            <a:extLst>
              <a:ext uri="{FF2B5EF4-FFF2-40B4-BE49-F238E27FC236}">
                <a16:creationId xmlns:a16="http://schemas.microsoft.com/office/drawing/2014/main" id="{B6520941-B681-4919-8E89-E8BF0861CA51}"/>
              </a:ext>
            </a:extLst>
          </p:cNvPr>
          <p:cNvSpPr>
            <a:spLocks noGrp="1"/>
          </p:cNvSpPr>
          <p:nvPr>
            <p:ph sz="quarter" idx="12"/>
          </p:nvPr>
        </p:nvSpPr>
        <p:spPr>
          <a:xfrm>
            <a:off x="5647803" y="5842819"/>
            <a:ext cx="3182393" cy="399197"/>
          </a:xfrm>
        </p:spPr>
        <p:txBody>
          <a:bodyPr/>
          <a:lstStyle/>
          <a:p>
            <a:pPr algn="r"/>
            <a:r>
              <a:rPr lang="en-US" sz="1200" dirty="0">
                <a:cs typeface="Calibri" panose="020F0502020204030204" pitchFamily="34" charset="0"/>
                <a:hlinkClick r:id="rId2" action="ppaction://hlinksldjump"/>
              </a:rPr>
              <a:t>Jump back to slide containing original image</a:t>
            </a:r>
            <a:endParaRPr lang="en-US" sz="1200" dirty="0">
              <a:cs typeface="Calibri" panose="020F0502020204030204" pitchFamily="34" charset="0"/>
            </a:endParaRPr>
          </a:p>
        </p:txBody>
      </p:sp>
    </p:spTree>
    <p:extLst>
      <p:ext uri="{BB962C8B-B14F-4D97-AF65-F5344CB8AC3E}">
        <p14:creationId xmlns:p14="http://schemas.microsoft.com/office/powerpoint/2010/main" val="38751012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723CD8-0C02-4B4B-B2D1-A8CFDC23814C}"/>
              </a:ext>
            </a:extLst>
          </p:cNvPr>
          <p:cNvSpPr>
            <a:spLocks noGrp="1"/>
          </p:cNvSpPr>
          <p:nvPr>
            <p:ph type="title"/>
          </p:nvPr>
        </p:nvSpPr>
        <p:spPr>
          <a:xfrm>
            <a:off x="931863" y="96838"/>
            <a:ext cx="7158037" cy="1655762"/>
          </a:xfrm>
        </p:spPr>
        <p:txBody>
          <a:bodyPr anchor="t"/>
          <a:lstStyle/>
          <a:p>
            <a:r>
              <a:rPr lang="en-US" sz="3200" dirty="0">
                <a:solidFill>
                  <a:srgbClr val="000000"/>
                </a:solidFill>
              </a:rPr>
              <a:t>Expertise </a:t>
            </a:r>
            <a:r>
              <a:rPr lang="en-US" sz="3200" dirty="0">
                <a:cs typeface="Calibri" panose="020F0502020204030204" pitchFamily="34" charset="0"/>
              </a:rPr>
              <a:t>Long Description</a:t>
            </a:r>
          </a:p>
        </p:txBody>
      </p:sp>
      <p:sp>
        <p:nvSpPr>
          <p:cNvPr id="8" name="Content Placeholder 7">
            <a:extLst>
              <a:ext uri="{FF2B5EF4-FFF2-40B4-BE49-F238E27FC236}">
                <a16:creationId xmlns:a16="http://schemas.microsoft.com/office/drawing/2014/main" id="{B7E4CB22-5D76-469D-8A6E-8F8876A16A05}"/>
              </a:ext>
            </a:extLst>
          </p:cNvPr>
          <p:cNvSpPr>
            <a:spLocks noGrp="1"/>
          </p:cNvSpPr>
          <p:nvPr>
            <p:ph idx="1"/>
          </p:nvPr>
        </p:nvSpPr>
        <p:spPr>
          <a:xfrm>
            <a:off x="949325" y="1981200"/>
            <a:ext cx="7661275" cy="2590800"/>
          </a:xfrm>
        </p:spPr>
        <p:txBody>
          <a:bodyPr/>
          <a:lstStyle/>
          <a:p>
            <a:pPr marL="0" indent="0">
              <a:buNone/>
            </a:pPr>
            <a:r>
              <a:rPr lang="en-US" sz="1400" dirty="0">
                <a:cs typeface="Calibri" panose="020F0502020204030204" pitchFamily="34" charset="0"/>
              </a:rPr>
              <a:t>This figure consists of four rectangular boxes. There is a box on top that is labeled expertise. This box is connected to the two boxes below it. Starting from the left, the boxes are labeled expertise and learning, acquiring expertise, and expertise and teaching.</a:t>
            </a:r>
          </a:p>
        </p:txBody>
      </p:sp>
      <p:sp>
        <p:nvSpPr>
          <p:cNvPr id="10" name="Content Placeholder 9">
            <a:extLst>
              <a:ext uri="{FF2B5EF4-FFF2-40B4-BE49-F238E27FC236}">
                <a16:creationId xmlns:a16="http://schemas.microsoft.com/office/drawing/2014/main" id="{B6520941-B681-4919-8E89-E8BF0861CA51}"/>
              </a:ext>
            </a:extLst>
          </p:cNvPr>
          <p:cNvSpPr>
            <a:spLocks noGrp="1"/>
          </p:cNvSpPr>
          <p:nvPr>
            <p:ph sz="quarter" idx="12"/>
          </p:nvPr>
        </p:nvSpPr>
        <p:spPr>
          <a:xfrm>
            <a:off x="5647803" y="5842819"/>
            <a:ext cx="3182393" cy="399197"/>
          </a:xfrm>
        </p:spPr>
        <p:txBody>
          <a:bodyPr/>
          <a:lstStyle/>
          <a:p>
            <a:pPr algn="r"/>
            <a:r>
              <a:rPr lang="en-US" sz="1200" dirty="0">
                <a:cs typeface="Calibri" panose="020F0502020204030204" pitchFamily="34" charset="0"/>
                <a:hlinkClick r:id="rId2" action="ppaction://hlinksldjump"/>
              </a:rPr>
              <a:t>Jump back to slide containing original image</a:t>
            </a:r>
            <a:endParaRPr lang="en-US" sz="1200" dirty="0">
              <a:cs typeface="Calibri" panose="020F0502020204030204" pitchFamily="34" charset="0"/>
            </a:endParaRPr>
          </a:p>
        </p:txBody>
      </p:sp>
    </p:spTree>
    <p:extLst>
      <p:ext uri="{BB962C8B-B14F-4D97-AF65-F5344CB8AC3E}">
        <p14:creationId xmlns:p14="http://schemas.microsoft.com/office/powerpoint/2010/main" val="39405955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723CD8-0C02-4B4B-B2D1-A8CFDC23814C}"/>
              </a:ext>
            </a:extLst>
          </p:cNvPr>
          <p:cNvSpPr>
            <a:spLocks noGrp="1"/>
          </p:cNvSpPr>
          <p:nvPr>
            <p:ph type="title"/>
          </p:nvPr>
        </p:nvSpPr>
        <p:spPr>
          <a:xfrm>
            <a:off x="931863" y="96838"/>
            <a:ext cx="7158037" cy="1655762"/>
          </a:xfrm>
        </p:spPr>
        <p:txBody>
          <a:bodyPr anchor="t"/>
          <a:lstStyle/>
          <a:p>
            <a:r>
              <a:rPr lang="en-US" sz="3200" dirty="0">
                <a:solidFill>
                  <a:srgbClr val="000000"/>
                </a:solidFill>
              </a:rPr>
              <a:t>Metacognition, 1 </a:t>
            </a:r>
            <a:r>
              <a:rPr lang="en-US" sz="3200" dirty="0">
                <a:cs typeface="Calibri" panose="020F0502020204030204" pitchFamily="34" charset="0"/>
              </a:rPr>
              <a:t>Long Description</a:t>
            </a:r>
          </a:p>
        </p:txBody>
      </p:sp>
      <p:sp>
        <p:nvSpPr>
          <p:cNvPr id="8" name="Content Placeholder 7">
            <a:extLst>
              <a:ext uri="{FF2B5EF4-FFF2-40B4-BE49-F238E27FC236}">
                <a16:creationId xmlns:a16="http://schemas.microsoft.com/office/drawing/2014/main" id="{B7E4CB22-5D76-469D-8A6E-8F8876A16A05}"/>
              </a:ext>
            </a:extLst>
          </p:cNvPr>
          <p:cNvSpPr>
            <a:spLocks noGrp="1"/>
          </p:cNvSpPr>
          <p:nvPr>
            <p:ph idx="1"/>
          </p:nvPr>
        </p:nvSpPr>
        <p:spPr>
          <a:xfrm>
            <a:off x="949325" y="1981200"/>
            <a:ext cx="7661275" cy="2590800"/>
          </a:xfrm>
        </p:spPr>
        <p:txBody>
          <a:bodyPr/>
          <a:lstStyle/>
          <a:p>
            <a:pPr marL="0" indent="0">
              <a:buNone/>
            </a:pPr>
            <a:r>
              <a:rPr lang="en-US" sz="1400" dirty="0">
                <a:cs typeface="Calibri" panose="020F0502020204030204" pitchFamily="34" charset="0"/>
              </a:rPr>
              <a:t>This figure consists of four rectangular boxes. There is a box on top that is labeled metacognition. This box is connected to the two boxes below it. Starting from the left, the boxes are labeled developmental changes, The Good Information-Processing Model, and strategies and metacognitive regulation.</a:t>
            </a:r>
          </a:p>
        </p:txBody>
      </p:sp>
      <p:sp>
        <p:nvSpPr>
          <p:cNvPr id="10" name="Content Placeholder 9">
            <a:extLst>
              <a:ext uri="{FF2B5EF4-FFF2-40B4-BE49-F238E27FC236}">
                <a16:creationId xmlns:a16="http://schemas.microsoft.com/office/drawing/2014/main" id="{B6520941-B681-4919-8E89-E8BF0861CA51}"/>
              </a:ext>
            </a:extLst>
          </p:cNvPr>
          <p:cNvSpPr>
            <a:spLocks noGrp="1"/>
          </p:cNvSpPr>
          <p:nvPr>
            <p:ph sz="quarter" idx="12"/>
          </p:nvPr>
        </p:nvSpPr>
        <p:spPr>
          <a:xfrm>
            <a:off x="5647803" y="5842819"/>
            <a:ext cx="3182393" cy="399197"/>
          </a:xfrm>
        </p:spPr>
        <p:txBody>
          <a:bodyPr/>
          <a:lstStyle/>
          <a:p>
            <a:pPr algn="r"/>
            <a:r>
              <a:rPr lang="en-US" sz="1200" dirty="0">
                <a:cs typeface="Calibri" panose="020F0502020204030204" pitchFamily="34" charset="0"/>
                <a:hlinkClick r:id="rId2" action="ppaction://hlinksldjump"/>
              </a:rPr>
              <a:t>Jump back to slide containing original image</a:t>
            </a:r>
            <a:endParaRPr lang="en-US" sz="1200" dirty="0">
              <a:cs typeface="Calibri" panose="020F0502020204030204" pitchFamily="34" charset="0"/>
            </a:endParaRPr>
          </a:p>
        </p:txBody>
      </p:sp>
    </p:spTree>
    <p:extLst>
      <p:ext uri="{BB962C8B-B14F-4D97-AF65-F5344CB8AC3E}">
        <p14:creationId xmlns:p14="http://schemas.microsoft.com/office/powerpoint/2010/main" val="3173473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8387" y="805218"/>
            <a:ext cx="6690565" cy="650520"/>
          </a:xfrm>
        </p:spPr>
        <p:txBody>
          <a:bodyPr/>
          <a:lstStyle/>
          <a:p>
            <a:r>
              <a:rPr lang="en-US" sz="3200" dirty="0">
                <a:solidFill>
                  <a:srgbClr val="000000"/>
                </a:solidFill>
              </a:rPr>
              <a:t>Information-Processing Approach</a:t>
            </a:r>
            <a:endParaRPr lang="en-IN" dirty="0"/>
          </a:p>
        </p:txBody>
      </p:sp>
      <p:sp>
        <p:nvSpPr>
          <p:cNvPr id="6" name="Content Placeholder 5"/>
          <p:cNvSpPr>
            <a:spLocks noGrp="1"/>
          </p:cNvSpPr>
          <p:nvPr>
            <p:ph sz="quarter" idx="11"/>
          </p:nvPr>
        </p:nvSpPr>
        <p:spPr>
          <a:xfrm>
            <a:off x="1279525" y="1981201"/>
            <a:ext cx="7405688" cy="1220787"/>
          </a:xfrm>
          <a:solidFill>
            <a:schemeClr val="accent2"/>
          </a:solidFill>
          <a:ln w="31750" cap="sq">
            <a:solidFill>
              <a:schemeClr val="hlink"/>
            </a:solidFill>
          </a:ln>
        </p:spPr>
        <p:txBody>
          <a:bodyPr/>
          <a:lstStyle/>
          <a:p>
            <a:pPr marL="515938" lvl="0" indent="-457200">
              <a:spcBef>
                <a:spcPct val="0"/>
              </a:spcBef>
              <a:buClr>
                <a:schemeClr val="tx2"/>
              </a:buClr>
              <a:buSzTx/>
              <a:buFont typeface="Arial" panose="020B0604020202020204" pitchFamily="34" charset="0"/>
              <a:buChar char="•"/>
            </a:pPr>
            <a:r>
              <a:rPr kumimoji="1" lang="en-US" sz="2400" kern="1200" dirty="0">
                <a:solidFill>
                  <a:srgbClr val="292929"/>
                </a:solidFill>
                <a:latin typeface="Arial" charset="0"/>
              </a:rPr>
              <a:t>Emphasizes that children manipulate information, monitor it, and strategize about it</a:t>
            </a:r>
          </a:p>
          <a:p>
            <a:pPr marL="515938" lvl="0" indent="-457200">
              <a:spcBef>
                <a:spcPct val="0"/>
              </a:spcBef>
              <a:buClr>
                <a:schemeClr val="tx2"/>
              </a:buClr>
              <a:buSzTx/>
              <a:buFont typeface="Arial" panose="020B0604020202020204" pitchFamily="34" charset="0"/>
              <a:buChar char="•"/>
            </a:pPr>
            <a:r>
              <a:rPr kumimoji="1" lang="en-US" sz="2400" kern="1200" dirty="0">
                <a:solidFill>
                  <a:srgbClr val="292929"/>
                </a:solidFill>
                <a:latin typeface="Arial" charset="0"/>
              </a:rPr>
              <a:t>Is analogous to computers</a:t>
            </a:r>
            <a:endParaRPr lang="en-US" sz="2400" kern="1200" dirty="0">
              <a:solidFill>
                <a:srgbClr val="292929"/>
              </a:solidFill>
              <a:latin typeface="Arial"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388" y="709684"/>
            <a:ext cx="4895684" cy="746054"/>
          </a:xfrm>
        </p:spPr>
        <p:txBody>
          <a:bodyPr/>
          <a:lstStyle/>
          <a:p>
            <a:r>
              <a:rPr lang="en-US" dirty="0">
                <a:solidFill>
                  <a:srgbClr val="000000"/>
                </a:solidFill>
              </a:rPr>
              <a:t>Cognitive Resources</a:t>
            </a:r>
            <a:endParaRPr lang="en-IN" dirty="0"/>
          </a:p>
        </p:txBody>
      </p:sp>
      <p:sp>
        <p:nvSpPr>
          <p:cNvPr id="3" name="Content Placeholder 2"/>
          <p:cNvSpPr>
            <a:spLocks noGrp="1"/>
          </p:cNvSpPr>
          <p:nvPr>
            <p:ph sz="half" idx="1"/>
          </p:nvPr>
        </p:nvSpPr>
        <p:spPr>
          <a:xfrm>
            <a:off x="949326" y="1981200"/>
            <a:ext cx="7151937" cy="4114800"/>
          </a:xfrm>
        </p:spPr>
        <p:txBody>
          <a:bodyPr/>
          <a:lstStyle/>
          <a:p>
            <a:pPr marL="0" lvl="0" indent="0" eaLnBrk="1" hangingPunct="1">
              <a:spcAft>
                <a:spcPts val="1500"/>
              </a:spcAft>
              <a:buClr>
                <a:srgbClr val="CC9900"/>
              </a:buClr>
              <a:buNone/>
            </a:pPr>
            <a:r>
              <a:rPr lang="en-US" b="1" dirty="0">
                <a:solidFill>
                  <a:srgbClr val="292929"/>
                </a:solidFill>
              </a:rPr>
              <a:t>Capacity</a:t>
            </a:r>
            <a:r>
              <a:rPr lang="en-US" dirty="0">
                <a:solidFill>
                  <a:srgbClr val="292929"/>
                </a:solidFill>
              </a:rPr>
              <a:t> and </a:t>
            </a:r>
            <a:r>
              <a:rPr lang="en-US" b="1" dirty="0">
                <a:solidFill>
                  <a:srgbClr val="292929"/>
                </a:solidFill>
              </a:rPr>
              <a:t>speed</a:t>
            </a:r>
            <a:r>
              <a:rPr lang="en-US" dirty="0">
                <a:solidFill>
                  <a:srgbClr val="292929"/>
                </a:solidFill>
              </a:rPr>
              <a:t> of information processing increase</a:t>
            </a:r>
          </a:p>
          <a:p>
            <a:pPr marL="0" lvl="0" indent="0" eaLnBrk="1" hangingPunct="1">
              <a:spcAft>
                <a:spcPts val="1500"/>
              </a:spcAft>
              <a:buClr>
                <a:srgbClr val="CC9900"/>
              </a:buClr>
              <a:buNone/>
            </a:pPr>
            <a:r>
              <a:rPr lang="en-US" dirty="0">
                <a:solidFill>
                  <a:srgbClr val="292929"/>
                </a:solidFill>
              </a:rPr>
              <a:t>Contributions of </a:t>
            </a:r>
            <a:r>
              <a:rPr lang="en-US" b="1" dirty="0">
                <a:solidFill>
                  <a:srgbClr val="292929"/>
                </a:solidFill>
              </a:rPr>
              <a:t>biology</a:t>
            </a:r>
            <a:r>
              <a:rPr lang="en-US" dirty="0">
                <a:solidFill>
                  <a:srgbClr val="292929"/>
                </a:solidFill>
              </a:rPr>
              <a:t> and </a:t>
            </a:r>
            <a:r>
              <a:rPr lang="en-US" b="1" dirty="0">
                <a:solidFill>
                  <a:srgbClr val="292929"/>
                </a:solidFill>
              </a:rPr>
              <a:t>experience </a:t>
            </a:r>
            <a:r>
              <a:rPr lang="en-US" dirty="0">
                <a:solidFill>
                  <a:srgbClr val="292929"/>
                </a:solidFill>
              </a:rPr>
              <a:t>as children grow and mature</a:t>
            </a:r>
          </a:p>
          <a:p>
            <a:pPr marL="439738" lvl="1" eaLnBrk="1" hangingPunct="1">
              <a:buClr>
                <a:srgbClr val="626220"/>
              </a:buClr>
              <a:buSzPct val="100000"/>
              <a:buFont typeface="Arial" panose="020B0604020202020204" pitchFamily="34" charset="0"/>
              <a:buChar char="•"/>
            </a:pPr>
            <a:r>
              <a:rPr lang="en-US" dirty="0">
                <a:solidFill>
                  <a:srgbClr val="292929"/>
                </a:solidFill>
              </a:rPr>
              <a:t>Biological developments occur in brain structures</a:t>
            </a:r>
          </a:p>
          <a:p>
            <a:pPr marL="900113" lvl="2" eaLnBrk="1" hangingPunct="1">
              <a:buClr>
                <a:srgbClr val="826200"/>
              </a:buClr>
              <a:buSzPct val="100000"/>
              <a:buFont typeface="Arial" panose="020B0604020202020204" pitchFamily="34" charset="0"/>
              <a:buChar char="•"/>
            </a:pPr>
            <a:r>
              <a:rPr lang="en-US" dirty="0">
                <a:solidFill>
                  <a:srgbClr val="292929"/>
                </a:solidFill>
              </a:rPr>
              <a:t>Blooming and pruning of connections between neurons that produces fewer but stronger connections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388" y="791570"/>
            <a:ext cx="5032161" cy="664168"/>
          </a:xfrm>
        </p:spPr>
        <p:txBody>
          <a:bodyPr/>
          <a:lstStyle/>
          <a:p>
            <a:r>
              <a:rPr lang="en-US" dirty="0">
                <a:solidFill>
                  <a:srgbClr val="000000"/>
                </a:solidFill>
              </a:rPr>
              <a:t>Change Mechanisms</a:t>
            </a:r>
            <a:endParaRPr lang="en-IN" dirty="0"/>
          </a:p>
        </p:txBody>
      </p:sp>
      <p:sp>
        <p:nvSpPr>
          <p:cNvPr id="3" name="Content Placeholder 2"/>
          <p:cNvSpPr>
            <a:spLocks noGrp="1"/>
          </p:cNvSpPr>
          <p:nvPr>
            <p:ph idx="1"/>
          </p:nvPr>
        </p:nvSpPr>
        <p:spPr/>
        <p:txBody>
          <a:bodyPr/>
          <a:lstStyle/>
          <a:p>
            <a:pPr lvl="0" eaLnBrk="1" hangingPunct="1">
              <a:buClr>
                <a:srgbClr val="826200"/>
              </a:buClr>
              <a:buSzPct val="100000"/>
              <a:buFont typeface="Arial" panose="020B0604020202020204" pitchFamily="34" charset="0"/>
              <a:buChar char="•"/>
            </a:pPr>
            <a:r>
              <a:rPr kumimoji="1" lang="en-US" sz="2800" b="1" dirty="0">
                <a:solidFill>
                  <a:srgbClr val="626220"/>
                </a:solidFill>
              </a:rPr>
              <a:t>Encoding:</a:t>
            </a:r>
            <a:r>
              <a:rPr kumimoji="1" lang="en-US" sz="2800" dirty="0">
                <a:solidFill>
                  <a:srgbClr val="080808"/>
                </a:solidFill>
              </a:rPr>
              <a:t> Getting information into memory</a:t>
            </a:r>
          </a:p>
          <a:p>
            <a:pPr lvl="0" eaLnBrk="1" hangingPunct="1">
              <a:buClr>
                <a:srgbClr val="826200"/>
              </a:buClr>
              <a:buSzPct val="100000"/>
              <a:buFont typeface="Arial" panose="020B0604020202020204" pitchFamily="34" charset="0"/>
              <a:buChar char="•"/>
            </a:pPr>
            <a:r>
              <a:rPr kumimoji="1" lang="en-US" sz="2800" b="1" dirty="0">
                <a:solidFill>
                  <a:srgbClr val="626220"/>
                </a:solidFill>
              </a:rPr>
              <a:t>Automaticity:</a:t>
            </a:r>
            <a:r>
              <a:rPr kumimoji="1" lang="en-US" sz="2800" dirty="0">
                <a:solidFill>
                  <a:srgbClr val="626220"/>
                </a:solidFill>
              </a:rPr>
              <a:t> </a:t>
            </a:r>
            <a:r>
              <a:rPr kumimoji="1" lang="en-US" sz="2800" dirty="0">
                <a:solidFill>
                  <a:srgbClr val="080808"/>
                </a:solidFill>
              </a:rPr>
              <a:t>Processing information with little effort</a:t>
            </a:r>
          </a:p>
          <a:p>
            <a:pPr lvl="0" eaLnBrk="1" hangingPunct="1">
              <a:buClr>
                <a:srgbClr val="826200"/>
              </a:buClr>
              <a:buSzPct val="100000"/>
              <a:buFont typeface="Arial" panose="020B0604020202020204" pitchFamily="34" charset="0"/>
              <a:buChar char="•"/>
            </a:pPr>
            <a:r>
              <a:rPr kumimoji="1" lang="en-US" sz="2800" b="1" dirty="0">
                <a:solidFill>
                  <a:srgbClr val="626220"/>
                </a:solidFill>
              </a:rPr>
              <a:t>Strategy construction: </a:t>
            </a:r>
            <a:r>
              <a:rPr kumimoji="1" lang="en-US" sz="2800" dirty="0">
                <a:solidFill>
                  <a:srgbClr val="080808"/>
                </a:solidFill>
              </a:rPr>
              <a:t>Discovering new processing procedures</a:t>
            </a:r>
          </a:p>
          <a:p>
            <a:pPr lvl="0" eaLnBrk="1" hangingPunct="1">
              <a:buClr>
                <a:srgbClr val="826200"/>
              </a:buClr>
              <a:buSzPct val="100000"/>
              <a:buFont typeface="Arial" panose="020B0604020202020204" pitchFamily="34" charset="0"/>
              <a:buChar char="•"/>
            </a:pPr>
            <a:r>
              <a:rPr kumimoji="1" lang="en-US" sz="2800" b="1" dirty="0">
                <a:solidFill>
                  <a:srgbClr val="626220"/>
                </a:solidFill>
              </a:rPr>
              <a:t>Self-modification:</a:t>
            </a:r>
            <a:r>
              <a:rPr kumimoji="1" lang="en-US" sz="2800" b="1" dirty="0">
                <a:solidFill>
                  <a:srgbClr val="999933"/>
                </a:solidFill>
              </a:rPr>
              <a:t> </a:t>
            </a:r>
            <a:r>
              <a:rPr lang="en-US" sz="2800" dirty="0">
                <a:solidFill>
                  <a:srgbClr val="292929"/>
                </a:solidFill>
              </a:rPr>
              <a:t>Learning to use what they have learned in previous circumstances to adapt their responses to a new situation</a:t>
            </a:r>
            <a:endParaRPr kumimoji="1" lang="en-US" sz="2800" dirty="0">
              <a:solidFill>
                <a:srgbClr val="080808"/>
              </a:solidFill>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4430" y="228600"/>
            <a:ext cx="5865812" cy="1227138"/>
          </a:xfrm>
        </p:spPr>
        <p:txBody>
          <a:bodyPr/>
          <a:lstStyle/>
          <a:p>
            <a:r>
              <a:rPr lang="en-US" sz="3600" dirty="0">
                <a:solidFill>
                  <a:srgbClr val="000000"/>
                </a:solidFill>
              </a:rPr>
              <a:t>The Information-Processing Approach, 2</a:t>
            </a:r>
            <a:endParaRPr lang="en-IN" dirty="0"/>
          </a:p>
        </p:txBody>
      </p:sp>
      <p:pic>
        <p:nvPicPr>
          <p:cNvPr id="5" name="Picture 4">
            <a:extLst>
              <a:ext uri="{FF2B5EF4-FFF2-40B4-BE49-F238E27FC236}">
                <a16:creationId xmlns:a16="http://schemas.microsoft.com/office/drawing/2014/main" id="{78D3C7B5-23AA-4EFE-BA71-98697886FA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375" t="28056" r="13542" b="15277"/>
          <a:stretch/>
        </p:blipFill>
        <p:spPr>
          <a:xfrm>
            <a:off x="1314450" y="1924051"/>
            <a:ext cx="6591300" cy="3886200"/>
          </a:xfrm>
          <a:prstGeom prst="rect">
            <a:avLst/>
          </a:prstGeom>
        </p:spPr>
      </p:pic>
      <p:sp>
        <p:nvSpPr>
          <p:cNvPr id="4" name="Content Placeholder 2">
            <a:extLst>
              <a:ext uri="{FF2B5EF4-FFF2-40B4-BE49-F238E27FC236}">
                <a16:creationId xmlns:a16="http://schemas.microsoft.com/office/drawing/2014/main" id="{07E04F2E-193D-42C5-ADC4-A9F5610ED55B}"/>
              </a:ext>
            </a:extLst>
          </p:cNvPr>
          <p:cNvSpPr>
            <a:spLocks noGrp="1"/>
          </p:cNvSpPr>
          <p:nvPr>
            <p:ph idx="1"/>
          </p:nvPr>
        </p:nvSpPr>
        <p:spPr>
          <a:xfrm>
            <a:off x="6564086" y="6006421"/>
            <a:ext cx="1948543" cy="272143"/>
          </a:xfrm>
        </p:spPr>
        <p:txBody>
          <a:bodyPr/>
          <a:lstStyle/>
          <a:p>
            <a:pPr marL="0" lvl="0" indent="0" algn="r">
              <a:buClr>
                <a:srgbClr val="CC9900"/>
              </a:buClr>
              <a:buNone/>
            </a:pPr>
            <a:r>
              <a:rPr lang="en-US" sz="1200" dirty="0">
                <a:solidFill>
                  <a:srgbClr val="292929"/>
                </a:solidFill>
                <a:cs typeface="Calibri" panose="020F0502020204030204" pitchFamily="34" charset="0"/>
                <a:hlinkClick r:id="rId4" action="ppaction://hlinksldjump"/>
              </a:rPr>
              <a:t>Jump to long description</a:t>
            </a:r>
            <a:endParaRPr lang="en-US" sz="1200" dirty="0">
              <a:solidFill>
                <a:srgbClr val="292929"/>
              </a:solidFill>
              <a:cs typeface="Calibri" panose="020F0502020204030204" pitchFamily="34"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388" y="655093"/>
            <a:ext cx="4650024" cy="800645"/>
          </a:xfrm>
        </p:spPr>
        <p:txBody>
          <a:bodyPr/>
          <a:lstStyle/>
          <a:p>
            <a:r>
              <a:rPr lang="en-US" dirty="0">
                <a:solidFill>
                  <a:srgbClr val="000000"/>
                </a:solidFill>
              </a:rPr>
              <a:t>What Is Attention?</a:t>
            </a:r>
            <a:endParaRPr lang="en-IN" dirty="0"/>
          </a:p>
        </p:txBody>
      </p:sp>
      <p:sp>
        <p:nvSpPr>
          <p:cNvPr id="3" name="Content Placeholder 2"/>
          <p:cNvSpPr>
            <a:spLocks noGrp="1"/>
          </p:cNvSpPr>
          <p:nvPr>
            <p:ph idx="1"/>
          </p:nvPr>
        </p:nvSpPr>
        <p:spPr>
          <a:xfrm>
            <a:off x="949325" y="1981200"/>
            <a:ext cx="7661275" cy="3213101"/>
          </a:xfrm>
        </p:spPr>
        <p:txBody>
          <a:bodyPr/>
          <a:lstStyle/>
          <a:p>
            <a:pPr lvl="0" eaLnBrk="1" hangingPunct="1">
              <a:buClr>
                <a:srgbClr val="CC9900"/>
              </a:buClr>
              <a:buNone/>
              <a:defRPr/>
            </a:pPr>
            <a:r>
              <a:rPr lang="en-US" sz="3600" dirty="0">
                <a:solidFill>
                  <a:srgbClr val="292929"/>
                </a:solidFill>
                <a:effectLst>
                  <a:outerShdw blurRad="38100" dist="38100" dir="2700000" algn="tl">
                    <a:srgbClr val="C0C0C0"/>
                  </a:outerShdw>
                </a:effectLst>
              </a:rPr>
              <a:t>Attention</a:t>
            </a:r>
            <a:r>
              <a:rPr lang="en-US" dirty="0">
                <a:solidFill>
                  <a:srgbClr val="292929"/>
                </a:solidFill>
              </a:rPr>
              <a:t> </a:t>
            </a:r>
            <a:r>
              <a:rPr lang="en-US" sz="2800" dirty="0">
                <a:solidFill>
                  <a:srgbClr val="292929"/>
                </a:solidFill>
              </a:rPr>
              <a:t>is the focusing of mental resources</a:t>
            </a:r>
          </a:p>
          <a:p>
            <a:pPr lvl="0" eaLnBrk="1" hangingPunct="1">
              <a:buClr>
                <a:srgbClr val="826200"/>
              </a:buClr>
              <a:buSzPct val="100000"/>
              <a:buFont typeface="Arial" panose="020B0604020202020204" pitchFamily="34" charset="0"/>
              <a:buChar char="•"/>
              <a:defRPr/>
            </a:pPr>
            <a:r>
              <a:rPr lang="en-US" sz="2800" b="1" dirty="0">
                <a:solidFill>
                  <a:srgbClr val="292929"/>
                </a:solidFill>
              </a:rPr>
              <a:t>Selective attention </a:t>
            </a:r>
          </a:p>
          <a:p>
            <a:pPr lvl="0" eaLnBrk="1" hangingPunct="1">
              <a:buClr>
                <a:srgbClr val="826200"/>
              </a:buClr>
              <a:buSzPct val="100000"/>
              <a:buFont typeface="Arial" panose="020B0604020202020204" pitchFamily="34" charset="0"/>
              <a:buChar char="•"/>
              <a:defRPr/>
            </a:pPr>
            <a:r>
              <a:rPr lang="en-US" sz="2800" b="1" dirty="0">
                <a:solidFill>
                  <a:srgbClr val="292929"/>
                </a:solidFill>
              </a:rPr>
              <a:t>Divided attention </a:t>
            </a:r>
          </a:p>
          <a:p>
            <a:pPr lvl="0" eaLnBrk="1" hangingPunct="1">
              <a:buClr>
                <a:srgbClr val="826200"/>
              </a:buClr>
              <a:buSzPct val="100000"/>
              <a:buFont typeface="Arial" panose="020B0604020202020204" pitchFamily="34" charset="0"/>
              <a:buChar char="•"/>
              <a:defRPr/>
            </a:pPr>
            <a:r>
              <a:rPr lang="en-US" sz="2800" b="1" dirty="0">
                <a:solidFill>
                  <a:srgbClr val="292929"/>
                </a:solidFill>
              </a:rPr>
              <a:t>Sustained attention</a:t>
            </a:r>
          </a:p>
          <a:p>
            <a:pPr lvl="0" eaLnBrk="1" hangingPunct="1">
              <a:buClr>
                <a:srgbClr val="826200"/>
              </a:buClr>
              <a:buSzPct val="100000"/>
              <a:buFont typeface="Arial" panose="020B0604020202020204" pitchFamily="34" charset="0"/>
              <a:buChar char="•"/>
              <a:defRPr/>
            </a:pPr>
            <a:r>
              <a:rPr lang="en-US" sz="2800" b="1" dirty="0">
                <a:solidFill>
                  <a:srgbClr val="292929"/>
                </a:solidFill>
              </a:rPr>
              <a:t>Executive attention</a:t>
            </a:r>
          </a:p>
        </p:txBody>
      </p:sp>
      <p:pic>
        <p:nvPicPr>
          <p:cNvPr id="13316" name="Picture 10"/>
          <p:cNvPicPr>
            <a:picLocks noChangeAspect="1" noChangeArrowheads="1"/>
          </p:cNvPicPr>
          <p:nvPr/>
        </p:nvPicPr>
        <p:blipFill>
          <a:blip r:embed="rId3"/>
          <a:srcRect/>
          <a:stretch>
            <a:fillRect/>
          </a:stretch>
        </p:blipFill>
        <p:spPr bwMode="auto">
          <a:xfrm>
            <a:off x="5340352" y="3263901"/>
            <a:ext cx="2144713" cy="1930400"/>
          </a:xfrm>
          <a:prstGeom prst="rect">
            <a:avLst/>
          </a:prstGeom>
          <a:noFill/>
          <a:ln w="9525">
            <a:noFill/>
            <a:miter lim="800000"/>
            <a:headEnd/>
            <a:tailEnd/>
          </a:ln>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6"/>
  <p:tag name="MMPROD_UIDATA" val="&lt;database version=&quot;7.0&quot;&gt;&lt;object type=&quot;1&quot; unique_id=&quot;10001&quot;&gt;&lt;object type=&quot;8&quot; unique_id=&quot;10893&quot;&gt;&lt;/object&gt;&lt;object type=&quot;2&quot; unique_id=&quot;10894&quot;&gt;&lt;object type=&quot;3&quot; unique_id=&quot;10895&quot;&gt;&lt;property id=&quot;20148&quot; value=&quot;5&quot;/&gt;&lt;property id=&quot;20300&quot; value=&quot;Slide 1 - &amp;quot;CHAPTER 8&amp;quot;&quot;/&gt;&lt;property id=&quot;20307&quot; value=&quot;364&quot;/&gt;&lt;/object&gt;&lt;object type=&quot;3&quot; unique_id=&quot;10896&quot;&gt;&lt;property id=&quot;20148&quot; value=&quot;5&quot;/&gt;&lt;property id=&quot;20300&quot; value=&quot;Slide 2 - &amp;quot;Learning Goals&amp;quot;&quot;/&gt;&lt;property id=&quot;20307&quot; value=&quot;355&quot;/&gt;&lt;/object&gt;&lt;object type=&quot;3&quot; unique_id=&quot;10897&quot;&gt;&lt;property id=&quot;20148&quot; value=&quot;5&quot;/&gt;&lt;property id=&quot;20300&quot; value=&quot;Slide 3 - &amp;quot;The Information-Processing Approach&amp;quot;&quot;/&gt;&lt;property id=&quot;20307&quot; value=&quot;365&quot;/&gt;&lt;/object&gt;&lt;object type=&quot;3&quot; unique_id=&quot;10898&quot;&gt;&lt;property id=&quot;20148&quot; value=&quot;5&quot;/&gt;&lt;property id=&quot;20300&quot; value=&quot;Slide 4 - &amp;quot;Connecting with Teachers&amp;quot;&quot;/&gt;&lt;property id=&quot;20307&quot; value=&quot;384&quot;/&gt;&lt;/object&gt;&lt;object type=&quot;3&quot; unique_id=&quot;10899&quot;&gt;&lt;property id=&quot;20148&quot; value=&quot;5&quot;/&gt;&lt;property id=&quot;20300&quot; value=&quot;Slide 5 - &amp;quot;Information-Processing Approach…&amp;quot;&quot;/&gt;&lt;property id=&quot;20307&quot; value=&quot;352&quot;/&gt;&lt;/object&gt;&lt;object type=&quot;3&quot; unique_id=&quot;10900&quot;&gt;&lt;property id=&quot;20148&quot; value=&quot;5&quot;/&gt;&lt;property id=&quot;20300&quot; value=&quot;Slide 6 - &amp;quot;Cognitive Resources&amp;quot;&quot;/&gt;&lt;property id=&quot;20307&quot; value=&quot;382&quot;/&gt;&lt;/object&gt;&lt;object type=&quot;3&quot; unique_id=&quot;10901&quot;&gt;&lt;property id=&quot;20148&quot; value=&quot;5&quot;/&gt;&lt;property id=&quot;20300&quot; value=&quot;Slide 7 - &amp;quot;Change Mechanisms&amp;quot;&quot;/&gt;&lt;property id=&quot;20307&quot; value=&quot;381&quot;/&gt;&lt;/object&gt;&lt;object type=&quot;3&quot; unique_id=&quot;10902&quot;&gt;&lt;property id=&quot;20148&quot; value=&quot;5&quot;/&gt;&lt;property id=&quot;20300&quot; value=&quot;Slide 8 - &amp;quot;The Information-Processing Approach&amp;quot;&quot;/&gt;&lt;property id=&quot;20307&quot; value=&quot;362&quot;/&gt;&lt;/object&gt;&lt;object type=&quot;3&quot; unique_id=&quot;10903&quot;&gt;&lt;property id=&quot;20148&quot; value=&quot;5&quot;/&gt;&lt;property id=&quot;20300&quot; value=&quot;Slide 9 - &amp;quot;What Is Attention?&amp;quot;&quot;/&gt;&lt;property id=&quot;20307&quot; value=&quot;363&quot;/&gt;&lt;/object&gt;&lt;object type=&quot;3&quot; unique_id=&quot;10904&quot;&gt;&lt;property id=&quot;20148&quot; value=&quot;5&quot;/&gt;&lt;property id=&quot;20300&quot; value=&quot;Slide 10 - &amp;quot;Developmental Changes in Attention&amp;quot;&quot;/&gt;&lt;property id=&quot;20307&quot; value=&quot;383&quot;/&gt;&lt;/object&gt;&lt;object type=&quot;3&quot; unique_id=&quot;10905&quot;&gt;&lt;property id=&quot;20148&quot; value=&quot;5&quot;/&gt;&lt;property id=&quot;20300&quot; value=&quot;Slide 11 - &amp;quot;Getting Students to Pay Attention&amp;quot;&quot;/&gt;&lt;property id=&quot;20307&quot; value=&quot;366&quot;/&gt;&lt;/object&gt;&lt;object type=&quot;3&quot; unique_id=&quot;10906&quot;&gt;&lt;property id=&quot;20148&quot; value=&quot;5&quot;/&gt;&lt;property id=&quot;20300&quot; value=&quot;Slide 12 - &amp;quot;The Information-Processing Approach&amp;quot;&quot;/&gt;&lt;property id=&quot;20307&quot; value=&quot;367&quot;/&gt;&lt;/object&gt;&lt;object type=&quot;3&quot; unique_id=&quot;10907&quot;&gt;&lt;property id=&quot;20148&quot; value=&quot;5&quot;/&gt;&lt;property id=&quot;20300&quot; value=&quot;Slide 13 - &amp;quot;Enter the Debate&amp;quot;&quot;/&gt;&lt;property id=&quot;20307&quot; value=&quot;354&quot;/&gt;&lt;/object&gt;&lt;object type=&quot;3&quot; unique_id=&quot;10908&quot;&gt;&lt;property id=&quot;20148&quot; value=&quot;5&quot;/&gt;&lt;property id=&quot;20300&quot; value=&quot;Slide 14 - &amp;quot;Memory&amp;quot;&quot;/&gt;&lt;property id=&quot;20307&quot; value=&quot;368&quot;/&gt;&lt;/object&gt;&lt;object type=&quot;3&quot; unique_id=&quot;10909&quot;&gt;&lt;property id=&quot;20148&quot; value=&quot;5&quot;/&gt;&lt;property id=&quot;20300&quot; value=&quot;Slide 15 - &amp;quot;Encoding Strategies&amp;quot;&quot;/&gt;&lt;property id=&quot;20307&quot; value=&quot;369&quot;/&gt;&lt;/object&gt;&lt;object type=&quot;3&quot; unique_id=&quot;10910&quot;&gt;&lt;property id=&quot;20148&quot; value=&quot;5&quot;/&gt;&lt;property id=&quot;20300&quot; value=&quot;Slide 16 - &amp;quot;Memory’s Time Frames&amp;quot;&quot;/&gt;&lt;property id=&quot;20307&quot; value=&quot;370&quot;/&gt;&lt;/object&gt;&lt;object type=&quot;3&quot; unique_id=&quot;10911&quot;&gt;&lt;property id=&quot;20148&quot; value=&quot;5&quot;/&gt;&lt;property id=&quot;20300&quot; value=&quot;Slide 17 - &amp;quot;Developmental Changes in Memory&amp;quot;&quot;/&gt;&lt;property id=&quot;20307&quot; value=&quot;371&quot;/&gt;&lt;/object&gt;&lt;object type=&quot;3&quot; unique_id=&quot;10912&quot;&gt;&lt;property id=&quot;20148&quot; value=&quot;5&quot;/&gt;&lt;property id=&quot;20300&quot; value=&quot;Slide 18 - &amp;quot;Baddeley’s Model of Memory&amp;quot;&quot;/&gt;&lt;property id=&quot;20307&quot; value=&quot;372&quot;/&gt;&lt;/object&gt;&lt;object type=&quot;3&quot; unique_id=&quot;10913&quot;&gt;&lt;property id=&quot;20148&quot; value=&quot;5&quot;/&gt;&lt;property id=&quot;20300&quot; value=&quot;Slide 19 - &amp;quot;Atkinson and Shiffrin’s Theory&amp;quot;&quot;/&gt;&lt;property id=&quot;20307&quot; value=&quot;373&quot;/&gt;&lt;/object&gt;&lt;object type=&quot;3&quot; unique_id=&quot;10914&quot;&gt;&lt;property id=&quot;20148&quot; value=&quot;5&quot;/&gt;&lt;property id=&quot;20300&quot; value=&quot;Slide 20 - &amp;quot;Memory&amp;quot;&quot;/&gt;&lt;property id=&quot;20307&quot; value=&quot;374&quot;/&gt;&lt;/object&gt;&lt;object type=&quot;3&quot; unique_id=&quot;10915&quot;&gt;&lt;property id=&quot;20148&quot; value=&quot;5&quot;/&gt;&lt;property id=&quot;20300&quot; value=&quot;Slide 21 - &amp;quot;Representing Information in Memory&amp;quot;&quot;/&gt;&lt;property id=&quot;20307&quot; value=&quot;375&quot;/&gt;&lt;/object&gt;&lt;object type=&quot;3&quot; unique_id=&quot;10916&quot;&gt;&lt;property id=&quot;20148&quot; value=&quot;5&quot;/&gt;&lt;property id=&quot;20300&quot; value=&quot;Slide 22 - &amp;quot;Retrieval&amp;quot;&quot;/&gt;&lt;property id=&quot;20307&quot; value=&quot;358&quot;/&gt;&lt;/object&gt;&lt;object type=&quot;3&quot; unique_id=&quot;10917&quot;&gt;&lt;property id=&quot;20148&quot; value=&quot;5&quot;/&gt;&lt;property id=&quot;20300&quot; value=&quot;Slide 23 - &amp;quot;Forgetting&amp;quot;&quot;/&gt;&lt;property id=&quot;20307&quot; value=&quot;359&quot;/&gt;&lt;/object&gt;&lt;object type=&quot;3&quot; unique_id=&quot;10918&quot;&gt;&lt;property id=&quot;20148&quot; value=&quot;5&quot;/&gt;&lt;property id=&quot;20300&quot; value=&quot;Slide 24 - &amp;quot;Improving Memory&amp;quot;&quot;/&gt;&lt;property id=&quot;20307&quot; value=&quot;361&quot;/&gt;&lt;/object&gt;&lt;object type=&quot;3&quot; unique_id=&quot;10919&quot;&gt;&lt;property id=&quot;20148&quot; value=&quot;5&quot;/&gt;&lt;property id=&quot;20300&quot; value=&quot;Slide 25 - &amp;quot;Sociocultural Factors and Memory&amp;quot;&quot;/&gt;&lt;property id=&quot;20307&quot; value=&quot;385&quot;/&gt;&lt;/object&gt;&lt;object type=&quot;3&quot; unique_id=&quot;10920&quot;&gt;&lt;property id=&quot;20148&quot; value=&quot;5&quot;/&gt;&lt;property id=&quot;20300&quot; value=&quot;Slide 26 - &amp;quot;Information Processing Theory&amp;#x0D;&amp;#x0A; Theory into Practice&amp;quot;&quot;/&gt;&lt;property id=&quot;20307&quot; value=&quot;353&quot;/&gt;&lt;/object&gt;&lt;object type=&quot;3&quot; unique_id=&quot;10921&quot;&gt;&lt;property id=&quot;20148&quot; value=&quot;5&quot;/&gt;&lt;property id=&quot;20300&quot; value=&quot;Slide 27 - &amp;quot;The Information-Processing Approach&amp;quot;&quot;/&gt;&lt;property id=&quot;20307&quot; value=&quot;376&quot;/&gt;&lt;/object&gt;&lt;object type=&quot;3&quot; unique_id=&quot;10922&quot;&gt;&lt;property id=&quot;20148&quot; value=&quot;5&quot;/&gt;&lt;property id=&quot;20300&quot; value=&quot;Slide 28 - &amp;quot;Experts&amp;quot;&quot;/&gt;&lt;property id=&quot;20307&quot; value=&quot;377&quot;/&gt;&lt;/object&gt;&lt;object type=&quot;3&quot; unique_id=&quot;10923&quot;&gt;&lt;property id=&quot;20148&quot; value=&quot;5&quot;/&gt;&lt;property id=&quot;20300&quot; value=&quot;Slide 29 - &amp;quot;Experts Versus Novices&amp;quot;&quot;/&gt;&lt;property id=&quot;20307&quot; value=&quot;386&quot;/&gt;&lt;/object&gt;&lt;object type=&quot;3&quot; unique_id=&quot;10924&quot;&gt;&lt;property id=&quot;20148&quot; value=&quot;5&quot;/&gt;&lt;property id=&quot;20300&quot; value=&quot;Slide 30 - &amp;quot;Experts Versus Novices&amp;quot;&quot;/&gt;&lt;property id=&quot;20307&quot; value=&quot;387&quot;/&gt;&lt;/object&gt;&lt;object type=&quot;3&quot; unique_id=&quot;10925&quot;&gt;&lt;property id=&quot;20148&quot; value=&quot;5&quot;/&gt;&lt;property id=&quot;20300&quot; value=&quot;Slide 31 - &amp;quot;Acclimation&amp;quot;&quot;/&gt;&lt;property id=&quot;20307&quot; value=&quot;388&quot;/&gt;&lt;/object&gt;&lt;object type=&quot;3&quot; unique_id=&quot;10926&quot;&gt;&lt;property id=&quot;20148&quot; value=&quot;5&quot;/&gt;&lt;property id=&quot;20300&quot; value=&quot;Slide 32 - &amp;quot;Acquiring Expertise&amp;quot;&quot;/&gt;&lt;property id=&quot;20307&quot; value=&quot;389&quot;/&gt;&lt;/object&gt;&lt;object type=&quot;3&quot; unique_id=&quot;10927&quot;&gt;&lt;property id=&quot;20148&quot; value=&quot;5&quot;/&gt;&lt;property id=&quot;20300&quot; value=&quot;Slide 33 - &amp;quot;Expertise and Teaching &amp;quot;&quot;/&gt;&lt;property id=&quot;20307&quot; value=&quot;390&quot;/&gt;&lt;/object&gt;&lt;object type=&quot;3&quot; unique_id=&quot;10928&quot;&gt;&lt;property id=&quot;20148&quot; value=&quot;5&quot;/&gt;&lt;property id=&quot;20300&quot; value=&quot;Slide 34 - &amp;quot;The Information-Processing Approach&amp;quot;&quot;/&gt;&lt;property id=&quot;20307&quot; value=&quot;378&quot;/&gt;&lt;/object&gt;&lt;object type=&quot;3&quot; unique_id=&quot;10929&quot;&gt;&lt;property id=&quot;20148&quot; value=&quot;5&quot;/&gt;&lt;property id=&quot;20300&quot; value=&quot;Slide 35 - &amp;quot;Metacognition&amp;quot;&quot;/&gt;&lt;property id=&quot;20307&quot; value=&quot;379&quot;/&gt;&lt;/object&gt;&lt;object type=&quot;3&quot; unique_id=&quot;10930&quot;&gt;&lt;property id=&quot;20148&quot; value=&quot;5&quot;/&gt;&lt;property id=&quot;20300&quot; value=&quot;Slide 36 - &amp;quot;Improving Metacognitive Skills&amp;quot;&quot;/&gt;&lt;property id=&quot;20307&quot; value=&quot;380&quot;/&gt;&lt;/object&gt;&lt;object type=&quot;3&quot; unique_id=&quot;10931&quot;&gt;&lt;property id=&quot;20148&quot; value=&quot;5&quot;/&gt;&lt;property id=&quot;20300&quot; value=&quot;Slide 37 - &amp;quot;Best Practices for Helping Students Use Strategies&amp;quot;&quot;/&gt;&lt;property id=&quot;20307&quot; value=&quot;391&quot;/&gt;&lt;/object&gt;&lt;object type=&quot;3&quot; unique_id=&quot;10932&quot;&gt;&lt;property id=&quot;20148&quot; value=&quot;5&quot;/&gt;&lt;property id=&quot;20300&quot; value=&quot;Slide 38 - &amp;quot;Best Practices for Helping Students Use Strategies&amp;quot;&quot;/&gt;&lt;property id=&quot;20307&quot; value=&quot;392&quot;/&gt;&lt;/object&gt;&lt;object type=&quot;3&quot; unique_id=&quot;10933&quot;&gt;&lt;property id=&quot;20148&quot; value=&quot;5&quot;/&gt;&lt;property id=&quot;20300&quot; value=&quot;Slide 39 - &amp;quot;Classroom Connections: Crack the Case—The Test&amp;quot;&quot;/&gt;&lt;property id=&quot;20307&quot; value=&quot;356&quot;/&gt;&lt;/object&gt;&lt;object type=&quot;3&quot; unique_id=&quot;10934&quot;&gt;&lt;property id=&quot;20148&quot; value=&quot;5&quot;/&gt;&lt;property id=&quot;20300&quot; value=&quot;Slide 40 - &amp;quot;Reflection &amp;amp; Observation&amp;quot;&quot;/&gt;&lt;property id=&quot;20307&quot; value=&quot;360&quot;/&gt;&lt;/object&gt;&lt;/object&gt;&lt;/object&gt;&lt;/database&gt;"/>
  <p:tag name="SECTOMILLISECCONVERTED" val="1"/>
</p:tagLst>
</file>

<file path=ppt/theme/theme1.xml><?xml version="1.0" encoding="utf-8"?>
<a:theme xmlns:a="http://schemas.openxmlformats.org/drawingml/2006/main" name="Axis">
  <a:themeElements>
    <a:clrScheme name="Custom 54">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000080"/>
      </a:hlink>
      <a:folHlink>
        <a:srgbClr val="000080"/>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Axis">
  <a:themeElements>
    <a:clrScheme name="Custom 53">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000080"/>
      </a:hlink>
      <a:folHlink>
        <a:srgbClr val="000080"/>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Date xmlns="aa4f5ada-9d1d-46d6-b705-f2cf90d05a9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81ABAF118341F49B3F97BCD1E57DDE2" ma:contentTypeVersion="3" ma:contentTypeDescription="Create a new document." ma:contentTypeScope="" ma:versionID="8a827f09f0fb2cd00d2e2a78512a51fa">
  <xsd:schema xmlns:xsd="http://www.w3.org/2001/XMLSchema" xmlns:xs="http://www.w3.org/2001/XMLSchema" xmlns:p="http://schemas.microsoft.com/office/2006/metadata/properties" xmlns:ns2="3b891efd-a537-4e57-a9a6-7bde74ae8a20" xmlns:ns3="aa4f5ada-9d1d-46d6-b705-f2cf90d05a91" targetNamespace="http://schemas.microsoft.com/office/2006/metadata/properties" ma:root="true" ma:fieldsID="4714e10bff8317b959a0f442da74e446" ns2:_="" ns3:_="">
    <xsd:import namespace="3b891efd-a537-4e57-a9a6-7bde74ae8a20"/>
    <xsd:import namespace="aa4f5ada-9d1d-46d6-b705-f2cf90d05a91"/>
    <xsd:element name="properties">
      <xsd:complexType>
        <xsd:sequence>
          <xsd:element name="documentManagement">
            <xsd:complexType>
              <xsd:all>
                <xsd:element ref="ns2:SharedWithUsers" minOccurs="0"/>
                <xsd:element ref="ns2:SharedWithDetails" minOccurs="0"/>
                <xsd:element ref="ns3: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891efd-a537-4e57-a9a6-7bde74ae8a2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4f5ada-9d1d-46d6-b705-f2cf90d05a91" elementFormDefault="qualified">
    <xsd:import namespace="http://schemas.microsoft.com/office/2006/documentManagement/types"/>
    <xsd:import namespace="http://schemas.microsoft.com/office/infopath/2007/PartnerControls"/>
    <xsd:element name="Date" ma:index="10" nillable="true" ma:displayName="Date" ma:format="DateOnly"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8A48ED-03C5-4E43-8286-9E17744ED2DF}">
  <ds:schemaRefs>
    <ds:schemaRef ds:uri="http://schemas.openxmlformats.org/package/2006/metadata/core-properties"/>
    <ds:schemaRef ds:uri="http://purl.org/dc/terms/"/>
    <ds:schemaRef ds:uri="http://purl.org/dc/dcmitype/"/>
    <ds:schemaRef ds:uri="3b891efd-a537-4e57-a9a6-7bde74ae8a20"/>
    <ds:schemaRef ds:uri="http://purl.org/dc/elements/1.1/"/>
    <ds:schemaRef ds:uri="http://schemas.microsoft.com/office/infopath/2007/PartnerControls"/>
    <ds:schemaRef ds:uri="http://schemas.microsoft.com/office/2006/documentManagement/types"/>
    <ds:schemaRef ds:uri="aa4f5ada-9d1d-46d6-b705-f2cf90d05a9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7C287A0F-BE36-4492-8DFE-F943906E6E87}">
  <ds:schemaRefs>
    <ds:schemaRef ds:uri="http://schemas.microsoft.com/sharepoint/v3/contenttype/forms"/>
  </ds:schemaRefs>
</ds:datastoreItem>
</file>

<file path=customXml/itemProps3.xml><?xml version="1.0" encoding="utf-8"?>
<ds:datastoreItem xmlns:ds="http://schemas.openxmlformats.org/officeDocument/2006/customXml" ds:itemID="{68A30A58-A9E2-4D3B-9AD5-DC434CA1C3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891efd-a537-4e57-a9a6-7bde74ae8a20"/>
    <ds:schemaRef ds:uri="aa4f5ada-9d1d-46d6-b705-f2cf90d05a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White-Browns</Template>
  <TotalTime>7702</TotalTime>
  <Words>2496</Words>
  <Application>Microsoft Office PowerPoint</Application>
  <PresentationFormat>On-screen Show (4:3)</PresentationFormat>
  <Paragraphs>285</Paragraphs>
  <Slides>47</Slides>
  <Notes>38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47</vt:i4>
      </vt:variant>
    </vt:vector>
  </HeadingPairs>
  <TitlesOfParts>
    <vt:vector size="53" baseType="lpstr">
      <vt:lpstr>Arial</vt:lpstr>
      <vt:lpstr>Calibri</vt:lpstr>
      <vt:lpstr>Times New Roman</vt:lpstr>
      <vt:lpstr>Wingdings</vt:lpstr>
      <vt:lpstr>Axis</vt:lpstr>
      <vt:lpstr>5_Axis</vt:lpstr>
      <vt:lpstr>CHAPTER 8</vt:lpstr>
      <vt:lpstr>Learning Goals</vt:lpstr>
      <vt:lpstr>The Information-Processing Approach, 1</vt:lpstr>
      <vt:lpstr>Connecting with Teachers</vt:lpstr>
      <vt:lpstr>Information-Processing Approach</vt:lpstr>
      <vt:lpstr>Cognitive Resources</vt:lpstr>
      <vt:lpstr>Change Mechanisms</vt:lpstr>
      <vt:lpstr>The Information-Processing Approach, 2</vt:lpstr>
      <vt:lpstr>What Is Attention?</vt:lpstr>
      <vt:lpstr>Developmental Changes in Attention</vt:lpstr>
      <vt:lpstr>Getting Students to Pay Attention</vt:lpstr>
      <vt:lpstr>Memory, 1</vt:lpstr>
      <vt:lpstr>Enter the Debate</vt:lpstr>
      <vt:lpstr>Memory, 2</vt:lpstr>
      <vt:lpstr>Encoding Strategies</vt:lpstr>
      <vt:lpstr>Memory’s Time Frames</vt:lpstr>
      <vt:lpstr>Figure 8.2 - Developmental Changes in Memory Span</vt:lpstr>
      <vt:lpstr>Figure 8.3 - Baddeley’s Model of Memory</vt:lpstr>
      <vt:lpstr>Figure 8.4 - Atkinson and Shiffrin’s Theory</vt:lpstr>
      <vt:lpstr>Memory, 3</vt:lpstr>
      <vt:lpstr>Representing Information in Memory</vt:lpstr>
      <vt:lpstr>Retrieval</vt:lpstr>
      <vt:lpstr>Forgetting</vt:lpstr>
      <vt:lpstr>Improving Memory</vt:lpstr>
      <vt:lpstr>Expertise</vt:lpstr>
      <vt:lpstr>Experts</vt:lpstr>
      <vt:lpstr>Experts versus Novices, 1</vt:lpstr>
      <vt:lpstr>Experts versus Novices, 2</vt:lpstr>
      <vt:lpstr>Acclimation</vt:lpstr>
      <vt:lpstr>Acquiring Expertise</vt:lpstr>
      <vt:lpstr>Expertise and Teaching </vt:lpstr>
      <vt:lpstr>Metacognition, 1</vt:lpstr>
      <vt:lpstr>Metacognition, 2</vt:lpstr>
      <vt:lpstr>Improving Metacognitive Skills</vt:lpstr>
      <vt:lpstr>Best Practices for Helping Students Use Strategies, 1</vt:lpstr>
      <vt:lpstr>Best Practices for Helping Students Use Strategies, 2</vt:lpstr>
      <vt:lpstr>Classroom Connections: Crack the Case—The Test</vt:lpstr>
      <vt:lpstr>Reflection &amp; Observation</vt:lpstr>
      <vt:lpstr>Appendix of Image for Long Descriptions</vt:lpstr>
      <vt:lpstr>The Information-Processing Approach, 1 Long Description</vt:lpstr>
      <vt:lpstr>The Information-Processing Approach, 2 Long Description</vt:lpstr>
      <vt:lpstr>Memory, 1 Long Description</vt:lpstr>
      <vt:lpstr>Encoding Strategies Long Description</vt:lpstr>
      <vt:lpstr>Figure 8.4 - Atkinson and Shiffrin’s Theory Long Description</vt:lpstr>
      <vt:lpstr>Memory, 3 Long Description</vt:lpstr>
      <vt:lpstr>Expertise Long Description</vt:lpstr>
      <vt:lpstr>Metacognition, 1 Long Description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dc:title>
  <dc:creator>cr customer</dc:creator>
  <cp:lastModifiedBy>BUTTERFLY</cp:lastModifiedBy>
  <cp:revision>466</cp:revision>
  <cp:lastPrinted>2002-09-18T16:29:15Z</cp:lastPrinted>
  <dcterms:created xsi:type="dcterms:W3CDTF">2002-06-09T17:00:30Z</dcterms:created>
  <dcterms:modified xsi:type="dcterms:W3CDTF">2017-08-24T06:10:39Z</dcterms:modified>
</cp:coreProperties>
</file>