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4"/>
    <p:sldMasterId id="2147483706" r:id="rId5"/>
  </p:sldMasterIdLst>
  <p:notesMasterIdLst>
    <p:notesMasterId r:id="rId46"/>
  </p:notesMasterIdLst>
  <p:handoutMasterIdLst>
    <p:handoutMasterId r:id="rId47"/>
  </p:handoutMasterIdLst>
  <p:sldIdLst>
    <p:sldId id="256" r:id="rId6"/>
    <p:sldId id="281" r:id="rId7"/>
    <p:sldId id="276" r:id="rId8"/>
    <p:sldId id="290" r:id="rId9"/>
    <p:sldId id="261" r:id="rId10"/>
    <p:sldId id="264" r:id="rId11"/>
    <p:sldId id="262" r:id="rId12"/>
    <p:sldId id="280" r:id="rId13"/>
    <p:sldId id="277" r:id="rId14"/>
    <p:sldId id="263" r:id="rId15"/>
    <p:sldId id="291" r:id="rId16"/>
    <p:sldId id="292" r:id="rId17"/>
    <p:sldId id="265" r:id="rId18"/>
    <p:sldId id="266" r:id="rId19"/>
    <p:sldId id="267" r:id="rId20"/>
    <p:sldId id="293" r:id="rId21"/>
    <p:sldId id="269" r:id="rId22"/>
    <p:sldId id="296" r:id="rId23"/>
    <p:sldId id="287" r:id="rId24"/>
    <p:sldId id="270" r:id="rId25"/>
    <p:sldId id="278" r:id="rId26"/>
    <p:sldId id="271" r:id="rId27"/>
    <p:sldId id="272" r:id="rId28"/>
    <p:sldId id="286" r:id="rId29"/>
    <p:sldId id="273" r:id="rId30"/>
    <p:sldId id="289" r:id="rId31"/>
    <p:sldId id="279" r:id="rId32"/>
    <p:sldId id="297" r:id="rId33"/>
    <p:sldId id="298" r:id="rId34"/>
    <p:sldId id="294" r:id="rId35"/>
    <p:sldId id="295" r:id="rId36"/>
    <p:sldId id="282" r:id="rId37"/>
    <p:sldId id="285" r:id="rId38"/>
    <p:sldId id="300" r:id="rId39"/>
    <p:sldId id="299" r:id="rId40"/>
    <p:sldId id="301" r:id="rId41"/>
    <p:sldId id="302" r:id="rId42"/>
    <p:sldId id="303" r:id="rId43"/>
    <p:sldId id="304" r:id="rId44"/>
    <p:sldId id="305" r:id="rId45"/>
  </p:sldIdLst>
  <p:sldSz cx="9144000" cy="6858000" type="screen4x3"/>
  <p:notesSz cx="6858000" cy="9144000"/>
  <p:custDataLst>
    <p:tags r:id="rId48"/>
  </p:custDataLst>
  <p:defaultTextStyle>
    <a:defPPr>
      <a:defRPr lang="en-US"/>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vitha Melarcode Seetharaman" initials="KMS" lastIdx="9" clrIdx="0">
    <p:extLst>
      <p:ext uri="{19B8F6BF-5375-455C-9EA6-DF929625EA0E}">
        <p15:presenceInfo xmlns:p15="http://schemas.microsoft.com/office/powerpoint/2012/main" userId="S-1-5-21-3361151005-2080053223-3394076701-4901" providerId="AD"/>
      </p:ext>
    </p:extLst>
  </p:cmAuthor>
  <p:cmAuthor id="2" name="Anisha Maria Fernandes" initials="AMF" lastIdx="9" clrIdx="1">
    <p:extLst>
      <p:ext uri="{19B8F6BF-5375-455C-9EA6-DF929625EA0E}">
        <p15:presenceInfo xmlns:p15="http://schemas.microsoft.com/office/powerpoint/2012/main" userId="S-1-5-21-3361151005-2080053223-3394076701-188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6220"/>
    <a:srgbClr val="826200"/>
    <a:srgbClr val="DBDBB7"/>
    <a:srgbClr val="CCCC99"/>
    <a:srgbClr val="936F00"/>
    <a:srgbClr val="999933"/>
    <a:srgbClr val="CCCA99"/>
    <a:srgbClr val="000000"/>
    <a:srgbClr val="292929"/>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658" autoAdjust="0"/>
    <p:restoredTop sz="94280" autoAdjust="0"/>
  </p:normalViewPr>
  <p:slideViewPr>
    <p:cSldViewPr>
      <p:cViewPr varScale="1">
        <p:scale>
          <a:sx n="69" d="100"/>
          <a:sy n="69" d="100"/>
        </p:scale>
        <p:origin x="1854" y="60"/>
      </p:cViewPr>
      <p:guideLst>
        <p:guide orient="horz" pos="2160"/>
        <p:guide pos="28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17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gs" Target="tags/tag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457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458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458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593A9B1-5859-450C-A27B-A59D8E5A528F}" type="slidenum">
              <a:rPr lang="en-US" altLang="en-US"/>
              <a:pPr/>
              <a:t>‹#›</a:t>
            </a:fld>
            <a:endParaRPr lang="en-US" altLang="en-US"/>
          </a:p>
        </p:txBody>
      </p:sp>
    </p:spTree>
    <p:extLst>
      <p:ext uri="{BB962C8B-B14F-4D97-AF65-F5344CB8AC3E}">
        <p14:creationId xmlns:p14="http://schemas.microsoft.com/office/powerpoint/2010/main" val="3862362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471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71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471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B2904AC1-803F-4C7E-9E1B-AB797E3E5349}" type="slidenum">
              <a:rPr lang="en-US" altLang="en-US"/>
              <a:pPr/>
              <a:t>‹#›</a:t>
            </a:fld>
            <a:endParaRPr lang="en-US" altLang="en-US"/>
          </a:p>
        </p:txBody>
      </p:sp>
    </p:spTree>
    <p:extLst>
      <p:ext uri="{BB962C8B-B14F-4D97-AF65-F5344CB8AC3E}">
        <p14:creationId xmlns:p14="http://schemas.microsoft.com/office/powerpoint/2010/main" val="37294617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3A42953C-2BF0-42F0-8479-633B5F4386C8}" type="slidenum">
              <a:rPr lang="en-US" altLang="en-US" sz="1200" b="0"/>
              <a:pPr/>
              <a:t>1</a:t>
            </a:fld>
            <a:endParaRPr lang="en-US" altLang="en-US" sz="1200" b="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435592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83B606E9-3D43-4437-B9F1-18A2CF59D148}" type="slidenum">
              <a:rPr lang="en-US" altLang="en-US" sz="1200" b="0"/>
              <a:pPr/>
              <a:t>10</a:t>
            </a:fld>
            <a:endParaRPr lang="en-US" altLang="en-US" sz="1200" b="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030105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BA849567-097A-4CE8-A0E2-D7A5A3FFAD7D}" type="slidenum">
              <a:rPr lang="en-US" altLang="en-US" sz="1200" b="0"/>
              <a:pPr/>
              <a:t>11</a:t>
            </a:fld>
            <a:endParaRPr lang="en-US" altLang="en-US" sz="1200" b="0"/>
          </a:p>
        </p:txBody>
      </p:sp>
    </p:spTree>
    <p:extLst>
      <p:ext uri="{BB962C8B-B14F-4D97-AF65-F5344CB8AC3E}">
        <p14:creationId xmlns:p14="http://schemas.microsoft.com/office/powerpoint/2010/main" val="2150784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1524E5FF-080E-474A-8E2B-9E7AA592D193}" type="slidenum">
              <a:rPr lang="en-US" altLang="en-US" sz="1200" b="0"/>
              <a:pPr/>
              <a:t>12</a:t>
            </a:fld>
            <a:endParaRPr lang="en-US" altLang="en-US" sz="1200" b="0"/>
          </a:p>
        </p:txBody>
      </p:sp>
    </p:spTree>
    <p:extLst>
      <p:ext uri="{BB962C8B-B14F-4D97-AF65-F5344CB8AC3E}">
        <p14:creationId xmlns:p14="http://schemas.microsoft.com/office/powerpoint/2010/main" val="1383266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42099932-64EC-43FF-A1A7-718407378B8F}" type="slidenum">
              <a:rPr lang="en-US" altLang="en-US" sz="1200" b="0"/>
              <a:pPr/>
              <a:t>13</a:t>
            </a:fld>
            <a:endParaRPr lang="en-US" altLang="en-US" sz="1200" b="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Mindfulness - Key to critical thinking</a:t>
            </a:r>
            <a:r>
              <a:rPr lang="en-US" altLang="en-US" baseline="0" dirty="0"/>
              <a:t> as well as</a:t>
            </a:r>
            <a:r>
              <a:rPr lang="en-US" altLang="en-US" dirty="0"/>
              <a:t> being alert, mentally present, and cognitively flexible while going through life’s everyday activities and tasks</a:t>
            </a:r>
          </a:p>
          <a:p>
            <a:r>
              <a:rPr lang="en-US" altLang="en-US" dirty="0"/>
              <a:t>If a solid basis of fundamental skills (literacy and math skills) is not developed during childhood, adolescents will be unlikely to develop critical-thinking skills. </a:t>
            </a:r>
          </a:p>
        </p:txBody>
      </p:sp>
    </p:spTree>
    <p:extLst>
      <p:ext uri="{BB962C8B-B14F-4D97-AF65-F5344CB8AC3E}">
        <p14:creationId xmlns:p14="http://schemas.microsoft.com/office/powerpoint/2010/main" val="2436564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3C1DAF55-F4A3-4174-9684-287BDEE98B72}" type="slidenum">
              <a:rPr lang="en-US" altLang="en-US" sz="1200" b="0"/>
              <a:pPr/>
              <a:t>14</a:t>
            </a:fld>
            <a:endParaRPr lang="en-US" altLang="en-US" sz="1200" b="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81798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A0B8DA8F-6323-43D9-B2E1-608F150A2340}" type="slidenum">
              <a:rPr lang="en-US" altLang="en-US" sz="1200" b="0"/>
              <a:pPr/>
              <a:t>15</a:t>
            </a:fld>
            <a:endParaRPr lang="en-US" altLang="en-US" sz="1200" b="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Older adolescents make better decisions than younger adolescents; younger adolescents make better decisions than children. Most individuals make better decisions when they are calm. </a:t>
            </a:r>
          </a:p>
        </p:txBody>
      </p:sp>
    </p:spTree>
    <p:extLst>
      <p:ext uri="{BB962C8B-B14F-4D97-AF65-F5344CB8AC3E}">
        <p14:creationId xmlns:p14="http://schemas.microsoft.com/office/powerpoint/2010/main" val="3680630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0EC08EAC-9346-4475-B6E0-34115F1DC11F}" type="slidenum">
              <a:rPr lang="en-US" altLang="en-US" sz="1200" b="0"/>
              <a:pPr/>
              <a:t>16</a:t>
            </a:fld>
            <a:endParaRPr lang="en-US" altLang="en-US" sz="1200" b="0"/>
          </a:p>
        </p:txBody>
      </p:sp>
    </p:spTree>
    <p:extLst>
      <p:ext uri="{BB962C8B-B14F-4D97-AF65-F5344CB8AC3E}">
        <p14:creationId xmlns:p14="http://schemas.microsoft.com/office/powerpoint/2010/main" val="4020763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99093B33-4A81-4CF5-BA71-5F27FEA32D77}" type="slidenum">
              <a:rPr lang="en-US" altLang="en-US" sz="1200" b="0"/>
              <a:pPr/>
              <a:t>17</a:t>
            </a:fld>
            <a:endParaRPr lang="en-US" altLang="en-US" sz="1200" b="0"/>
          </a:p>
        </p:txBody>
      </p:sp>
      <p:sp>
        <p:nvSpPr>
          <p:cNvPr id="54275"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pPr>
              <a:defRPr/>
            </a:pPr>
            <a:r>
              <a:rPr lang="en-US" dirty="0"/>
              <a:t>Steps in the creative process:</a:t>
            </a:r>
          </a:p>
          <a:p>
            <a:pPr marL="228600" indent="-228600">
              <a:buFontTx/>
              <a:buAutoNum type="arabicPeriod"/>
              <a:defRPr/>
            </a:pPr>
            <a:r>
              <a:rPr lang="en-US" dirty="0"/>
              <a:t>Preparation</a:t>
            </a:r>
          </a:p>
          <a:p>
            <a:pPr marL="228600" indent="-228600">
              <a:buFontTx/>
              <a:buAutoNum type="arabicPeriod"/>
              <a:defRPr/>
            </a:pPr>
            <a:r>
              <a:rPr lang="en-US" dirty="0"/>
              <a:t>Incubation</a:t>
            </a:r>
          </a:p>
          <a:p>
            <a:pPr marL="228600" indent="-228600">
              <a:buFontTx/>
              <a:buAutoNum type="arabicPeriod"/>
              <a:defRPr/>
            </a:pPr>
            <a:r>
              <a:rPr lang="en-US" dirty="0"/>
              <a:t>Insight</a:t>
            </a:r>
          </a:p>
          <a:p>
            <a:pPr marL="228600" indent="-228600">
              <a:buFontTx/>
              <a:buAutoNum type="arabicPeriod"/>
              <a:defRPr/>
            </a:pPr>
            <a:r>
              <a:rPr lang="en-US" dirty="0"/>
              <a:t>Evaluation</a:t>
            </a:r>
          </a:p>
          <a:p>
            <a:pPr marL="228600" indent="-228600">
              <a:buFontTx/>
              <a:buAutoNum type="arabicPeriod"/>
              <a:defRPr/>
            </a:pPr>
            <a:r>
              <a:rPr lang="en-US" dirty="0"/>
              <a:t>Elaboration</a:t>
            </a:r>
          </a:p>
        </p:txBody>
      </p:sp>
    </p:spTree>
    <p:extLst>
      <p:ext uri="{BB962C8B-B14F-4D97-AF65-F5344CB8AC3E}">
        <p14:creationId xmlns:p14="http://schemas.microsoft.com/office/powerpoint/2010/main" val="1730792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AFB7CDFB-A92D-4C8A-8779-9E7D9690A73C}" type="slidenum">
              <a:rPr lang="en-US" altLang="en-US" sz="1200" b="0"/>
              <a:pPr/>
              <a:t>18</a:t>
            </a:fld>
            <a:endParaRPr lang="en-US" altLang="en-US" sz="1200" b="0"/>
          </a:p>
        </p:txBody>
      </p:sp>
    </p:spTree>
    <p:extLst>
      <p:ext uri="{BB962C8B-B14F-4D97-AF65-F5344CB8AC3E}">
        <p14:creationId xmlns:p14="http://schemas.microsoft.com/office/powerpoint/2010/main" val="3381223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2C79A64C-FDDE-4F38-BA6F-E5EF730634B9}" type="slidenum">
              <a:rPr lang="en-US" altLang="en-US" sz="1200" b="0"/>
              <a:pPr/>
              <a:t>19</a:t>
            </a:fld>
            <a:endParaRPr lang="en-US" altLang="en-US" sz="1200" b="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030775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ACF13F41-368B-4F4E-BF3A-B85EAD6E8A75}" type="slidenum">
              <a:rPr lang="en-US" altLang="en-US" sz="1200" b="0"/>
              <a:pPr/>
              <a:t>2</a:t>
            </a:fld>
            <a:endParaRPr lang="en-US" altLang="en-US" sz="1200" b="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899685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D99C26B6-C909-4819-A448-577621479E05}" type="slidenum">
              <a:rPr lang="en-US" altLang="en-US" sz="1200" b="0"/>
              <a:pPr/>
              <a:t>20</a:t>
            </a:fld>
            <a:endParaRPr lang="en-US" altLang="en-US" sz="1200" b="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32363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B4205D04-BBA6-4720-A8F0-958396C07A6F}" type="slidenum">
              <a:rPr lang="en-US" altLang="en-US" sz="1200" b="0"/>
              <a:pPr/>
              <a:t>21</a:t>
            </a:fld>
            <a:endParaRPr lang="en-US" altLang="en-US" sz="1200" b="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429810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B0A9B9D3-413F-429A-9220-55D51FC50E27}" type="slidenum">
              <a:rPr lang="en-US" altLang="en-US" sz="1200" b="0"/>
              <a:pPr/>
              <a:t>22</a:t>
            </a:fld>
            <a:endParaRPr lang="en-US" altLang="en-US" sz="1200" b="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162399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EB0C15B0-6398-4106-A1E3-461987150AA9}" type="slidenum">
              <a:rPr lang="en-US" altLang="en-US" sz="1200" b="0"/>
              <a:pPr/>
              <a:t>23</a:t>
            </a:fld>
            <a:endParaRPr lang="en-US" altLang="en-US" sz="1200" b="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Fixation - Using a prior strategy</a:t>
            </a:r>
            <a:r>
              <a:rPr lang="en-US" altLang="en-US" baseline="0" dirty="0"/>
              <a:t> and</a:t>
            </a:r>
            <a:r>
              <a:rPr lang="en-US" altLang="en-US" dirty="0"/>
              <a:t> failing to look at a problem from a new perspective</a:t>
            </a:r>
          </a:p>
          <a:p>
            <a:r>
              <a:rPr lang="en-US" altLang="en-US" dirty="0"/>
              <a:t>A mental set is a type of fixation; an individual tries to solve a problem in a way that worked in the past. </a:t>
            </a:r>
          </a:p>
          <a:p>
            <a:r>
              <a:rPr lang="en-US" altLang="en-US" dirty="0"/>
              <a:t>Highly motivated people can focus on a problem and solve it; too much anxiety or fear can hinder a student’s ability to solve a problem.</a:t>
            </a:r>
          </a:p>
        </p:txBody>
      </p:sp>
    </p:spTree>
    <p:extLst>
      <p:ext uri="{BB962C8B-B14F-4D97-AF65-F5344CB8AC3E}">
        <p14:creationId xmlns:p14="http://schemas.microsoft.com/office/powerpoint/2010/main" val="215130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F2897C8D-CE31-4198-BBE4-E8D88A3EBAE4}" type="slidenum">
              <a:rPr lang="en-US" altLang="en-US" sz="1200" b="0"/>
              <a:pPr/>
              <a:t>24</a:t>
            </a:fld>
            <a:endParaRPr lang="en-US" altLang="en-US" sz="1200" b="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722445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7DBDBC1F-A742-4148-B949-7565EF238EFC}" type="slidenum">
              <a:rPr lang="en-US" altLang="en-US" sz="1200" b="0"/>
              <a:pPr/>
              <a:t>25</a:t>
            </a:fld>
            <a:endParaRPr lang="en-US" altLang="en-US" sz="1200" b="0"/>
          </a:p>
        </p:txBody>
      </p:sp>
      <p:sp>
        <p:nvSpPr>
          <p:cNvPr id="62467"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pPr>
              <a:defRPr/>
            </a:pPr>
            <a:r>
              <a:rPr lang="en-US" dirty="0"/>
              <a:t>Problem-based learning (5 phases):</a:t>
            </a:r>
          </a:p>
          <a:p>
            <a:pPr marL="228600" indent="-228600">
              <a:buFontTx/>
              <a:buAutoNum type="arabicPeriod"/>
              <a:defRPr/>
            </a:pPr>
            <a:r>
              <a:rPr lang="en-US" dirty="0"/>
              <a:t>Orient students to the problem</a:t>
            </a:r>
          </a:p>
          <a:p>
            <a:pPr marL="228600" indent="-228600">
              <a:buFontTx/>
              <a:buAutoNum type="arabicPeriod"/>
              <a:defRPr/>
            </a:pPr>
            <a:r>
              <a:rPr lang="en-US" dirty="0"/>
              <a:t>Organize students for study</a:t>
            </a:r>
          </a:p>
          <a:p>
            <a:pPr marL="228600" indent="-228600">
              <a:buFontTx/>
              <a:buAutoNum type="arabicPeriod"/>
              <a:defRPr/>
            </a:pPr>
            <a:r>
              <a:rPr lang="en-US" dirty="0"/>
              <a:t>Assist with independent and group investigations</a:t>
            </a:r>
          </a:p>
          <a:p>
            <a:pPr marL="228600" indent="-228600">
              <a:buFontTx/>
              <a:buAutoNum type="arabicPeriod"/>
              <a:defRPr/>
            </a:pPr>
            <a:r>
              <a:rPr lang="en-US" dirty="0"/>
              <a:t>Develop and present artifacts and exhibits</a:t>
            </a:r>
          </a:p>
          <a:p>
            <a:pPr marL="228600" indent="-228600">
              <a:buFontTx/>
              <a:buAutoNum type="arabicPeriod"/>
              <a:defRPr/>
            </a:pPr>
            <a:r>
              <a:rPr lang="en-US" dirty="0"/>
              <a:t>Analyze and evaluate work</a:t>
            </a:r>
          </a:p>
          <a:p>
            <a:pPr marL="228600" indent="-228600">
              <a:defRPr/>
            </a:pPr>
            <a:r>
              <a:rPr lang="en-US" dirty="0"/>
              <a:t>Project-based learning environments (5 main features): </a:t>
            </a:r>
          </a:p>
          <a:p>
            <a:pPr marL="228600" indent="-228600">
              <a:buFontTx/>
              <a:buAutoNum type="arabicPeriod"/>
              <a:defRPr/>
            </a:pPr>
            <a:r>
              <a:rPr lang="en-US" dirty="0"/>
              <a:t>A driving question</a:t>
            </a:r>
          </a:p>
          <a:p>
            <a:pPr marL="228600" indent="-228600">
              <a:buFontTx/>
              <a:buAutoNum type="arabicPeriod"/>
              <a:defRPr/>
            </a:pPr>
            <a:r>
              <a:rPr lang="en-US" dirty="0"/>
              <a:t>Authentic, situated inquiry</a:t>
            </a:r>
          </a:p>
          <a:p>
            <a:pPr marL="228600" indent="-228600">
              <a:buFontTx/>
              <a:buAutoNum type="arabicPeriod"/>
              <a:defRPr/>
            </a:pPr>
            <a:r>
              <a:rPr lang="en-US" dirty="0"/>
              <a:t>Collaboration</a:t>
            </a:r>
          </a:p>
          <a:p>
            <a:pPr marL="228600" indent="-228600">
              <a:buFontTx/>
              <a:buAutoNum type="arabicPeriod"/>
              <a:defRPr/>
            </a:pPr>
            <a:r>
              <a:rPr lang="en-US" dirty="0"/>
              <a:t>Scaffolding</a:t>
            </a:r>
          </a:p>
          <a:p>
            <a:pPr marL="228600" indent="-228600">
              <a:buFontTx/>
              <a:buAutoNum type="arabicPeriod"/>
              <a:defRPr/>
            </a:pPr>
            <a:r>
              <a:rPr lang="en-US" dirty="0"/>
              <a:t>End product</a:t>
            </a:r>
          </a:p>
          <a:p>
            <a:pPr marL="228600" indent="-228600">
              <a:buFontTx/>
              <a:buAutoNum type="arabicPeriod"/>
              <a:defRPr/>
            </a:pPr>
            <a:endParaRPr lang="en-US" dirty="0"/>
          </a:p>
        </p:txBody>
      </p:sp>
    </p:spTree>
    <p:extLst>
      <p:ext uri="{BB962C8B-B14F-4D97-AF65-F5344CB8AC3E}">
        <p14:creationId xmlns:p14="http://schemas.microsoft.com/office/powerpoint/2010/main" val="1635037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22A90355-C8EC-4D22-BB63-1B12C3F42C1E}" type="slidenum">
              <a:rPr lang="en-US" altLang="en-US" sz="1200" b="0"/>
              <a:pPr/>
              <a:t>26</a:t>
            </a:fld>
            <a:endParaRPr lang="en-US" altLang="en-US" sz="1200" b="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6022746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219DABFA-7134-483E-85F4-FE64ED8A0739}" type="slidenum">
              <a:rPr lang="en-US" altLang="en-US" sz="1200" b="0"/>
              <a:pPr/>
              <a:t>27</a:t>
            </a:fld>
            <a:endParaRPr lang="en-US" altLang="en-US" sz="1200" b="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1530237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F80BE01A-4B0F-4AEE-A3E2-F3C437A8650A}" type="slidenum">
              <a:rPr lang="en-US" altLang="en-US" sz="1200" b="0"/>
              <a:pPr/>
              <a:t>28</a:t>
            </a:fld>
            <a:endParaRPr lang="en-US" altLang="en-US" sz="1200" b="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Transfer - Occurs when a person applies previous experiences and knowledge to learning or problem solving in a new situation</a:t>
            </a:r>
          </a:p>
        </p:txBody>
      </p:sp>
    </p:spTree>
    <p:extLst>
      <p:ext uri="{BB962C8B-B14F-4D97-AF65-F5344CB8AC3E}">
        <p14:creationId xmlns:p14="http://schemas.microsoft.com/office/powerpoint/2010/main" val="16377271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B9BB5EC6-5CBA-4EC7-8FBC-008D7B6B1A31}" type="slidenum">
              <a:rPr lang="en-US" altLang="en-US" sz="1200" b="0"/>
              <a:pPr/>
              <a:t>29</a:t>
            </a:fld>
            <a:endParaRPr lang="en-US" altLang="en-US" sz="1200" b="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039946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9365B6C8-1773-47D3-8C33-06116A04A914}" type="slidenum">
              <a:rPr lang="en-US" altLang="en-US" sz="1200" b="0"/>
              <a:pPr/>
              <a:t>3</a:t>
            </a:fld>
            <a:endParaRPr lang="en-US" altLang="en-US" sz="1200" b="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5529926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C6C1CDD5-FE06-4FE4-A40D-873F9A8AEAC2}" type="slidenum">
              <a:rPr lang="en-US" altLang="en-US" sz="1200" b="0"/>
              <a:pPr/>
              <a:t>30</a:t>
            </a:fld>
            <a:endParaRPr lang="en-US" altLang="en-US" sz="1200" b="0"/>
          </a:p>
        </p:txBody>
      </p:sp>
    </p:spTree>
    <p:extLst>
      <p:ext uri="{BB962C8B-B14F-4D97-AF65-F5344CB8AC3E}">
        <p14:creationId xmlns:p14="http://schemas.microsoft.com/office/powerpoint/2010/main" val="20487682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CE20252B-BECF-4939-B001-6C65907B32A2}" type="slidenum">
              <a:rPr lang="en-US" altLang="en-US" sz="1200" b="0"/>
              <a:pPr/>
              <a:t>31</a:t>
            </a:fld>
            <a:endParaRPr lang="en-US" altLang="en-US" sz="1200" b="0"/>
          </a:p>
        </p:txBody>
      </p:sp>
    </p:spTree>
    <p:extLst>
      <p:ext uri="{BB962C8B-B14F-4D97-AF65-F5344CB8AC3E}">
        <p14:creationId xmlns:p14="http://schemas.microsoft.com/office/powerpoint/2010/main" val="36844415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BEB84021-BCFD-44C8-9E4D-97E81341B731}" type="slidenum">
              <a:rPr lang="en-US" altLang="en-US" sz="1200" b="0"/>
              <a:pPr/>
              <a:t>32</a:t>
            </a:fld>
            <a:endParaRPr lang="en-US" altLang="en-US" sz="1200" b="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case is on page 343 of the text.</a:t>
            </a:r>
          </a:p>
        </p:txBody>
      </p:sp>
    </p:spTree>
    <p:extLst>
      <p:ext uri="{BB962C8B-B14F-4D97-AF65-F5344CB8AC3E}">
        <p14:creationId xmlns:p14="http://schemas.microsoft.com/office/powerpoint/2010/main" val="19861164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E81329A2-8051-4685-853F-1D43C1526943}" type="slidenum">
              <a:rPr lang="en-US" altLang="en-US" sz="1200" b="0"/>
              <a:pPr/>
              <a:t>33</a:t>
            </a:fld>
            <a:endParaRPr lang="en-US" altLang="en-US" sz="1200"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slide accompanies the video segment, </a:t>
            </a:r>
            <a:r>
              <a:rPr lang="en-US" altLang="en-US" i="1" dirty="0"/>
              <a:t>Promoting Critical Thinking</a:t>
            </a:r>
            <a:r>
              <a:rPr lang="en-US" altLang="en-US" dirty="0"/>
              <a:t>, on the McGraw-Hill DVD </a:t>
            </a:r>
            <a:r>
              <a:rPr lang="en-US" altLang="en-US" b="1" dirty="0"/>
              <a:t>Teaching Stories: A Video Collection for Educational Psychology</a:t>
            </a:r>
            <a:r>
              <a:rPr lang="en-US" altLang="en-US" dirty="0"/>
              <a:t>.</a:t>
            </a:r>
          </a:p>
          <a:p>
            <a:endParaRPr lang="en-US" altLang="en-US" dirty="0"/>
          </a:p>
        </p:txBody>
      </p:sp>
    </p:spTree>
    <p:extLst>
      <p:ext uri="{BB962C8B-B14F-4D97-AF65-F5344CB8AC3E}">
        <p14:creationId xmlns:p14="http://schemas.microsoft.com/office/powerpoint/2010/main" val="617795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5E462002-98C1-4268-B7DF-F2B4458D2C33}" type="slidenum">
              <a:rPr lang="en-US" altLang="en-US" sz="1200" b="0"/>
              <a:pPr/>
              <a:t>4</a:t>
            </a:fld>
            <a:endParaRPr lang="en-US" altLang="en-US" sz="1200" b="0"/>
          </a:p>
        </p:txBody>
      </p:sp>
    </p:spTree>
    <p:extLst>
      <p:ext uri="{BB962C8B-B14F-4D97-AF65-F5344CB8AC3E}">
        <p14:creationId xmlns:p14="http://schemas.microsoft.com/office/powerpoint/2010/main" val="2596806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16A5703E-95E0-4356-B775-A0EC95E8846E}" type="slidenum">
              <a:rPr lang="en-US" altLang="en-US" sz="1200" b="0"/>
              <a:pPr/>
              <a:t>5</a:t>
            </a:fld>
            <a:endParaRPr lang="en-US" altLang="en-US" sz="1200" b="0"/>
          </a:p>
        </p:txBody>
      </p:sp>
      <p:sp>
        <p:nvSpPr>
          <p:cNvPr id="41987"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pPr>
              <a:defRPr/>
            </a:pPr>
            <a:r>
              <a:rPr lang="en-US" dirty="0"/>
              <a:t>Rule-example strategy (four steps):</a:t>
            </a:r>
          </a:p>
          <a:p>
            <a:pPr marL="228600" indent="-228600">
              <a:buFontTx/>
              <a:buAutoNum type="arabicPeriod"/>
              <a:defRPr/>
            </a:pPr>
            <a:r>
              <a:rPr lang="en-US" dirty="0"/>
              <a:t>Define the concept</a:t>
            </a:r>
          </a:p>
          <a:p>
            <a:pPr marL="228600" indent="-228600">
              <a:buFontTx/>
              <a:buAutoNum type="arabicPeriod"/>
              <a:defRPr/>
            </a:pPr>
            <a:r>
              <a:rPr lang="en-US" dirty="0"/>
              <a:t>Clarify terms in the definition</a:t>
            </a:r>
          </a:p>
          <a:p>
            <a:pPr marL="228600" indent="-228600">
              <a:buFontTx/>
              <a:buAutoNum type="arabicPeriod"/>
              <a:defRPr/>
            </a:pPr>
            <a:r>
              <a:rPr lang="en-US" dirty="0"/>
              <a:t>Give examples to illustrate key features or characteristics</a:t>
            </a:r>
          </a:p>
          <a:p>
            <a:pPr marL="228600" indent="-228600">
              <a:buFontTx/>
              <a:buAutoNum type="arabicPeriod"/>
              <a:defRPr/>
            </a:pPr>
            <a:r>
              <a:rPr lang="en-US" dirty="0"/>
              <a:t>Provide additional examples</a:t>
            </a:r>
          </a:p>
        </p:txBody>
      </p:sp>
    </p:spTree>
    <p:extLst>
      <p:ext uri="{BB962C8B-B14F-4D97-AF65-F5344CB8AC3E}">
        <p14:creationId xmlns:p14="http://schemas.microsoft.com/office/powerpoint/2010/main" val="903395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F84BD4D7-9BE5-488A-86A4-36D887B5C64F}" type="slidenum">
              <a:rPr lang="en-US" altLang="en-US" sz="1200" b="0"/>
              <a:pPr/>
              <a:t>6</a:t>
            </a:fld>
            <a:endParaRPr lang="en-US" altLang="en-US" sz="1200" b="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Hierarchical categorization - Students can know that a triceratops is a reptile because they know that dinosaurs are reptiles and that a triceratops is a dinosaur</a:t>
            </a:r>
          </a:p>
          <a:p>
            <a:r>
              <a:rPr lang="en-US" altLang="en-US" dirty="0"/>
              <a:t>Concept maps - Visual presentation of a concept’s connections and hierarchical organization</a:t>
            </a:r>
          </a:p>
          <a:p>
            <a:endParaRPr lang="en-US" altLang="en-US" dirty="0"/>
          </a:p>
        </p:txBody>
      </p:sp>
    </p:spTree>
    <p:extLst>
      <p:ext uri="{BB962C8B-B14F-4D97-AF65-F5344CB8AC3E}">
        <p14:creationId xmlns:p14="http://schemas.microsoft.com/office/powerpoint/2010/main" val="926263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8B685500-6884-4B63-A267-A13B6B676D52}" type="slidenum">
              <a:rPr lang="en-US" altLang="en-US" sz="1200" b="0"/>
              <a:pPr/>
              <a:t>7</a:t>
            </a:fld>
            <a:endParaRPr lang="en-US" altLang="en-US" sz="1200" b="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0741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51C95E2B-9926-4997-97C0-C63206E5C685}" type="slidenum">
              <a:rPr lang="en-US" altLang="en-US" sz="1200" b="0"/>
              <a:pPr/>
              <a:t>8</a:t>
            </a:fld>
            <a:endParaRPr lang="en-US" altLang="en-US" sz="1200" b="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During a slideshow, text may be written on the slides in the yes/no boxes, and then saved for later reference.</a:t>
            </a:r>
          </a:p>
          <a:p>
            <a:endParaRPr lang="en-US" altLang="en-US" dirty="0"/>
          </a:p>
        </p:txBody>
      </p:sp>
    </p:spTree>
    <p:extLst>
      <p:ext uri="{BB962C8B-B14F-4D97-AF65-F5344CB8AC3E}">
        <p14:creationId xmlns:p14="http://schemas.microsoft.com/office/powerpoint/2010/main" val="1961906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A55FC76F-C8EA-405B-8226-ACA5AF3DA6D4}" type="slidenum">
              <a:rPr lang="en-US" altLang="en-US" sz="1200" b="0"/>
              <a:pPr/>
              <a:t>9</a:t>
            </a:fld>
            <a:endParaRPr lang="en-US" altLang="en-US" sz="1200" b="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559451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algn="ctr" eaLnBrk="1" hangingPunct="1">
                <a:defRPr/>
              </a:pPr>
              <a:endParaRPr lang="en-US" sz="1800" b="0" dirty="0">
                <a:latin typeface="Arial" charset="0"/>
              </a:endParaRPr>
            </a:p>
          </p:txBody>
        </p:sp>
        <p:sp>
          <p:nvSpPr>
            <p:cNvPr id="6" name="Rectangle 8"/>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algn="ctr" eaLnBrk="1" hangingPunct="1">
                <a:defRPr/>
              </a:pPr>
              <a:endParaRPr lang="en-US" b="0" dirty="0"/>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lang="en-US" b="0" dirty="0"/>
            </a:p>
          </p:txBody>
        </p:sp>
        <p:sp>
          <p:nvSpPr>
            <p:cNvPr id="8" name="Freeform 10"/>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p>
          </p:txBody>
        </p:sp>
        <p:sp>
          <p:nvSpPr>
            <p:cNvPr id="9" name="Freeform 11"/>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p>
          </p:txBody>
        </p:sp>
      </p:grpSp>
      <p:sp>
        <p:nvSpPr>
          <p:cNvPr id="66562"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b="1"/>
            </a:lvl1pPr>
          </a:lstStyle>
          <a:p>
            <a:r>
              <a:rPr lang="en-US"/>
              <a:t>Click to edit Master subtitle style</a:t>
            </a:r>
          </a:p>
        </p:txBody>
      </p:sp>
      <p:sp>
        <p:nvSpPr>
          <p:cNvPr id="66572" name="Rectangle 12"/>
          <p:cNvSpPr>
            <a:spLocks noGrp="1" noChangeArrowheads="1"/>
          </p:cNvSpPr>
          <p:nvPr>
            <p:ph type="ctrTitle"/>
          </p:nvPr>
        </p:nvSpPr>
        <p:spPr>
          <a:xfrm>
            <a:off x="838200" y="1443038"/>
            <a:ext cx="7086600" cy="1600200"/>
          </a:xfrm>
        </p:spPr>
        <p:txBody>
          <a:bodyPr anchor="ctr"/>
          <a:lstStyle>
            <a:lvl1pPr>
              <a:defRPr/>
            </a:lvl1pPr>
          </a:lstStyle>
          <a:p>
            <a:r>
              <a:rPr lang="en-US"/>
              <a:t>Click to edit Master title style</a:t>
            </a:r>
          </a:p>
        </p:txBody>
      </p:sp>
      <p:sp>
        <p:nvSpPr>
          <p:cNvPr id="10" name="Rectangle 3"/>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b="0">
                <a:latin typeface="Arial" panose="020B0604020202020204" pitchFamily="34" charset="0"/>
              </a:defRPr>
            </a:lvl1pPr>
          </a:lstStyle>
          <a:p>
            <a:fld id="{24C942AA-1BAE-4608-910F-BD393AA88D04}" type="datetime1">
              <a:rPr lang="en-US" altLang="en-US"/>
              <a:pPr/>
              <a:t>8/24/2017</a:t>
            </a:fld>
            <a:endParaRPr lang="en-US" altLang="en-US"/>
          </a:p>
        </p:txBody>
      </p:sp>
      <p:sp>
        <p:nvSpPr>
          <p:cNvPr id="11" name="Rectangle 4"/>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b="0">
                <a:latin typeface="Arial" panose="020B0604020202020204" pitchFamily="34" charset="0"/>
              </a:defRPr>
            </a:lvl1pPr>
          </a:lstStyle>
          <a:p>
            <a:endParaRPr lang="en-US" altLang="en-US"/>
          </a:p>
        </p:txBody>
      </p:sp>
      <p:sp>
        <p:nvSpPr>
          <p:cNvPr id="12" name="Rectangle 5"/>
          <p:cNvSpPr>
            <a:spLocks noGrp="1" noChangeArrowheads="1"/>
          </p:cNvSpPr>
          <p:nvPr>
            <p:ph type="sldNum" sz="quarter" idx="12"/>
          </p:nvPr>
        </p:nvSpPr>
        <p:spPr>
          <a:xfrm>
            <a:off x="6934200" y="228600"/>
            <a:ext cx="1905000" cy="457200"/>
          </a:xfrm>
          <a:prstGeom prst="rect">
            <a:avLst/>
          </a:prstGeom>
        </p:spPr>
        <p:txBody>
          <a:bodyPr/>
          <a:lstStyle>
            <a:lvl1pPr>
              <a:defRPr/>
            </a:lvl1pPr>
          </a:lstStyle>
          <a:p>
            <a:fld id="{1C18DCD3-B2FF-4AD6-90D5-600CD8D6622D}" type="slidenum">
              <a:rPr lang="en-US" altLang="en-US"/>
              <a:pPr/>
              <a:t>‹#›</a:t>
            </a:fld>
            <a:endParaRPr lang="en-US" altLang="en-US"/>
          </a:p>
        </p:txBody>
      </p:sp>
      <p:sp>
        <p:nvSpPr>
          <p:cNvPr id="3" name="Content Placeholder 2"/>
          <p:cNvSpPr>
            <a:spLocks noGrp="1"/>
          </p:cNvSpPr>
          <p:nvPr>
            <p:ph sz="quarter" idx="13"/>
          </p:nvPr>
        </p:nvSpPr>
        <p:spPr>
          <a:xfrm>
            <a:off x="457200" y="4114800"/>
            <a:ext cx="5715000" cy="167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3" name="Content Placeholder 12"/>
          <p:cNvSpPr>
            <a:spLocks noGrp="1"/>
          </p:cNvSpPr>
          <p:nvPr>
            <p:ph sz="quarter" idx="14"/>
          </p:nvPr>
        </p:nvSpPr>
        <p:spPr>
          <a:xfrm>
            <a:off x="76200" y="3352800"/>
            <a:ext cx="3200400" cy="137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5" name="Rectangle 5">
            <a:extLst>
              <a:ext uri="{FF2B5EF4-FFF2-40B4-BE49-F238E27FC236}">
                <a16:creationId xmlns:a16="http://schemas.microsoft.com/office/drawing/2014/main" id="{3BF3B768-02B2-42DC-8F49-F5A7979EF0B2}"/>
              </a:ext>
            </a:extLst>
          </p:cNvPr>
          <p:cNvSpPr txBox="1">
            <a:spLocks noChangeArrowheads="1"/>
          </p:cNvSpPr>
          <p:nvPr userDrawn="1"/>
        </p:nvSpPr>
        <p:spPr bwMode="auto">
          <a:xfrm>
            <a:off x="6938210" y="2286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000" b="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fld id="{1F55F99B-38A9-4CD9-B156-7A2C0E243226}" type="slidenum">
              <a:rPr lang="en-US" altLang="en-US" smtClean="0"/>
              <a:pPr/>
              <a:t>‹#›</a:t>
            </a:fld>
            <a:endParaRPr lang="en-US" altLang="en-US"/>
          </a:p>
        </p:txBody>
      </p:sp>
    </p:spTree>
    <p:extLst>
      <p:ext uri="{BB962C8B-B14F-4D97-AF65-F5344CB8AC3E}">
        <p14:creationId xmlns:p14="http://schemas.microsoft.com/office/powerpoint/2010/main" val="5432221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45824A79-FB58-48E6-8379-9EC02B7976DE}" type="slidenum">
              <a:rPr lang="en-US" altLang="en-US"/>
              <a:pPr/>
              <a:t>‹#›</a:t>
            </a:fld>
            <a:endParaRPr lang="en-US" altLang="en-US"/>
          </a:p>
        </p:txBody>
      </p:sp>
    </p:spTree>
    <p:extLst>
      <p:ext uri="{BB962C8B-B14F-4D97-AF65-F5344CB8AC3E}">
        <p14:creationId xmlns:p14="http://schemas.microsoft.com/office/powerpoint/2010/main" val="39470921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76200"/>
            <a:ext cx="1914525"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49325" y="76200"/>
            <a:ext cx="559435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03582F15-EA7A-4240-B036-3488E71AD822}" type="slidenum">
              <a:rPr lang="en-US" altLang="en-US"/>
              <a:pPr/>
              <a:t>‹#›</a:t>
            </a:fld>
            <a:endParaRPr lang="en-US" altLang="en-US"/>
          </a:p>
        </p:txBody>
      </p:sp>
    </p:spTree>
    <p:extLst>
      <p:ext uri="{BB962C8B-B14F-4D97-AF65-F5344CB8AC3E}">
        <p14:creationId xmlns:p14="http://schemas.microsoft.com/office/powerpoint/2010/main" val="370183053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023100"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56163" y="19812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56163" y="41148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A78C94E4-5BA8-4CDD-9FC1-5FB8A55DCD23}" type="slidenum">
              <a:rPr lang="en-US" altLang="en-US"/>
              <a:pPr/>
              <a:t>‹#›</a:t>
            </a:fld>
            <a:endParaRPr lang="en-US" altLang="en-US"/>
          </a:p>
        </p:txBody>
      </p:sp>
      <p:sp>
        <p:nvSpPr>
          <p:cNvPr id="8" name="Content Placeholder 7"/>
          <p:cNvSpPr>
            <a:spLocks noGrp="1"/>
          </p:cNvSpPr>
          <p:nvPr>
            <p:ph sz="quarter" idx="11"/>
          </p:nvPr>
        </p:nvSpPr>
        <p:spPr>
          <a:xfrm>
            <a:off x="381000" y="3352800"/>
            <a:ext cx="3962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65106282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1" hasCustomPrompt="1"/>
          </p:nvPr>
        </p:nvSpPr>
        <p:spPr>
          <a:xfrm>
            <a:off x="3352800" y="2057400"/>
            <a:ext cx="4495800" cy="609600"/>
          </a:xfrm>
        </p:spPr>
        <p:txBody>
          <a:bodyPr/>
          <a:lstStyle>
            <a:lvl1pPr marL="0" indent="0">
              <a:buNone/>
              <a:defRPr/>
            </a:lvl1pPr>
          </a:lstStyle>
          <a:p>
            <a:pPr lvl="0"/>
            <a:r>
              <a:rPr lang="en-US" dirty="0"/>
              <a:t>to edit</a:t>
            </a:r>
            <a:endParaRPr lang="en-IN" dirty="0"/>
          </a:p>
        </p:txBody>
      </p:sp>
      <p:sp>
        <p:nvSpPr>
          <p:cNvPr id="13" name="Table Placeholder 12">
            <a:extLst>
              <a:ext uri="{FF2B5EF4-FFF2-40B4-BE49-F238E27FC236}">
                <a16:creationId xmlns:a16="http://schemas.microsoft.com/office/drawing/2014/main" id="{E3574C44-0649-4837-B65D-50FC0547BA1B}"/>
              </a:ext>
            </a:extLst>
          </p:cNvPr>
          <p:cNvSpPr>
            <a:spLocks noGrp="1"/>
          </p:cNvSpPr>
          <p:nvPr>
            <p:ph type="tbl" sz="quarter" idx="12"/>
          </p:nvPr>
        </p:nvSpPr>
        <p:spPr>
          <a:xfrm>
            <a:off x="838200" y="3200400"/>
            <a:ext cx="6400800" cy="2895600"/>
          </a:xfrm>
        </p:spPr>
        <p:txBody>
          <a:bodyPr/>
          <a:lstStyle/>
          <a:p>
            <a:endParaRPr lang="en-US"/>
          </a:p>
        </p:txBody>
      </p:sp>
    </p:spTree>
    <p:extLst>
      <p:ext uri="{BB962C8B-B14F-4D97-AF65-F5344CB8AC3E}">
        <p14:creationId xmlns:p14="http://schemas.microsoft.com/office/powerpoint/2010/main" val="10873849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fld id="{1F55F99B-38A9-4CD9-B156-7A2C0E243226}" type="slidenum">
              <a:rPr lang="en-US" altLang="en-US"/>
              <a:pPr/>
              <a:t>‹#›</a:t>
            </a:fld>
            <a:endParaRPr lang="en-US" altLang="en-US"/>
          </a:p>
        </p:txBody>
      </p:sp>
      <p:sp>
        <p:nvSpPr>
          <p:cNvPr id="6" name="Content Placeholder 5"/>
          <p:cNvSpPr>
            <a:spLocks noGrp="1"/>
          </p:cNvSpPr>
          <p:nvPr>
            <p:ph sz="quarter" idx="11"/>
          </p:nvPr>
        </p:nvSpPr>
        <p:spPr>
          <a:xfrm>
            <a:off x="0" y="3581400"/>
            <a:ext cx="3352800" cy="114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2"/>
          </p:nvPr>
        </p:nvSpPr>
        <p:spPr>
          <a:xfrm>
            <a:off x="5791200" y="3657600"/>
            <a:ext cx="3352800"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 name="Content Placeholder 9"/>
          <p:cNvSpPr>
            <a:spLocks noGrp="1"/>
          </p:cNvSpPr>
          <p:nvPr>
            <p:ph sz="quarter" idx="13"/>
          </p:nvPr>
        </p:nvSpPr>
        <p:spPr>
          <a:xfrm>
            <a:off x="367799" y="2168525"/>
            <a:ext cx="3352800" cy="114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2" name="Content Placeholder 11"/>
          <p:cNvSpPr>
            <a:spLocks noGrp="1"/>
          </p:cNvSpPr>
          <p:nvPr>
            <p:ph sz="quarter" idx="14"/>
          </p:nvPr>
        </p:nvSpPr>
        <p:spPr>
          <a:xfrm>
            <a:off x="6096000" y="1752600"/>
            <a:ext cx="2590800" cy="76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4" name="Content Placeholder 13"/>
          <p:cNvSpPr>
            <a:spLocks noGrp="1"/>
          </p:cNvSpPr>
          <p:nvPr>
            <p:ph sz="quarter" idx="15"/>
          </p:nvPr>
        </p:nvSpPr>
        <p:spPr>
          <a:xfrm>
            <a:off x="0" y="381000"/>
            <a:ext cx="1524000" cy="1295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6" name="Content Placeholder 15"/>
          <p:cNvSpPr>
            <a:spLocks noGrp="1"/>
          </p:cNvSpPr>
          <p:nvPr>
            <p:ph sz="quarter" idx="16"/>
          </p:nvPr>
        </p:nvSpPr>
        <p:spPr>
          <a:xfrm>
            <a:off x="1383632" y="4054935"/>
            <a:ext cx="4191000" cy="1295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7" name="Rectangle 16"/>
          <p:cNvSpPr/>
          <p:nvPr userDrawn="1"/>
        </p:nvSpPr>
        <p:spPr bwMode="auto">
          <a:xfrm>
            <a:off x="4419600" y="6467475"/>
            <a:ext cx="4724400" cy="369888"/>
          </a:xfrm>
          <a:prstGeom prst="rect">
            <a:avLst/>
          </a:prstGeom>
          <a:solidFill>
            <a:schemeClr val="accent3"/>
          </a:solidFill>
          <a:ln w="31750" cap="flat" cmpd="sng" algn="ctr">
            <a:noFill/>
            <a:prstDash val="solid"/>
            <a:round/>
            <a:headEnd type="none" w="med" len="med"/>
            <a:tailEnd type="none" w="med" len="med"/>
          </a:ln>
          <a:effectLst/>
        </p:spPr>
        <p:txBody>
          <a:bodyPr tIns="91440" bIns="91440" anchor="ctr">
            <a:spAutoFit/>
          </a:bodyPr>
          <a:lstStyle/>
          <a:p>
            <a:pPr>
              <a:defRPr/>
            </a:pPr>
            <a:r>
              <a:rPr lang="en-US" sz="1200" b="0" dirty="0">
                <a:latin typeface="Arial" pitchFamily="34" charset="0"/>
                <a:cs typeface="Arial" pitchFamily="34" charset="0"/>
              </a:rPr>
              <a:t>© 2018 McGraw-Hill Higher Education. All rights reserved. </a:t>
            </a:r>
          </a:p>
        </p:txBody>
      </p:sp>
      <p:sp>
        <p:nvSpPr>
          <p:cNvPr id="19" name="TextBox 18"/>
          <p:cNvSpPr txBox="1"/>
          <p:nvPr userDrawn="1"/>
        </p:nvSpPr>
        <p:spPr>
          <a:xfrm>
            <a:off x="4409658" y="6516757"/>
            <a:ext cx="4356100"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292929"/>
                </a:solidFill>
                <a:effectLst/>
                <a:uLnTx/>
                <a:uFillTx/>
                <a:latin typeface="Arial" pitchFamily="34" charset="0"/>
                <a:cs typeface="Arial" pitchFamily="34" charset="0"/>
              </a:rPr>
              <a:t>© 2018 McGraw-Hill Higher Education. All rights reserved. </a:t>
            </a:r>
            <a:endParaRPr kumimoji="0" lang="en-US" sz="1200" b="0" i="0" u="none" strike="noStrike" kern="1200" cap="none" spc="0" normalizeH="0" baseline="0" noProof="0" dirty="0">
              <a:ln>
                <a:noFill/>
              </a:ln>
              <a:solidFill>
                <a:srgbClr val="292929"/>
              </a:solidFill>
              <a:effectLst/>
              <a:uLnTx/>
              <a:uFillTx/>
              <a:latin typeface="Arial" pitchFamily="34" charset="0"/>
              <a:cs typeface="Arial" pitchFamily="34" charset="0"/>
            </a:endParaRPr>
          </a:p>
        </p:txBody>
      </p:sp>
      <p:sp>
        <p:nvSpPr>
          <p:cNvPr id="20" name="Rectangle 19"/>
          <p:cNvSpPr/>
          <p:nvPr userDrawn="1"/>
        </p:nvSpPr>
        <p:spPr bwMode="auto">
          <a:xfrm>
            <a:off x="4495800" y="6488113"/>
            <a:ext cx="4648200" cy="369887"/>
          </a:xfrm>
          <a:prstGeom prst="rect">
            <a:avLst/>
          </a:prstGeom>
          <a:solidFill>
            <a:schemeClr val="accent3"/>
          </a:solidFill>
          <a:ln w="31750" cap="flat" cmpd="sng" algn="ctr">
            <a:noFill/>
            <a:prstDash val="solid"/>
            <a:round/>
            <a:headEnd type="none" w="med" len="med"/>
            <a:tailEnd type="none" w="med" len="med"/>
          </a:ln>
          <a:effectLst/>
        </p:spPr>
        <p:txBody>
          <a:bodyPr tIns="91440" bIns="91440" anchor="ctr">
            <a:spAutoFit/>
          </a:bodyPr>
          <a:lstStyle/>
          <a:p>
            <a:pPr>
              <a:defRPr/>
            </a:pPr>
            <a:r>
              <a:rPr lang="en-US" sz="1200" b="0" dirty="0">
                <a:latin typeface="Arial" pitchFamily="34" charset="0"/>
                <a:cs typeface="Arial" pitchFamily="34" charset="0"/>
              </a:rPr>
              <a:t>© 2018 McGraw-Hill Higher Education. All rights reserved. </a:t>
            </a:r>
          </a:p>
        </p:txBody>
      </p:sp>
      <p:sp>
        <p:nvSpPr>
          <p:cNvPr id="7" name="Content Placeholder 6"/>
          <p:cNvSpPr>
            <a:spLocks noGrp="1"/>
          </p:cNvSpPr>
          <p:nvPr>
            <p:ph sz="quarter" idx="17"/>
          </p:nvPr>
        </p:nvSpPr>
        <p:spPr>
          <a:xfrm>
            <a:off x="228600" y="228600"/>
            <a:ext cx="2057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1" name="Content Placeholder 10"/>
          <p:cNvSpPr>
            <a:spLocks noGrp="1"/>
          </p:cNvSpPr>
          <p:nvPr>
            <p:ph sz="quarter" idx="18"/>
          </p:nvPr>
        </p:nvSpPr>
        <p:spPr>
          <a:xfrm>
            <a:off x="533400" y="0"/>
            <a:ext cx="2819400" cy="114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2" name="Content Placeholder 21"/>
          <p:cNvSpPr>
            <a:spLocks noGrp="1"/>
          </p:cNvSpPr>
          <p:nvPr>
            <p:ph sz="quarter" idx="19"/>
          </p:nvPr>
        </p:nvSpPr>
        <p:spPr>
          <a:xfrm>
            <a:off x="3810000" y="381000"/>
            <a:ext cx="1828800" cy="53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9" name="Content Placeholder 8"/>
          <p:cNvSpPr>
            <a:spLocks noGrp="1"/>
          </p:cNvSpPr>
          <p:nvPr>
            <p:ph sz="quarter" idx="20"/>
          </p:nvPr>
        </p:nvSpPr>
        <p:spPr>
          <a:xfrm>
            <a:off x="76200" y="2057400"/>
            <a:ext cx="22098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3" name="Table Placeholder 12">
            <a:extLst>
              <a:ext uri="{FF2B5EF4-FFF2-40B4-BE49-F238E27FC236}">
                <a16:creationId xmlns:a16="http://schemas.microsoft.com/office/drawing/2014/main" id="{4C510C6D-0820-4756-A667-DE94F3D28237}"/>
              </a:ext>
            </a:extLst>
          </p:cNvPr>
          <p:cNvSpPr>
            <a:spLocks noGrp="1"/>
          </p:cNvSpPr>
          <p:nvPr>
            <p:ph type="tbl" sz="quarter" idx="21"/>
          </p:nvPr>
        </p:nvSpPr>
        <p:spPr>
          <a:xfrm>
            <a:off x="76200" y="5349875"/>
            <a:ext cx="4343400" cy="1508125"/>
          </a:xfrm>
        </p:spPr>
        <p:txBody>
          <a:bodyPr/>
          <a:lstStyle/>
          <a:p>
            <a:endParaRPr lang="en-US"/>
          </a:p>
        </p:txBody>
      </p:sp>
    </p:spTree>
    <p:extLst>
      <p:ext uri="{BB962C8B-B14F-4D97-AF65-F5344CB8AC3E}">
        <p14:creationId xmlns:p14="http://schemas.microsoft.com/office/powerpoint/2010/main" val="119836973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algn="ctr" eaLnBrk="1" hangingPunct="1">
                <a:defRPr/>
              </a:pPr>
              <a:endParaRPr lang="en-US" sz="1800" b="0" dirty="0">
                <a:latin typeface="Arial" charset="0"/>
              </a:endParaRPr>
            </a:p>
          </p:txBody>
        </p:sp>
        <p:sp>
          <p:nvSpPr>
            <p:cNvPr id="6" name="Rectangle 8"/>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algn="ctr" eaLnBrk="1" hangingPunct="1">
                <a:defRPr/>
              </a:pPr>
              <a:endParaRPr lang="en-US" b="0" dirty="0"/>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lang="en-US" b="0" dirty="0"/>
            </a:p>
          </p:txBody>
        </p:sp>
        <p:sp>
          <p:nvSpPr>
            <p:cNvPr id="8" name="Freeform 10"/>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p>
          </p:txBody>
        </p:sp>
        <p:sp>
          <p:nvSpPr>
            <p:cNvPr id="9" name="Freeform 11"/>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p>
          </p:txBody>
        </p:sp>
      </p:grpSp>
      <p:sp>
        <p:nvSpPr>
          <p:cNvPr id="66562"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b="1"/>
            </a:lvl1pPr>
          </a:lstStyle>
          <a:p>
            <a:r>
              <a:rPr lang="en-US"/>
              <a:t>Click to edit Master subtitle style</a:t>
            </a:r>
          </a:p>
        </p:txBody>
      </p:sp>
      <p:sp>
        <p:nvSpPr>
          <p:cNvPr id="66572" name="Rectangle 12"/>
          <p:cNvSpPr>
            <a:spLocks noGrp="1" noChangeArrowheads="1"/>
          </p:cNvSpPr>
          <p:nvPr>
            <p:ph type="ctrTitle"/>
          </p:nvPr>
        </p:nvSpPr>
        <p:spPr>
          <a:xfrm>
            <a:off x="838200" y="1443038"/>
            <a:ext cx="7086600" cy="1600200"/>
          </a:xfrm>
        </p:spPr>
        <p:txBody>
          <a:bodyPr anchor="ctr"/>
          <a:lstStyle>
            <a:lvl1pPr>
              <a:defRPr/>
            </a:lvl1pPr>
          </a:lstStyle>
          <a:p>
            <a:r>
              <a:rPr lang="en-US"/>
              <a:t>Click to edit Master title style</a:t>
            </a:r>
          </a:p>
        </p:txBody>
      </p:sp>
      <p:sp>
        <p:nvSpPr>
          <p:cNvPr id="10" name="Rectangle 3"/>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b="0">
                <a:latin typeface="Arial" panose="020B0604020202020204" pitchFamily="34" charset="0"/>
              </a:defRPr>
            </a:lvl1pPr>
          </a:lstStyle>
          <a:p>
            <a:fld id="{24C942AA-1BAE-4608-910F-BD393AA88D04}" type="datetime1">
              <a:rPr lang="en-US" altLang="en-US"/>
              <a:pPr/>
              <a:t>8/24/2017</a:t>
            </a:fld>
            <a:endParaRPr lang="en-US" altLang="en-US"/>
          </a:p>
        </p:txBody>
      </p:sp>
      <p:sp>
        <p:nvSpPr>
          <p:cNvPr id="11" name="Rectangle 4"/>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b="0">
                <a:latin typeface="Arial" panose="020B0604020202020204" pitchFamily="34" charset="0"/>
              </a:defRPr>
            </a:lvl1pPr>
          </a:lstStyle>
          <a:p>
            <a:endParaRPr lang="en-US" altLang="en-US"/>
          </a:p>
        </p:txBody>
      </p:sp>
      <p:sp>
        <p:nvSpPr>
          <p:cNvPr id="12" name="Rectangle 5"/>
          <p:cNvSpPr>
            <a:spLocks noGrp="1" noChangeArrowheads="1"/>
          </p:cNvSpPr>
          <p:nvPr>
            <p:ph type="sldNum" sz="quarter" idx="12"/>
          </p:nvPr>
        </p:nvSpPr>
        <p:spPr>
          <a:xfrm>
            <a:off x="6934200" y="228600"/>
            <a:ext cx="1905000" cy="457200"/>
          </a:xfrm>
          <a:prstGeom prst="rect">
            <a:avLst/>
          </a:prstGeom>
        </p:spPr>
        <p:txBody>
          <a:bodyPr/>
          <a:lstStyle>
            <a:lvl1pPr>
              <a:defRPr/>
            </a:lvl1pPr>
          </a:lstStyle>
          <a:p>
            <a:fld id="{1C18DCD3-B2FF-4AD6-90D5-600CD8D6622D}" type="slidenum">
              <a:rPr lang="en-US" altLang="en-US"/>
              <a:pPr/>
              <a:t>‹#›</a:t>
            </a:fld>
            <a:endParaRPr lang="en-US" altLang="en-US"/>
          </a:p>
        </p:txBody>
      </p:sp>
      <p:sp>
        <p:nvSpPr>
          <p:cNvPr id="3" name="Content Placeholder 2"/>
          <p:cNvSpPr>
            <a:spLocks noGrp="1"/>
          </p:cNvSpPr>
          <p:nvPr>
            <p:ph sz="quarter" idx="13"/>
          </p:nvPr>
        </p:nvSpPr>
        <p:spPr>
          <a:xfrm>
            <a:off x="457200" y="4114800"/>
            <a:ext cx="5715000" cy="167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3" name="Content Placeholder 12"/>
          <p:cNvSpPr>
            <a:spLocks noGrp="1"/>
          </p:cNvSpPr>
          <p:nvPr>
            <p:ph sz="quarter" idx="14"/>
          </p:nvPr>
        </p:nvSpPr>
        <p:spPr>
          <a:xfrm>
            <a:off x="76200" y="3352800"/>
            <a:ext cx="3200400" cy="137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5" name="Rectangle 5">
            <a:extLst>
              <a:ext uri="{FF2B5EF4-FFF2-40B4-BE49-F238E27FC236}">
                <a16:creationId xmlns:a16="http://schemas.microsoft.com/office/drawing/2014/main" id="{3BF3B768-02B2-42DC-8F49-F5A7979EF0B2}"/>
              </a:ext>
            </a:extLst>
          </p:cNvPr>
          <p:cNvSpPr txBox="1">
            <a:spLocks noChangeArrowheads="1"/>
          </p:cNvSpPr>
          <p:nvPr userDrawn="1"/>
        </p:nvSpPr>
        <p:spPr bwMode="auto">
          <a:xfrm>
            <a:off x="6938210" y="2286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000" b="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fld id="{1F55F99B-38A9-4CD9-B156-7A2C0E243226}" type="slidenum">
              <a:rPr lang="en-US" altLang="en-US" smtClean="0"/>
              <a:pPr/>
              <a:t>‹#›</a:t>
            </a:fld>
            <a:endParaRPr lang="en-US" altLang="en-US"/>
          </a:p>
        </p:txBody>
      </p:sp>
    </p:spTree>
    <p:extLst>
      <p:ext uri="{BB962C8B-B14F-4D97-AF65-F5344CB8AC3E}">
        <p14:creationId xmlns:p14="http://schemas.microsoft.com/office/powerpoint/2010/main" val="328322808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1"/>
          </p:nvPr>
        </p:nvSpPr>
        <p:spPr>
          <a:xfrm>
            <a:off x="0" y="3581400"/>
            <a:ext cx="3352800" cy="114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13"/>
          </p:nvPr>
        </p:nvSpPr>
        <p:spPr>
          <a:xfrm>
            <a:off x="367799" y="2168525"/>
            <a:ext cx="3352800" cy="114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84527061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10F7D965-1821-4270-9323-56456F99949E}" type="slidenum">
              <a:rPr lang="en-US" altLang="en-US"/>
              <a:pPr/>
              <a:t>‹#›</a:t>
            </a:fld>
            <a:endParaRPr lang="en-US" altLang="en-US"/>
          </a:p>
        </p:txBody>
      </p:sp>
      <p:sp>
        <p:nvSpPr>
          <p:cNvPr id="5" name="AutoShape 67"/>
          <p:cNvSpPr>
            <a:spLocks noChangeArrowheads="1"/>
          </p:cNvSpPr>
          <p:nvPr userDrawn="1"/>
        </p:nvSpPr>
        <p:spPr bwMode="auto">
          <a:xfrm>
            <a:off x="685800" y="4876800"/>
            <a:ext cx="4953000" cy="1066800"/>
          </a:xfrm>
          <a:prstGeom prst="rightArrow">
            <a:avLst>
              <a:gd name="adj1" fmla="val 56250"/>
              <a:gd name="adj2" fmla="val 96726"/>
            </a:avLst>
          </a:prstGeom>
          <a:gradFill rotWithShape="1">
            <a:gsLst>
              <a:gs pos="0">
                <a:schemeClr val="accent2"/>
              </a:gs>
              <a:gs pos="100000">
                <a:schemeClr val="accent2">
                  <a:gamma/>
                  <a:tint val="56863"/>
                  <a:invGamma/>
                  <a:alpha val="21001"/>
                </a:schemeClr>
              </a:gs>
            </a:gsLst>
            <a:lin ang="5400000" scaled="1"/>
          </a:gradFill>
          <a:ln w="9525">
            <a:solidFill>
              <a:schemeClr val="hlink"/>
            </a:solidFill>
            <a:miter lim="800000"/>
            <a:headEnd/>
            <a:tailEnd/>
          </a:ln>
          <a:effectLst/>
        </p:spPr>
        <p:txBody>
          <a:bodyPr wrap="none" anchor="ctr"/>
          <a:lstStyle/>
          <a:p>
            <a:pPr>
              <a:defRPr/>
            </a:pPr>
            <a:endParaRPr lang="en-US" dirty="0"/>
          </a:p>
        </p:txBody>
      </p:sp>
      <p:sp>
        <p:nvSpPr>
          <p:cNvPr id="6" name="AutoShape 25"/>
          <p:cNvSpPr>
            <a:spLocks noChangeArrowheads="1"/>
          </p:cNvSpPr>
          <p:nvPr userDrawn="1"/>
        </p:nvSpPr>
        <p:spPr bwMode="auto">
          <a:xfrm>
            <a:off x="2362200" y="2743200"/>
            <a:ext cx="3048000" cy="1066800"/>
          </a:xfrm>
          <a:prstGeom prst="rightArrow">
            <a:avLst>
              <a:gd name="adj1" fmla="val 50000"/>
              <a:gd name="adj2" fmla="val 71429"/>
            </a:avLst>
          </a:prstGeom>
          <a:gradFill rotWithShape="1">
            <a:gsLst>
              <a:gs pos="0">
                <a:schemeClr val="accent2"/>
              </a:gs>
              <a:gs pos="100000">
                <a:schemeClr val="accent2">
                  <a:gamma/>
                  <a:tint val="56863"/>
                  <a:invGamma/>
                  <a:alpha val="21001"/>
                </a:schemeClr>
              </a:gs>
            </a:gsLst>
            <a:lin ang="5400000" scaled="1"/>
          </a:gradFill>
          <a:ln w="9525">
            <a:solidFill>
              <a:schemeClr val="hlink"/>
            </a:solidFill>
            <a:miter lim="800000"/>
            <a:headEnd/>
            <a:tailEnd/>
          </a:ln>
          <a:effectLst/>
        </p:spPr>
        <p:txBody>
          <a:bodyPr wrap="none" anchor="ctr"/>
          <a:lstStyle/>
          <a:p>
            <a:pPr>
              <a:defRPr/>
            </a:pPr>
            <a:endParaRPr lang="en-US" dirty="0">
              <a:latin typeface="Arial" charset="0"/>
            </a:endParaRPr>
          </a:p>
        </p:txBody>
      </p:sp>
      <p:sp>
        <p:nvSpPr>
          <p:cNvPr id="7" name="AutoShape 65"/>
          <p:cNvSpPr>
            <a:spLocks noChangeArrowheads="1"/>
          </p:cNvSpPr>
          <p:nvPr userDrawn="1"/>
        </p:nvSpPr>
        <p:spPr bwMode="auto">
          <a:xfrm>
            <a:off x="1359917" y="1828800"/>
            <a:ext cx="2286000" cy="914400"/>
          </a:xfrm>
          <a:prstGeom prst="rightArrow">
            <a:avLst>
              <a:gd name="adj1" fmla="val 40620"/>
              <a:gd name="adj2" fmla="val 67188"/>
            </a:avLst>
          </a:prstGeom>
          <a:gradFill rotWithShape="1">
            <a:gsLst>
              <a:gs pos="0">
                <a:schemeClr val="accent2"/>
              </a:gs>
              <a:gs pos="100000">
                <a:schemeClr val="accent2">
                  <a:gamma/>
                  <a:tint val="56863"/>
                  <a:invGamma/>
                  <a:alpha val="22000"/>
                </a:schemeClr>
              </a:gs>
            </a:gsLst>
            <a:lin ang="5400000" scaled="1"/>
          </a:gradFill>
          <a:ln w="9525">
            <a:solidFill>
              <a:schemeClr val="hlink"/>
            </a:solidFill>
            <a:miter lim="800000"/>
            <a:headEnd/>
            <a:tailEnd/>
          </a:ln>
          <a:effectLst/>
        </p:spPr>
        <p:txBody>
          <a:bodyPr wrap="none" anchor="ctr"/>
          <a:lstStyle/>
          <a:p>
            <a:pPr>
              <a:defRPr/>
            </a:pPr>
            <a:endParaRPr lang="en-US" dirty="0">
              <a:latin typeface="Arial" charset="0"/>
            </a:endParaRPr>
          </a:p>
        </p:txBody>
      </p:sp>
      <p:sp>
        <p:nvSpPr>
          <p:cNvPr id="8" name="AutoShape 66"/>
          <p:cNvSpPr>
            <a:spLocks noChangeArrowheads="1"/>
          </p:cNvSpPr>
          <p:nvPr userDrawn="1"/>
        </p:nvSpPr>
        <p:spPr bwMode="auto">
          <a:xfrm>
            <a:off x="971550" y="3657600"/>
            <a:ext cx="3371850" cy="1066800"/>
          </a:xfrm>
          <a:prstGeom prst="rightArrow">
            <a:avLst>
              <a:gd name="adj1" fmla="val 50000"/>
              <a:gd name="adj2" fmla="val 79018"/>
            </a:avLst>
          </a:prstGeom>
          <a:gradFill rotWithShape="1">
            <a:gsLst>
              <a:gs pos="0">
                <a:schemeClr val="accent2"/>
              </a:gs>
              <a:gs pos="100000">
                <a:schemeClr val="accent2">
                  <a:gamma/>
                  <a:tint val="56863"/>
                  <a:invGamma/>
                  <a:alpha val="21001"/>
                </a:schemeClr>
              </a:gs>
            </a:gsLst>
            <a:lin ang="5400000" scaled="1"/>
          </a:gradFill>
          <a:ln w="9525">
            <a:solidFill>
              <a:schemeClr val="hlink"/>
            </a:solidFill>
            <a:miter lim="800000"/>
            <a:headEnd/>
            <a:tailEnd/>
          </a:ln>
          <a:effectLst/>
        </p:spPr>
        <p:txBody>
          <a:bodyPr wrap="none" anchor="ctr"/>
          <a:lstStyle/>
          <a:p>
            <a:pPr>
              <a:defRPr/>
            </a:pPr>
            <a:endParaRPr lang="en-US" dirty="0">
              <a:latin typeface="Arial" charset="0"/>
            </a:endParaRPr>
          </a:p>
        </p:txBody>
      </p:sp>
      <p:sp>
        <p:nvSpPr>
          <p:cNvPr id="9" name="Rectangle 8"/>
          <p:cNvSpPr/>
          <p:nvPr userDrawn="1"/>
        </p:nvSpPr>
        <p:spPr bwMode="auto">
          <a:xfrm>
            <a:off x="3733800" y="6538014"/>
            <a:ext cx="5410200" cy="368300"/>
          </a:xfrm>
          <a:prstGeom prst="rect">
            <a:avLst/>
          </a:prstGeom>
          <a:solidFill>
            <a:schemeClr val="accent3"/>
          </a:solidFill>
          <a:ln w="31750" cap="flat" cmpd="sng" algn="ctr">
            <a:noFill/>
            <a:prstDash val="solid"/>
            <a:round/>
            <a:headEnd type="none" w="med" len="med"/>
            <a:tailEnd type="none" w="med" len="med"/>
          </a:ln>
          <a:effectLst/>
        </p:spPr>
        <p:txBody>
          <a:bodyPr tIns="91440" bIns="91440" anchor="ctr">
            <a:spAutoFit/>
          </a:bodyPr>
          <a:lstStyle/>
          <a:p>
            <a:pPr>
              <a:defRPr/>
            </a:pPr>
            <a:r>
              <a:rPr lang="en-US" sz="1200" b="0" dirty="0">
                <a:latin typeface="Arial" pitchFamily="34" charset="0"/>
                <a:cs typeface="Arial" pitchFamily="34" charset="0"/>
              </a:rPr>
              <a:t>© 2018 McGraw-Hill Higher Education. All rights reserved. </a:t>
            </a:r>
          </a:p>
        </p:txBody>
      </p:sp>
      <p:sp>
        <p:nvSpPr>
          <p:cNvPr id="12" name="TextBox 11"/>
          <p:cNvSpPr txBox="1"/>
          <p:nvPr userDrawn="1"/>
        </p:nvSpPr>
        <p:spPr>
          <a:xfrm>
            <a:off x="3617843" y="6374287"/>
            <a:ext cx="5486400" cy="457200"/>
          </a:xfrm>
          <a:prstGeom prst="rect">
            <a:avLst/>
          </a:prstGeom>
          <a:noFill/>
        </p:spPr>
        <p:txBody>
          <a:bodyPr wrap="square" rtlCol="0">
            <a:spAutoFit/>
          </a:bodyPr>
          <a:lstStyle/>
          <a:p>
            <a:endParaRPr lang="en-IN" dirty="0"/>
          </a:p>
        </p:txBody>
      </p:sp>
      <p:sp>
        <p:nvSpPr>
          <p:cNvPr id="15" name="Content Placeholder 14" hidden="1"/>
          <p:cNvSpPr>
            <a:spLocks noGrp="1"/>
          </p:cNvSpPr>
          <p:nvPr>
            <p:ph sz="quarter" idx="11"/>
          </p:nvPr>
        </p:nvSpPr>
        <p:spPr>
          <a:xfrm>
            <a:off x="304800" y="2057400"/>
            <a:ext cx="4114800" cy="84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1" name="Content Placeholder 10"/>
          <p:cNvSpPr>
            <a:spLocks noGrp="1"/>
          </p:cNvSpPr>
          <p:nvPr>
            <p:ph sz="quarter" idx="12"/>
          </p:nvPr>
        </p:nvSpPr>
        <p:spPr>
          <a:xfrm>
            <a:off x="971550" y="685800"/>
            <a:ext cx="3524250" cy="45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28167338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5687D667-6596-437A-AD83-38886C0467D9}" type="slidenum">
              <a:rPr lang="en-US" altLang="en-US"/>
              <a:pPr/>
              <a:t>‹#›</a:t>
            </a:fld>
            <a:endParaRPr lang="en-US" altLang="en-US"/>
          </a:p>
        </p:txBody>
      </p:sp>
      <p:sp>
        <p:nvSpPr>
          <p:cNvPr id="7" name="Content Placeholder 6"/>
          <p:cNvSpPr>
            <a:spLocks noGrp="1"/>
          </p:cNvSpPr>
          <p:nvPr>
            <p:ph sz="quarter" idx="11"/>
          </p:nvPr>
        </p:nvSpPr>
        <p:spPr>
          <a:xfrm>
            <a:off x="0" y="2362200"/>
            <a:ext cx="4038600" cy="121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9" name="Content Placeholder 8"/>
          <p:cNvSpPr>
            <a:spLocks noGrp="1"/>
          </p:cNvSpPr>
          <p:nvPr>
            <p:ph sz="quarter" idx="12"/>
          </p:nvPr>
        </p:nvSpPr>
        <p:spPr>
          <a:xfrm>
            <a:off x="304800" y="4114800"/>
            <a:ext cx="3505200" cy="144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1" name="Content Placeholder 10"/>
          <p:cNvSpPr>
            <a:spLocks noGrp="1"/>
          </p:cNvSpPr>
          <p:nvPr>
            <p:ph sz="quarter" idx="13"/>
          </p:nvPr>
        </p:nvSpPr>
        <p:spPr>
          <a:xfrm>
            <a:off x="228600" y="1828800"/>
            <a:ext cx="2362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58320603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702F53B1-0AE8-440C-BBF8-5409ABF8FB44}" type="slidenum">
              <a:rPr lang="en-US" altLang="en-US"/>
              <a:pPr/>
              <a:t>‹#›</a:t>
            </a:fld>
            <a:endParaRPr lang="en-US" altLang="en-US"/>
          </a:p>
        </p:txBody>
      </p:sp>
    </p:spTree>
    <p:extLst>
      <p:ext uri="{BB962C8B-B14F-4D97-AF65-F5344CB8AC3E}">
        <p14:creationId xmlns:p14="http://schemas.microsoft.com/office/powerpoint/2010/main" val="93294091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860758" y="656167"/>
            <a:ext cx="1905000" cy="457200"/>
          </a:xfrm>
          <a:prstGeom prst="rect">
            <a:avLst/>
          </a:prstGeom>
          <a:ln/>
        </p:spPr>
        <p:txBody>
          <a:bodyPr/>
          <a:lstStyle>
            <a:lvl1pPr>
              <a:defRPr/>
            </a:lvl1pPr>
          </a:lstStyle>
          <a:p>
            <a:fld id="{1F55F99B-38A9-4CD9-B156-7A2C0E243226}" type="slidenum">
              <a:rPr lang="en-US" altLang="en-US"/>
              <a:pPr/>
              <a:t>‹#›</a:t>
            </a:fld>
            <a:endParaRPr lang="en-US" altLang="en-US"/>
          </a:p>
        </p:txBody>
      </p:sp>
      <p:sp>
        <p:nvSpPr>
          <p:cNvPr id="6" name="Content Placeholder 5"/>
          <p:cNvSpPr>
            <a:spLocks noGrp="1"/>
          </p:cNvSpPr>
          <p:nvPr>
            <p:ph sz="quarter" idx="11"/>
          </p:nvPr>
        </p:nvSpPr>
        <p:spPr>
          <a:xfrm>
            <a:off x="0" y="3581400"/>
            <a:ext cx="3352800" cy="114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2"/>
          </p:nvPr>
        </p:nvSpPr>
        <p:spPr>
          <a:xfrm>
            <a:off x="5791200" y="3657600"/>
            <a:ext cx="3352800"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 name="Content Placeholder 9"/>
          <p:cNvSpPr>
            <a:spLocks noGrp="1"/>
          </p:cNvSpPr>
          <p:nvPr>
            <p:ph sz="quarter" idx="13"/>
          </p:nvPr>
        </p:nvSpPr>
        <p:spPr>
          <a:xfrm>
            <a:off x="367799" y="2168525"/>
            <a:ext cx="3352800" cy="114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2" name="Content Placeholder 11"/>
          <p:cNvSpPr>
            <a:spLocks noGrp="1"/>
          </p:cNvSpPr>
          <p:nvPr>
            <p:ph sz="quarter" idx="14"/>
          </p:nvPr>
        </p:nvSpPr>
        <p:spPr>
          <a:xfrm>
            <a:off x="6096000" y="1752600"/>
            <a:ext cx="2590800" cy="76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4" name="Content Placeholder 13"/>
          <p:cNvSpPr>
            <a:spLocks noGrp="1"/>
          </p:cNvSpPr>
          <p:nvPr>
            <p:ph sz="quarter" idx="15"/>
          </p:nvPr>
        </p:nvSpPr>
        <p:spPr>
          <a:xfrm>
            <a:off x="0" y="381000"/>
            <a:ext cx="1524000" cy="1295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6" name="Content Placeholder 15"/>
          <p:cNvSpPr>
            <a:spLocks noGrp="1"/>
          </p:cNvSpPr>
          <p:nvPr>
            <p:ph sz="quarter" idx="16"/>
          </p:nvPr>
        </p:nvSpPr>
        <p:spPr>
          <a:xfrm>
            <a:off x="1383632" y="4054935"/>
            <a:ext cx="4191000" cy="1295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7" name="Rectangle 16"/>
          <p:cNvSpPr/>
          <p:nvPr userDrawn="1"/>
        </p:nvSpPr>
        <p:spPr bwMode="auto">
          <a:xfrm>
            <a:off x="4419600" y="6467475"/>
            <a:ext cx="4724400" cy="369888"/>
          </a:xfrm>
          <a:prstGeom prst="rect">
            <a:avLst/>
          </a:prstGeom>
          <a:solidFill>
            <a:schemeClr val="accent3"/>
          </a:solidFill>
          <a:ln w="31750" cap="flat" cmpd="sng" algn="ctr">
            <a:noFill/>
            <a:prstDash val="solid"/>
            <a:round/>
            <a:headEnd type="none" w="med" len="med"/>
            <a:tailEnd type="none" w="med" len="med"/>
          </a:ln>
          <a:effectLst/>
        </p:spPr>
        <p:txBody>
          <a:bodyPr tIns="91440" bIns="91440" anchor="ctr">
            <a:spAutoFit/>
          </a:bodyPr>
          <a:lstStyle/>
          <a:p>
            <a:pPr>
              <a:defRPr/>
            </a:pPr>
            <a:r>
              <a:rPr lang="en-US" sz="1200" b="0" dirty="0">
                <a:latin typeface="Arial" pitchFamily="34" charset="0"/>
                <a:cs typeface="Arial" pitchFamily="34" charset="0"/>
              </a:rPr>
              <a:t>© 2018 McGraw-Hill Higher Education. All rights reserved. </a:t>
            </a:r>
          </a:p>
        </p:txBody>
      </p:sp>
      <p:sp>
        <p:nvSpPr>
          <p:cNvPr id="19" name="TextBox 18"/>
          <p:cNvSpPr txBox="1"/>
          <p:nvPr userDrawn="1"/>
        </p:nvSpPr>
        <p:spPr>
          <a:xfrm>
            <a:off x="4409658" y="6516757"/>
            <a:ext cx="4356100"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292929"/>
                </a:solidFill>
                <a:effectLst/>
                <a:uLnTx/>
                <a:uFillTx/>
                <a:latin typeface="Arial" pitchFamily="34" charset="0"/>
                <a:cs typeface="Arial" pitchFamily="34" charset="0"/>
              </a:rPr>
              <a:t>© 2018 McGraw-Hill Higher Education. All rights reserved. </a:t>
            </a:r>
            <a:endParaRPr kumimoji="0" lang="en-US" sz="1200" b="0" i="0" u="none" strike="noStrike" kern="1200" cap="none" spc="0" normalizeH="0" baseline="0" noProof="0" dirty="0">
              <a:ln>
                <a:noFill/>
              </a:ln>
              <a:solidFill>
                <a:srgbClr val="292929"/>
              </a:solidFill>
              <a:effectLst/>
              <a:uLnTx/>
              <a:uFillTx/>
              <a:latin typeface="Arial" pitchFamily="34" charset="0"/>
              <a:cs typeface="Arial" pitchFamily="34" charset="0"/>
            </a:endParaRPr>
          </a:p>
        </p:txBody>
      </p:sp>
      <p:sp>
        <p:nvSpPr>
          <p:cNvPr id="20" name="Rectangle 19"/>
          <p:cNvSpPr/>
          <p:nvPr userDrawn="1"/>
        </p:nvSpPr>
        <p:spPr bwMode="auto">
          <a:xfrm>
            <a:off x="4495800" y="6488113"/>
            <a:ext cx="4648200" cy="369887"/>
          </a:xfrm>
          <a:prstGeom prst="rect">
            <a:avLst/>
          </a:prstGeom>
          <a:solidFill>
            <a:schemeClr val="accent3"/>
          </a:solidFill>
          <a:ln w="31750" cap="flat" cmpd="sng" algn="ctr">
            <a:noFill/>
            <a:prstDash val="solid"/>
            <a:round/>
            <a:headEnd type="none" w="med" len="med"/>
            <a:tailEnd type="none" w="med" len="med"/>
          </a:ln>
          <a:effectLst/>
        </p:spPr>
        <p:txBody>
          <a:bodyPr tIns="91440" bIns="91440" anchor="ctr">
            <a:spAutoFit/>
          </a:bodyPr>
          <a:lstStyle/>
          <a:p>
            <a:pPr>
              <a:defRPr/>
            </a:pPr>
            <a:r>
              <a:rPr lang="en-US" sz="1200" b="0" dirty="0">
                <a:latin typeface="Arial" pitchFamily="34" charset="0"/>
                <a:cs typeface="Arial" pitchFamily="34" charset="0"/>
              </a:rPr>
              <a:t>© 2018 McGraw-Hill Higher Education. All rights reserved. </a:t>
            </a:r>
          </a:p>
        </p:txBody>
      </p:sp>
      <p:sp>
        <p:nvSpPr>
          <p:cNvPr id="7" name="Content Placeholder 6"/>
          <p:cNvSpPr>
            <a:spLocks noGrp="1"/>
          </p:cNvSpPr>
          <p:nvPr>
            <p:ph sz="quarter" idx="17"/>
          </p:nvPr>
        </p:nvSpPr>
        <p:spPr>
          <a:xfrm>
            <a:off x="228600" y="228600"/>
            <a:ext cx="2057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1" name="Content Placeholder 10"/>
          <p:cNvSpPr>
            <a:spLocks noGrp="1"/>
          </p:cNvSpPr>
          <p:nvPr>
            <p:ph sz="quarter" idx="18"/>
          </p:nvPr>
        </p:nvSpPr>
        <p:spPr>
          <a:xfrm>
            <a:off x="533400" y="0"/>
            <a:ext cx="2819400" cy="114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2" name="Content Placeholder 21"/>
          <p:cNvSpPr>
            <a:spLocks noGrp="1"/>
          </p:cNvSpPr>
          <p:nvPr>
            <p:ph sz="quarter" idx="19"/>
          </p:nvPr>
        </p:nvSpPr>
        <p:spPr>
          <a:xfrm>
            <a:off x="3810000" y="381000"/>
            <a:ext cx="1828800" cy="53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9" name="Content Placeholder 8"/>
          <p:cNvSpPr>
            <a:spLocks noGrp="1"/>
          </p:cNvSpPr>
          <p:nvPr>
            <p:ph sz="quarter" idx="20"/>
          </p:nvPr>
        </p:nvSpPr>
        <p:spPr>
          <a:xfrm>
            <a:off x="76200" y="2057400"/>
            <a:ext cx="22098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32751242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FED017CB-B2D9-4B25-A222-C307C18BE0B2}" type="slidenum">
              <a:rPr lang="en-US" altLang="en-US"/>
              <a:pPr/>
              <a:t>‹#›</a:t>
            </a:fld>
            <a:endParaRPr lang="en-US" altLang="en-US"/>
          </a:p>
        </p:txBody>
      </p:sp>
    </p:spTree>
    <p:extLst>
      <p:ext uri="{BB962C8B-B14F-4D97-AF65-F5344CB8AC3E}">
        <p14:creationId xmlns:p14="http://schemas.microsoft.com/office/powerpoint/2010/main" val="256056558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EA8B29C5-94F7-475D-9609-03125B280D87}" type="slidenum">
              <a:rPr lang="en-US" altLang="en-US"/>
              <a:pPr/>
              <a:t>‹#›</a:t>
            </a:fld>
            <a:endParaRPr lang="en-US" altLang="en-US"/>
          </a:p>
        </p:txBody>
      </p:sp>
    </p:spTree>
    <p:extLst>
      <p:ext uri="{BB962C8B-B14F-4D97-AF65-F5344CB8AC3E}">
        <p14:creationId xmlns:p14="http://schemas.microsoft.com/office/powerpoint/2010/main" val="403378478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6C652658-F885-4FD1-8EEB-EBC81B5F9F5B}" type="slidenum">
              <a:rPr lang="en-US" altLang="en-US"/>
              <a:pPr/>
              <a:t>‹#›</a:t>
            </a:fld>
            <a:endParaRPr lang="en-US" altLang="en-US"/>
          </a:p>
        </p:txBody>
      </p:sp>
    </p:spTree>
    <p:extLst>
      <p:ext uri="{BB962C8B-B14F-4D97-AF65-F5344CB8AC3E}">
        <p14:creationId xmlns:p14="http://schemas.microsoft.com/office/powerpoint/2010/main" val="168848560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69B6BF9B-F4BB-4961-8E10-7E0F97ACFD84}" type="slidenum">
              <a:rPr lang="en-US" altLang="en-US"/>
              <a:pPr/>
              <a:t>‹#›</a:t>
            </a:fld>
            <a:endParaRPr lang="en-US" altLang="en-US"/>
          </a:p>
        </p:txBody>
      </p:sp>
    </p:spTree>
    <p:extLst>
      <p:ext uri="{BB962C8B-B14F-4D97-AF65-F5344CB8AC3E}">
        <p14:creationId xmlns:p14="http://schemas.microsoft.com/office/powerpoint/2010/main" val="114630192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45824A79-FB58-48E6-8379-9EC02B7976DE}" type="slidenum">
              <a:rPr lang="en-US" altLang="en-US"/>
              <a:pPr/>
              <a:t>‹#›</a:t>
            </a:fld>
            <a:endParaRPr lang="en-US" altLang="en-US"/>
          </a:p>
        </p:txBody>
      </p:sp>
    </p:spTree>
    <p:extLst>
      <p:ext uri="{BB962C8B-B14F-4D97-AF65-F5344CB8AC3E}">
        <p14:creationId xmlns:p14="http://schemas.microsoft.com/office/powerpoint/2010/main" val="267414094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76200"/>
            <a:ext cx="1914525"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49325" y="76200"/>
            <a:ext cx="559435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03582F15-EA7A-4240-B036-3488E71AD822}" type="slidenum">
              <a:rPr lang="en-US" altLang="en-US"/>
              <a:pPr/>
              <a:t>‹#›</a:t>
            </a:fld>
            <a:endParaRPr lang="en-US" altLang="en-US"/>
          </a:p>
        </p:txBody>
      </p:sp>
    </p:spTree>
    <p:extLst>
      <p:ext uri="{BB962C8B-B14F-4D97-AF65-F5344CB8AC3E}">
        <p14:creationId xmlns:p14="http://schemas.microsoft.com/office/powerpoint/2010/main" val="78841704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023100"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56163" y="19812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56163" y="41148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A78C94E4-5BA8-4CDD-9FC1-5FB8A55DCD23}" type="slidenum">
              <a:rPr lang="en-US" altLang="en-US"/>
              <a:pPr/>
              <a:t>‹#›</a:t>
            </a:fld>
            <a:endParaRPr lang="en-US" altLang="en-US"/>
          </a:p>
        </p:txBody>
      </p:sp>
      <p:sp>
        <p:nvSpPr>
          <p:cNvPr id="8" name="Content Placeholder 7"/>
          <p:cNvSpPr>
            <a:spLocks noGrp="1"/>
          </p:cNvSpPr>
          <p:nvPr>
            <p:ph sz="quarter" idx="11"/>
          </p:nvPr>
        </p:nvSpPr>
        <p:spPr>
          <a:xfrm>
            <a:off x="381000" y="3352800"/>
            <a:ext cx="3962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95569084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1" hasCustomPrompt="1"/>
          </p:nvPr>
        </p:nvSpPr>
        <p:spPr>
          <a:xfrm>
            <a:off x="3352800" y="2057400"/>
            <a:ext cx="4495800" cy="609600"/>
          </a:xfrm>
        </p:spPr>
        <p:txBody>
          <a:bodyPr/>
          <a:lstStyle>
            <a:lvl1pPr marL="0" indent="0">
              <a:buNone/>
              <a:defRPr/>
            </a:lvl1pPr>
          </a:lstStyle>
          <a:p>
            <a:pPr lvl="0"/>
            <a:r>
              <a:rPr lang="en-US" dirty="0"/>
              <a:t>to edit</a:t>
            </a:r>
            <a:endParaRPr lang="en-IN" dirty="0"/>
          </a:p>
        </p:txBody>
      </p:sp>
      <p:sp>
        <p:nvSpPr>
          <p:cNvPr id="13" name="Table Placeholder 12">
            <a:extLst>
              <a:ext uri="{FF2B5EF4-FFF2-40B4-BE49-F238E27FC236}">
                <a16:creationId xmlns:a16="http://schemas.microsoft.com/office/drawing/2014/main" id="{E3574C44-0649-4837-B65D-50FC0547BA1B}"/>
              </a:ext>
            </a:extLst>
          </p:cNvPr>
          <p:cNvSpPr>
            <a:spLocks noGrp="1"/>
          </p:cNvSpPr>
          <p:nvPr>
            <p:ph type="tbl" sz="quarter" idx="12"/>
          </p:nvPr>
        </p:nvSpPr>
        <p:spPr>
          <a:xfrm>
            <a:off x="838200" y="3200400"/>
            <a:ext cx="6400800" cy="2895600"/>
          </a:xfrm>
        </p:spPr>
        <p:txBody>
          <a:bodyPr/>
          <a:lstStyle/>
          <a:p>
            <a:endParaRPr lang="en-US"/>
          </a:p>
        </p:txBody>
      </p:sp>
    </p:spTree>
    <p:extLst>
      <p:ext uri="{BB962C8B-B14F-4D97-AF65-F5344CB8AC3E}">
        <p14:creationId xmlns:p14="http://schemas.microsoft.com/office/powerpoint/2010/main" val="377579545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fld id="{1F55F99B-38A9-4CD9-B156-7A2C0E243226}" type="slidenum">
              <a:rPr lang="en-US" altLang="en-US"/>
              <a:pPr/>
              <a:t>‹#›</a:t>
            </a:fld>
            <a:endParaRPr lang="en-US" altLang="en-US"/>
          </a:p>
        </p:txBody>
      </p:sp>
      <p:sp>
        <p:nvSpPr>
          <p:cNvPr id="6" name="Content Placeholder 5"/>
          <p:cNvSpPr>
            <a:spLocks noGrp="1"/>
          </p:cNvSpPr>
          <p:nvPr>
            <p:ph sz="quarter" idx="11"/>
          </p:nvPr>
        </p:nvSpPr>
        <p:spPr>
          <a:xfrm>
            <a:off x="0" y="3581400"/>
            <a:ext cx="3352800" cy="114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2"/>
          </p:nvPr>
        </p:nvSpPr>
        <p:spPr>
          <a:xfrm>
            <a:off x="5791200" y="3657600"/>
            <a:ext cx="3352800"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 name="Content Placeholder 9"/>
          <p:cNvSpPr>
            <a:spLocks noGrp="1"/>
          </p:cNvSpPr>
          <p:nvPr>
            <p:ph sz="quarter" idx="13"/>
          </p:nvPr>
        </p:nvSpPr>
        <p:spPr>
          <a:xfrm>
            <a:off x="367799" y="2168525"/>
            <a:ext cx="3352800" cy="114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2" name="Content Placeholder 11"/>
          <p:cNvSpPr>
            <a:spLocks noGrp="1"/>
          </p:cNvSpPr>
          <p:nvPr>
            <p:ph sz="quarter" idx="14"/>
          </p:nvPr>
        </p:nvSpPr>
        <p:spPr>
          <a:xfrm>
            <a:off x="6096000" y="1752600"/>
            <a:ext cx="2590800" cy="76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4" name="Content Placeholder 13"/>
          <p:cNvSpPr>
            <a:spLocks noGrp="1"/>
          </p:cNvSpPr>
          <p:nvPr>
            <p:ph sz="quarter" idx="15"/>
          </p:nvPr>
        </p:nvSpPr>
        <p:spPr>
          <a:xfrm>
            <a:off x="0" y="381000"/>
            <a:ext cx="1524000" cy="1295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6" name="Content Placeholder 15"/>
          <p:cNvSpPr>
            <a:spLocks noGrp="1"/>
          </p:cNvSpPr>
          <p:nvPr>
            <p:ph sz="quarter" idx="16"/>
          </p:nvPr>
        </p:nvSpPr>
        <p:spPr>
          <a:xfrm>
            <a:off x="1383632" y="4054935"/>
            <a:ext cx="4191000" cy="1295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7" name="Rectangle 16"/>
          <p:cNvSpPr/>
          <p:nvPr userDrawn="1"/>
        </p:nvSpPr>
        <p:spPr bwMode="auto">
          <a:xfrm>
            <a:off x="4419600" y="6467475"/>
            <a:ext cx="4724400" cy="369888"/>
          </a:xfrm>
          <a:prstGeom prst="rect">
            <a:avLst/>
          </a:prstGeom>
          <a:solidFill>
            <a:schemeClr val="accent3"/>
          </a:solidFill>
          <a:ln w="31750" cap="flat" cmpd="sng" algn="ctr">
            <a:noFill/>
            <a:prstDash val="solid"/>
            <a:round/>
            <a:headEnd type="none" w="med" len="med"/>
            <a:tailEnd type="none" w="med" len="med"/>
          </a:ln>
          <a:effectLst/>
        </p:spPr>
        <p:txBody>
          <a:bodyPr tIns="91440" bIns="91440" anchor="ctr">
            <a:spAutoFit/>
          </a:bodyPr>
          <a:lstStyle/>
          <a:p>
            <a:pPr>
              <a:defRPr/>
            </a:pPr>
            <a:r>
              <a:rPr lang="en-US" sz="1200" b="0" dirty="0">
                <a:latin typeface="Arial" pitchFamily="34" charset="0"/>
                <a:cs typeface="Arial" pitchFamily="34" charset="0"/>
              </a:rPr>
              <a:t>© 2018 McGraw-Hill Higher Education. All rights reserved. </a:t>
            </a:r>
          </a:p>
        </p:txBody>
      </p:sp>
      <p:sp>
        <p:nvSpPr>
          <p:cNvPr id="19" name="TextBox 18"/>
          <p:cNvSpPr txBox="1"/>
          <p:nvPr userDrawn="1"/>
        </p:nvSpPr>
        <p:spPr>
          <a:xfrm>
            <a:off x="4409658" y="6516757"/>
            <a:ext cx="4356100"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292929"/>
                </a:solidFill>
                <a:effectLst/>
                <a:uLnTx/>
                <a:uFillTx/>
                <a:latin typeface="Arial" pitchFamily="34" charset="0"/>
                <a:cs typeface="Arial" pitchFamily="34" charset="0"/>
              </a:rPr>
              <a:t>© 2018 McGraw-Hill Higher Education. All rights reserved. </a:t>
            </a:r>
            <a:endParaRPr kumimoji="0" lang="en-US" sz="1200" b="0" i="0" u="none" strike="noStrike" kern="1200" cap="none" spc="0" normalizeH="0" baseline="0" noProof="0" dirty="0">
              <a:ln>
                <a:noFill/>
              </a:ln>
              <a:solidFill>
                <a:srgbClr val="292929"/>
              </a:solidFill>
              <a:effectLst/>
              <a:uLnTx/>
              <a:uFillTx/>
              <a:latin typeface="Arial" pitchFamily="34" charset="0"/>
              <a:cs typeface="Arial" pitchFamily="34" charset="0"/>
            </a:endParaRPr>
          </a:p>
        </p:txBody>
      </p:sp>
      <p:sp>
        <p:nvSpPr>
          <p:cNvPr id="20" name="Rectangle 19"/>
          <p:cNvSpPr/>
          <p:nvPr userDrawn="1"/>
        </p:nvSpPr>
        <p:spPr bwMode="auto">
          <a:xfrm>
            <a:off x="4495800" y="6488113"/>
            <a:ext cx="4648200" cy="369887"/>
          </a:xfrm>
          <a:prstGeom prst="rect">
            <a:avLst/>
          </a:prstGeom>
          <a:solidFill>
            <a:schemeClr val="accent3"/>
          </a:solidFill>
          <a:ln w="31750" cap="flat" cmpd="sng" algn="ctr">
            <a:noFill/>
            <a:prstDash val="solid"/>
            <a:round/>
            <a:headEnd type="none" w="med" len="med"/>
            <a:tailEnd type="none" w="med" len="med"/>
          </a:ln>
          <a:effectLst/>
        </p:spPr>
        <p:txBody>
          <a:bodyPr tIns="91440" bIns="91440" anchor="ctr">
            <a:spAutoFit/>
          </a:bodyPr>
          <a:lstStyle/>
          <a:p>
            <a:pPr>
              <a:defRPr/>
            </a:pPr>
            <a:r>
              <a:rPr lang="en-US" sz="1200" b="0" dirty="0">
                <a:latin typeface="Arial" pitchFamily="34" charset="0"/>
                <a:cs typeface="Arial" pitchFamily="34" charset="0"/>
              </a:rPr>
              <a:t>© 2018 McGraw-Hill Higher Education. All rights reserved. </a:t>
            </a:r>
          </a:p>
        </p:txBody>
      </p:sp>
      <p:sp>
        <p:nvSpPr>
          <p:cNvPr id="7" name="Content Placeholder 6"/>
          <p:cNvSpPr>
            <a:spLocks noGrp="1"/>
          </p:cNvSpPr>
          <p:nvPr>
            <p:ph sz="quarter" idx="17"/>
          </p:nvPr>
        </p:nvSpPr>
        <p:spPr>
          <a:xfrm>
            <a:off x="228600" y="228600"/>
            <a:ext cx="2057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1" name="Content Placeholder 10"/>
          <p:cNvSpPr>
            <a:spLocks noGrp="1"/>
          </p:cNvSpPr>
          <p:nvPr>
            <p:ph sz="quarter" idx="18"/>
          </p:nvPr>
        </p:nvSpPr>
        <p:spPr>
          <a:xfrm>
            <a:off x="533400" y="0"/>
            <a:ext cx="2819400" cy="114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2" name="Content Placeholder 21"/>
          <p:cNvSpPr>
            <a:spLocks noGrp="1"/>
          </p:cNvSpPr>
          <p:nvPr>
            <p:ph sz="quarter" idx="19"/>
          </p:nvPr>
        </p:nvSpPr>
        <p:spPr>
          <a:xfrm>
            <a:off x="3810000" y="381000"/>
            <a:ext cx="1828800" cy="53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9" name="Content Placeholder 8"/>
          <p:cNvSpPr>
            <a:spLocks noGrp="1"/>
          </p:cNvSpPr>
          <p:nvPr>
            <p:ph sz="quarter" idx="20"/>
          </p:nvPr>
        </p:nvSpPr>
        <p:spPr>
          <a:xfrm>
            <a:off x="76200" y="2057400"/>
            <a:ext cx="22098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3" name="Table Placeholder 12">
            <a:extLst>
              <a:ext uri="{FF2B5EF4-FFF2-40B4-BE49-F238E27FC236}">
                <a16:creationId xmlns:a16="http://schemas.microsoft.com/office/drawing/2014/main" id="{4C510C6D-0820-4756-A667-DE94F3D28237}"/>
              </a:ext>
            </a:extLst>
          </p:cNvPr>
          <p:cNvSpPr>
            <a:spLocks noGrp="1"/>
          </p:cNvSpPr>
          <p:nvPr>
            <p:ph type="tbl" sz="quarter" idx="21"/>
          </p:nvPr>
        </p:nvSpPr>
        <p:spPr>
          <a:xfrm>
            <a:off x="76200" y="5349875"/>
            <a:ext cx="4343400" cy="1508125"/>
          </a:xfrm>
        </p:spPr>
        <p:txBody>
          <a:bodyPr/>
          <a:lstStyle/>
          <a:p>
            <a:endParaRPr lang="en-US"/>
          </a:p>
        </p:txBody>
      </p:sp>
    </p:spTree>
    <p:extLst>
      <p:ext uri="{BB962C8B-B14F-4D97-AF65-F5344CB8AC3E}">
        <p14:creationId xmlns:p14="http://schemas.microsoft.com/office/powerpoint/2010/main" val="58879395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10F7D965-1821-4270-9323-56456F99949E}" type="slidenum">
              <a:rPr lang="en-US" altLang="en-US"/>
              <a:pPr/>
              <a:t>‹#›</a:t>
            </a:fld>
            <a:endParaRPr lang="en-US" altLang="en-US"/>
          </a:p>
        </p:txBody>
      </p:sp>
      <p:sp>
        <p:nvSpPr>
          <p:cNvPr id="5" name="AutoShape 67"/>
          <p:cNvSpPr>
            <a:spLocks noChangeArrowheads="1"/>
          </p:cNvSpPr>
          <p:nvPr userDrawn="1"/>
        </p:nvSpPr>
        <p:spPr bwMode="auto">
          <a:xfrm>
            <a:off x="685800" y="4876800"/>
            <a:ext cx="4953000" cy="1066800"/>
          </a:xfrm>
          <a:prstGeom prst="rightArrow">
            <a:avLst>
              <a:gd name="adj1" fmla="val 56250"/>
              <a:gd name="adj2" fmla="val 96726"/>
            </a:avLst>
          </a:prstGeom>
          <a:gradFill rotWithShape="1">
            <a:gsLst>
              <a:gs pos="0">
                <a:schemeClr val="accent2"/>
              </a:gs>
              <a:gs pos="100000">
                <a:schemeClr val="accent2">
                  <a:gamma/>
                  <a:tint val="56863"/>
                  <a:invGamma/>
                  <a:alpha val="21001"/>
                </a:schemeClr>
              </a:gs>
            </a:gsLst>
            <a:lin ang="5400000" scaled="1"/>
          </a:gradFill>
          <a:ln w="9525">
            <a:solidFill>
              <a:schemeClr val="hlink"/>
            </a:solidFill>
            <a:miter lim="800000"/>
            <a:headEnd/>
            <a:tailEnd/>
          </a:ln>
          <a:effectLst/>
        </p:spPr>
        <p:txBody>
          <a:bodyPr wrap="none" anchor="ctr"/>
          <a:lstStyle/>
          <a:p>
            <a:pPr>
              <a:defRPr/>
            </a:pPr>
            <a:endParaRPr lang="en-US" dirty="0"/>
          </a:p>
        </p:txBody>
      </p:sp>
      <p:sp>
        <p:nvSpPr>
          <p:cNvPr id="6" name="AutoShape 25"/>
          <p:cNvSpPr>
            <a:spLocks noChangeArrowheads="1"/>
          </p:cNvSpPr>
          <p:nvPr userDrawn="1"/>
        </p:nvSpPr>
        <p:spPr bwMode="auto">
          <a:xfrm>
            <a:off x="2362200" y="2743200"/>
            <a:ext cx="3048000" cy="1066800"/>
          </a:xfrm>
          <a:prstGeom prst="rightArrow">
            <a:avLst>
              <a:gd name="adj1" fmla="val 50000"/>
              <a:gd name="adj2" fmla="val 71429"/>
            </a:avLst>
          </a:prstGeom>
          <a:gradFill rotWithShape="1">
            <a:gsLst>
              <a:gs pos="0">
                <a:schemeClr val="accent2"/>
              </a:gs>
              <a:gs pos="100000">
                <a:schemeClr val="accent2">
                  <a:gamma/>
                  <a:tint val="56863"/>
                  <a:invGamma/>
                  <a:alpha val="21001"/>
                </a:schemeClr>
              </a:gs>
            </a:gsLst>
            <a:lin ang="5400000" scaled="1"/>
          </a:gradFill>
          <a:ln w="9525">
            <a:solidFill>
              <a:schemeClr val="hlink"/>
            </a:solidFill>
            <a:miter lim="800000"/>
            <a:headEnd/>
            <a:tailEnd/>
          </a:ln>
          <a:effectLst/>
        </p:spPr>
        <p:txBody>
          <a:bodyPr wrap="none" anchor="ctr"/>
          <a:lstStyle/>
          <a:p>
            <a:pPr>
              <a:defRPr/>
            </a:pPr>
            <a:endParaRPr lang="en-US" dirty="0">
              <a:latin typeface="Arial" charset="0"/>
            </a:endParaRPr>
          </a:p>
        </p:txBody>
      </p:sp>
      <p:sp>
        <p:nvSpPr>
          <p:cNvPr id="7" name="AutoShape 65"/>
          <p:cNvSpPr>
            <a:spLocks noChangeArrowheads="1"/>
          </p:cNvSpPr>
          <p:nvPr userDrawn="1"/>
        </p:nvSpPr>
        <p:spPr bwMode="auto">
          <a:xfrm>
            <a:off x="1359917" y="1828800"/>
            <a:ext cx="2286000" cy="914400"/>
          </a:xfrm>
          <a:prstGeom prst="rightArrow">
            <a:avLst>
              <a:gd name="adj1" fmla="val 40620"/>
              <a:gd name="adj2" fmla="val 67188"/>
            </a:avLst>
          </a:prstGeom>
          <a:gradFill rotWithShape="1">
            <a:gsLst>
              <a:gs pos="0">
                <a:schemeClr val="accent2"/>
              </a:gs>
              <a:gs pos="100000">
                <a:schemeClr val="accent2">
                  <a:gamma/>
                  <a:tint val="56863"/>
                  <a:invGamma/>
                  <a:alpha val="22000"/>
                </a:schemeClr>
              </a:gs>
            </a:gsLst>
            <a:lin ang="5400000" scaled="1"/>
          </a:gradFill>
          <a:ln w="9525">
            <a:solidFill>
              <a:schemeClr val="hlink"/>
            </a:solidFill>
            <a:miter lim="800000"/>
            <a:headEnd/>
            <a:tailEnd/>
          </a:ln>
          <a:effectLst/>
        </p:spPr>
        <p:txBody>
          <a:bodyPr wrap="none" anchor="ctr"/>
          <a:lstStyle/>
          <a:p>
            <a:pPr>
              <a:defRPr/>
            </a:pPr>
            <a:endParaRPr lang="en-US" dirty="0">
              <a:latin typeface="Arial" charset="0"/>
            </a:endParaRPr>
          </a:p>
        </p:txBody>
      </p:sp>
      <p:sp>
        <p:nvSpPr>
          <p:cNvPr id="8" name="AutoShape 66"/>
          <p:cNvSpPr>
            <a:spLocks noChangeArrowheads="1"/>
          </p:cNvSpPr>
          <p:nvPr userDrawn="1"/>
        </p:nvSpPr>
        <p:spPr bwMode="auto">
          <a:xfrm>
            <a:off x="971550" y="3657600"/>
            <a:ext cx="3371850" cy="1066800"/>
          </a:xfrm>
          <a:prstGeom prst="rightArrow">
            <a:avLst>
              <a:gd name="adj1" fmla="val 50000"/>
              <a:gd name="adj2" fmla="val 79018"/>
            </a:avLst>
          </a:prstGeom>
          <a:gradFill rotWithShape="1">
            <a:gsLst>
              <a:gs pos="0">
                <a:schemeClr val="accent2"/>
              </a:gs>
              <a:gs pos="100000">
                <a:schemeClr val="accent2">
                  <a:gamma/>
                  <a:tint val="56863"/>
                  <a:invGamma/>
                  <a:alpha val="21001"/>
                </a:schemeClr>
              </a:gs>
            </a:gsLst>
            <a:lin ang="5400000" scaled="1"/>
          </a:gradFill>
          <a:ln w="9525">
            <a:solidFill>
              <a:schemeClr val="hlink"/>
            </a:solidFill>
            <a:miter lim="800000"/>
            <a:headEnd/>
            <a:tailEnd/>
          </a:ln>
          <a:effectLst/>
        </p:spPr>
        <p:txBody>
          <a:bodyPr wrap="none" anchor="ctr"/>
          <a:lstStyle/>
          <a:p>
            <a:pPr>
              <a:defRPr/>
            </a:pPr>
            <a:endParaRPr lang="en-US" dirty="0">
              <a:latin typeface="Arial" charset="0"/>
            </a:endParaRPr>
          </a:p>
        </p:txBody>
      </p:sp>
      <p:sp>
        <p:nvSpPr>
          <p:cNvPr id="9" name="Rectangle 8"/>
          <p:cNvSpPr/>
          <p:nvPr userDrawn="1"/>
        </p:nvSpPr>
        <p:spPr bwMode="auto">
          <a:xfrm>
            <a:off x="3733800" y="6538014"/>
            <a:ext cx="5410200" cy="368300"/>
          </a:xfrm>
          <a:prstGeom prst="rect">
            <a:avLst/>
          </a:prstGeom>
          <a:solidFill>
            <a:schemeClr val="accent3"/>
          </a:solidFill>
          <a:ln w="31750" cap="flat" cmpd="sng" algn="ctr">
            <a:noFill/>
            <a:prstDash val="solid"/>
            <a:round/>
            <a:headEnd type="none" w="med" len="med"/>
            <a:tailEnd type="none" w="med" len="med"/>
          </a:ln>
          <a:effectLst/>
        </p:spPr>
        <p:txBody>
          <a:bodyPr tIns="91440" bIns="91440" anchor="ctr">
            <a:spAutoFit/>
          </a:bodyPr>
          <a:lstStyle/>
          <a:p>
            <a:pPr>
              <a:defRPr/>
            </a:pPr>
            <a:r>
              <a:rPr lang="en-US" sz="1200" b="0" dirty="0">
                <a:latin typeface="Arial" pitchFamily="34" charset="0"/>
                <a:cs typeface="Arial" pitchFamily="34" charset="0"/>
              </a:rPr>
              <a:t>© 2018 McGraw-Hill Higher Education. All rights reserved. </a:t>
            </a:r>
          </a:p>
        </p:txBody>
      </p:sp>
      <p:sp>
        <p:nvSpPr>
          <p:cNvPr id="12" name="TextBox 11"/>
          <p:cNvSpPr txBox="1"/>
          <p:nvPr userDrawn="1"/>
        </p:nvSpPr>
        <p:spPr>
          <a:xfrm>
            <a:off x="3617843" y="6374287"/>
            <a:ext cx="5486400" cy="457200"/>
          </a:xfrm>
          <a:prstGeom prst="rect">
            <a:avLst/>
          </a:prstGeom>
          <a:noFill/>
        </p:spPr>
        <p:txBody>
          <a:bodyPr wrap="square" rtlCol="0">
            <a:spAutoFit/>
          </a:bodyPr>
          <a:lstStyle/>
          <a:p>
            <a:endParaRPr lang="en-IN" dirty="0"/>
          </a:p>
        </p:txBody>
      </p:sp>
      <p:sp>
        <p:nvSpPr>
          <p:cNvPr id="15" name="Content Placeholder 14" hidden="1"/>
          <p:cNvSpPr>
            <a:spLocks noGrp="1"/>
          </p:cNvSpPr>
          <p:nvPr>
            <p:ph sz="quarter" idx="11"/>
          </p:nvPr>
        </p:nvSpPr>
        <p:spPr>
          <a:xfrm>
            <a:off x="304800" y="2057400"/>
            <a:ext cx="4114800" cy="84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1" name="Content Placeholder 10"/>
          <p:cNvSpPr>
            <a:spLocks noGrp="1"/>
          </p:cNvSpPr>
          <p:nvPr>
            <p:ph sz="quarter" idx="12"/>
          </p:nvPr>
        </p:nvSpPr>
        <p:spPr>
          <a:xfrm>
            <a:off x="971550" y="685800"/>
            <a:ext cx="3524250" cy="45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86879192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5687D667-6596-437A-AD83-38886C0467D9}" type="slidenum">
              <a:rPr lang="en-US" altLang="en-US"/>
              <a:pPr/>
              <a:t>‹#›</a:t>
            </a:fld>
            <a:endParaRPr lang="en-US" altLang="en-US"/>
          </a:p>
        </p:txBody>
      </p:sp>
      <p:sp>
        <p:nvSpPr>
          <p:cNvPr id="7" name="Content Placeholder 6"/>
          <p:cNvSpPr>
            <a:spLocks noGrp="1"/>
          </p:cNvSpPr>
          <p:nvPr>
            <p:ph sz="quarter" idx="11"/>
          </p:nvPr>
        </p:nvSpPr>
        <p:spPr>
          <a:xfrm>
            <a:off x="0" y="2362200"/>
            <a:ext cx="4038600" cy="121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9" name="Content Placeholder 8"/>
          <p:cNvSpPr>
            <a:spLocks noGrp="1"/>
          </p:cNvSpPr>
          <p:nvPr>
            <p:ph sz="quarter" idx="12"/>
          </p:nvPr>
        </p:nvSpPr>
        <p:spPr>
          <a:xfrm>
            <a:off x="304800" y="4114800"/>
            <a:ext cx="3505200" cy="144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1" name="Content Placeholder 10"/>
          <p:cNvSpPr>
            <a:spLocks noGrp="1"/>
          </p:cNvSpPr>
          <p:nvPr>
            <p:ph sz="quarter" idx="13"/>
          </p:nvPr>
        </p:nvSpPr>
        <p:spPr>
          <a:xfrm>
            <a:off x="228600" y="1828800"/>
            <a:ext cx="2362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97130078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702F53B1-0AE8-440C-BBF8-5409ABF8FB44}" type="slidenum">
              <a:rPr lang="en-US" altLang="en-US"/>
              <a:pPr/>
              <a:t>‹#›</a:t>
            </a:fld>
            <a:endParaRPr lang="en-US" altLang="en-US"/>
          </a:p>
        </p:txBody>
      </p:sp>
    </p:spTree>
    <p:extLst>
      <p:ext uri="{BB962C8B-B14F-4D97-AF65-F5344CB8AC3E}">
        <p14:creationId xmlns:p14="http://schemas.microsoft.com/office/powerpoint/2010/main" val="95119296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FED017CB-B2D9-4B25-A222-C307C18BE0B2}" type="slidenum">
              <a:rPr lang="en-US" altLang="en-US"/>
              <a:pPr/>
              <a:t>‹#›</a:t>
            </a:fld>
            <a:endParaRPr lang="en-US" altLang="en-US"/>
          </a:p>
        </p:txBody>
      </p:sp>
    </p:spTree>
    <p:extLst>
      <p:ext uri="{BB962C8B-B14F-4D97-AF65-F5344CB8AC3E}">
        <p14:creationId xmlns:p14="http://schemas.microsoft.com/office/powerpoint/2010/main" val="39534355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EA8B29C5-94F7-475D-9609-03125B280D87}" type="slidenum">
              <a:rPr lang="en-US" altLang="en-US"/>
              <a:pPr/>
              <a:t>‹#›</a:t>
            </a:fld>
            <a:endParaRPr lang="en-US" altLang="en-US"/>
          </a:p>
        </p:txBody>
      </p:sp>
    </p:spTree>
    <p:extLst>
      <p:ext uri="{BB962C8B-B14F-4D97-AF65-F5344CB8AC3E}">
        <p14:creationId xmlns:p14="http://schemas.microsoft.com/office/powerpoint/2010/main" val="415714064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6C652658-F885-4FD1-8EEB-EBC81B5F9F5B}" type="slidenum">
              <a:rPr lang="en-US" altLang="en-US"/>
              <a:pPr/>
              <a:t>‹#›</a:t>
            </a:fld>
            <a:endParaRPr lang="en-US" altLang="en-US"/>
          </a:p>
        </p:txBody>
      </p:sp>
    </p:spTree>
    <p:extLst>
      <p:ext uri="{BB962C8B-B14F-4D97-AF65-F5344CB8AC3E}">
        <p14:creationId xmlns:p14="http://schemas.microsoft.com/office/powerpoint/2010/main" val="13348383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69B6BF9B-F4BB-4961-8E10-7E0F97ACFD84}" type="slidenum">
              <a:rPr lang="en-US" altLang="en-US"/>
              <a:pPr/>
              <a:t>‹#›</a:t>
            </a:fld>
            <a:endParaRPr lang="en-US" altLang="en-US"/>
          </a:p>
        </p:txBody>
      </p:sp>
    </p:spTree>
    <p:extLst>
      <p:ext uri="{BB962C8B-B14F-4D97-AF65-F5344CB8AC3E}">
        <p14:creationId xmlns:p14="http://schemas.microsoft.com/office/powerpoint/2010/main" val="383216126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0" y="1377950"/>
            <a:ext cx="2133600" cy="101600"/>
          </a:xfrm>
          <a:prstGeom prst="rect">
            <a:avLst/>
          </a:prstGeom>
          <a:solidFill>
            <a:schemeClr val="accent2"/>
          </a:solidFill>
          <a:ln w="9525">
            <a:noFill/>
            <a:miter lim="800000"/>
            <a:headEnd/>
            <a:tailEnd/>
          </a:ln>
          <a:effectLst/>
        </p:spPr>
        <p:txBody>
          <a:bodyPr wrap="none" anchor="ctr"/>
          <a:lstStyle/>
          <a:p>
            <a:pPr algn="ctr" eaLnBrk="1" hangingPunct="1">
              <a:defRPr/>
            </a:pPr>
            <a:endParaRPr lang="en-US" b="0" dirty="0">
              <a:latin typeface="Arial" charset="0"/>
            </a:endParaRPr>
          </a:p>
        </p:txBody>
      </p:sp>
      <p:sp>
        <p:nvSpPr>
          <p:cNvPr id="65539"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lang="en-US" b="0" dirty="0">
              <a:latin typeface="Arial" charset="0"/>
            </a:endParaRPr>
          </a:p>
        </p:txBody>
      </p:sp>
      <p:sp>
        <p:nvSpPr>
          <p:cNvPr id="2052" name="Rectangle 4"/>
          <p:cNvSpPr>
            <a:spLocks noGrp="1" noChangeArrowheads="1"/>
          </p:cNvSpPr>
          <p:nvPr>
            <p:ph type="title"/>
          </p:nvPr>
        </p:nvSpPr>
        <p:spPr bwMode="auto">
          <a:xfrm>
            <a:off x="1066800" y="76200"/>
            <a:ext cx="70231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p>
        </p:txBody>
      </p:sp>
      <p:sp>
        <p:nvSpPr>
          <p:cNvPr id="2053"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5542" name="Freeform 6"/>
          <p:cNvSpPr>
            <a:spLocks noChangeArrowheads="1"/>
          </p:cNvSpPr>
          <p:nvPr/>
        </p:nvSpPr>
        <p:spPr bwMode="auto">
          <a:xfrm>
            <a:off x="838200" y="561975"/>
            <a:ext cx="152400" cy="1066800"/>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p>
        </p:txBody>
      </p:sp>
      <p:sp>
        <p:nvSpPr>
          <p:cNvPr id="65543" name="Freeform 7"/>
          <p:cNvSpPr>
            <a:spLocks noChangeArrowheads="1"/>
          </p:cNvSpPr>
          <p:nvPr/>
        </p:nvSpPr>
        <p:spPr bwMode="auto">
          <a:xfrm>
            <a:off x="8262938" y="269875"/>
            <a:ext cx="152400" cy="1073150"/>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p>
        </p:txBody>
      </p:sp>
      <p:sp>
        <p:nvSpPr>
          <p:cNvPr id="65545" name="Line 9"/>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p>
        </p:txBody>
      </p:sp>
      <p:sp>
        <p:nvSpPr>
          <p:cNvPr id="65548" name="Line 12"/>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p>
        </p:txBody>
      </p:sp>
      <p:sp>
        <p:nvSpPr>
          <p:cNvPr id="11" name="Rectangle 5"/>
          <p:cNvSpPr txBox="1">
            <a:spLocks noChangeArrowheads="1"/>
          </p:cNvSpPr>
          <p:nvPr userDrawn="1"/>
        </p:nvSpPr>
        <p:spPr>
          <a:xfrm>
            <a:off x="6926180" y="236622"/>
            <a:ext cx="1905000" cy="457200"/>
          </a:xfrm>
          <a:prstGeom prst="rect">
            <a:avLst/>
          </a:prstGeom>
          <a:ln/>
        </p:spPr>
        <p:txBody>
          <a:bodyPr/>
          <a:lstStyle>
            <a:defPPr>
              <a:defRPr lang="en-US"/>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lgn="r"/>
            <a:fld id="{1F1C1617-CAA2-429B-9EB4-EC72D48ED0AE}" type="slidenum">
              <a:rPr lang="en-US" altLang="en-US" sz="1000" b="0" smtClean="0">
                <a:latin typeface="+mn-lt"/>
              </a:rPr>
              <a:pPr algn="r"/>
              <a:t>‹#›</a:t>
            </a:fld>
            <a:endParaRPr lang="en-US" altLang="en-US" sz="1000" b="0" dirty="0">
              <a:latin typeface="+mn-lt"/>
            </a:endParaRPr>
          </a:p>
        </p:txBody>
      </p:sp>
    </p:spTree>
  </p:cSld>
  <p:clrMap bg1="lt1" tx1="dk1" bg2="lt2" tx2="dk2" accent1="accent1" accent2="accent2" accent3="accent3" accent4="accent4" accent5="accent5" accent6="accent6" hlink="hlink" folHlink="folHlink"/>
  <p:sldLayoutIdLst>
    <p:sldLayoutId id="2147483703"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4" r:id="rId13"/>
    <p:sldLayoutId id="2147483705" r:id="rId14"/>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bwMode="auto">
          <a:xfrm>
            <a:off x="1066800" y="76200"/>
            <a:ext cx="70231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p>
        </p:txBody>
      </p:sp>
      <p:sp>
        <p:nvSpPr>
          <p:cNvPr id="2053"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61277273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slide" Target="slide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slide" Target="slide3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2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2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slide" Target="slide4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3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36.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slide" Target="slide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38200" y="1431758"/>
            <a:ext cx="7086600" cy="1600200"/>
          </a:xfrm>
        </p:spPr>
        <p:txBody>
          <a:bodyPr/>
          <a:lstStyle/>
          <a:p>
            <a:r>
              <a:rPr lang="en-US" altLang="en-US" spc="2250" dirty="0">
                <a:solidFill>
                  <a:schemeClr val="tx1"/>
                </a:solidFill>
              </a:rPr>
              <a:t>CHAPTER</a:t>
            </a:r>
            <a:r>
              <a:rPr lang="en-US" altLang="en-US" spc="100" dirty="0">
                <a:solidFill>
                  <a:schemeClr val="tx1"/>
                </a:solidFill>
              </a:rPr>
              <a:t> </a:t>
            </a:r>
            <a:r>
              <a:rPr lang="en-US" altLang="en-US" dirty="0">
                <a:solidFill>
                  <a:schemeClr val="tx1"/>
                </a:solidFill>
              </a:rPr>
              <a:t>9</a:t>
            </a:r>
            <a:endParaRPr lang="en-IN" dirty="0"/>
          </a:p>
        </p:txBody>
      </p:sp>
      <p:sp>
        <p:nvSpPr>
          <p:cNvPr id="2" name="Content Placeholder 1"/>
          <p:cNvSpPr>
            <a:spLocks noGrp="1"/>
          </p:cNvSpPr>
          <p:nvPr>
            <p:ph sz="quarter" idx="14"/>
          </p:nvPr>
        </p:nvSpPr>
        <p:spPr>
          <a:xfrm>
            <a:off x="2281511" y="3581399"/>
            <a:ext cx="5105400" cy="1371600"/>
          </a:xfrm>
        </p:spPr>
        <p:txBody>
          <a:bodyPr/>
          <a:lstStyle/>
          <a:p>
            <a:pPr marL="0" lvl="0" indent="0" eaLnBrk="1" hangingPunct="1">
              <a:buClr>
                <a:srgbClr val="CC9900"/>
              </a:buClr>
              <a:buNone/>
            </a:pPr>
            <a:r>
              <a:rPr lang="en-US" altLang="en-US" b="1" dirty="0">
                <a:solidFill>
                  <a:srgbClr val="292929"/>
                </a:solidFill>
              </a:rPr>
              <a:t>Complex Cognitive Processes</a:t>
            </a:r>
          </a:p>
        </p:txBody>
      </p:sp>
      <p:sp>
        <p:nvSpPr>
          <p:cNvPr id="7" name="Content Placeholder 6"/>
          <p:cNvSpPr>
            <a:spLocks noGrp="1"/>
          </p:cNvSpPr>
          <p:nvPr>
            <p:ph sz="quarter" idx="13"/>
          </p:nvPr>
        </p:nvSpPr>
        <p:spPr>
          <a:xfrm>
            <a:off x="4727040" y="6536921"/>
            <a:ext cx="4416960" cy="321079"/>
          </a:xfrm>
        </p:spPr>
        <p:txBody>
          <a:bodyPr/>
          <a:lstStyle/>
          <a:p>
            <a:pPr marL="0" lvl="0" indent="0">
              <a:spcBef>
                <a:spcPct val="0"/>
              </a:spcBef>
              <a:buClrTx/>
              <a:buSzTx/>
              <a:buNone/>
              <a:defRPr/>
            </a:pPr>
            <a:r>
              <a:rPr lang="en-US" sz="1200" kern="1200" dirty="0">
                <a:solidFill>
                  <a:srgbClr val="292929"/>
                </a:solidFill>
                <a:latin typeface="Arial" pitchFamily="34" charset="0"/>
                <a:cs typeface="Arial" pitchFamily="34" charset="0"/>
              </a:rPr>
              <a:t>© 2018 McGraw-Hill Higher Education. All rights reserved. </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3950" y="647163"/>
            <a:ext cx="7023100" cy="803275"/>
          </a:xfrm>
        </p:spPr>
        <p:txBody>
          <a:bodyPr/>
          <a:lstStyle/>
          <a:p>
            <a:r>
              <a:rPr lang="en-US" altLang="en-US" dirty="0">
                <a:solidFill>
                  <a:srgbClr val="000000"/>
                </a:solidFill>
              </a:rPr>
              <a:t>Thinking</a:t>
            </a:r>
            <a:r>
              <a:rPr lang="en-US" altLang="en-US" sz="3600" i="1" dirty="0">
                <a:solidFill>
                  <a:srgbClr val="000000"/>
                </a:solidFill>
              </a:rPr>
              <a:t> </a:t>
            </a:r>
            <a:endParaRPr lang="en-IN" dirty="0"/>
          </a:p>
        </p:txBody>
      </p:sp>
      <p:sp>
        <p:nvSpPr>
          <p:cNvPr id="9" name="Content Placeholder 8"/>
          <p:cNvSpPr>
            <a:spLocks noGrp="1"/>
          </p:cNvSpPr>
          <p:nvPr>
            <p:ph sz="quarter" idx="11"/>
          </p:nvPr>
        </p:nvSpPr>
        <p:spPr>
          <a:xfrm>
            <a:off x="1135124" y="1826162"/>
            <a:ext cx="6934200" cy="1145638"/>
          </a:xfrm>
        </p:spPr>
        <p:txBody>
          <a:bodyPr/>
          <a:lstStyle/>
          <a:p>
            <a:pPr marL="0" lvl="0" indent="0" algn="ctr">
              <a:spcBef>
                <a:spcPct val="0"/>
              </a:spcBef>
              <a:buClrTx/>
              <a:buSzTx/>
              <a:buNone/>
            </a:pPr>
            <a:r>
              <a:rPr lang="en-US" altLang="en-US" sz="2800" kern="1200" dirty="0">
                <a:solidFill>
                  <a:srgbClr val="292929"/>
                </a:solidFill>
                <a:latin typeface="Arial" panose="020B0604020202020204" pitchFamily="34" charset="0"/>
              </a:rPr>
              <a:t>Involves manipulating and transforming information in memory</a:t>
            </a:r>
          </a:p>
        </p:txBody>
      </p:sp>
      <p:pic>
        <p:nvPicPr>
          <p:cNvPr id="4" name="Picture 3">
            <a:extLst>
              <a:ext uri="{FF2B5EF4-FFF2-40B4-BE49-F238E27FC236}">
                <a16:creationId xmlns:a16="http://schemas.microsoft.com/office/drawing/2014/main" id="{EF48FA66-22BE-4BE4-822F-FEEEA82C14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667" t="43333" r="22500" b="17778"/>
          <a:stretch/>
        </p:blipFill>
        <p:spPr>
          <a:xfrm>
            <a:off x="1981200" y="2971800"/>
            <a:ext cx="5105400" cy="2667000"/>
          </a:xfrm>
          <a:prstGeom prst="rect">
            <a:avLst/>
          </a:prstGeom>
        </p:spPr>
      </p:pic>
      <p:sp>
        <p:nvSpPr>
          <p:cNvPr id="6" name="Content Placeholder 5">
            <a:extLst>
              <a:ext uri="{FF2B5EF4-FFF2-40B4-BE49-F238E27FC236}">
                <a16:creationId xmlns:a16="http://schemas.microsoft.com/office/drawing/2014/main" id="{0D61FECE-FB94-46B6-AE58-D0EA335428AC}"/>
              </a:ext>
            </a:extLst>
          </p:cNvPr>
          <p:cNvSpPr>
            <a:spLocks noGrp="1"/>
          </p:cNvSpPr>
          <p:nvPr>
            <p:ph idx="1"/>
          </p:nvPr>
        </p:nvSpPr>
        <p:spPr>
          <a:xfrm>
            <a:off x="6705600" y="6096000"/>
            <a:ext cx="1981200" cy="381000"/>
          </a:xfrm>
        </p:spPr>
        <p:txBody>
          <a:bodyPr/>
          <a:lstStyle/>
          <a:p>
            <a:pPr marL="0" indent="0" algn="r">
              <a:buNone/>
            </a:pPr>
            <a:r>
              <a:rPr lang="en-US" sz="1200" dirty="0">
                <a:hlinkClick r:id="rId4" action="ppaction://hlinksldjump"/>
              </a:rPr>
              <a:t>Jump to long description</a:t>
            </a:r>
            <a:endParaRPr lang="en-US" sz="1200"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0000"/>
                </a:solidFill>
              </a:rPr>
              <a:t>Reasoning - Inductive</a:t>
            </a:r>
            <a:endParaRPr lang="en-IN" dirty="0"/>
          </a:p>
        </p:txBody>
      </p:sp>
      <p:sp>
        <p:nvSpPr>
          <p:cNvPr id="3" name="Content Placeholder 2"/>
          <p:cNvSpPr>
            <a:spLocks noGrp="1"/>
          </p:cNvSpPr>
          <p:nvPr>
            <p:ph idx="1"/>
          </p:nvPr>
        </p:nvSpPr>
        <p:spPr>
          <a:xfrm>
            <a:off x="457200" y="1828800"/>
            <a:ext cx="8118475" cy="4114800"/>
          </a:xfrm>
        </p:spPr>
        <p:txBody>
          <a:bodyPr/>
          <a:lstStyle/>
          <a:p>
            <a:pPr lvl="0" eaLnBrk="1" hangingPunct="1">
              <a:buClr>
                <a:srgbClr val="826200"/>
              </a:buClr>
              <a:buSzPct val="100000"/>
              <a:buFont typeface="Arial" panose="020B0604020202020204" pitchFamily="34" charset="0"/>
              <a:buChar char="•"/>
            </a:pPr>
            <a:r>
              <a:rPr lang="en-US" altLang="en-US" sz="2800" dirty="0">
                <a:solidFill>
                  <a:srgbClr val="292929"/>
                </a:solidFill>
              </a:rPr>
              <a:t>Reasoning from the specific to the general</a:t>
            </a:r>
          </a:p>
          <a:p>
            <a:pPr lvl="0" eaLnBrk="1" hangingPunct="1">
              <a:buClr>
                <a:srgbClr val="826200"/>
              </a:buClr>
              <a:buSzPct val="100000"/>
              <a:buFont typeface="Arial" panose="020B0604020202020204" pitchFamily="34" charset="0"/>
              <a:buChar char="•"/>
            </a:pPr>
            <a:r>
              <a:rPr lang="en-US" altLang="en-US" sz="2800" dirty="0">
                <a:solidFill>
                  <a:srgbClr val="292929"/>
                </a:solidFill>
              </a:rPr>
              <a:t>Drawing conclusions about all members of a category based on observing some members</a:t>
            </a:r>
          </a:p>
          <a:p>
            <a:pPr lvl="0" eaLnBrk="1" hangingPunct="1">
              <a:buClr>
                <a:srgbClr val="826200"/>
              </a:buClr>
              <a:buSzPct val="100000"/>
              <a:buFont typeface="Arial" panose="020B0604020202020204" pitchFamily="34" charset="0"/>
              <a:buChar char="•"/>
            </a:pPr>
            <a:r>
              <a:rPr lang="en-US" altLang="en-US" sz="2800" dirty="0">
                <a:solidFill>
                  <a:srgbClr val="292929"/>
                </a:solidFill>
              </a:rPr>
              <a:t>Requires repeated observations</a:t>
            </a:r>
          </a:p>
          <a:p>
            <a:pPr lvl="0" eaLnBrk="1" hangingPunct="1">
              <a:buClr>
                <a:srgbClr val="826200"/>
              </a:buClr>
              <a:buSzPct val="100000"/>
              <a:buFont typeface="Arial" panose="020B0604020202020204" pitchFamily="34" charset="0"/>
              <a:buChar char="•"/>
            </a:pPr>
            <a:r>
              <a:rPr lang="en-US" altLang="en-US" sz="2800" dirty="0">
                <a:solidFill>
                  <a:srgbClr val="292929"/>
                </a:solidFill>
              </a:rPr>
              <a:t>Conclusions are never entirely certain and can be inconclusive</a:t>
            </a:r>
          </a:p>
          <a:p>
            <a:pPr lvl="0" eaLnBrk="1" hangingPunct="1">
              <a:buClr>
                <a:srgbClr val="826200"/>
              </a:buClr>
              <a:buSzPct val="100000"/>
              <a:buFont typeface="Arial" panose="020B0604020202020204" pitchFamily="34" charset="0"/>
              <a:buChar char="•"/>
            </a:pPr>
            <a:r>
              <a:rPr lang="en-US" altLang="en-US" sz="2800" dirty="0">
                <a:solidFill>
                  <a:srgbClr val="292929"/>
                </a:solidFill>
              </a:rPr>
              <a:t>Is basic to analogies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0000"/>
                </a:solidFill>
              </a:rPr>
              <a:t>Reasoning – Deductive</a:t>
            </a:r>
            <a:endParaRPr lang="en-IN" dirty="0"/>
          </a:p>
        </p:txBody>
      </p:sp>
      <p:sp>
        <p:nvSpPr>
          <p:cNvPr id="14339" name="Content Placeholder 2"/>
          <p:cNvSpPr>
            <a:spLocks noGrp="1"/>
          </p:cNvSpPr>
          <p:nvPr>
            <p:ph idx="1"/>
          </p:nvPr>
        </p:nvSpPr>
        <p:spPr>
          <a:xfrm>
            <a:off x="762000" y="1676400"/>
            <a:ext cx="7661275" cy="4114800"/>
          </a:xfrm>
        </p:spPr>
        <p:txBody>
          <a:bodyPr/>
          <a:lstStyle/>
          <a:p>
            <a:pPr eaLnBrk="1" hangingPunct="1">
              <a:buClr>
                <a:srgbClr val="826200"/>
              </a:buClr>
              <a:buSzPct val="100000"/>
              <a:buFont typeface="Arial" panose="020B0604020202020204" pitchFamily="34" charset="0"/>
              <a:buChar char="•"/>
            </a:pPr>
            <a:r>
              <a:rPr lang="en-US" altLang="en-US" sz="2800" dirty="0"/>
              <a:t>Reasoning from the general to the specific</a:t>
            </a:r>
          </a:p>
          <a:p>
            <a:pPr eaLnBrk="1" hangingPunct="1">
              <a:buClr>
                <a:srgbClr val="826200"/>
              </a:buClr>
              <a:buSzPct val="100000"/>
              <a:buFont typeface="Arial" panose="020B0604020202020204" pitchFamily="34" charset="0"/>
              <a:buChar char="•"/>
            </a:pPr>
            <a:r>
              <a:rPr lang="en-US" altLang="en-US" sz="2800" dirty="0"/>
              <a:t>Used in solving puzzles or riddles</a:t>
            </a:r>
          </a:p>
          <a:p>
            <a:pPr eaLnBrk="1" hangingPunct="1">
              <a:buClr>
                <a:srgbClr val="826200"/>
              </a:buClr>
              <a:buSzPct val="100000"/>
              <a:buFont typeface="Arial" panose="020B0604020202020204" pitchFamily="34" charset="0"/>
              <a:buChar char="•"/>
            </a:pPr>
            <a:r>
              <a:rPr lang="en-US" altLang="en-US" sz="2800" dirty="0"/>
              <a:t>Occurs when students learn a general rule and understand how it applies to some situations but not others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7638" y="748352"/>
            <a:ext cx="7023100" cy="698047"/>
          </a:xfrm>
        </p:spPr>
        <p:txBody>
          <a:bodyPr/>
          <a:lstStyle/>
          <a:p>
            <a:r>
              <a:rPr lang="en-US" altLang="en-US" dirty="0">
                <a:solidFill>
                  <a:srgbClr val="000000"/>
                </a:solidFill>
              </a:rPr>
              <a:t>Critical Thinking</a:t>
            </a:r>
            <a:endParaRPr lang="en-IN" dirty="0"/>
          </a:p>
        </p:txBody>
      </p:sp>
      <p:sp>
        <p:nvSpPr>
          <p:cNvPr id="9" name="Content Placeholder 8"/>
          <p:cNvSpPr>
            <a:spLocks noGrp="1"/>
          </p:cNvSpPr>
          <p:nvPr>
            <p:ph idx="1"/>
          </p:nvPr>
        </p:nvSpPr>
        <p:spPr>
          <a:xfrm>
            <a:off x="1366183" y="1591237"/>
            <a:ext cx="6330018" cy="914400"/>
          </a:xfrm>
        </p:spPr>
        <p:txBody>
          <a:bodyPr/>
          <a:lstStyle/>
          <a:p>
            <a:pPr lvl="0" eaLnBrk="1" hangingPunct="1">
              <a:buClr>
                <a:srgbClr val="CC9900"/>
              </a:buClr>
              <a:buNone/>
            </a:pPr>
            <a:r>
              <a:rPr lang="en-US" altLang="en-US" sz="2400" i="1" dirty="0">
                <a:solidFill>
                  <a:srgbClr val="292929"/>
                </a:solidFill>
              </a:rPr>
              <a:t>Thinking reflectively and productively and evaluating the evidence</a:t>
            </a:r>
            <a:endParaRPr kumimoji="1" lang="en-US" altLang="en-US" sz="1200" dirty="0">
              <a:solidFill>
                <a:srgbClr val="FFFFFF"/>
              </a:solidFill>
            </a:endParaRPr>
          </a:p>
        </p:txBody>
      </p:sp>
      <p:sp>
        <p:nvSpPr>
          <p:cNvPr id="3" name="Content Placeholder 2"/>
          <p:cNvSpPr>
            <a:spLocks noGrp="1"/>
          </p:cNvSpPr>
          <p:nvPr>
            <p:ph sz="quarter" idx="19"/>
          </p:nvPr>
        </p:nvSpPr>
        <p:spPr>
          <a:xfrm>
            <a:off x="381000" y="2646551"/>
            <a:ext cx="7150100" cy="3449449"/>
          </a:xfrm>
        </p:spPr>
        <p:txBody>
          <a:bodyPr/>
          <a:lstStyle/>
          <a:p>
            <a:pPr marL="0" indent="625475" algn="ctr" eaLnBrk="1" hangingPunct="1">
              <a:spcBef>
                <a:spcPct val="0"/>
              </a:spcBef>
              <a:buClr>
                <a:srgbClr val="936F00"/>
              </a:buClr>
              <a:buSzTx/>
              <a:buNone/>
            </a:pPr>
            <a:r>
              <a:rPr lang="en-US" altLang="en-US" sz="2400" b="1" dirty="0">
                <a:solidFill>
                  <a:srgbClr val="292929"/>
                </a:solidFill>
              </a:rPr>
              <a:t>Ways Teachers Encourage Thinking</a:t>
            </a:r>
          </a:p>
          <a:p>
            <a:pPr marL="808225" lvl="1" indent="-457200" eaLnBrk="1" hangingPunct="1">
              <a:spcBef>
                <a:spcPts val="600"/>
              </a:spcBef>
              <a:buClr>
                <a:srgbClr val="826200"/>
              </a:buClr>
              <a:buSzTx/>
              <a:buFont typeface="Arial" panose="020B0604020202020204" pitchFamily="34" charset="0"/>
              <a:buChar char="•"/>
            </a:pPr>
            <a:r>
              <a:rPr lang="en-US" altLang="en-US" sz="2400" dirty="0">
                <a:solidFill>
                  <a:srgbClr val="292929"/>
                </a:solidFill>
              </a:rPr>
              <a:t>Help students construct their own thinking</a:t>
            </a:r>
          </a:p>
          <a:p>
            <a:pPr marL="808225" lvl="1" indent="-457200" eaLnBrk="1" hangingPunct="1">
              <a:spcBef>
                <a:spcPts val="600"/>
              </a:spcBef>
              <a:buClr>
                <a:srgbClr val="826200"/>
              </a:buClr>
              <a:buSzTx/>
              <a:buFont typeface="Arial" panose="020B0604020202020204" pitchFamily="34" charset="0"/>
              <a:buChar char="•"/>
            </a:pPr>
            <a:r>
              <a:rPr lang="en-US" altLang="en-US" sz="2400" dirty="0">
                <a:solidFill>
                  <a:srgbClr val="292929"/>
                </a:solidFill>
              </a:rPr>
              <a:t>Use thinking-based questions</a:t>
            </a:r>
          </a:p>
          <a:p>
            <a:pPr marL="808225" lvl="1" indent="-457200" eaLnBrk="1" hangingPunct="1">
              <a:spcBef>
                <a:spcPts val="600"/>
              </a:spcBef>
              <a:buClr>
                <a:srgbClr val="826200"/>
              </a:buClr>
              <a:buSzTx/>
              <a:buFont typeface="Arial" panose="020B0604020202020204" pitchFamily="34" charset="0"/>
              <a:buChar char="•"/>
            </a:pPr>
            <a:r>
              <a:rPr lang="en-US" altLang="en-US" sz="2400" dirty="0">
                <a:solidFill>
                  <a:srgbClr val="292929"/>
                </a:solidFill>
              </a:rPr>
              <a:t>Provide positive role models for thinking</a:t>
            </a:r>
          </a:p>
          <a:p>
            <a:pPr marL="808225" lvl="1" indent="-457200" eaLnBrk="1" hangingPunct="1">
              <a:spcBef>
                <a:spcPts val="600"/>
              </a:spcBef>
              <a:buClr>
                <a:srgbClr val="826200"/>
              </a:buClr>
              <a:buSzTx/>
              <a:buFont typeface="Arial" panose="020B0604020202020204" pitchFamily="34" charset="0"/>
              <a:buChar char="•"/>
            </a:pPr>
            <a:r>
              <a:rPr lang="en-US" altLang="en-US" sz="2400" dirty="0">
                <a:solidFill>
                  <a:srgbClr val="292929"/>
                </a:solidFill>
              </a:rPr>
              <a:t>Be a thinking role model for students</a:t>
            </a:r>
          </a:p>
          <a:p>
            <a:pPr marL="808225" lvl="1" indent="-457200" eaLnBrk="1" hangingPunct="1">
              <a:spcBef>
                <a:spcPts val="600"/>
              </a:spcBef>
              <a:buClr>
                <a:srgbClr val="826200"/>
              </a:buClr>
              <a:buSzTx/>
              <a:buFont typeface="Arial" panose="020B0604020202020204" pitchFamily="34" charset="0"/>
              <a:buChar char="•"/>
            </a:pPr>
            <a:r>
              <a:rPr lang="en-US" altLang="en-US" sz="2400" dirty="0">
                <a:solidFill>
                  <a:srgbClr val="292929"/>
                </a:solidFill>
              </a:rPr>
              <a:t>Keep up-to-date on the latest developments in thinking</a:t>
            </a:r>
          </a:p>
        </p:txBody>
      </p:sp>
      <p:pic>
        <p:nvPicPr>
          <p:cNvPr id="15365"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1100" y="4916299"/>
            <a:ext cx="14605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0000"/>
                </a:solidFill>
              </a:rPr>
              <a:t>Decision Making, 1</a:t>
            </a:r>
            <a:endParaRPr lang="en-IN" dirty="0"/>
          </a:p>
        </p:txBody>
      </p:sp>
      <p:sp>
        <p:nvSpPr>
          <p:cNvPr id="3" name="Content Placeholder 2"/>
          <p:cNvSpPr>
            <a:spLocks noGrp="1"/>
          </p:cNvSpPr>
          <p:nvPr>
            <p:ph idx="1"/>
          </p:nvPr>
        </p:nvSpPr>
        <p:spPr>
          <a:xfrm>
            <a:off x="996623" y="1760470"/>
            <a:ext cx="6639143" cy="1258955"/>
          </a:xfrm>
        </p:spPr>
        <p:txBody>
          <a:bodyPr/>
          <a:lstStyle/>
          <a:p>
            <a:pPr marL="0" lvl="0" indent="0" eaLnBrk="1" hangingPunct="1">
              <a:buClr>
                <a:srgbClr val="CC9900"/>
              </a:buClr>
              <a:buNone/>
            </a:pPr>
            <a:r>
              <a:rPr lang="en-US" altLang="en-US" sz="2400" b="1" i="1" kern="1200" dirty="0">
                <a:solidFill>
                  <a:srgbClr val="292929"/>
                </a:solidFill>
                <a:latin typeface="Arial" panose="020B0604020202020204" pitchFamily="34" charset="0"/>
              </a:rPr>
              <a:t>Decision making </a:t>
            </a:r>
            <a:r>
              <a:rPr lang="en-US" altLang="en-US" sz="2400" i="1" kern="1200" dirty="0">
                <a:solidFill>
                  <a:srgbClr val="292929"/>
                </a:solidFill>
                <a:latin typeface="Arial" panose="020B0604020202020204" pitchFamily="34" charset="0"/>
              </a:rPr>
              <a:t>involves thinking in which individuals evaluate alternatives and make choices among them</a:t>
            </a:r>
          </a:p>
        </p:txBody>
      </p:sp>
      <p:pic>
        <p:nvPicPr>
          <p:cNvPr id="16389"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1295400"/>
            <a:ext cx="56832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quarter" idx="11"/>
          </p:nvPr>
        </p:nvSpPr>
        <p:spPr>
          <a:xfrm>
            <a:off x="1024758" y="3310760"/>
            <a:ext cx="7139145" cy="1350256"/>
          </a:xfrm>
          <a:solidFill>
            <a:srgbClr val="DBDBB7"/>
          </a:solidFill>
          <a:ln>
            <a:solidFill>
              <a:srgbClr val="999933"/>
            </a:solidFill>
          </a:ln>
        </p:spPr>
        <p:txBody>
          <a:bodyPr/>
          <a:lstStyle/>
          <a:p>
            <a:pPr marL="0" lvl="0" indent="0">
              <a:spcBef>
                <a:spcPct val="0"/>
              </a:spcBef>
              <a:buClrTx/>
              <a:buSzTx/>
              <a:buNone/>
            </a:pPr>
            <a:r>
              <a:rPr lang="en-US" altLang="en-US" sz="2400" b="1" kern="1200" dirty="0">
                <a:solidFill>
                  <a:srgbClr val="292929"/>
                </a:solidFill>
                <a:latin typeface="Arial" panose="020B0604020202020204" pitchFamily="34" charset="0"/>
              </a:rPr>
              <a:t>Confirmation bias:</a:t>
            </a:r>
            <a:r>
              <a:rPr lang="en-US" altLang="en-US" sz="2400" kern="1200" dirty="0">
                <a:solidFill>
                  <a:srgbClr val="292929"/>
                </a:solidFill>
                <a:latin typeface="Arial" panose="020B0604020202020204" pitchFamily="34" charset="0"/>
              </a:rPr>
              <a:t> The tendency to search for </a:t>
            </a:r>
            <a:br>
              <a:rPr lang="en-US" altLang="en-US" sz="2400" kern="1200" dirty="0">
                <a:solidFill>
                  <a:srgbClr val="292929"/>
                </a:solidFill>
                <a:latin typeface="Arial" panose="020B0604020202020204" pitchFamily="34" charset="0"/>
              </a:rPr>
            </a:br>
            <a:r>
              <a:rPr lang="en-US" altLang="en-US" sz="2400" kern="1200" dirty="0">
                <a:solidFill>
                  <a:srgbClr val="292929"/>
                </a:solidFill>
                <a:latin typeface="Arial" panose="020B0604020202020204" pitchFamily="34" charset="0"/>
              </a:rPr>
              <a:t>information that supports our ideas rather than refutes them</a:t>
            </a:r>
          </a:p>
        </p:txBody>
      </p:sp>
      <p:sp>
        <p:nvSpPr>
          <p:cNvPr id="5" name="Content Placeholder 4"/>
          <p:cNvSpPr>
            <a:spLocks noGrp="1"/>
          </p:cNvSpPr>
          <p:nvPr>
            <p:ph sz="quarter" idx="12"/>
          </p:nvPr>
        </p:nvSpPr>
        <p:spPr>
          <a:xfrm>
            <a:off x="896007" y="4997662"/>
            <a:ext cx="7848600" cy="869738"/>
          </a:xfrm>
          <a:solidFill>
            <a:srgbClr val="DBDBB7"/>
          </a:solidFill>
          <a:ln>
            <a:solidFill>
              <a:srgbClr val="999933"/>
            </a:solidFill>
          </a:ln>
        </p:spPr>
        <p:txBody>
          <a:bodyPr/>
          <a:lstStyle/>
          <a:p>
            <a:pPr marL="0" lvl="0" indent="0">
              <a:spcBef>
                <a:spcPct val="0"/>
              </a:spcBef>
              <a:buClrTx/>
              <a:buSzTx/>
              <a:buNone/>
            </a:pPr>
            <a:r>
              <a:rPr lang="en-US" altLang="en-US" sz="2400" b="1" kern="1200" dirty="0">
                <a:solidFill>
                  <a:srgbClr val="292929"/>
                </a:solidFill>
                <a:latin typeface="Arial" panose="020B0604020202020204" pitchFamily="34" charset="0"/>
              </a:rPr>
              <a:t>Belief perseverance:</a:t>
            </a:r>
            <a:r>
              <a:rPr lang="en-US" altLang="en-US" sz="2400" kern="1200" dirty="0">
                <a:solidFill>
                  <a:srgbClr val="292929"/>
                </a:solidFill>
                <a:latin typeface="Arial" panose="020B0604020202020204" pitchFamily="34" charset="0"/>
              </a:rPr>
              <a:t> The tendency to hold on to a belief in the face of contradictory evidence</a:t>
            </a:r>
            <a:endParaRPr lang="en-US" altLang="en-US" sz="2400" b="1" kern="1200" dirty="0">
              <a:solidFill>
                <a:srgbClr val="292929"/>
              </a:solidFill>
              <a:latin typeface="Arial" panose="020B0604020202020204" pitchFamily="34"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948" y="789296"/>
            <a:ext cx="7023100" cy="650875"/>
          </a:xfrm>
        </p:spPr>
        <p:txBody>
          <a:bodyPr/>
          <a:lstStyle/>
          <a:p>
            <a:r>
              <a:rPr lang="en-US" altLang="en-US" dirty="0">
                <a:solidFill>
                  <a:srgbClr val="000000"/>
                </a:solidFill>
              </a:rPr>
              <a:t>Decision Making, 2</a:t>
            </a:r>
            <a:endParaRPr lang="en-IN" dirty="0"/>
          </a:p>
        </p:txBody>
      </p:sp>
      <p:sp>
        <p:nvSpPr>
          <p:cNvPr id="3" name="Content Placeholder 2"/>
          <p:cNvSpPr>
            <a:spLocks noGrp="1"/>
          </p:cNvSpPr>
          <p:nvPr>
            <p:ph idx="1"/>
          </p:nvPr>
        </p:nvSpPr>
        <p:spPr>
          <a:xfrm>
            <a:off x="980857" y="1949668"/>
            <a:ext cx="7309177" cy="1250732"/>
          </a:xfrm>
          <a:solidFill>
            <a:srgbClr val="CCCC99"/>
          </a:solidFill>
          <a:ln>
            <a:solidFill>
              <a:srgbClr val="999933"/>
            </a:solidFill>
          </a:ln>
        </p:spPr>
        <p:txBody>
          <a:bodyPr/>
          <a:lstStyle/>
          <a:p>
            <a:pPr marL="0" lvl="0" indent="0">
              <a:spcBef>
                <a:spcPct val="0"/>
              </a:spcBef>
              <a:buClrTx/>
              <a:buSzTx/>
              <a:buNone/>
            </a:pPr>
            <a:r>
              <a:rPr lang="en-US" altLang="en-US" sz="2400" b="1" kern="1200" dirty="0">
                <a:solidFill>
                  <a:srgbClr val="292929"/>
                </a:solidFill>
                <a:latin typeface="Arial" panose="020B0604020202020204" pitchFamily="34" charset="0"/>
              </a:rPr>
              <a:t>Overconfidence bias: </a:t>
            </a:r>
            <a:r>
              <a:rPr lang="en-US" altLang="en-US" sz="2400" kern="1200" dirty="0">
                <a:solidFill>
                  <a:srgbClr val="292929"/>
                </a:solidFill>
                <a:latin typeface="Arial" panose="020B0604020202020204" pitchFamily="34" charset="0"/>
              </a:rPr>
              <a:t>The tendency to have more confidence in judgments and decisions than we should, based on past experience</a:t>
            </a:r>
            <a:endParaRPr lang="en-US" altLang="en-US" sz="2400" b="1" kern="1200" dirty="0">
              <a:solidFill>
                <a:srgbClr val="292929"/>
              </a:solidFill>
              <a:latin typeface="Arial" panose="020B0604020202020204" pitchFamily="34" charset="0"/>
            </a:endParaRPr>
          </a:p>
        </p:txBody>
      </p:sp>
      <p:sp>
        <p:nvSpPr>
          <p:cNvPr id="4" name="Content Placeholder 3"/>
          <p:cNvSpPr>
            <a:spLocks noGrp="1"/>
          </p:cNvSpPr>
          <p:nvPr>
            <p:ph sz="quarter" idx="11"/>
          </p:nvPr>
        </p:nvSpPr>
        <p:spPr>
          <a:xfrm>
            <a:off x="3468431" y="4022828"/>
            <a:ext cx="5339252" cy="1143000"/>
          </a:xfrm>
          <a:solidFill>
            <a:srgbClr val="CCCC99"/>
          </a:solidFill>
          <a:ln>
            <a:solidFill>
              <a:srgbClr val="999933"/>
            </a:solidFill>
          </a:ln>
        </p:spPr>
        <p:txBody>
          <a:bodyPr/>
          <a:lstStyle/>
          <a:p>
            <a:pPr marL="0" lvl="0" indent="0" algn="ctr" eaLnBrk="1" hangingPunct="1">
              <a:buClrTx/>
              <a:buSzTx/>
              <a:buNone/>
            </a:pPr>
            <a:r>
              <a:rPr lang="en-US" altLang="en-US" sz="2300" b="1" kern="1200" dirty="0">
                <a:solidFill>
                  <a:srgbClr val="292929"/>
                </a:solidFill>
                <a:latin typeface="Arial" panose="020B0604020202020204" pitchFamily="34" charset="0"/>
              </a:rPr>
              <a:t>Hindsight bias: </a:t>
            </a:r>
            <a:r>
              <a:rPr lang="en-US" altLang="en-US" sz="2400" kern="1200" dirty="0">
                <a:solidFill>
                  <a:srgbClr val="292929"/>
                </a:solidFill>
                <a:latin typeface="Arial" panose="020B0604020202020204" pitchFamily="34" charset="0"/>
              </a:rPr>
              <a:t>The</a:t>
            </a:r>
            <a:r>
              <a:rPr lang="en-US" altLang="en-US" sz="2300" kern="1200" dirty="0">
                <a:solidFill>
                  <a:srgbClr val="292929"/>
                </a:solidFill>
                <a:latin typeface="Arial" panose="020B0604020202020204" pitchFamily="34" charset="0"/>
              </a:rPr>
              <a:t> tendency to falsely report, after the fact, that we accurately predicted the event</a:t>
            </a:r>
            <a:r>
              <a:rPr lang="en-US" altLang="en-US" sz="2000" kern="1200" dirty="0">
                <a:solidFill>
                  <a:srgbClr val="292929"/>
                </a:solidFill>
                <a:latin typeface="Arial" panose="020B0604020202020204" pitchFamily="34" charset="0"/>
              </a:rPr>
              <a:t>	</a:t>
            </a:r>
            <a:endParaRPr lang="en-US" altLang="en-US" sz="2400" b="1" kern="1200" dirty="0">
              <a:solidFill>
                <a:srgbClr val="292929"/>
              </a:solidFill>
              <a:latin typeface="Arial" panose="020B0604020202020204" pitchFamily="34" charset="0"/>
            </a:endParaRPr>
          </a:p>
        </p:txBody>
      </p:sp>
      <p:pic>
        <p:nvPicPr>
          <p:cNvPr id="17413"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3962400"/>
            <a:ext cx="56832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4114800"/>
            <a:ext cx="56832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3352800"/>
            <a:ext cx="56832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solidFill>
                  <a:srgbClr val="000000"/>
                </a:solidFill>
              </a:rPr>
              <a:t>Strategies for Making Good Decisions for Yourself and Your Students</a:t>
            </a:r>
            <a:endParaRPr lang="en-IN" dirty="0"/>
          </a:p>
        </p:txBody>
      </p:sp>
      <p:sp>
        <p:nvSpPr>
          <p:cNvPr id="3" name="Content Placeholder 2"/>
          <p:cNvSpPr>
            <a:spLocks noGrp="1"/>
          </p:cNvSpPr>
          <p:nvPr>
            <p:ph idx="1"/>
          </p:nvPr>
        </p:nvSpPr>
        <p:spPr>
          <a:xfrm>
            <a:off x="900421" y="1676400"/>
            <a:ext cx="7661275" cy="4114800"/>
          </a:xfrm>
        </p:spPr>
        <p:txBody>
          <a:bodyPr/>
          <a:lstStyle/>
          <a:p>
            <a:pPr lvl="0" eaLnBrk="1" hangingPunct="1">
              <a:buClr>
                <a:srgbClr val="826200"/>
              </a:buClr>
              <a:buSzPct val="100000"/>
              <a:buFont typeface="Arial" panose="020B0604020202020204" pitchFamily="34" charset="0"/>
              <a:buChar char="•"/>
            </a:pPr>
            <a:r>
              <a:rPr lang="en-US" altLang="en-US" sz="2800" dirty="0">
                <a:solidFill>
                  <a:srgbClr val="292929"/>
                </a:solidFill>
              </a:rPr>
              <a:t>Examine the costs and benefits of various outcomes</a:t>
            </a:r>
          </a:p>
          <a:p>
            <a:pPr lvl="0" eaLnBrk="1" hangingPunct="1">
              <a:buClr>
                <a:srgbClr val="826200"/>
              </a:buClr>
              <a:buSzPct val="100000"/>
              <a:buFont typeface="Arial" panose="020B0604020202020204" pitchFamily="34" charset="0"/>
              <a:buChar char="•"/>
            </a:pPr>
            <a:r>
              <a:rPr lang="en-US" altLang="en-US" sz="2800" dirty="0">
                <a:solidFill>
                  <a:srgbClr val="292929"/>
                </a:solidFill>
              </a:rPr>
              <a:t>Avoid confirmation bias</a:t>
            </a:r>
          </a:p>
          <a:p>
            <a:pPr lvl="0" eaLnBrk="1" hangingPunct="1">
              <a:buClr>
                <a:srgbClr val="826200"/>
              </a:buClr>
              <a:buSzPct val="100000"/>
              <a:buFont typeface="Arial" panose="020B0604020202020204" pitchFamily="34" charset="0"/>
              <a:buChar char="•"/>
            </a:pPr>
            <a:r>
              <a:rPr lang="en-US" altLang="en-US" sz="2800" dirty="0">
                <a:solidFill>
                  <a:srgbClr val="292929"/>
                </a:solidFill>
              </a:rPr>
              <a:t>Resist belief perseverance</a:t>
            </a:r>
          </a:p>
          <a:p>
            <a:pPr lvl="0" eaLnBrk="1" hangingPunct="1">
              <a:buClr>
                <a:srgbClr val="826200"/>
              </a:buClr>
              <a:buSzPct val="100000"/>
              <a:buFont typeface="Arial" panose="020B0604020202020204" pitchFamily="34" charset="0"/>
              <a:buChar char="•"/>
            </a:pPr>
            <a:r>
              <a:rPr lang="en-US" altLang="en-US" sz="2800" dirty="0">
                <a:solidFill>
                  <a:srgbClr val="292929"/>
                </a:solidFill>
              </a:rPr>
              <a:t>Avoid overconfidence bias</a:t>
            </a:r>
          </a:p>
          <a:p>
            <a:pPr lvl="0" eaLnBrk="1" hangingPunct="1">
              <a:buClr>
                <a:srgbClr val="826200"/>
              </a:buClr>
              <a:buSzPct val="100000"/>
              <a:buFont typeface="Arial" panose="020B0604020202020204" pitchFamily="34" charset="0"/>
              <a:buChar char="•"/>
            </a:pPr>
            <a:r>
              <a:rPr lang="en-US" altLang="en-US" sz="2800" dirty="0">
                <a:solidFill>
                  <a:srgbClr val="292929"/>
                </a:solidFill>
              </a:rPr>
              <a:t>Avoid hindsight bias</a:t>
            </a:r>
          </a:p>
          <a:p>
            <a:pPr lvl="0" eaLnBrk="1" hangingPunct="1">
              <a:buClr>
                <a:srgbClr val="826200"/>
              </a:buClr>
              <a:buSzPct val="100000"/>
              <a:buFont typeface="Arial" panose="020B0604020202020204" pitchFamily="34" charset="0"/>
              <a:buChar char="•"/>
            </a:pPr>
            <a:r>
              <a:rPr lang="en-US" altLang="en-US" sz="2800" dirty="0">
                <a:solidFill>
                  <a:srgbClr val="292929"/>
                </a:solidFill>
              </a:rPr>
              <a:t>Read and think about what influences the adolescent decision-making process</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196" y="734704"/>
            <a:ext cx="7023100" cy="708025"/>
          </a:xfrm>
        </p:spPr>
        <p:txBody>
          <a:bodyPr/>
          <a:lstStyle/>
          <a:p>
            <a:r>
              <a:rPr lang="en-US" altLang="en-US" dirty="0">
                <a:solidFill>
                  <a:srgbClr val="000000"/>
                </a:solidFill>
              </a:rPr>
              <a:t>Creative Thinking</a:t>
            </a:r>
            <a:endParaRPr lang="en-IN" dirty="0"/>
          </a:p>
        </p:txBody>
      </p:sp>
      <p:sp>
        <p:nvSpPr>
          <p:cNvPr id="3" name="Content Placeholder 2"/>
          <p:cNvSpPr>
            <a:spLocks noGrp="1"/>
          </p:cNvSpPr>
          <p:nvPr>
            <p:ph sz="quarter" idx="11"/>
          </p:nvPr>
        </p:nvSpPr>
        <p:spPr>
          <a:xfrm>
            <a:off x="516027" y="1828800"/>
            <a:ext cx="7969469" cy="906530"/>
          </a:xfrm>
        </p:spPr>
        <p:txBody>
          <a:bodyPr/>
          <a:lstStyle/>
          <a:p>
            <a:pPr marL="0" lvl="0" indent="0" eaLnBrk="1" hangingPunct="1">
              <a:lnSpc>
                <a:spcPct val="90000"/>
              </a:lnSpc>
              <a:buClr>
                <a:srgbClr val="CC9900"/>
              </a:buClr>
              <a:buNone/>
            </a:pPr>
            <a:r>
              <a:rPr lang="en-US" altLang="en-US" sz="2400" i="1" dirty="0">
                <a:solidFill>
                  <a:srgbClr val="292929"/>
                </a:solidFill>
              </a:rPr>
              <a:t>The ability to think about something in novel and unusual ways and come up with unique solutions to problems</a:t>
            </a:r>
          </a:p>
        </p:txBody>
      </p:sp>
      <p:sp>
        <p:nvSpPr>
          <p:cNvPr id="4" name="Content Placeholder 3"/>
          <p:cNvSpPr>
            <a:spLocks noGrp="1"/>
          </p:cNvSpPr>
          <p:nvPr>
            <p:ph sz="quarter" idx="12"/>
          </p:nvPr>
        </p:nvSpPr>
        <p:spPr>
          <a:xfrm>
            <a:off x="856573" y="3124180"/>
            <a:ext cx="3237699" cy="2346459"/>
          </a:xfrm>
          <a:solidFill>
            <a:srgbClr val="CCCC99"/>
          </a:solidFill>
          <a:ln w="28575">
            <a:solidFill>
              <a:srgbClr val="999933"/>
            </a:solidFill>
          </a:ln>
        </p:spPr>
        <p:txBody>
          <a:bodyPr anchor="ctr"/>
          <a:lstStyle/>
          <a:p>
            <a:pPr marL="0" lvl="0" indent="0" algn="ctr">
              <a:spcBef>
                <a:spcPct val="0"/>
              </a:spcBef>
              <a:buClrTx/>
              <a:buSzTx/>
              <a:buNone/>
            </a:pPr>
            <a:r>
              <a:rPr lang="en-US" altLang="en-US" sz="2800" b="1" kern="1200" dirty="0">
                <a:solidFill>
                  <a:srgbClr val="292929"/>
                </a:solidFill>
                <a:latin typeface="Arial" panose="020B0604020202020204" pitchFamily="34" charset="0"/>
              </a:rPr>
              <a:t>Convergent Thinking</a:t>
            </a:r>
            <a:br>
              <a:rPr lang="en-US" altLang="en-US" sz="2800" kern="1200" dirty="0">
                <a:solidFill>
                  <a:srgbClr val="292929"/>
                </a:solidFill>
                <a:latin typeface="Arial" panose="020B0604020202020204" pitchFamily="34" charset="0"/>
              </a:rPr>
            </a:br>
            <a:r>
              <a:rPr lang="en-US" altLang="en-US" sz="2800" kern="1200" dirty="0">
                <a:solidFill>
                  <a:srgbClr val="292929"/>
                </a:solidFill>
                <a:latin typeface="Arial" panose="020B0604020202020204" pitchFamily="34" charset="0"/>
              </a:rPr>
              <a:t>Aims to produce one correct answer</a:t>
            </a:r>
          </a:p>
        </p:txBody>
      </p:sp>
      <p:sp>
        <p:nvSpPr>
          <p:cNvPr id="5" name="Content Placeholder 4"/>
          <p:cNvSpPr>
            <a:spLocks noGrp="1"/>
          </p:cNvSpPr>
          <p:nvPr>
            <p:ph sz="quarter" idx="13"/>
          </p:nvPr>
        </p:nvSpPr>
        <p:spPr>
          <a:xfrm>
            <a:off x="5029200" y="3124190"/>
            <a:ext cx="3352800" cy="2362210"/>
          </a:xfrm>
          <a:solidFill>
            <a:srgbClr val="CCCC99"/>
          </a:solidFill>
          <a:ln w="28575">
            <a:solidFill>
              <a:srgbClr val="999933"/>
            </a:solidFill>
          </a:ln>
        </p:spPr>
        <p:txBody>
          <a:bodyPr anchor="ctr"/>
          <a:lstStyle/>
          <a:p>
            <a:pPr marL="0" lvl="0" indent="0" algn="ctr">
              <a:buClrTx/>
              <a:buSzTx/>
              <a:buNone/>
            </a:pPr>
            <a:r>
              <a:rPr lang="en-US" altLang="en-US" sz="2800" b="1" kern="1200" dirty="0">
                <a:solidFill>
                  <a:srgbClr val="292929"/>
                </a:solidFill>
                <a:latin typeface="Arial" panose="020B0604020202020204" pitchFamily="34" charset="0"/>
              </a:rPr>
              <a:t>Divergent </a:t>
            </a:r>
            <a:br>
              <a:rPr lang="en-US" altLang="en-US" sz="2800" b="1" kern="1200" dirty="0">
                <a:solidFill>
                  <a:srgbClr val="292929"/>
                </a:solidFill>
                <a:latin typeface="Arial" panose="020B0604020202020204" pitchFamily="34" charset="0"/>
              </a:rPr>
            </a:br>
            <a:r>
              <a:rPr lang="en-US" altLang="en-US" sz="2800" b="1" kern="1200" dirty="0">
                <a:solidFill>
                  <a:srgbClr val="292929"/>
                </a:solidFill>
                <a:latin typeface="Arial" panose="020B0604020202020204" pitchFamily="34" charset="0"/>
              </a:rPr>
              <a:t>Thinking</a:t>
            </a:r>
            <a:br>
              <a:rPr lang="en-US" altLang="en-US" sz="2800" b="1" kern="1200" dirty="0">
                <a:solidFill>
                  <a:srgbClr val="292929"/>
                </a:solidFill>
                <a:latin typeface="Arial" panose="020B0604020202020204" pitchFamily="34" charset="0"/>
              </a:rPr>
            </a:br>
            <a:r>
              <a:rPr lang="en-US" altLang="en-US" sz="2800" kern="1200" dirty="0">
                <a:solidFill>
                  <a:srgbClr val="292929"/>
                </a:solidFill>
                <a:latin typeface="Arial" panose="020B0604020202020204" pitchFamily="34" charset="0"/>
              </a:rPr>
              <a:t>Aims to produce many answers to the same question</a:t>
            </a:r>
            <a:endParaRPr lang="en-US" altLang="en-US" sz="2800" b="1" kern="1200" dirty="0">
              <a:solidFill>
                <a:srgbClr val="292929"/>
              </a:solidFill>
              <a:latin typeface="Arial" panose="020B0604020202020204" pitchFamily="34"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dirty="0"/>
              <a:t>Teaching and Creativity</a:t>
            </a:r>
          </a:p>
        </p:txBody>
      </p:sp>
      <p:sp>
        <p:nvSpPr>
          <p:cNvPr id="20483" name="Content Placeholder 2"/>
          <p:cNvSpPr>
            <a:spLocks noGrp="1"/>
          </p:cNvSpPr>
          <p:nvPr>
            <p:ph idx="1"/>
          </p:nvPr>
        </p:nvSpPr>
        <p:spPr>
          <a:xfrm>
            <a:off x="914401" y="1600200"/>
            <a:ext cx="7391400" cy="4800600"/>
          </a:xfrm>
        </p:spPr>
        <p:txBody>
          <a:bodyPr/>
          <a:lstStyle/>
          <a:p>
            <a:pPr marL="0" indent="0" eaLnBrk="1" hangingPunct="1">
              <a:spcAft>
                <a:spcPts val="1500"/>
              </a:spcAft>
              <a:buNone/>
            </a:pPr>
            <a:r>
              <a:rPr lang="en-US" altLang="en-US" sz="2800" dirty="0"/>
              <a:t>Strategies for becoming a more creative teacher:</a:t>
            </a:r>
          </a:p>
          <a:p>
            <a:pPr marL="439738" lvl="1" defTabSz="444500" eaLnBrk="1" hangingPunct="1">
              <a:buClr>
                <a:srgbClr val="826200"/>
              </a:buClr>
              <a:buSzPct val="100000"/>
              <a:buFont typeface="Arial" panose="020B0604020202020204" pitchFamily="34" charset="0"/>
              <a:buChar char="•"/>
            </a:pPr>
            <a:r>
              <a:rPr lang="en-US" altLang="en-US" sz="2400" dirty="0"/>
              <a:t>Try to be surprised by something every day</a:t>
            </a:r>
          </a:p>
          <a:p>
            <a:pPr marL="439738" lvl="1" defTabSz="444500" eaLnBrk="1" hangingPunct="1">
              <a:buClr>
                <a:srgbClr val="826200"/>
              </a:buClr>
              <a:buSzPct val="100000"/>
              <a:buFont typeface="Arial" panose="020B0604020202020204" pitchFamily="34" charset="0"/>
              <a:buChar char="•"/>
            </a:pPr>
            <a:r>
              <a:rPr lang="en-IN" altLang="en-US" sz="2400" dirty="0"/>
              <a:t>Try to surprise at least one person every day</a:t>
            </a:r>
            <a:endParaRPr lang="en-US" altLang="en-US" sz="2400" dirty="0"/>
          </a:p>
          <a:p>
            <a:pPr marL="439738" lvl="1" defTabSz="444500" eaLnBrk="1" hangingPunct="1">
              <a:buClr>
                <a:srgbClr val="826200"/>
              </a:buClr>
              <a:buSzPct val="100000"/>
              <a:buFont typeface="Arial" panose="020B0604020202020204" pitchFamily="34" charset="0"/>
              <a:buChar char="•"/>
            </a:pPr>
            <a:r>
              <a:rPr lang="en-US" altLang="en-US" sz="2400" dirty="0"/>
              <a:t>Each day, write down what surprised you and how you surprised others</a:t>
            </a:r>
          </a:p>
          <a:p>
            <a:pPr marL="439738" lvl="1" defTabSz="444500" eaLnBrk="1" hangingPunct="1">
              <a:buClr>
                <a:srgbClr val="826200"/>
              </a:buClr>
              <a:buSzPct val="100000"/>
              <a:buFont typeface="Arial" panose="020B0604020202020204" pitchFamily="34" charset="0"/>
              <a:buChar char="•"/>
            </a:pPr>
            <a:r>
              <a:rPr lang="en-US" altLang="en-US" sz="2400" dirty="0"/>
              <a:t>Follow what sparks your interest</a:t>
            </a:r>
          </a:p>
          <a:p>
            <a:pPr marL="439738" lvl="1" defTabSz="444500" eaLnBrk="1" hangingPunct="1">
              <a:buClr>
                <a:srgbClr val="826200"/>
              </a:buClr>
              <a:buSzPct val="100000"/>
              <a:buFont typeface="Arial" panose="020B0604020202020204" pitchFamily="34" charset="0"/>
              <a:buChar char="•"/>
            </a:pPr>
            <a:r>
              <a:rPr lang="en-US" altLang="en-US" sz="2400" dirty="0"/>
              <a:t>Wake up with a specific goal to look forward to</a:t>
            </a:r>
          </a:p>
          <a:p>
            <a:pPr marL="439738" lvl="1" defTabSz="444500" eaLnBrk="1" hangingPunct="1">
              <a:buClr>
                <a:srgbClr val="826200"/>
              </a:buClr>
              <a:buSzPct val="100000"/>
              <a:buFont typeface="Arial" panose="020B0604020202020204" pitchFamily="34" charset="0"/>
              <a:buChar char="•"/>
            </a:pPr>
            <a:r>
              <a:rPr lang="en-US" altLang="en-US" sz="2400" dirty="0"/>
              <a:t>Spend time in settings that stimulate your creativity </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948" y="789296"/>
            <a:ext cx="7023100" cy="650875"/>
          </a:xfrm>
        </p:spPr>
        <p:txBody>
          <a:bodyPr/>
          <a:lstStyle/>
          <a:p>
            <a:r>
              <a:rPr lang="en-US" altLang="en-US" dirty="0">
                <a:solidFill>
                  <a:srgbClr val="000000"/>
                </a:solidFill>
              </a:rPr>
              <a:t>Ways to Improve Creativity, 1</a:t>
            </a:r>
            <a:endParaRPr lang="en-IN" sz="2000" dirty="0"/>
          </a:p>
        </p:txBody>
      </p:sp>
      <p:sp>
        <p:nvSpPr>
          <p:cNvPr id="3" name="Content Placeholder 2"/>
          <p:cNvSpPr>
            <a:spLocks noGrp="1"/>
          </p:cNvSpPr>
          <p:nvPr>
            <p:ph idx="1"/>
          </p:nvPr>
        </p:nvSpPr>
        <p:spPr>
          <a:xfrm>
            <a:off x="457200" y="2133600"/>
            <a:ext cx="4800600" cy="816083"/>
          </a:xfrm>
          <a:solidFill>
            <a:srgbClr val="CCCC99"/>
          </a:solidFill>
          <a:ln>
            <a:solidFill>
              <a:srgbClr val="999933"/>
            </a:solidFill>
          </a:ln>
        </p:spPr>
        <p:txBody>
          <a:bodyPr anchor="ctr"/>
          <a:lstStyle/>
          <a:p>
            <a:pPr marL="0" lvl="0" indent="0" algn="ctr">
              <a:spcBef>
                <a:spcPct val="0"/>
              </a:spcBef>
              <a:buClrTx/>
              <a:buSzTx/>
              <a:buNone/>
            </a:pPr>
            <a:r>
              <a:rPr lang="en-US" altLang="en-US" sz="2400" kern="1200" dirty="0">
                <a:solidFill>
                  <a:srgbClr val="292929"/>
                </a:solidFill>
                <a:latin typeface="Arial" panose="020B0604020202020204" pitchFamily="34" charset="0"/>
              </a:rPr>
              <a:t>Encourage creative thinking on an individual and group basis</a:t>
            </a:r>
          </a:p>
        </p:txBody>
      </p:sp>
      <p:sp>
        <p:nvSpPr>
          <p:cNvPr id="4" name="Content Placeholder 3"/>
          <p:cNvSpPr>
            <a:spLocks noGrp="1"/>
          </p:cNvSpPr>
          <p:nvPr>
            <p:ph sz="quarter" idx="11"/>
          </p:nvPr>
        </p:nvSpPr>
        <p:spPr>
          <a:xfrm>
            <a:off x="5867400" y="2067897"/>
            <a:ext cx="2924510" cy="1056303"/>
          </a:xfrm>
          <a:solidFill>
            <a:srgbClr val="CCCC99"/>
          </a:solidFill>
          <a:ln>
            <a:solidFill>
              <a:srgbClr val="999933"/>
            </a:solidFill>
          </a:ln>
        </p:spPr>
        <p:txBody>
          <a:bodyPr anchor="ctr"/>
          <a:lstStyle/>
          <a:p>
            <a:pPr marL="0" lvl="0" indent="0" algn="ctr">
              <a:spcBef>
                <a:spcPct val="0"/>
              </a:spcBef>
              <a:buClrTx/>
              <a:buSzTx/>
              <a:buNone/>
            </a:pPr>
            <a:r>
              <a:rPr lang="en-US" altLang="en-US" sz="2400" kern="1200" dirty="0">
                <a:solidFill>
                  <a:srgbClr val="292929"/>
                </a:solidFill>
                <a:latin typeface="Arial" panose="020B0604020202020204" pitchFamily="34" charset="0"/>
              </a:rPr>
              <a:t>Provide stimulating</a:t>
            </a:r>
          </a:p>
          <a:p>
            <a:pPr marL="0" lvl="0" indent="0" algn="ctr">
              <a:spcBef>
                <a:spcPct val="0"/>
              </a:spcBef>
              <a:buClrTx/>
              <a:buSzTx/>
              <a:buNone/>
            </a:pPr>
            <a:r>
              <a:rPr lang="en-US" altLang="en-US" sz="2400" kern="1200" dirty="0">
                <a:solidFill>
                  <a:srgbClr val="292929"/>
                </a:solidFill>
                <a:latin typeface="Arial" panose="020B0604020202020204" pitchFamily="34" charset="0"/>
              </a:rPr>
              <a:t>environments</a:t>
            </a:r>
          </a:p>
        </p:txBody>
      </p:sp>
      <p:sp>
        <p:nvSpPr>
          <p:cNvPr id="5" name="Content Placeholder 4"/>
          <p:cNvSpPr>
            <a:spLocks noGrp="1"/>
          </p:cNvSpPr>
          <p:nvPr>
            <p:ph sz="quarter" idx="12"/>
          </p:nvPr>
        </p:nvSpPr>
        <p:spPr>
          <a:xfrm>
            <a:off x="3581400" y="3432713"/>
            <a:ext cx="2209800" cy="1295400"/>
          </a:xfrm>
          <a:solidFill>
            <a:srgbClr val="CCCC99"/>
          </a:solidFill>
          <a:ln>
            <a:solidFill>
              <a:srgbClr val="999933"/>
            </a:solidFill>
          </a:ln>
        </p:spPr>
        <p:txBody>
          <a:bodyPr anchor="ctr"/>
          <a:lstStyle/>
          <a:p>
            <a:pPr marL="0" lvl="0" indent="0" algn="ctr">
              <a:spcBef>
                <a:spcPct val="0"/>
              </a:spcBef>
              <a:buClrTx/>
              <a:buSzTx/>
              <a:buNone/>
            </a:pPr>
            <a:r>
              <a:rPr lang="en-US" altLang="en-US" sz="2400" kern="1200" dirty="0">
                <a:solidFill>
                  <a:srgbClr val="292929"/>
                </a:solidFill>
                <a:latin typeface="Arial" panose="020B0604020202020204" pitchFamily="34" charset="0"/>
              </a:rPr>
              <a:t>Encourage internal </a:t>
            </a:r>
          </a:p>
          <a:p>
            <a:pPr marL="0" lvl="0" indent="0" algn="ctr">
              <a:spcBef>
                <a:spcPct val="0"/>
              </a:spcBef>
              <a:buClrTx/>
              <a:buSzTx/>
              <a:buNone/>
            </a:pPr>
            <a:r>
              <a:rPr lang="en-US" altLang="en-US" sz="2400" kern="1200" dirty="0">
                <a:solidFill>
                  <a:srgbClr val="292929"/>
                </a:solidFill>
                <a:latin typeface="Arial" panose="020B0604020202020204" pitchFamily="34" charset="0"/>
              </a:rPr>
              <a:t>motivation</a:t>
            </a:r>
          </a:p>
        </p:txBody>
      </p:sp>
      <p:sp>
        <p:nvSpPr>
          <p:cNvPr id="6" name="Content Placeholder 5"/>
          <p:cNvSpPr>
            <a:spLocks noGrp="1"/>
          </p:cNvSpPr>
          <p:nvPr>
            <p:ph sz="quarter" idx="13"/>
          </p:nvPr>
        </p:nvSpPr>
        <p:spPr>
          <a:xfrm>
            <a:off x="6234953" y="3581400"/>
            <a:ext cx="2617700" cy="1080248"/>
          </a:xfrm>
          <a:solidFill>
            <a:srgbClr val="CCCC99"/>
          </a:solidFill>
          <a:ln>
            <a:solidFill>
              <a:srgbClr val="999933"/>
            </a:solidFill>
          </a:ln>
        </p:spPr>
        <p:txBody>
          <a:bodyPr anchor="ctr"/>
          <a:lstStyle/>
          <a:p>
            <a:pPr marL="0" lvl="0" indent="0" algn="ctr">
              <a:spcBef>
                <a:spcPct val="0"/>
              </a:spcBef>
              <a:buClrTx/>
              <a:buSzTx/>
              <a:buNone/>
            </a:pPr>
            <a:r>
              <a:rPr lang="en-US" altLang="en-US" sz="2400" kern="1200" dirty="0">
                <a:solidFill>
                  <a:srgbClr val="292929"/>
                </a:solidFill>
                <a:latin typeface="Arial" panose="020B0604020202020204" pitchFamily="34" charset="0"/>
              </a:rPr>
              <a:t>Don’t overcontrol students </a:t>
            </a:r>
          </a:p>
        </p:txBody>
      </p:sp>
      <p:sp>
        <p:nvSpPr>
          <p:cNvPr id="7" name="Content Placeholder 6"/>
          <p:cNvSpPr>
            <a:spLocks noGrp="1"/>
          </p:cNvSpPr>
          <p:nvPr>
            <p:ph sz="quarter" idx="14"/>
          </p:nvPr>
        </p:nvSpPr>
        <p:spPr>
          <a:xfrm>
            <a:off x="3657600" y="5351929"/>
            <a:ext cx="4800600" cy="806810"/>
          </a:xfrm>
          <a:solidFill>
            <a:srgbClr val="CCCC99"/>
          </a:solidFill>
          <a:ln>
            <a:solidFill>
              <a:srgbClr val="999933"/>
            </a:solidFill>
          </a:ln>
        </p:spPr>
        <p:txBody>
          <a:bodyPr anchor="ctr"/>
          <a:lstStyle/>
          <a:p>
            <a:pPr marL="0" lvl="0" indent="0" algn="ctr">
              <a:spcBef>
                <a:spcPct val="0"/>
              </a:spcBef>
              <a:buClrTx/>
              <a:buSzTx/>
              <a:buNone/>
            </a:pPr>
            <a:r>
              <a:rPr lang="en-IN" altLang="en-US" sz="2400" kern="1200" dirty="0">
                <a:solidFill>
                  <a:srgbClr val="292929"/>
                </a:solidFill>
                <a:latin typeface="Arial" panose="020B0604020202020204" pitchFamily="34" charset="0"/>
              </a:rPr>
              <a:t>Guide students to help them think in flexible ways </a:t>
            </a:r>
            <a:endParaRPr lang="en-US" altLang="en-US" sz="2400" kern="1200" dirty="0">
              <a:solidFill>
                <a:srgbClr val="292929"/>
              </a:solidFill>
              <a:latin typeface="Arial" panose="020B0604020202020204" pitchFamily="34" charset="0"/>
            </a:endParaRPr>
          </a:p>
        </p:txBody>
      </p:sp>
      <p:pic>
        <p:nvPicPr>
          <p:cNvPr id="21511"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149" y="3295650"/>
            <a:ext cx="2459469"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258" y="587375"/>
            <a:ext cx="7023100" cy="860425"/>
          </a:xfrm>
        </p:spPr>
        <p:txBody>
          <a:bodyPr/>
          <a:lstStyle/>
          <a:p>
            <a:r>
              <a:rPr lang="en-US" dirty="0">
                <a:solidFill>
                  <a:srgbClr val="000000"/>
                </a:solidFill>
              </a:rPr>
              <a:t>Learning Goals</a:t>
            </a:r>
            <a:endParaRPr lang="en-IN" dirty="0"/>
          </a:p>
        </p:txBody>
      </p:sp>
      <p:sp>
        <p:nvSpPr>
          <p:cNvPr id="3" name="Content Placeholder 2"/>
          <p:cNvSpPr>
            <a:spLocks noGrp="1"/>
          </p:cNvSpPr>
          <p:nvPr>
            <p:ph idx="1"/>
          </p:nvPr>
        </p:nvSpPr>
        <p:spPr>
          <a:xfrm>
            <a:off x="1101725" y="1828800"/>
            <a:ext cx="7432675" cy="4114800"/>
          </a:xfrm>
        </p:spPr>
        <p:txBody>
          <a:bodyPr/>
          <a:lstStyle/>
          <a:p>
            <a:pPr lvl="0" eaLnBrk="1" hangingPunct="1">
              <a:lnSpc>
                <a:spcPct val="90000"/>
              </a:lnSpc>
              <a:spcBef>
                <a:spcPct val="50000"/>
              </a:spcBef>
              <a:buClr>
                <a:srgbClr val="826200"/>
              </a:buClr>
              <a:buSzPct val="100000"/>
              <a:buFont typeface="Arial" panose="020B0604020202020204" pitchFamily="34" charset="0"/>
              <a:buChar char="•"/>
              <a:tabLst>
                <a:tab pos="349250" algn="l"/>
              </a:tabLst>
            </a:pPr>
            <a:r>
              <a:rPr lang="en-US" altLang="en-US" sz="2800" dirty="0">
                <a:solidFill>
                  <a:srgbClr val="292929"/>
                </a:solidFill>
              </a:rPr>
              <a:t>Discuss conceptual understanding and teaching concepts.</a:t>
            </a:r>
          </a:p>
          <a:p>
            <a:pPr lvl="0" eaLnBrk="1" hangingPunct="1">
              <a:lnSpc>
                <a:spcPct val="90000"/>
              </a:lnSpc>
              <a:spcBef>
                <a:spcPct val="50000"/>
              </a:spcBef>
              <a:buClr>
                <a:srgbClr val="826200"/>
              </a:buClr>
              <a:buSzPct val="100000"/>
              <a:buFont typeface="Arial" panose="020B0604020202020204" pitchFamily="34" charset="0"/>
              <a:buChar char="•"/>
              <a:tabLst>
                <a:tab pos="349250" algn="l"/>
              </a:tabLst>
            </a:pPr>
            <a:r>
              <a:rPr lang="en-US" altLang="en-US" sz="2800" dirty="0">
                <a:solidFill>
                  <a:srgbClr val="292929"/>
                </a:solidFill>
              </a:rPr>
              <a:t>Describe several types of thinking and ways that teachers can foster them.</a:t>
            </a:r>
          </a:p>
          <a:p>
            <a:pPr lvl="0" eaLnBrk="1" hangingPunct="1">
              <a:lnSpc>
                <a:spcPct val="90000"/>
              </a:lnSpc>
              <a:spcBef>
                <a:spcPct val="50000"/>
              </a:spcBef>
              <a:buClr>
                <a:srgbClr val="826200"/>
              </a:buClr>
              <a:buSzPct val="100000"/>
              <a:buFont typeface="Arial" panose="020B0604020202020204" pitchFamily="34" charset="0"/>
              <a:buChar char="•"/>
              <a:tabLst>
                <a:tab pos="349250" algn="l"/>
              </a:tabLst>
            </a:pPr>
            <a:r>
              <a:rPr lang="en-US" altLang="en-US" sz="2800" dirty="0">
                <a:solidFill>
                  <a:srgbClr val="292929"/>
                </a:solidFill>
              </a:rPr>
              <a:t>Take a systematic approach to problem solving.</a:t>
            </a:r>
          </a:p>
          <a:p>
            <a:pPr lvl="0" eaLnBrk="1" hangingPunct="1">
              <a:lnSpc>
                <a:spcPct val="90000"/>
              </a:lnSpc>
              <a:spcBef>
                <a:spcPct val="50000"/>
              </a:spcBef>
              <a:buClr>
                <a:srgbClr val="826200"/>
              </a:buClr>
              <a:buSzPct val="100000"/>
              <a:buFont typeface="Arial" panose="020B0604020202020204" pitchFamily="34" charset="0"/>
              <a:buChar char="•"/>
              <a:tabLst>
                <a:tab pos="349250" algn="l"/>
              </a:tabLst>
            </a:pPr>
            <a:r>
              <a:rPr lang="en-US" altLang="en-US" sz="2800" dirty="0">
                <a:solidFill>
                  <a:srgbClr val="292929"/>
                </a:solidFill>
              </a:rPr>
              <a:t>Define transfer and explain how to enhance it as a teacher.</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143554" y="802944"/>
            <a:ext cx="6843798" cy="650875"/>
          </a:xfrm>
        </p:spPr>
        <p:txBody>
          <a:bodyPr/>
          <a:lstStyle/>
          <a:p>
            <a:r>
              <a:rPr lang="en-US" altLang="en-US" sz="3600" dirty="0">
                <a:solidFill>
                  <a:srgbClr val="000000"/>
                </a:solidFill>
              </a:rPr>
              <a:t>Ways to Improve Creativity, 2</a:t>
            </a:r>
            <a:endParaRPr lang="en-IN" dirty="0"/>
          </a:p>
        </p:txBody>
      </p:sp>
      <p:sp>
        <p:nvSpPr>
          <p:cNvPr id="2" name="Content Placeholder 1"/>
          <p:cNvSpPr>
            <a:spLocks noGrp="1"/>
          </p:cNvSpPr>
          <p:nvPr>
            <p:ph idx="1"/>
          </p:nvPr>
        </p:nvSpPr>
        <p:spPr>
          <a:xfrm>
            <a:off x="838207" y="2070847"/>
            <a:ext cx="2590800" cy="1053342"/>
          </a:xfrm>
          <a:solidFill>
            <a:srgbClr val="CCCC99"/>
          </a:solidFill>
          <a:ln>
            <a:solidFill>
              <a:srgbClr val="999933"/>
            </a:solidFill>
          </a:ln>
        </p:spPr>
        <p:txBody>
          <a:bodyPr anchor="ctr"/>
          <a:lstStyle/>
          <a:p>
            <a:pPr marL="0" lvl="0" indent="0" algn="ctr">
              <a:spcBef>
                <a:spcPct val="0"/>
              </a:spcBef>
              <a:buClrTx/>
              <a:buSzTx/>
              <a:buNone/>
            </a:pPr>
            <a:r>
              <a:rPr lang="en-US" altLang="en-US" sz="2400" kern="1200" dirty="0">
                <a:solidFill>
                  <a:srgbClr val="292929"/>
                </a:solidFill>
                <a:latin typeface="Arial" panose="020B0604020202020204" pitchFamily="34" charset="0"/>
              </a:rPr>
              <a:t>Build students’ self-confidence </a:t>
            </a:r>
          </a:p>
        </p:txBody>
      </p:sp>
      <p:sp>
        <p:nvSpPr>
          <p:cNvPr id="3" name="Content Placeholder 2"/>
          <p:cNvSpPr>
            <a:spLocks noGrp="1"/>
          </p:cNvSpPr>
          <p:nvPr>
            <p:ph sz="quarter" idx="11"/>
          </p:nvPr>
        </p:nvSpPr>
        <p:spPr>
          <a:xfrm>
            <a:off x="3966881" y="1978322"/>
            <a:ext cx="4629517" cy="980027"/>
          </a:xfrm>
          <a:solidFill>
            <a:srgbClr val="CCCC99"/>
          </a:solidFill>
          <a:ln>
            <a:solidFill>
              <a:srgbClr val="999933"/>
            </a:solidFill>
          </a:ln>
        </p:spPr>
        <p:txBody>
          <a:bodyPr anchor="ctr"/>
          <a:lstStyle/>
          <a:p>
            <a:pPr marL="0" lvl="0" indent="0" algn="ctr">
              <a:spcBef>
                <a:spcPct val="0"/>
              </a:spcBef>
              <a:buClrTx/>
              <a:buSzTx/>
              <a:buNone/>
            </a:pPr>
            <a:r>
              <a:rPr lang="en-IN" altLang="en-US" sz="2400" kern="1200" dirty="0">
                <a:solidFill>
                  <a:srgbClr val="292929"/>
                </a:solidFill>
                <a:latin typeface="Arial" panose="020B0604020202020204" pitchFamily="34" charset="0"/>
              </a:rPr>
              <a:t>Guide students to be persistent and delay gratification</a:t>
            </a:r>
            <a:endParaRPr lang="en-US" altLang="en-US" sz="2400" kern="1200" dirty="0">
              <a:solidFill>
                <a:srgbClr val="292929"/>
              </a:solidFill>
              <a:latin typeface="Arial" panose="020B0604020202020204" pitchFamily="34" charset="0"/>
            </a:endParaRPr>
          </a:p>
        </p:txBody>
      </p:sp>
      <p:sp>
        <p:nvSpPr>
          <p:cNvPr id="4" name="Content Placeholder 3"/>
          <p:cNvSpPr>
            <a:spLocks noGrp="1"/>
          </p:cNvSpPr>
          <p:nvPr>
            <p:ph sz="quarter" idx="12"/>
          </p:nvPr>
        </p:nvSpPr>
        <p:spPr>
          <a:xfrm>
            <a:off x="3657599" y="3523133"/>
            <a:ext cx="2232203" cy="1125067"/>
          </a:xfrm>
          <a:solidFill>
            <a:srgbClr val="CCCC99"/>
          </a:solidFill>
          <a:ln>
            <a:solidFill>
              <a:srgbClr val="999933"/>
            </a:solidFill>
          </a:ln>
        </p:spPr>
        <p:txBody>
          <a:bodyPr anchor="ctr"/>
          <a:lstStyle/>
          <a:p>
            <a:pPr marL="0" lvl="0" indent="0" algn="ctr">
              <a:spcBef>
                <a:spcPct val="0"/>
              </a:spcBef>
              <a:buClrTx/>
              <a:buSzTx/>
              <a:buNone/>
            </a:pPr>
            <a:r>
              <a:rPr lang="en-IN" altLang="en-US" sz="2400" kern="1200" dirty="0">
                <a:solidFill>
                  <a:srgbClr val="292929"/>
                </a:solidFill>
                <a:latin typeface="Arial" panose="020B0604020202020204" pitchFamily="34" charset="0"/>
              </a:rPr>
              <a:t>Encourage students to take risks</a:t>
            </a:r>
            <a:endParaRPr lang="en-US" altLang="en-US" sz="2400" kern="1200" dirty="0">
              <a:solidFill>
                <a:srgbClr val="292929"/>
              </a:solidFill>
              <a:latin typeface="Arial" panose="020B0604020202020204" pitchFamily="34" charset="0"/>
            </a:endParaRPr>
          </a:p>
        </p:txBody>
      </p:sp>
      <p:sp>
        <p:nvSpPr>
          <p:cNvPr id="5" name="Content Placeholder 4"/>
          <p:cNvSpPr>
            <a:spLocks noGrp="1"/>
          </p:cNvSpPr>
          <p:nvPr>
            <p:ph sz="quarter" idx="13"/>
          </p:nvPr>
        </p:nvSpPr>
        <p:spPr>
          <a:xfrm>
            <a:off x="6172200" y="3527622"/>
            <a:ext cx="2532533" cy="1143000"/>
          </a:xfrm>
          <a:solidFill>
            <a:srgbClr val="CCCC99"/>
          </a:solidFill>
          <a:ln>
            <a:solidFill>
              <a:srgbClr val="999933"/>
            </a:solidFill>
          </a:ln>
        </p:spPr>
        <p:txBody>
          <a:bodyPr anchor="ctr"/>
          <a:lstStyle/>
          <a:p>
            <a:pPr marL="0" lvl="0" indent="0" algn="ctr">
              <a:spcBef>
                <a:spcPct val="0"/>
              </a:spcBef>
              <a:buClrTx/>
              <a:buSzTx/>
              <a:buNone/>
            </a:pPr>
            <a:r>
              <a:rPr lang="en-IN" altLang="en-US" sz="2400" kern="1200" dirty="0">
                <a:solidFill>
                  <a:srgbClr val="292929"/>
                </a:solidFill>
                <a:latin typeface="Arial" panose="020B0604020202020204" pitchFamily="34" charset="0"/>
              </a:rPr>
              <a:t>Introduce students to creative people</a:t>
            </a:r>
            <a:endParaRPr lang="en-US" altLang="en-US" sz="2400" kern="1200" dirty="0">
              <a:solidFill>
                <a:srgbClr val="292929"/>
              </a:solidFill>
              <a:latin typeface="Arial" panose="020B0604020202020204" pitchFamily="34" charset="0"/>
            </a:endParaRPr>
          </a:p>
        </p:txBody>
      </p:sp>
      <p:sp>
        <p:nvSpPr>
          <p:cNvPr id="6" name="Content Placeholder 5"/>
          <p:cNvSpPr>
            <a:spLocks noGrp="1"/>
          </p:cNvSpPr>
          <p:nvPr>
            <p:ph sz="quarter" idx="14"/>
          </p:nvPr>
        </p:nvSpPr>
        <p:spPr>
          <a:xfrm>
            <a:off x="4343400" y="5137447"/>
            <a:ext cx="2819399" cy="913726"/>
          </a:xfrm>
          <a:solidFill>
            <a:srgbClr val="CCCC99"/>
          </a:solidFill>
          <a:ln>
            <a:solidFill>
              <a:srgbClr val="999933"/>
            </a:solidFill>
          </a:ln>
        </p:spPr>
        <p:txBody>
          <a:bodyPr anchor="ctr"/>
          <a:lstStyle/>
          <a:p>
            <a:pPr marL="0" lvl="0" indent="0" algn="ctr">
              <a:spcBef>
                <a:spcPct val="0"/>
              </a:spcBef>
              <a:buClrTx/>
              <a:buSzTx/>
              <a:buNone/>
            </a:pPr>
            <a:r>
              <a:rPr lang="en-US" altLang="en-US" sz="2400" kern="1200" dirty="0">
                <a:solidFill>
                  <a:srgbClr val="292929"/>
                </a:solidFill>
                <a:latin typeface="Arial" panose="020B0604020202020204" pitchFamily="34" charset="0"/>
                <a:cs typeface="Arial" panose="020B0604020202020204" pitchFamily="34" charset="0"/>
              </a:rPr>
              <a:t>Connect with technology</a:t>
            </a:r>
          </a:p>
        </p:txBody>
      </p:sp>
      <p:pic>
        <p:nvPicPr>
          <p:cNvPr id="22533" name="Picture 4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733800"/>
            <a:ext cx="2438400" cy="202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7750" y="38100"/>
            <a:ext cx="7023100" cy="1412875"/>
          </a:xfrm>
        </p:spPr>
        <p:txBody>
          <a:bodyPr/>
          <a:lstStyle/>
          <a:p>
            <a:r>
              <a:rPr lang="en-US" altLang="en-US" sz="3600" dirty="0">
                <a:solidFill>
                  <a:srgbClr val="000000"/>
                </a:solidFill>
              </a:rPr>
              <a:t>Complex Cognitive Processes, 2</a:t>
            </a:r>
            <a:endParaRPr lang="en-IN" dirty="0"/>
          </a:p>
        </p:txBody>
      </p:sp>
      <p:pic>
        <p:nvPicPr>
          <p:cNvPr id="5" name="Picture 4">
            <a:extLst>
              <a:ext uri="{FF2B5EF4-FFF2-40B4-BE49-F238E27FC236}">
                <a16:creationId xmlns:a16="http://schemas.microsoft.com/office/drawing/2014/main" id="{9CD92A24-F145-46EB-B774-0692F3F10A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67" t="25555" r="3333" b="9359"/>
          <a:stretch/>
        </p:blipFill>
        <p:spPr>
          <a:xfrm>
            <a:off x="609600" y="1752600"/>
            <a:ext cx="8229600" cy="4463532"/>
          </a:xfrm>
          <a:prstGeom prst="rect">
            <a:avLst/>
          </a:prstGeom>
        </p:spPr>
      </p:pic>
      <p:sp>
        <p:nvSpPr>
          <p:cNvPr id="6" name="Content Placeholder 5">
            <a:extLst>
              <a:ext uri="{FF2B5EF4-FFF2-40B4-BE49-F238E27FC236}">
                <a16:creationId xmlns:a16="http://schemas.microsoft.com/office/drawing/2014/main" id="{AA715528-9155-480F-BB83-298A27C3E1D3}"/>
              </a:ext>
            </a:extLst>
          </p:cNvPr>
          <p:cNvSpPr>
            <a:spLocks noGrp="1"/>
          </p:cNvSpPr>
          <p:nvPr>
            <p:ph idx="1"/>
          </p:nvPr>
        </p:nvSpPr>
        <p:spPr>
          <a:xfrm>
            <a:off x="6781800" y="6188423"/>
            <a:ext cx="1981200" cy="381000"/>
          </a:xfrm>
        </p:spPr>
        <p:txBody>
          <a:bodyPr/>
          <a:lstStyle/>
          <a:p>
            <a:pPr marL="0" indent="0" algn="r">
              <a:buNone/>
            </a:pPr>
            <a:r>
              <a:rPr lang="en-US" sz="1200" dirty="0">
                <a:hlinkClick r:id="rId4" action="ppaction://hlinksldjump"/>
              </a:rPr>
              <a:t>Jump to long description</a:t>
            </a:r>
            <a:endParaRPr lang="en-US" sz="1200"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8790" y="54068"/>
            <a:ext cx="7023100" cy="1412875"/>
          </a:xfrm>
        </p:spPr>
        <p:txBody>
          <a:bodyPr/>
          <a:lstStyle/>
          <a:p>
            <a:r>
              <a:rPr lang="en-US" altLang="en-US" dirty="0">
                <a:solidFill>
                  <a:srgbClr val="000000"/>
                </a:solidFill>
              </a:rPr>
              <a:t>Problem Solving </a:t>
            </a:r>
            <a:endParaRPr lang="en-IN" dirty="0"/>
          </a:p>
        </p:txBody>
      </p:sp>
      <p:sp>
        <p:nvSpPr>
          <p:cNvPr id="3" name="Content Placeholder 2"/>
          <p:cNvSpPr>
            <a:spLocks noGrp="1"/>
          </p:cNvSpPr>
          <p:nvPr>
            <p:ph idx="1"/>
          </p:nvPr>
        </p:nvSpPr>
        <p:spPr>
          <a:xfrm>
            <a:off x="914400" y="1752600"/>
            <a:ext cx="7432675" cy="4343400"/>
          </a:xfrm>
        </p:spPr>
        <p:txBody>
          <a:bodyPr/>
          <a:lstStyle/>
          <a:p>
            <a:pPr marL="609600" lvl="0" indent="-609600" eaLnBrk="1" hangingPunct="1">
              <a:lnSpc>
                <a:spcPct val="80000"/>
              </a:lnSpc>
              <a:spcAft>
                <a:spcPts val="0"/>
              </a:spcAft>
              <a:buClr>
                <a:srgbClr val="CC9900"/>
              </a:buClr>
              <a:buNone/>
            </a:pPr>
            <a:r>
              <a:rPr lang="en-US" altLang="en-US" sz="2400" i="1" dirty="0">
                <a:solidFill>
                  <a:srgbClr val="292929"/>
                </a:solidFill>
              </a:rPr>
              <a:t>Involves finding an appropriate way to attain a goal</a:t>
            </a:r>
          </a:p>
          <a:p>
            <a:pPr marL="977900" lvl="1" indent="-512763" eaLnBrk="1" hangingPunct="1">
              <a:lnSpc>
                <a:spcPct val="80000"/>
              </a:lnSpc>
              <a:spcBef>
                <a:spcPct val="40000"/>
              </a:spcBef>
              <a:buClr>
                <a:srgbClr val="826200"/>
              </a:buClr>
              <a:buSzPct val="100000"/>
              <a:buFont typeface="Arial" panose="020B0604020202020204" pitchFamily="34" charset="0"/>
              <a:buChar char="•"/>
            </a:pPr>
            <a:r>
              <a:rPr lang="en-US" altLang="en-US" sz="2400" dirty="0">
                <a:solidFill>
                  <a:srgbClr val="292929"/>
                </a:solidFill>
              </a:rPr>
              <a:t>Find and frame problems</a:t>
            </a:r>
          </a:p>
          <a:p>
            <a:pPr marL="977900" lvl="1" indent="-512763" eaLnBrk="1" hangingPunct="1">
              <a:lnSpc>
                <a:spcPct val="80000"/>
              </a:lnSpc>
              <a:spcBef>
                <a:spcPct val="40000"/>
              </a:spcBef>
              <a:buClr>
                <a:srgbClr val="826200"/>
              </a:buClr>
              <a:buSzPct val="100000"/>
              <a:buFont typeface="Arial" panose="020B0604020202020204" pitchFamily="34" charset="0"/>
              <a:buChar char="•"/>
            </a:pPr>
            <a:r>
              <a:rPr lang="en-US" altLang="en-US" sz="2400" dirty="0">
                <a:solidFill>
                  <a:srgbClr val="292929"/>
                </a:solidFill>
              </a:rPr>
              <a:t>Develop good strategies:</a:t>
            </a:r>
          </a:p>
          <a:p>
            <a:pPr marL="1427163" lvl="2" indent="-457200" eaLnBrk="1" hangingPunct="1">
              <a:lnSpc>
                <a:spcPct val="80000"/>
              </a:lnSpc>
              <a:spcBef>
                <a:spcPct val="40000"/>
              </a:spcBef>
              <a:buClr>
                <a:srgbClr val="936F00"/>
              </a:buClr>
              <a:buSzPct val="100000"/>
              <a:buFont typeface="Arial" panose="020B0604020202020204" pitchFamily="34" charset="0"/>
              <a:buChar char="•"/>
            </a:pPr>
            <a:r>
              <a:rPr lang="en-US" altLang="en-US" sz="2200" b="1" i="1" dirty="0">
                <a:solidFill>
                  <a:srgbClr val="292929"/>
                </a:solidFill>
              </a:rPr>
              <a:t>Subgoaling</a:t>
            </a:r>
          </a:p>
          <a:p>
            <a:pPr marL="1427163" lvl="2" indent="-457200" eaLnBrk="1" hangingPunct="1">
              <a:lnSpc>
                <a:spcPct val="80000"/>
              </a:lnSpc>
              <a:spcBef>
                <a:spcPct val="40000"/>
              </a:spcBef>
              <a:buClr>
                <a:srgbClr val="936F00"/>
              </a:buClr>
              <a:buSzPct val="100000"/>
              <a:buFont typeface="Arial" panose="020B0604020202020204" pitchFamily="34" charset="0"/>
              <a:buChar char="•"/>
            </a:pPr>
            <a:r>
              <a:rPr lang="en-US" altLang="en-US" sz="2200" b="1" i="1" dirty="0">
                <a:solidFill>
                  <a:srgbClr val="292929"/>
                </a:solidFill>
              </a:rPr>
              <a:t>Algorithms</a:t>
            </a:r>
          </a:p>
          <a:p>
            <a:pPr marL="1427163" lvl="2" indent="-457200" eaLnBrk="1" hangingPunct="1">
              <a:lnSpc>
                <a:spcPct val="80000"/>
              </a:lnSpc>
              <a:spcBef>
                <a:spcPct val="40000"/>
              </a:spcBef>
              <a:buClr>
                <a:srgbClr val="936F00"/>
              </a:buClr>
              <a:buSzPct val="100000"/>
              <a:buFont typeface="Arial" panose="020B0604020202020204" pitchFamily="34" charset="0"/>
              <a:buChar char="•"/>
              <a:tabLst>
                <a:tab pos="1076325" algn="l"/>
              </a:tabLst>
            </a:pPr>
            <a:r>
              <a:rPr lang="en-US" altLang="en-US" sz="2200" b="1" i="1" dirty="0">
                <a:solidFill>
                  <a:srgbClr val="292929"/>
                </a:solidFill>
              </a:rPr>
              <a:t>Heuristics</a:t>
            </a:r>
          </a:p>
          <a:p>
            <a:pPr marL="1427163" lvl="2" indent="-457200" eaLnBrk="1" hangingPunct="1">
              <a:lnSpc>
                <a:spcPct val="80000"/>
              </a:lnSpc>
              <a:spcBef>
                <a:spcPct val="40000"/>
              </a:spcBef>
              <a:buClr>
                <a:srgbClr val="936F00"/>
              </a:buClr>
              <a:buSzPct val="100000"/>
              <a:buFont typeface="Arial" panose="020B0604020202020204" pitchFamily="34" charset="0"/>
              <a:buChar char="•"/>
            </a:pPr>
            <a:r>
              <a:rPr lang="en-US" altLang="en-US" sz="2200" b="1" i="1" dirty="0">
                <a:solidFill>
                  <a:srgbClr val="292929"/>
                </a:solidFill>
              </a:rPr>
              <a:t>Means-end analysis</a:t>
            </a:r>
          </a:p>
          <a:p>
            <a:pPr marL="977900" lvl="1" indent="-512763" eaLnBrk="1" hangingPunct="1">
              <a:lnSpc>
                <a:spcPct val="80000"/>
              </a:lnSpc>
              <a:spcBef>
                <a:spcPct val="40000"/>
              </a:spcBef>
              <a:buClr>
                <a:srgbClr val="826200"/>
              </a:buClr>
              <a:buSzPct val="100000"/>
              <a:buFont typeface="Arial" panose="020B0604020202020204" pitchFamily="34" charset="0"/>
              <a:buChar char="•"/>
            </a:pPr>
            <a:r>
              <a:rPr lang="en-US" altLang="en-US" sz="2400" dirty="0">
                <a:solidFill>
                  <a:srgbClr val="292929"/>
                </a:solidFill>
              </a:rPr>
              <a:t>Evaluate solutions</a:t>
            </a:r>
          </a:p>
          <a:p>
            <a:pPr marL="977900" lvl="1" indent="-512763" eaLnBrk="1" hangingPunct="1">
              <a:lnSpc>
                <a:spcPct val="80000"/>
              </a:lnSpc>
              <a:spcBef>
                <a:spcPct val="40000"/>
              </a:spcBef>
              <a:buClr>
                <a:srgbClr val="826200"/>
              </a:buClr>
              <a:buSzPct val="100000"/>
              <a:buFont typeface="Arial" panose="020B0604020202020204" pitchFamily="34" charset="0"/>
              <a:buChar char="•"/>
            </a:pPr>
            <a:r>
              <a:rPr lang="en-US" altLang="en-US" sz="2400" dirty="0">
                <a:solidFill>
                  <a:srgbClr val="292929"/>
                </a:solidFill>
              </a:rPr>
              <a:t>Rethink and redefine problems and solutions over time</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748818"/>
            <a:ext cx="7005840" cy="704694"/>
          </a:xfrm>
        </p:spPr>
        <p:txBody>
          <a:bodyPr/>
          <a:lstStyle/>
          <a:p>
            <a:r>
              <a:rPr lang="en-US" altLang="en-US" b="0" cap="none" dirty="0">
                <a:solidFill>
                  <a:srgbClr val="000000"/>
                </a:solidFill>
              </a:rPr>
              <a:t>Obstacles to Problem Solving</a:t>
            </a:r>
            <a:endParaRPr lang="en-IN" dirty="0"/>
          </a:p>
        </p:txBody>
      </p:sp>
      <p:sp>
        <p:nvSpPr>
          <p:cNvPr id="20" name="Content Placeholder 19"/>
          <p:cNvSpPr>
            <a:spLocks noGrp="1"/>
          </p:cNvSpPr>
          <p:nvPr>
            <p:ph sz="quarter" idx="4294967295"/>
          </p:nvPr>
        </p:nvSpPr>
        <p:spPr>
          <a:xfrm>
            <a:off x="1381326" y="2054225"/>
            <a:ext cx="1825625" cy="484188"/>
          </a:xfrm>
        </p:spPr>
        <p:txBody>
          <a:bodyPr/>
          <a:lstStyle/>
          <a:p>
            <a:pPr marL="0" lvl="0" indent="0">
              <a:spcBef>
                <a:spcPct val="0"/>
              </a:spcBef>
              <a:buClrTx/>
              <a:buSzTx/>
              <a:buNone/>
              <a:defRPr/>
            </a:pPr>
            <a:r>
              <a:rPr lang="en-US" sz="2400" b="1" kern="1200" dirty="0">
                <a:solidFill>
                  <a:srgbClr val="292929"/>
                </a:solidFill>
                <a:latin typeface="Arial" charset="0"/>
              </a:rPr>
              <a:t>Fixation</a:t>
            </a:r>
          </a:p>
        </p:txBody>
      </p:sp>
      <p:sp>
        <p:nvSpPr>
          <p:cNvPr id="19" name="Content Placeholder 18"/>
          <p:cNvSpPr>
            <a:spLocks noGrp="1"/>
          </p:cNvSpPr>
          <p:nvPr>
            <p:ph sz="quarter" idx="4294967295"/>
          </p:nvPr>
        </p:nvSpPr>
        <p:spPr>
          <a:xfrm>
            <a:off x="2354096" y="3043238"/>
            <a:ext cx="3124200" cy="533400"/>
          </a:xfrm>
        </p:spPr>
        <p:txBody>
          <a:bodyPr/>
          <a:lstStyle/>
          <a:p>
            <a:pPr marL="0" lvl="0" indent="0">
              <a:spcBef>
                <a:spcPct val="0"/>
              </a:spcBef>
              <a:buClrTx/>
              <a:buSzTx/>
              <a:buNone/>
              <a:defRPr/>
            </a:pPr>
            <a:r>
              <a:rPr lang="en-US" sz="2400" b="1" kern="1200" dirty="0">
                <a:solidFill>
                  <a:srgbClr val="292929"/>
                </a:solidFill>
                <a:latin typeface="Arial" charset="0"/>
              </a:rPr>
              <a:t>Lack of Motivation</a:t>
            </a:r>
          </a:p>
        </p:txBody>
      </p:sp>
      <p:sp>
        <p:nvSpPr>
          <p:cNvPr id="18" name="Content Placeholder 17"/>
          <p:cNvSpPr>
            <a:spLocks noGrp="1"/>
          </p:cNvSpPr>
          <p:nvPr>
            <p:ph type="body" idx="1"/>
          </p:nvPr>
        </p:nvSpPr>
        <p:spPr>
          <a:xfrm>
            <a:off x="980031" y="3899737"/>
            <a:ext cx="3988470" cy="525805"/>
          </a:xfrm>
        </p:spPr>
        <p:txBody>
          <a:bodyPr/>
          <a:lstStyle/>
          <a:p>
            <a:pPr marL="0" lvl="0" indent="0">
              <a:spcBef>
                <a:spcPct val="0"/>
              </a:spcBef>
              <a:buClrTx/>
              <a:buSzTx/>
              <a:buNone/>
              <a:defRPr/>
            </a:pPr>
            <a:r>
              <a:rPr lang="en-US" sz="2400" b="1" kern="1200" dirty="0">
                <a:solidFill>
                  <a:srgbClr val="292929"/>
                </a:solidFill>
                <a:latin typeface="Arial" charset="0"/>
              </a:rPr>
              <a:t>Lack of Persistence</a:t>
            </a:r>
          </a:p>
        </p:txBody>
      </p:sp>
      <p:sp>
        <p:nvSpPr>
          <p:cNvPr id="23" name="Content Placeholder 22"/>
          <p:cNvSpPr>
            <a:spLocks noGrp="1"/>
          </p:cNvSpPr>
          <p:nvPr>
            <p:ph sz="quarter" idx="12"/>
          </p:nvPr>
        </p:nvSpPr>
        <p:spPr>
          <a:xfrm>
            <a:off x="679720" y="5179978"/>
            <a:ext cx="4798576" cy="606888"/>
          </a:xfrm>
        </p:spPr>
        <p:txBody>
          <a:bodyPr/>
          <a:lstStyle/>
          <a:p>
            <a:pPr marL="0" lvl="0" indent="0">
              <a:spcBef>
                <a:spcPct val="0"/>
              </a:spcBef>
              <a:buClrTx/>
              <a:buSzTx/>
              <a:buNone/>
              <a:defRPr/>
            </a:pPr>
            <a:r>
              <a:rPr lang="en-US" sz="2400" b="1" kern="1200" dirty="0">
                <a:solidFill>
                  <a:srgbClr val="292929"/>
                </a:solidFill>
                <a:latin typeface="Arial" charset="0"/>
              </a:rPr>
              <a:t>Inadequate Emotional Control</a:t>
            </a:r>
            <a:endParaRPr lang="en-US" sz="2400" b="1" kern="1200" dirty="0">
              <a:solidFill>
                <a:srgbClr val="292929"/>
              </a:solidFill>
              <a:latin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969" y="1419641"/>
            <a:ext cx="3578662" cy="5182049"/>
          </a:xfrm>
          <a:prstGeom prst="rect">
            <a:avLst/>
          </a:prstGeom>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8548" y="38100"/>
            <a:ext cx="7023100" cy="1412875"/>
          </a:xfrm>
        </p:spPr>
        <p:txBody>
          <a:bodyPr/>
          <a:lstStyle/>
          <a:p>
            <a:r>
              <a:rPr lang="en-US" altLang="en-US" dirty="0">
                <a:solidFill>
                  <a:srgbClr val="000000"/>
                </a:solidFill>
              </a:rPr>
              <a:t>Developmental Changes</a:t>
            </a:r>
            <a:endParaRPr lang="en-IN" dirty="0"/>
          </a:p>
        </p:txBody>
      </p:sp>
      <p:sp>
        <p:nvSpPr>
          <p:cNvPr id="3" name="Content Placeholder 2"/>
          <p:cNvSpPr>
            <a:spLocks noGrp="1"/>
          </p:cNvSpPr>
          <p:nvPr>
            <p:ph idx="1"/>
          </p:nvPr>
        </p:nvSpPr>
        <p:spPr>
          <a:xfrm>
            <a:off x="1101725" y="1828800"/>
            <a:ext cx="7661275" cy="2209800"/>
          </a:xfrm>
        </p:spPr>
        <p:txBody>
          <a:bodyPr/>
          <a:lstStyle/>
          <a:p>
            <a:pPr lvl="0" eaLnBrk="1" hangingPunct="1">
              <a:buClr>
                <a:srgbClr val="826200"/>
              </a:buClr>
              <a:buSzPct val="100000"/>
              <a:buFont typeface="Arial" panose="020B0604020202020204" pitchFamily="34" charset="0"/>
              <a:buChar char="•"/>
            </a:pPr>
            <a:r>
              <a:rPr lang="en-US" altLang="en-US" sz="2800" dirty="0">
                <a:solidFill>
                  <a:srgbClr val="292929"/>
                </a:solidFill>
              </a:rPr>
              <a:t>Children’s ability to use rules increases</a:t>
            </a:r>
          </a:p>
          <a:p>
            <a:pPr lvl="0" eaLnBrk="1" hangingPunct="1">
              <a:buClr>
                <a:srgbClr val="826200"/>
              </a:buClr>
              <a:buSzPct val="100000"/>
              <a:buFont typeface="Arial" panose="020B0604020202020204" pitchFamily="34" charset="0"/>
              <a:buChar char="•"/>
            </a:pPr>
            <a:r>
              <a:rPr lang="en-US" altLang="en-US" sz="2800" dirty="0">
                <a:solidFill>
                  <a:srgbClr val="292929"/>
                </a:solidFill>
              </a:rPr>
              <a:t>Children become better planners</a:t>
            </a:r>
          </a:p>
          <a:p>
            <a:pPr lvl="0" eaLnBrk="1" hangingPunct="1">
              <a:buClr>
                <a:srgbClr val="826200"/>
              </a:buClr>
              <a:buSzPct val="100000"/>
              <a:buFont typeface="Arial" panose="020B0604020202020204" pitchFamily="34" charset="0"/>
              <a:buChar char="•"/>
            </a:pPr>
            <a:r>
              <a:rPr lang="en-US" altLang="en-US" sz="2800" dirty="0">
                <a:solidFill>
                  <a:srgbClr val="292929"/>
                </a:solidFill>
              </a:rPr>
              <a:t>Increased complexity of problem solving</a:t>
            </a:r>
          </a:p>
          <a:p>
            <a:pPr lvl="0" eaLnBrk="1" hangingPunct="1">
              <a:buClr>
                <a:srgbClr val="826200"/>
              </a:buClr>
              <a:buSzPct val="100000"/>
              <a:buFont typeface="Arial" panose="020B0604020202020204" pitchFamily="34" charset="0"/>
              <a:buChar char="•"/>
            </a:pPr>
            <a:r>
              <a:rPr lang="en-US" altLang="en-US" sz="2800" dirty="0">
                <a:solidFill>
                  <a:srgbClr val="292929"/>
                </a:solidFill>
              </a:rPr>
              <a:t>Effective strategies in problem solving</a:t>
            </a:r>
          </a:p>
        </p:txBody>
      </p:sp>
      <p:pic>
        <p:nvPicPr>
          <p:cNvPr id="2662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4724400"/>
            <a:ext cx="1992313"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2400" y="4191000"/>
            <a:ext cx="158591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0000"/>
                </a:solidFill>
              </a:rPr>
              <a:t>Problem- and Project-Based Learning</a:t>
            </a:r>
            <a:endParaRPr lang="en-IN" dirty="0"/>
          </a:p>
        </p:txBody>
      </p:sp>
      <p:sp>
        <p:nvSpPr>
          <p:cNvPr id="11" name="Content Placeholder 10"/>
          <p:cNvSpPr>
            <a:spLocks noGrp="1"/>
          </p:cNvSpPr>
          <p:nvPr>
            <p:ph idx="1"/>
          </p:nvPr>
        </p:nvSpPr>
        <p:spPr>
          <a:xfrm>
            <a:off x="688068" y="1995715"/>
            <a:ext cx="4007304" cy="1905000"/>
          </a:xfrm>
        </p:spPr>
        <p:txBody>
          <a:bodyPr/>
          <a:lstStyle/>
          <a:p>
            <a:pPr marL="231775" lvl="0" indent="-231775" eaLnBrk="1" hangingPunct="1">
              <a:spcBef>
                <a:spcPct val="30000"/>
              </a:spcBef>
              <a:buClr>
                <a:srgbClr val="CC9900"/>
              </a:buClr>
              <a:buNone/>
            </a:pPr>
            <a:r>
              <a:rPr lang="en-US" altLang="en-US" sz="2400" b="1" dirty="0">
                <a:solidFill>
                  <a:srgbClr val="292929"/>
                </a:solidFill>
              </a:rPr>
              <a:t>Problem-based learning</a:t>
            </a:r>
            <a:r>
              <a:rPr lang="en-US" altLang="en-US" sz="2400" dirty="0">
                <a:solidFill>
                  <a:srgbClr val="292929"/>
                </a:solidFill>
              </a:rPr>
              <a:t> emphasizes solving authentic problems like those that occur in daily life</a:t>
            </a:r>
          </a:p>
        </p:txBody>
      </p:sp>
      <p:pic>
        <p:nvPicPr>
          <p:cNvPr id="27654" name="Picture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4114800"/>
            <a:ext cx="1779588"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11"/>
          <p:cNvSpPr>
            <a:spLocks noGrp="1"/>
          </p:cNvSpPr>
          <p:nvPr>
            <p:ph sz="quarter" idx="11"/>
          </p:nvPr>
        </p:nvSpPr>
        <p:spPr>
          <a:xfrm>
            <a:off x="4354291" y="1970312"/>
            <a:ext cx="3733800" cy="2144488"/>
          </a:xfrm>
        </p:spPr>
        <p:txBody>
          <a:bodyPr/>
          <a:lstStyle/>
          <a:p>
            <a:pPr marL="177800" lvl="0" indent="-177800" eaLnBrk="1" hangingPunct="1">
              <a:spcBef>
                <a:spcPct val="30000"/>
              </a:spcBef>
              <a:buClr>
                <a:srgbClr val="CC9900"/>
              </a:buClr>
              <a:buNone/>
            </a:pPr>
            <a:r>
              <a:rPr lang="en-US" altLang="en-US" sz="2400" b="1" kern="1200" dirty="0">
                <a:solidFill>
                  <a:srgbClr val="292929"/>
                </a:solidFill>
                <a:latin typeface="Arial" panose="020B0604020202020204" pitchFamily="34" charset="0"/>
              </a:rPr>
              <a:t>Project-based learning</a:t>
            </a:r>
            <a:r>
              <a:rPr lang="en-US" altLang="en-US" sz="2400" kern="1200" dirty="0">
                <a:solidFill>
                  <a:srgbClr val="292929"/>
                </a:solidFill>
                <a:latin typeface="Arial" panose="020B0604020202020204" pitchFamily="34" charset="0"/>
              </a:rPr>
              <a:t> emphasizes students </a:t>
            </a:r>
            <a:r>
              <a:rPr lang="en-US" altLang="en-US" sz="2400" kern="1200" dirty="0">
                <a:solidFill>
                  <a:srgbClr val="292929"/>
                </a:solidFill>
              </a:rPr>
              <a:t>working</a:t>
            </a:r>
            <a:r>
              <a:rPr lang="en-US" altLang="en-US" sz="2400" kern="1200" dirty="0">
                <a:solidFill>
                  <a:srgbClr val="292929"/>
                </a:solidFill>
                <a:latin typeface="Arial" panose="020B0604020202020204" pitchFamily="34" charset="0"/>
              </a:rPr>
              <a:t> on real, meaningful problems to create tangible products</a:t>
            </a:r>
          </a:p>
        </p:txBody>
      </p:sp>
      <p:pic>
        <p:nvPicPr>
          <p:cNvPr id="27652"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4191000"/>
            <a:ext cx="1804988"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448" y="38100"/>
            <a:ext cx="7023100" cy="1412875"/>
          </a:xfrm>
        </p:spPr>
        <p:txBody>
          <a:bodyPr/>
          <a:lstStyle/>
          <a:p>
            <a:r>
              <a:rPr lang="en-US" altLang="en-US" dirty="0">
                <a:solidFill>
                  <a:srgbClr val="000000"/>
                </a:solidFill>
              </a:rPr>
              <a:t>Problem-Based Learning</a:t>
            </a:r>
            <a:endParaRPr lang="en-IN" dirty="0"/>
          </a:p>
        </p:txBody>
      </p:sp>
      <p:sp>
        <p:nvSpPr>
          <p:cNvPr id="3" name="Content Placeholder 2"/>
          <p:cNvSpPr>
            <a:spLocks noGrp="1"/>
          </p:cNvSpPr>
          <p:nvPr>
            <p:ph idx="1"/>
          </p:nvPr>
        </p:nvSpPr>
        <p:spPr>
          <a:xfrm>
            <a:off x="914400" y="1752269"/>
            <a:ext cx="7543800" cy="3546475"/>
          </a:xfrm>
        </p:spPr>
        <p:txBody>
          <a:bodyPr/>
          <a:lstStyle/>
          <a:p>
            <a:pPr marL="533400" lvl="0" indent="-533400" eaLnBrk="1" hangingPunct="1">
              <a:spcBef>
                <a:spcPct val="30000"/>
              </a:spcBef>
              <a:spcAft>
                <a:spcPts val="0"/>
              </a:spcAft>
              <a:buClr>
                <a:srgbClr val="CC9900"/>
              </a:buClr>
              <a:buNone/>
            </a:pPr>
            <a:r>
              <a:rPr lang="en-IN" altLang="en-US" sz="2400" dirty="0">
                <a:solidFill>
                  <a:srgbClr val="292929"/>
                </a:solidFill>
              </a:rPr>
              <a:t>Strategies for improving students’ problem solving</a:t>
            </a:r>
            <a:endParaRPr lang="en-US" altLang="en-US" sz="2400" dirty="0">
              <a:solidFill>
                <a:srgbClr val="292929"/>
              </a:solidFill>
            </a:endParaRPr>
          </a:p>
          <a:p>
            <a:pPr marL="850900" lvl="1" indent="-457200" defTabSz="268288" eaLnBrk="1" hangingPunct="1">
              <a:buClr>
                <a:srgbClr val="826200"/>
              </a:buClr>
              <a:buSzPct val="100000"/>
              <a:buFont typeface="Arial" panose="020B0604020202020204" pitchFamily="34" charset="0"/>
              <a:buChar char="•"/>
            </a:pPr>
            <a:r>
              <a:rPr lang="en-US" altLang="en-US" sz="2400" dirty="0">
                <a:solidFill>
                  <a:srgbClr val="292929"/>
                </a:solidFill>
              </a:rPr>
              <a:t>Provide opportunities to solve real-world problems</a:t>
            </a:r>
          </a:p>
          <a:p>
            <a:pPr marL="850900" lvl="1" indent="-457200" defTabSz="268288" eaLnBrk="1" hangingPunct="1">
              <a:buClr>
                <a:srgbClr val="826200"/>
              </a:buClr>
              <a:buSzPct val="100000"/>
              <a:buFont typeface="Arial" panose="020B0604020202020204" pitchFamily="34" charset="0"/>
              <a:buChar char="•"/>
            </a:pPr>
            <a:r>
              <a:rPr lang="en-US" altLang="en-US" sz="2400" dirty="0">
                <a:solidFill>
                  <a:srgbClr val="292929"/>
                </a:solidFill>
              </a:rPr>
              <a:t>Monitor effective/ineffective strategies </a:t>
            </a:r>
          </a:p>
          <a:p>
            <a:pPr marL="850900" lvl="1" indent="-457200" defTabSz="268288" eaLnBrk="1" hangingPunct="1">
              <a:buClr>
                <a:srgbClr val="826200"/>
              </a:buClr>
              <a:buSzPct val="100000"/>
              <a:buFont typeface="Arial" panose="020B0604020202020204" pitchFamily="34" charset="0"/>
              <a:buChar char="•"/>
            </a:pPr>
            <a:r>
              <a:rPr lang="en-US" altLang="en-US" sz="2400" dirty="0">
                <a:solidFill>
                  <a:srgbClr val="292929"/>
                </a:solidFill>
              </a:rPr>
              <a:t>Involve parents </a:t>
            </a:r>
          </a:p>
          <a:p>
            <a:pPr marL="850900" lvl="1" indent="-457200" defTabSz="268288" eaLnBrk="1" hangingPunct="1">
              <a:buClr>
                <a:srgbClr val="826200"/>
              </a:buClr>
              <a:buSzPct val="100000"/>
              <a:buFont typeface="Arial" panose="020B0604020202020204" pitchFamily="34" charset="0"/>
              <a:buChar char="•"/>
            </a:pPr>
            <a:r>
              <a:rPr lang="en-US" altLang="en-US" sz="2400" dirty="0">
                <a:solidFill>
                  <a:srgbClr val="292929"/>
                </a:solidFill>
              </a:rPr>
              <a:t>Improve students’ use of rules, knowledge, and strategies</a:t>
            </a:r>
          </a:p>
          <a:p>
            <a:pPr marL="850900" lvl="1" indent="-457200" defTabSz="268288" eaLnBrk="1" hangingPunct="1">
              <a:buClr>
                <a:srgbClr val="826200"/>
              </a:buClr>
              <a:buSzPct val="100000"/>
              <a:buFont typeface="Arial" panose="020B0604020202020204" pitchFamily="34" charset="0"/>
              <a:buChar char="•"/>
            </a:pPr>
            <a:r>
              <a:rPr lang="en-US" altLang="en-US" sz="2400" dirty="0">
                <a:solidFill>
                  <a:srgbClr val="292929"/>
                </a:solidFill>
              </a:rPr>
              <a:t>Use technology effectively</a:t>
            </a:r>
          </a:p>
        </p:txBody>
      </p:sp>
      <p:pic>
        <p:nvPicPr>
          <p:cNvPr id="286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724400"/>
            <a:ext cx="2273300"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76200"/>
            <a:ext cx="7023100" cy="1412875"/>
          </a:xfrm>
        </p:spPr>
        <p:txBody>
          <a:bodyPr/>
          <a:lstStyle/>
          <a:p>
            <a:r>
              <a:rPr lang="en-US" altLang="en-US" dirty="0">
                <a:solidFill>
                  <a:srgbClr val="000000"/>
                </a:solidFill>
              </a:rPr>
              <a:t>Complex Cognitive Processes, 3</a:t>
            </a:r>
            <a:endParaRPr lang="en-IN" dirty="0"/>
          </a:p>
        </p:txBody>
      </p:sp>
      <p:pic>
        <p:nvPicPr>
          <p:cNvPr id="5" name="Picture 4">
            <a:extLst>
              <a:ext uri="{FF2B5EF4-FFF2-40B4-BE49-F238E27FC236}">
                <a16:creationId xmlns:a16="http://schemas.microsoft.com/office/drawing/2014/main" id="{D713CD8E-1E7F-4302-959A-9997E36A35A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66" t="28889" r="5000" b="28786"/>
          <a:stretch/>
        </p:blipFill>
        <p:spPr>
          <a:xfrm>
            <a:off x="609600" y="1981200"/>
            <a:ext cx="8077200" cy="2902618"/>
          </a:xfrm>
          <a:prstGeom prst="rect">
            <a:avLst/>
          </a:prstGeom>
        </p:spPr>
      </p:pic>
      <p:sp>
        <p:nvSpPr>
          <p:cNvPr id="6" name="Content Placeholder 5">
            <a:extLst>
              <a:ext uri="{FF2B5EF4-FFF2-40B4-BE49-F238E27FC236}">
                <a16:creationId xmlns:a16="http://schemas.microsoft.com/office/drawing/2014/main" id="{38CBBD62-EF63-4379-980E-C72D9185FA86}"/>
              </a:ext>
            </a:extLst>
          </p:cNvPr>
          <p:cNvSpPr>
            <a:spLocks noGrp="1"/>
          </p:cNvSpPr>
          <p:nvPr>
            <p:ph idx="1"/>
          </p:nvPr>
        </p:nvSpPr>
        <p:spPr>
          <a:xfrm>
            <a:off x="6934200" y="6019800"/>
            <a:ext cx="1981200" cy="304800"/>
          </a:xfrm>
        </p:spPr>
        <p:txBody>
          <a:bodyPr/>
          <a:lstStyle/>
          <a:p>
            <a:pPr marL="0" indent="0" algn="r">
              <a:buNone/>
            </a:pPr>
            <a:r>
              <a:rPr lang="en-US" sz="1200" dirty="0">
                <a:hlinkClick r:id="rId4" action="ppaction://hlinksldjump"/>
              </a:rPr>
              <a:t>Jump to long description</a:t>
            </a:r>
            <a:endParaRPr lang="en-US" sz="1200"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342" y="32084"/>
            <a:ext cx="7023100" cy="1412875"/>
          </a:xfrm>
        </p:spPr>
        <p:txBody>
          <a:bodyPr/>
          <a:lstStyle/>
          <a:p>
            <a:r>
              <a:rPr lang="en-US" altLang="en-US" dirty="0">
                <a:solidFill>
                  <a:srgbClr val="000000"/>
                </a:solidFill>
              </a:rPr>
              <a:t>Types of Transfer</a:t>
            </a:r>
            <a:endParaRPr lang="en-IN" dirty="0"/>
          </a:p>
        </p:txBody>
      </p:sp>
      <p:graphicFrame>
        <p:nvGraphicFramePr>
          <p:cNvPr id="15" name="Table Placeholder 14">
            <a:extLst>
              <a:ext uri="{FF2B5EF4-FFF2-40B4-BE49-F238E27FC236}">
                <a16:creationId xmlns:a16="http://schemas.microsoft.com/office/drawing/2014/main" id="{DEA08398-093F-45EA-A7A2-2A60E9CBA3D8}"/>
              </a:ext>
            </a:extLst>
          </p:cNvPr>
          <p:cNvGraphicFramePr>
            <a:graphicFrameLocks noGrp="1"/>
          </p:cNvGraphicFramePr>
          <p:nvPr>
            <p:ph type="tbl" sz="quarter" idx="12"/>
            <p:extLst>
              <p:ext uri="{D42A27DB-BD31-4B8C-83A1-F6EECF244321}">
                <p14:modId xmlns:p14="http://schemas.microsoft.com/office/powerpoint/2010/main" val="2816160154"/>
              </p:ext>
            </p:extLst>
          </p:nvPr>
        </p:nvGraphicFramePr>
        <p:xfrm>
          <a:off x="854242" y="1921042"/>
          <a:ext cx="7331242" cy="4218036"/>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348607948"/>
                    </a:ext>
                  </a:extLst>
                </a:gridCol>
                <a:gridCol w="4664242">
                  <a:extLst>
                    <a:ext uri="{9D8B030D-6E8A-4147-A177-3AD203B41FA5}">
                      <a16:colId xmlns:a16="http://schemas.microsoft.com/office/drawing/2014/main" val="538555020"/>
                    </a:ext>
                  </a:extLst>
                </a:gridCol>
              </a:tblGrid>
              <a:tr h="7354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cap="none" normalizeH="0" baseline="0" dirty="0">
                        <a:ln>
                          <a:noFill/>
                        </a:ln>
                        <a:solidFill>
                          <a:schemeClr val="tx2"/>
                        </a:solidFill>
                        <a:effectLst/>
                        <a:latin typeface="Arial" charset="0"/>
                      </a:endParaRP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2"/>
                          </a:solidFill>
                          <a:latin typeface="Arial" charset="0"/>
                        </a:rPr>
                        <a:t>Learning Situation:</a:t>
                      </a:r>
                    </a:p>
                  </a:txBody>
                  <a:tcPr anchor="ctr">
                    <a:noFill/>
                  </a:tcPr>
                </a:tc>
                <a:extLst>
                  <a:ext uri="{0D108BD9-81ED-4DB2-BD59-A6C34878D82A}">
                    <a16:rowId xmlns:a16="http://schemas.microsoft.com/office/drawing/2014/main" val="805393946"/>
                  </a:ext>
                </a:extLst>
              </a:tr>
              <a:tr h="7354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cap="none" normalizeH="0" baseline="0" dirty="0">
                          <a:ln>
                            <a:noFill/>
                          </a:ln>
                          <a:solidFill>
                            <a:schemeClr val="tx1"/>
                          </a:solidFill>
                          <a:effectLst/>
                          <a:latin typeface="Arial" charset="0"/>
                        </a:rPr>
                        <a:t>Near transfer</a:t>
                      </a:r>
                      <a:r>
                        <a:rPr kumimoji="0" lang="en-US" sz="2400" b="1" i="0" u="none" strike="noStrike" cap="none" spc="1000" normalizeH="0" baseline="0" dirty="0">
                          <a:ln>
                            <a:noFill/>
                          </a:ln>
                          <a:solidFill>
                            <a:schemeClr val="tx1"/>
                          </a:solidFill>
                          <a:effectLst/>
                          <a:latin typeface="Arial" charset="0"/>
                        </a:rPr>
                        <a:t> </a:t>
                      </a:r>
                      <a:r>
                        <a:rPr kumimoji="0" lang="en-US" sz="2400" b="1" i="0" u="none" strike="noStrike" cap="none" normalizeH="0" baseline="0" dirty="0">
                          <a:ln>
                            <a:noFill/>
                          </a:ln>
                          <a:solidFill>
                            <a:schemeClr val="tx1"/>
                          </a:solidFill>
                          <a:effectLst/>
                          <a:latin typeface="Arial" charset="0"/>
                        </a:rPr>
                        <a:t>→</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chemeClr val="tx1"/>
                          </a:solidFill>
                          <a:effectLst/>
                          <a:latin typeface="Arial" charset="0"/>
                        </a:rPr>
                        <a:t>Is similar to initial learning</a:t>
                      </a:r>
                    </a:p>
                  </a:txBody>
                  <a:tcPr>
                    <a:noFill/>
                  </a:tcPr>
                </a:tc>
                <a:extLst>
                  <a:ext uri="{0D108BD9-81ED-4DB2-BD59-A6C34878D82A}">
                    <a16:rowId xmlns:a16="http://schemas.microsoft.com/office/drawing/2014/main" val="3334758344"/>
                  </a:ext>
                </a:extLst>
              </a:tr>
              <a:tr h="7354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cap="none" normalizeH="0" baseline="0" dirty="0">
                          <a:ln>
                            <a:noFill/>
                          </a:ln>
                          <a:solidFill>
                            <a:schemeClr val="tx1"/>
                          </a:solidFill>
                          <a:effectLst/>
                          <a:latin typeface="Arial" charset="0"/>
                        </a:rPr>
                        <a:t>Far transfer</a:t>
                      </a:r>
                      <a:r>
                        <a:rPr kumimoji="0" lang="en-US" sz="2400" b="1" i="0" u="none" strike="noStrike" cap="none" spc="2500" normalizeH="0" baseline="0" dirty="0">
                          <a:ln>
                            <a:noFill/>
                          </a:ln>
                          <a:solidFill>
                            <a:schemeClr val="tx1"/>
                          </a:solidFill>
                          <a:effectLst/>
                          <a:latin typeface="Arial" charset="0"/>
                        </a:rPr>
                        <a:t> </a:t>
                      </a:r>
                      <a:r>
                        <a:rPr kumimoji="0" lang="en-US" sz="2400" b="1" i="0" u="none" strike="noStrike" cap="none" normalizeH="0" baseline="0" dirty="0">
                          <a:ln>
                            <a:noFill/>
                          </a:ln>
                          <a:solidFill>
                            <a:schemeClr val="tx1"/>
                          </a:solidFill>
                          <a:effectLst/>
                          <a:latin typeface="Arial" charset="0"/>
                        </a:rPr>
                        <a:t>→</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chemeClr val="tx1"/>
                          </a:solidFill>
                          <a:effectLst/>
                          <a:latin typeface="Arial" charset="0"/>
                        </a:rPr>
                        <a:t>Is different from initial learning situation</a:t>
                      </a:r>
                    </a:p>
                  </a:txBody>
                  <a:tcPr>
                    <a:noFill/>
                  </a:tcPr>
                </a:tc>
                <a:extLst>
                  <a:ext uri="{0D108BD9-81ED-4DB2-BD59-A6C34878D82A}">
                    <a16:rowId xmlns:a16="http://schemas.microsoft.com/office/drawing/2014/main" val="644374144"/>
                  </a:ext>
                </a:extLst>
              </a:tr>
              <a:tr h="917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cap="none" normalizeH="0" baseline="0" dirty="0">
                          <a:ln>
                            <a:noFill/>
                          </a:ln>
                          <a:solidFill>
                            <a:schemeClr val="tx1"/>
                          </a:solidFill>
                          <a:effectLst/>
                          <a:latin typeface="Arial" charset="0"/>
                        </a:rPr>
                        <a:t>Low-road</a:t>
                      </a:r>
                      <a:r>
                        <a:rPr kumimoji="0" lang="en-US" sz="2400" b="1" i="0" u="none" strike="noStrike" cap="none" spc="5000" normalizeH="0" baseline="0" dirty="0">
                          <a:ln>
                            <a:noFill/>
                          </a:ln>
                          <a:solidFill>
                            <a:schemeClr val="tx1"/>
                          </a:solidFill>
                          <a:effectLst/>
                          <a:latin typeface="Arial" charset="0"/>
                        </a:rPr>
                        <a:t> </a:t>
                      </a:r>
                      <a:r>
                        <a:rPr kumimoji="0" lang="en-US" sz="2400" b="1" i="0" u="none" strike="noStrike" cap="none" normalizeH="0" baseline="0" dirty="0">
                          <a:ln>
                            <a:noFill/>
                          </a:ln>
                          <a:solidFill>
                            <a:schemeClr val="tx1"/>
                          </a:solidFill>
                          <a:effectLst/>
                          <a:latin typeface="Arial" charset="0"/>
                        </a:rPr>
                        <a:t>→</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chemeClr val="tx1"/>
                          </a:solidFill>
                          <a:effectLst/>
                          <a:latin typeface="Arial" charset="0"/>
                        </a:rPr>
                        <a:t>Is previous learning almost unconsciously transfers to a new situation</a:t>
                      </a:r>
                    </a:p>
                  </a:txBody>
                  <a:tcPr>
                    <a:noFill/>
                  </a:tcPr>
                </a:tc>
                <a:extLst>
                  <a:ext uri="{0D108BD9-81ED-4DB2-BD59-A6C34878D82A}">
                    <a16:rowId xmlns:a16="http://schemas.microsoft.com/office/drawing/2014/main" val="2742218952"/>
                  </a:ext>
                </a:extLst>
              </a:tr>
              <a:tr h="7354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cap="none" normalizeH="0" baseline="0" dirty="0">
                          <a:ln>
                            <a:noFill/>
                          </a:ln>
                          <a:solidFill>
                            <a:schemeClr val="tx1"/>
                          </a:solidFill>
                          <a:effectLst/>
                          <a:latin typeface="Arial" charset="0"/>
                        </a:rPr>
                        <a:t>High-road</a:t>
                      </a:r>
                      <a:r>
                        <a:rPr kumimoji="0" lang="en-US" sz="2400" b="1" i="0" u="none" strike="noStrike" cap="none" spc="4500" normalizeH="0" baseline="0" dirty="0">
                          <a:ln>
                            <a:noFill/>
                          </a:ln>
                          <a:solidFill>
                            <a:schemeClr val="tx1"/>
                          </a:solidFill>
                          <a:effectLst/>
                          <a:latin typeface="Arial" charset="0"/>
                        </a:rPr>
                        <a:t> </a:t>
                      </a:r>
                      <a:r>
                        <a:rPr kumimoji="0" lang="en-US" sz="2400" b="1" i="0" u="none" strike="noStrike" cap="none" normalizeH="0" baseline="0" dirty="0">
                          <a:ln>
                            <a:noFill/>
                          </a:ln>
                          <a:solidFill>
                            <a:schemeClr val="tx1"/>
                          </a:solidFill>
                          <a:effectLst/>
                          <a:latin typeface="Arial" charset="0"/>
                        </a:rPr>
                        <a:t>→</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chemeClr val="tx1"/>
                          </a:solidFill>
                          <a:effectLst/>
                          <a:latin typeface="Arial" charset="0"/>
                        </a:rPr>
                        <a:t>Is conscious and effortful</a:t>
                      </a:r>
                    </a:p>
                  </a:txBody>
                  <a:tcPr>
                    <a:noFill/>
                  </a:tcPr>
                </a:tc>
                <a:extLst>
                  <a:ext uri="{0D108BD9-81ED-4DB2-BD59-A6C34878D82A}">
                    <a16:rowId xmlns:a16="http://schemas.microsoft.com/office/drawing/2014/main" val="3878869513"/>
                  </a:ext>
                </a:extLst>
              </a:tr>
            </a:tbl>
          </a:graphicData>
        </a:graphic>
      </p:graphicFrame>
    </p:spTree>
    <p:extLst>
      <p:ext uri="{BB962C8B-B14F-4D97-AF65-F5344CB8AC3E}">
        <p14:creationId xmlns:p14="http://schemas.microsoft.com/office/powerpoint/2010/main" val="146046468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810" y="57150"/>
            <a:ext cx="7023100" cy="1412875"/>
          </a:xfrm>
        </p:spPr>
        <p:txBody>
          <a:bodyPr/>
          <a:lstStyle/>
          <a:p>
            <a:r>
              <a:rPr lang="en-US" altLang="en-US" dirty="0">
                <a:solidFill>
                  <a:srgbClr val="000000"/>
                </a:solidFill>
              </a:rPr>
              <a:t>High-Road Transfer Can Be…</a:t>
            </a:r>
            <a:endParaRPr lang="en-IN" dirty="0"/>
          </a:p>
        </p:txBody>
      </p:sp>
      <p:graphicFrame>
        <p:nvGraphicFramePr>
          <p:cNvPr id="8" name="Table Placeholder 7">
            <a:extLst>
              <a:ext uri="{FF2B5EF4-FFF2-40B4-BE49-F238E27FC236}">
                <a16:creationId xmlns:a16="http://schemas.microsoft.com/office/drawing/2014/main" id="{1537FF5B-5894-4C82-9CAA-B613B2BDB0E3}"/>
              </a:ext>
            </a:extLst>
          </p:cNvPr>
          <p:cNvGraphicFramePr>
            <a:graphicFrameLocks noGrp="1"/>
          </p:cNvGraphicFramePr>
          <p:nvPr>
            <p:ph type="tbl" sz="quarter" idx="21"/>
            <p:extLst>
              <p:ext uri="{D42A27DB-BD31-4B8C-83A1-F6EECF244321}">
                <p14:modId xmlns:p14="http://schemas.microsoft.com/office/powerpoint/2010/main" val="827873248"/>
              </p:ext>
            </p:extLst>
          </p:nvPr>
        </p:nvGraphicFramePr>
        <p:xfrm>
          <a:off x="537410" y="2149642"/>
          <a:ext cx="7928146" cy="3059458"/>
        </p:xfrm>
        <a:graphic>
          <a:graphicData uri="http://schemas.openxmlformats.org/drawingml/2006/table">
            <a:tbl>
              <a:tblPr firstRow="1" bandRow="1">
                <a:tableStyleId>{5C22544A-7EE6-4342-B048-85BDC9FD1C3A}</a:tableStyleId>
              </a:tblPr>
              <a:tblGrid>
                <a:gridCol w="3347313">
                  <a:extLst>
                    <a:ext uri="{9D8B030D-6E8A-4147-A177-3AD203B41FA5}">
                      <a16:colId xmlns:a16="http://schemas.microsoft.com/office/drawing/2014/main" val="2993090343"/>
                    </a:ext>
                  </a:extLst>
                </a:gridCol>
                <a:gridCol w="4580833">
                  <a:extLst>
                    <a:ext uri="{9D8B030D-6E8A-4147-A177-3AD203B41FA5}">
                      <a16:colId xmlns:a16="http://schemas.microsoft.com/office/drawing/2014/main" val="2547293103"/>
                    </a:ext>
                  </a:extLst>
                </a:gridCol>
              </a:tblGrid>
              <a:tr h="533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kern="1200" dirty="0">
                        <a:solidFill>
                          <a:srgbClr val="292929"/>
                        </a:solidFill>
                        <a:latin typeface="Arial"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rgbClr val="292929"/>
                          </a:solidFill>
                          <a:latin typeface="Arial" charset="0"/>
                        </a:rPr>
                        <a:t>Learning Situation:</a:t>
                      </a:r>
                    </a:p>
                  </a:txBody>
                  <a:tcPr>
                    <a:noFill/>
                  </a:tcPr>
                </a:tc>
                <a:extLst>
                  <a:ext uri="{0D108BD9-81ED-4DB2-BD59-A6C34878D82A}">
                    <a16:rowId xmlns:a16="http://schemas.microsoft.com/office/drawing/2014/main" val="919561359"/>
                  </a:ext>
                </a:extLst>
              </a:tr>
              <a:tr h="12630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292929"/>
                          </a:solidFill>
                          <a:latin typeface="Arial" charset="0"/>
                        </a:rPr>
                        <a:t>Forward-reaching transfer →</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kern="1200" dirty="0">
                          <a:solidFill>
                            <a:srgbClr val="292929"/>
                          </a:solidFill>
                          <a:latin typeface="Arial" charset="0"/>
                        </a:rPr>
                        <a:t>Occurs when students think about how to use information in a new situation</a:t>
                      </a:r>
                    </a:p>
                  </a:txBody>
                  <a:tcPr>
                    <a:noFill/>
                  </a:tcPr>
                </a:tc>
                <a:extLst>
                  <a:ext uri="{0D108BD9-81ED-4DB2-BD59-A6C34878D82A}">
                    <a16:rowId xmlns:a16="http://schemas.microsoft.com/office/drawing/2014/main" val="3456923228"/>
                  </a:ext>
                </a:extLst>
              </a:tr>
              <a:tr h="12630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292929"/>
                          </a:solidFill>
                          <a:latin typeface="Arial" charset="0"/>
                        </a:rPr>
                        <a:t>Backward-reaching transfer →</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rgbClr val="292929"/>
                          </a:solidFill>
                          <a:latin typeface="Arial" charset="0"/>
                        </a:rPr>
                        <a:t>Occurs when students look back to previous situations for information to solve problems in a new context</a:t>
                      </a:r>
                    </a:p>
                  </a:txBody>
                  <a:tcPr>
                    <a:noFill/>
                  </a:tcPr>
                </a:tc>
                <a:extLst>
                  <a:ext uri="{0D108BD9-81ED-4DB2-BD59-A6C34878D82A}">
                    <a16:rowId xmlns:a16="http://schemas.microsoft.com/office/drawing/2014/main" val="3550903995"/>
                  </a:ext>
                </a:extLst>
              </a:tr>
            </a:tbl>
          </a:graphicData>
        </a:graphic>
      </p:graphicFrame>
      <p:pic>
        <p:nvPicPr>
          <p:cNvPr id="31760" name="Picture 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4724400"/>
            <a:ext cx="1193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455002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641684"/>
            <a:ext cx="7023100" cy="803275"/>
          </a:xfrm>
        </p:spPr>
        <p:txBody>
          <a:bodyPr/>
          <a:lstStyle/>
          <a:p>
            <a:r>
              <a:rPr lang="en-US" altLang="en-US" dirty="0">
                <a:solidFill>
                  <a:srgbClr val="000000"/>
                </a:solidFill>
              </a:rPr>
              <a:t>Complex Cognitive Processes</a:t>
            </a:r>
            <a:endParaRPr lang="en-IN" dirty="0"/>
          </a:p>
        </p:txBody>
      </p:sp>
      <p:pic>
        <p:nvPicPr>
          <p:cNvPr id="5" name="Picture 4">
            <a:extLst>
              <a:ext uri="{FF2B5EF4-FFF2-40B4-BE49-F238E27FC236}">
                <a16:creationId xmlns:a16="http://schemas.microsoft.com/office/drawing/2014/main" id="{406043D5-A12A-4560-9053-D5CBB58B95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167" t="28889" r="19167" b="16666"/>
          <a:stretch/>
        </p:blipFill>
        <p:spPr>
          <a:xfrm>
            <a:off x="1752600" y="1981200"/>
            <a:ext cx="5638800" cy="3733800"/>
          </a:xfrm>
          <a:prstGeom prst="rect">
            <a:avLst/>
          </a:prstGeom>
        </p:spPr>
      </p:pic>
      <p:sp>
        <p:nvSpPr>
          <p:cNvPr id="6" name="Content Placeholder 5">
            <a:extLst>
              <a:ext uri="{FF2B5EF4-FFF2-40B4-BE49-F238E27FC236}">
                <a16:creationId xmlns:a16="http://schemas.microsoft.com/office/drawing/2014/main" id="{5011791F-E504-40B6-9967-EF366B49C140}"/>
              </a:ext>
            </a:extLst>
          </p:cNvPr>
          <p:cNvSpPr>
            <a:spLocks noGrp="1"/>
          </p:cNvSpPr>
          <p:nvPr>
            <p:ph idx="1"/>
          </p:nvPr>
        </p:nvSpPr>
        <p:spPr>
          <a:xfrm>
            <a:off x="6629400" y="6060741"/>
            <a:ext cx="2286000" cy="381000"/>
          </a:xfrm>
        </p:spPr>
        <p:txBody>
          <a:bodyPr/>
          <a:lstStyle/>
          <a:p>
            <a:pPr marL="0" indent="0" algn="r">
              <a:buNone/>
            </a:pPr>
            <a:r>
              <a:rPr lang="en-US" sz="1200" dirty="0">
                <a:hlinkClick r:id="rId4" action="ppaction://hlinksldjump"/>
              </a:rPr>
              <a:t>Jump to long description</a:t>
            </a:r>
            <a:endParaRPr lang="en-US" sz="1200"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dirty="0"/>
              <a:t>Cultural Practices and Transfer</a:t>
            </a:r>
          </a:p>
        </p:txBody>
      </p:sp>
      <p:sp>
        <p:nvSpPr>
          <p:cNvPr id="32771" name="Content Placeholder 2"/>
          <p:cNvSpPr>
            <a:spLocks noGrp="1"/>
          </p:cNvSpPr>
          <p:nvPr>
            <p:ph idx="1"/>
          </p:nvPr>
        </p:nvSpPr>
        <p:spPr>
          <a:xfrm>
            <a:off x="457200" y="1828800"/>
            <a:ext cx="7632700" cy="4343400"/>
          </a:xfrm>
        </p:spPr>
        <p:txBody>
          <a:bodyPr/>
          <a:lstStyle/>
          <a:p>
            <a:pPr marL="0" indent="0" eaLnBrk="1" hangingPunct="1">
              <a:spcAft>
                <a:spcPts val="1500"/>
              </a:spcAft>
              <a:buClr>
                <a:srgbClr val="936F00"/>
              </a:buClr>
              <a:buSzPct val="100000"/>
              <a:buNone/>
            </a:pPr>
            <a:r>
              <a:rPr lang="en-US" altLang="en-US" sz="2800" dirty="0"/>
              <a:t>Cultural practices may influence the ease or difficulty of knowledge transfer </a:t>
            </a:r>
          </a:p>
          <a:p>
            <a:pPr marL="439738" lvl="1" eaLnBrk="1" hangingPunct="1">
              <a:buClr>
                <a:srgbClr val="826200"/>
              </a:buClr>
              <a:buSzPct val="100000"/>
              <a:buFont typeface="Arial" panose="020B0604020202020204" pitchFamily="34" charset="0"/>
              <a:buChar char="•"/>
            </a:pPr>
            <a:r>
              <a:rPr lang="en-US" altLang="en-US" sz="2400" dirty="0"/>
              <a:t>Prior knowledge includes the kind of knowledge students acquire through cultural experiences</a:t>
            </a:r>
          </a:p>
          <a:p>
            <a:pPr marL="439738" lvl="1" eaLnBrk="1" hangingPunct="1">
              <a:buClr>
                <a:srgbClr val="826200"/>
              </a:buClr>
              <a:buSzPct val="100000"/>
              <a:buFont typeface="Arial" panose="020B0604020202020204" pitchFamily="34" charset="0"/>
              <a:buChar char="•"/>
            </a:pPr>
            <a:r>
              <a:rPr lang="en-US" altLang="en-US" sz="2400" dirty="0"/>
              <a:t>In some cases, cultural knowledge can support student learning and transfer; in other cases, it may interfere</a:t>
            </a:r>
          </a:p>
          <a:p>
            <a:pPr marL="439738" lvl="1" eaLnBrk="1" hangingPunct="1">
              <a:buClr>
                <a:srgbClr val="826200"/>
              </a:buClr>
              <a:buSzPct val="100000"/>
              <a:buFont typeface="Arial" panose="020B0604020202020204" pitchFamily="34" charset="0"/>
              <a:buChar char="•"/>
            </a:pPr>
            <a:r>
              <a:rPr lang="en-US" altLang="en-US" sz="2400" dirty="0"/>
              <a:t>For some students, cultural background may provide a minimal fit or transfer between what they have learned at home and what is taught in school </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dirty="0"/>
              <a:t>Best Practices for Helping Students Transfer Information</a:t>
            </a:r>
          </a:p>
        </p:txBody>
      </p:sp>
      <p:sp>
        <p:nvSpPr>
          <p:cNvPr id="33795" name="Content Placeholder 2"/>
          <p:cNvSpPr>
            <a:spLocks noGrp="1"/>
          </p:cNvSpPr>
          <p:nvPr>
            <p:ph idx="1"/>
          </p:nvPr>
        </p:nvSpPr>
        <p:spPr>
          <a:xfrm>
            <a:off x="914400" y="1752600"/>
            <a:ext cx="7315200" cy="4114800"/>
          </a:xfrm>
        </p:spPr>
        <p:txBody>
          <a:bodyPr/>
          <a:lstStyle/>
          <a:p>
            <a:pPr eaLnBrk="1" hangingPunct="1">
              <a:buClr>
                <a:srgbClr val="826200"/>
              </a:buClr>
              <a:buSzPct val="100000"/>
              <a:buFont typeface="Arial" panose="020B0604020202020204" pitchFamily="34" charset="0"/>
              <a:buChar char="•"/>
            </a:pPr>
            <a:r>
              <a:rPr lang="en-US" altLang="en-US" sz="2400" dirty="0"/>
              <a:t>Think about what students need to be successful</a:t>
            </a:r>
          </a:p>
          <a:p>
            <a:pPr eaLnBrk="1" hangingPunct="1">
              <a:buClr>
                <a:srgbClr val="826200"/>
              </a:buClr>
              <a:buSzPct val="100000"/>
              <a:buFont typeface="Arial" panose="020B0604020202020204" pitchFamily="34" charset="0"/>
              <a:buChar char="•"/>
            </a:pPr>
            <a:r>
              <a:rPr lang="en-US" altLang="en-US" sz="2400" dirty="0"/>
              <a:t>Give students opportunities for real-world learning</a:t>
            </a:r>
          </a:p>
          <a:p>
            <a:pPr eaLnBrk="1" hangingPunct="1">
              <a:buClr>
                <a:srgbClr val="826200"/>
              </a:buClr>
              <a:buSzPct val="100000"/>
              <a:buFont typeface="Arial" panose="020B0604020202020204" pitchFamily="34" charset="0"/>
              <a:buChar char="•"/>
            </a:pPr>
            <a:r>
              <a:rPr lang="en-US" altLang="en-US" sz="2400" dirty="0"/>
              <a:t>Root concepts in application; present, define, and have students generate examples for concepts </a:t>
            </a:r>
          </a:p>
          <a:p>
            <a:pPr eaLnBrk="1" hangingPunct="1">
              <a:buClr>
                <a:srgbClr val="826200"/>
              </a:buClr>
              <a:buSzPct val="100000"/>
              <a:buFont typeface="Arial" panose="020B0604020202020204" pitchFamily="34" charset="0"/>
              <a:buChar char="•"/>
            </a:pPr>
            <a:r>
              <a:rPr lang="en-US" altLang="en-US" sz="2400" dirty="0"/>
              <a:t>Teach for depth of understanding and meaning</a:t>
            </a:r>
          </a:p>
          <a:p>
            <a:pPr eaLnBrk="1" hangingPunct="1">
              <a:buClr>
                <a:srgbClr val="826200"/>
              </a:buClr>
              <a:buSzPct val="100000"/>
              <a:buFont typeface="Arial" panose="020B0604020202020204" pitchFamily="34" charset="0"/>
              <a:buChar char="•"/>
            </a:pPr>
            <a:r>
              <a:rPr lang="en-US" altLang="en-US" sz="2400" dirty="0"/>
              <a:t>Encourage students to engage in self-explanation</a:t>
            </a:r>
          </a:p>
          <a:p>
            <a:pPr eaLnBrk="1" hangingPunct="1">
              <a:buClr>
                <a:srgbClr val="826200"/>
              </a:buClr>
              <a:buSzPct val="100000"/>
              <a:buFont typeface="Arial" panose="020B0604020202020204" pitchFamily="34" charset="0"/>
              <a:buChar char="•"/>
            </a:pPr>
            <a:r>
              <a:rPr lang="en-US" altLang="en-US" sz="2400" dirty="0"/>
              <a:t>Teach strategies that will generalize </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573" y="37290"/>
            <a:ext cx="7023100" cy="1412875"/>
          </a:xfrm>
        </p:spPr>
        <p:txBody>
          <a:bodyPr/>
          <a:lstStyle/>
          <a:p>
            <a:r>
              <a:rPr lang="en-US" altLang="en-US" sz="3200" dirty="0">
                <a:solidFill>
                  <a:srgbClr val="000000"/>
                </a:solidFill>
              </a:rPr>
              <a:t>Classroom Connections: Crack the Case—</a:t>
            </a:r>
            <a:r>
              <a:rPr lang="en-US" altLang="en-US" sz="2800" i="1" dirty="0">
                <a:solidFill>
                  <a:srgbClr val="626220"/>
                </a:solidFill>
              </a:rPr>
              <a:t>The Case of the Statistics Test</a:t>
            </a:r>
            <a:endParaRPr lang="en-IN" dirty="0">
              <a:solidFill>
                <a:srgbClr val="626220"/>
              </a:solidFill>
            </a:endParaRPr>
          </a:p>
        </p:txBody>
      </p:sp>
      <p:sp>
        <p:nvSpPr>
          <p:cNvPr id="2" name="Content Placeholder 1"/>
          <p:cNvSpPr>
            <a:spLocks noGrp="1"/>
          </p:cNvSpPr>
          <p:nvPr>
            <p:ph idx="1"/>
          </p:nvPr>
        </p:nvSpPr>
        <p:spPr>
          <a:xfrm>
            <a:off x="1025525" y="1752600"/>
            <a:ext cx="7280275" cy="4114800"/>
          </a:xfrm>
        </p:spPr>
        <p:txBody>
          <a:bodyPr/>
          <a:lstStyle/>
          <a:p>
            <a:pPr lvl="0" eaLnBrk="1" hangingPunct="1">
              <a:lnSpc>
                <a:spcPct val="90000"/>
              </a:lnSpc>
              <a:spcBef>
                <a:spcPct val="30000"/>
              </a:spcBef>
              <a:buClr>
                <a:srgbClr val="826200"/>
              </a:buClr>
              <a:buSzPct val="100000"/>
              <a:buFont typeface="Arial" panose="020B0604020202020204" pitchFamily="34" charset="0"/>
              <a:buChar char="•"/>
            </a:pPr>
            <a:r>
              <a:rPr lang="en-US" altLang="en-US" sz="2800" dirty="0">
                <a:solidFill>
                  <a:srgbClr val="292929"/>
                </a:solidFill>
              </a:rPr>
              <a:t>What are the issues in this case?</a:t>
            </a:r>
          </a:p>
          <a:p>
            <a:pPr lvl="0" eaLnBrk="1" hangingPunct="1">
              <a:lnSpc>
                <a:spcPct val="90000"/>
              </a:lnSpc>
              <a:spcBef>
                <a:spcPct val="30000"/>
              </a:spcBef>
              <a:buClr>
                <a:srgbClr val="826200"/>
              </a:buClr>
              <a:buSzPct val="100000"/>
              <a:buFont typeface="Arial" panose="020B0604020202020204" pitchFamily="34" charset="0"/>
              <a:buChar char="•"/>
            </a:pPr>
            <a:r>
              <a:rPr lang="en-US" altLang="en-US" sz="2800" dirty="0">
                <a:solidFill>
                  <a:srgbClr val="292929"/>
                </a:solidFill>
              </a:rPr>
              <a:t>What went wrong for Cassandra?</a:t>
            </a:r>
          </a:p>
          <a:p>
            <a:pPr lvl="0" eaLnBrk="1" hangingPunct="1">
              <a:lnSpc>
                <a:spcPct val="90000"/>
              </a:lnSpc>
              <a:spcBef>
                <a:spcPct val="30000"/>
              </a:spcBef>
              <a:buClr>
                <a:srgbClr val="826200"/>
              </a:buClr>
              <a:buSzPct val="100000"/>
              <a:buFont typeface="Arial" panose="020B0604020202020204" pitchFamily="34" charset="0"/>
              <a:buChar char="•"/>
            </a:pPr>
            <a:r>
              <a:rPr lang="en-US" altLang="en-US" sz="2800" dirty="0">
                <a:solidFill>
                  <a:srgbClr val="292929"/>
                </a:solidFill>
              </a:rPr>
              <a:t>What should she do differently if she wants to do better on the next test?</a:t>
            </a:r>
          </a:p>
          <a:p>
            <a:pPr lvl="0" eaLnBrk="1" hangingPunct="1">
              <a:lnSpc>
                <a:spcPct val="90000"/>
              </a:lnSpc>
              <a:spcBef>
                <a:spcPct val="30000"/>
              </a:spcBef>
              <a:buClr>
                <a:srgbClr val="826200"/>
              </a:buClr>
              <a:buSzPct val="100000"/>
              <a:buFont typeface="Arial" panose="020B0604020202020204" pitchFamily="34" charset="0"/>
              <a:buChar char="•"/>
            </a:pPr>
            <a:r>
              <a:rPr lang="en-US" altLang="en-US" sz="2800" dirty="0">
                <a:solidFill>
                  <a:srgbClr val="292929"/>
                </a:solidFill>
              </a:rPr>
              <a:t>If you were the teacher of Cassandra’s class, how would you help your students to prepare for this type of test?</a:t>
            </a:r>
            <a:r>
              <a:rPr lang="en-US" altLang="en-US" dirty="0">
                <a:solidFill>
                  <a:srgbClr val="292929"/>
                </a:solidFill>
              </a:rPr>
              <a:t> </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84485"/>
            <a:ext cx="7023100" cy="1219199"/>
          </a:xfrm>
        </p:spPr>
        <p:txBody>
          <a:bodyPr/>
          <a:lstStyle/>
          <a:p>
            <a:r>
              <a:rPr lang="en-US" altLang="en-US" dirty="0">
                <a:solidFill>
                  <a:srgbClr val="000000"/>
                </a:solidFill>
              </a:rPr>
              <a:t>Reflection &amp; Observation</a:t>
            </a:r>
            <a:endParaRPr lang="en-IN" dirty="0"/>
          </a:p>
        </p:txBody>
      </p:sp>
      <p:sp>
        <p:nvSpPr>
          <p:cNvPr id="4" name="Content Placeholder 3"/>
          <p:cNvSpPr>
            <a:spLocks noGrp="1"/>
          </p:cNvSpPr>
          <p:nvPr>
            <p:ph sz="quarter" idx="11"/>
          </p:nvPr>
        </p:nvSpPr>
        <p:spPr>
          <a:xfrm>
            <a:off x="3352800" y="1671922"/>
            <a:ext cx="5105399" cy="2747677"/>
          </a:xfrm>
        </p:spPr>
        <p:txBody>
          <a:bodyPr/>
          <a:lstStyle/>
          <a:p>
            <a:pPr marL="457200" lvl="0" indent="-457200" eaLnBrk="1" hangingPunct="1">
              <a:buClr>
                <a:srgbClr val="CC9900"/>
              </a:buClr>
              <a:buNone/>
            </a:pPr>
            <a:r>
              <a:rPr lang="en-US" altLang="en-US" b="1" dirty="0">
                <a:solidFill>
                  <a:srgbClr val="292929"/>
                </a:solidFill>
              </a:rPr>
              <a:t>Reflection:</a:t>
            </a:r>
          </a:p>
          <a:p>
            <a:pPr lvl="0" eaLnBrk="1" hangingPunct="1">
              <a:buClr>
                <a:srgbClr val="826200"/>
              </a:buClr>
              <a:buSzPct val="100000"/>
              <a:buFont typeface="Arial" panose="020B0604020202020204" pitchFamily="34" charset="0"/>
              <a:buChar char="•"/>
            </a:pPr>
            <a:r>
              <a:rPr lang="en-US" altLang="en-US" sz="2200" i="1" dirty="0">
                <a:solidFill>
                  <a:srgbClr val="292929"/>
                </a:solidFill>
              </a:rPr>
              <a:t>What strategies have your teachers used to encourage complex thinking?</a:t>
            </a:r>
          </a:p>
          <a:p>
            <a:pPr lvl="0" eaLnBrk="1" hangingPunct="1">
              <a:buClr>
                <a:srgbClr val="826200"/>
              </a:buClr>
              <a:buSzPct val="100000"/>
              <a:buFont typeface="Arial" panose="020B0604020202020204" pitchFamily="34" charset="0"/>
              <a:buChar char="•"/>
            </a:pPr>
            <a:r>
              <a:rPr lang="en-US" altLang="en-US" sz="2200" i="1" dirty="0">
                <a:solidFill>
                  <a:srgbClr val="292929"/>
                </a:solidFill>
              </a:rPr>
              <a:t>Why were they effective?</a:t>
            </a:r>
          </a:p>
        </p:txBody>
      </p:sp>
      <p:pic>
        <p:nvPicPr>
          <p:cNvPr id="21" name="Picture 2"/>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914400" y="2133600"/>
            <a:ext cx="1784350" cy="2700338"/>
          </a:xfrm>
          <a:prstGeom prst="rect">
            <a:avLst/>
          </a:prstGeom>
          <a:noFill/>
          <a:ln>
            <a:solidFill>
              <a:schemeClr val="bg2"/>
            </a:solidFill>
            <a:miter lim="800000"/>
            <a:headEnd/>
            <a:tailEnd/>
          </a:ln>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9436514B-C720-4D8B-995A-06D0659C190C}"/>
              </a:ext>
            </a:extLst>
          </p:cNvPr>
          <p:cNvSpPr>
            <a:spLocks noGrp="1"/>
          </p:cNvSpPr>
          <p:nvPr>
            <p:ph type="title"/>
          </p:nvPr>
        </p:nvSpPr>
        <p:spPr>
          <a:xfrm>
            <a:off x="1066800" y="2590800"/>
            <a:ext cx="7023100" cy="1412875"/>
          </a:xfrm>
        </p:spPr>
        <p:txBody>
          <a:bodyPr/>
          <a:lstStyle/>
          <a:p>
            <a:pPr algn="ctr"/>
            <a:r>
              <a:rPr lang="en-US" dirty="0"/>
              <a:t>Appendix of Image for Long Descriptions</a:t>
            </a:r>
          </a:p>
        </p:txBody>
      </p:sp>
    </p:spTree>
    <p:extLst>
      <p:ext uri="{BB962C8B-B14F-4D97-AF65-F5344CB8AC3E}">
        <p14:creationId xmlns:p14="http://schemas.microsoft.com/office/powerpoint/2010/main" val="373129817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9436514B-C720-4D8B-995A-06D0659C190C}"/>
              </a:ext>
            </a:extLst>
          </p:cNvPr>
          <p:cNvSpPr>
            <a:spLocks noGrp="1"/>
          </p:cNvSpPr>
          <p:nvPr>
            <p:ph type="title"/>
          </p:nvPr>
        </p:nvSpPr>
        <p:spPr/>
        <p:txBody>
          <a:bodyPr/>
          <a:lstStyle/>
          <a:p>
            <a:r>
              <a:rPr lang="en-US" altLang="en-US" sz="3200" dirty="0">
                <a:solidFill>
                  <a:srgbClr val="000000"/>
                </a:solidFill>
              </a:rPr>
              <a:t>Complex Cognitive Processes Long Description</a:t>
            </a:r>
            <a:endParaRPr lang="en-US" sz="3200" dirty="0"/>
          </a:p>
        </p:txBody>
      </p:sp>
      <p:sp>
        <p:nvSpPr>
          <p:cNvPr id="16" name="Content Placeholder 15">
            <a:extLst>
              <a:ext uri="{FF2B5EF4-FFF2-40B4-BE49-F238E27FC236}">
                <a16:creationId xmlns:a16="http://schemas.microsoft.com/office/drawing/2014/main" id="{EA311385-C4A3-4136-9520-D76EA580A625}"/>
              </a:ext>
            </a:extLst>
          </p:cNvPr>
          <p:cNvSpPr>
            <a:spLocks noGrp="1"/>
          </p:cNvSpPr>
          <p:nvPr>
            <p:ph idx="1"/>
          </p:nvPr>
        </p:nvSpPr>
        <p:spPr>
          <a:xfrm>
            <a:off x="949325" y="1981200"/>
            <a:ext cx="7661275" cy="914400"/>
          </a:xfrm>
        </p:spPr>
        <p:txBody>
          <a:bodyPr/>
          <a:lstStyle/>
          <a:p>
            <a:pPr marL="0" indent="0">
              <a:buNone/>
            </a:pPr>
            <a:r>
              <a:rPr lang="en-US" sz="1400" dirty="0"/>
              <a:t>This figure consists of three rectangular boxes. There is a box on top that is labeled conceptual understanding. This box is connected to the two boxes below it. Starting from the left, the boxes are labeled what are concepts? and promoting concept formation.</a:t>
            </a:r>
          </a:p>
        </p:txBody>
      </p:sp>
      <p:sp>
        <p:nvSpPr>
          <p:cNvPr id="18" name="Content Placeholder 17">
            <a:extLst>
              <a:ext uri="{FF2B5EF4-FFF2-40B4-BE49-F238E27FC236}">
                <a16:creationId xmlns:a16="http://schemas.microsoft.com/office/drawing/2014/main" id="{C8832046-72B5-4790-A651-1C9F1F35A870}"/>
              </a:ext>
            </a:extLst>
          </p:cNvPr>
          <p:cNvSpPr>
            <a:spLocks noGrp="1"/>
          </p:cNvSpPr>
          <p:nvPr>
            <p:ph sz="quarter" idx="13"/>
          </p:nvPr>
        </p:nvSpPr>
        <p:spPr>
          <a:xfrm>
            <a:off x="5423401" y="5715000"/>
            <a:ext cx="3187199" cy="346075"/>
          </a:xfrm>
        </p:spPr>
        <p:txBody>
          <a:bodyPr/>
          <a:lstStyle/>
          <a:p>
            <a:pPr marL="0" indent="0" algn="r">
              <a:buNone/>
            </a:pPr>
            <a:r>
              <a:rPr lang="en-US" sz="1200" dirty="0">
                <a:hlinkClick r:id="rId2" action="ppaction://hlinksldjump"/>
              </a:rPr>
              <a:t>Jump back to slide containing original image</a:t>
            </a:r>
            <a:endParaRPr lang="en-US" sz="1200" dirty="0"/>
          </a:p>
        </p:txBody>
      </p:sp>
    </p:spTree>
    <p:extLst>
      <p:ext uri="{BB962C8B-B14F-4D97-AF65-F5344CB8AC3E}">
        <p14:creationId xmlns:p14="http://schemas.microsoft.com/office/powerpoint/2010/main" val="343132275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9436514B-C720-4D8B-995A-06D0659C190C}"/>
              </a:ext>
            </a:extLst>
          </p:cNvPr>
          <p:cNvSpPr>
            <a:spLocks noGrp="1"/>
          </p:cNvSpPr>
          <p:nvPr>
            <p:ph type="title"/>
          </p:nvPr>
        </p:nvSpPr>
        <p:spPr/>
        <p:txBody>
          <a:bodyPr/>
          <a:lstStyle/>
          <a:p>
            <a:r>
              <a:rPr lang="en-US" altLang="en-US" sz="3200" dirty="0">
                <a:solidFill>
                  <a:srgbClr val="000000"/>
                </a:solidFill>
              </a:rPr>
              <a:t>Concept Map Long Description</a:t>
            </a:r>
            <a:endParaRPr lang="en-US" sz="3200" dirty="0"/>
          </a:p>
        </p:txBody>
      </p:sp>
      <p:sp>
        <p:nvSpPr>
          <p:cNvPr id="16" name="Content Placeholder 15">
            <a:extLst>
              <a:ext uri="{FF2B5EF4-FFF2-40B4-BE49-F238E27FC236}">
                <a16:creationId xmlns:a16="http://schemas.microsoft.com/office/drawing/2014/main" id="{EA311385-C4A3-4136-9520-D76EA580A625}"/>
              </a:ext>
            </a:extLst>
          </p:cNvPr>
          <p:cNvSpPr>
            <a:spLocks noGrp="1"/>
          </p:cNvSpPr>
          <p:nvPr>
            <p:ph idx="1"/>
          </p:nvPr>
        </p:nvSpPr>
        <p:spPr>
          <a:xfrm>
            <a:off x="949325" y="1981200"/>
            <a:ext cx="7661275" cy="838200"/>
          </a:xfrm>
        </p:spPr>
        <p:txBody>
          <a:bodyPr/>
          <a:lstStyle/>
          <a:p>
            <a:pPr marL="0" indent="0">
              <a:buNone/>
            </a:pPr>
            <a:r>
              <a:rPr lang="en-US" sz="1400" dirty="0"/>
              <a:t>This figure illustrates an example of a concept map. The map divides reptiles into characteristics, dinosaurs, and non-dinosaur reptilians. It further divides these three divisions based on different categories.</a:t>
            </a:r>
          </a:p>
        </p:txBody>
      </p:sp>
      <p:sp>
        <p:nvSpPr>
          <p:cNvPr id="18" name="Content Placeholder 17">
            <a:extLst>
              <a:ext uri="{FF2B5EF4-FFF2-40B4-BE49-F238E27FC236}">
                <a16:creationId xmlns:a16="http://schemas.microsoft.com/office/drawing/2014/main" id="{C8832046-72B5-4790-A651-1C9F1F35A870}"/>
              </a:ext>
            </a:extLst>
          </p:cNvPr>
          <p:cNvSpPr>
            <a:spLocks noGrp="1"/>
          </p:cNvSpPr>
          <p:nvPr>
            <p:ph sz="quarter" idx="13"/>
          </p:nvPr>
        </p:nvSpPr>
        <p:spPr>
          <a:xfrm>
            <a:off x="5423401" y="5715000"/>
            <a:ext cx="3187199" cy="346075"/>
          </a:xfrm>
        </p:spPr>
        <p:txBody>
          <a:bodyPr/>
          <a:lstStyle/>
          <a:p>
            <a:pPr marL="0" indent="0" algn="r">
              <a:buNone/>
            </a:pPr>
            <a:r>
              <a:rPr lang="en-US" sz="1200" dirty="0">
                <a:hlinkClick r:id="rId2" action="ppaction://hlinksldjump"/>
              </a:rPr>
              <a:t>Jump back to slide containing original image</a:t>
            </a:r>
            <a:endParaRPr lang="en-US" sz="1200" dirty="0"/>
          </a:p>
        </p:txBody>
      </p:sp>
    </p:spTree>
    <p:extLst>
      <p:ext uri="{BB962C8B-B14F-4D97-AF65-F5344CB8AC3E}">
        <p14:creationId xmlns:p14="http://schemas.microsoft.com/office/powerpoint/2010/main" val="400346089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9436514B-C720-4D8B-995A-06D0659C190C}"/>
              </a:ext>
            </a:extLst>
          </p:cNvPr>
          <p:cNvSpPr>
            <a:spLocks noGrp="1"/>
          </p:cNvSpPr>
          <p:nvPr>
            <p:ph type="title"/>
          </p:nvPr>
        </p:nvSpPr>
        <p:spPr/>
        <p:txBody>
          <a:bodyPr/>
          <a:lstStyle/>
          <a:p>
            <a:r>
              <a:rPr lang="en-US" altLang="en-US" sz="3200" dirty="0">
                <a:solidFill>
                  <a:srgbClr val="000000"/>
                </a:solidFill>
              </a:rPr>
              <a:t>Complex Cognitive Processes, 1 Long Description</a:t>
            </a:r>
            <a:endParaRPr lang="en-US" sz="3200" dirty="0"/>
          </a:p>
        </p:txBody>
      </p:sp>
      <p:sp>
        <p:nvSpPr>
          <p:cNvPr id="16" name="Content Placeholder 15">
            <a:extLst>
              <a:ext uri="{FF2B5EF4-FFF2-40B4-BE49-F238E27FC236}">
                <a16:creationId xmlns:a16="http://schemas.microsoft.com/office/drawing/2014/main" id="{EA311385-C4A3-4136-9520-D76EA580A625}"/>
              </a:ext>
            </a:extLst>
          </p:cNvPr>
          <p:cNvSpPr>
            <a:spLocks noGrp="1"/>
          </p:cNvSpPr>
          <p:nvPr>
            <p:ph idx="1"/>
          </p:nvPr>
        </p:nvSpPr>
        <p:spPr>
          <a:xfrm>
            <a:off x="949325" y="1981200"/>
            <a:ext cx="7661275" cy="914400"/>
          </a:xfrm>
        </p:spPr>
        <p:txBody>
          <a:bodyPr/>
          <a:lstStyle/>
          <a:p>
            <a:pPr marL="0" indent="0">
              <a:buNone/>
            </a:pPr>
            <a:r>
              <a:rPr lang="en-US" sz="1400" dirty="0"/>
              <a:t>This figure consists of six rectangular boxes. There is a large rectangular box labeled thinking. The box is divided into five small boxes. Starting from the left, the boxes are labeled what is thinking?, reasoning, critical thinking, decision making, and creative thinking.</a:t>
            </a:r>
          </a:p>
        </p:txBody>
      </p:sp>
      <p:sp>
        <p:nvSpPr>
          <p:cNvPr id="18" name="Content Placeholder 17">
            <a:extLst>
              <a:ext uri="{FF2B5EF4-FFF2-40B4-BE49-F238E27FC236}">
                <a16:creationId xmlns:a16="http://schemas.microsoft.com/office/drawing/2014/main" id="{C8832046-72B5-4790-A651-1C9F1F35A870}"/>
              </a:ext>
            </a:extLst>
          </p:cNvPr>
          <p:cNvSpPr>
            <a:spLocks noGrp="1"/>
          </p:cNvSpPr>
          <p:nvPr>
            <p:ph sz="quarter" idx="13"/>
          </p:nvPr>
        </p:nvSpPr>
        <p:spPr>
          <a:xfrm>
            <a:off x="5423401" y="5715000"/>
            <a:ext cx="3187199" cy="346075"/>
          </a:xfrm>
        </p:spPr>
        <p:txBody>
          <a:bodyPr/>
          <a:lstStyle/>
          <a:p>
            <a:pPr marL="0" indent="0" algn="r">
              <a:buNone/>
            </a:pPr>
            <a:r>
              <a:rPr lang="en-US" sz="1200" dirty="0">
                <a:hlinkClick r:id="rId2" action="ppaction://hlinksldjump"/>
              </a:rPr>
              <a:t>Jump back to slide containing original image</a:t>
            </a:r>
            <a:endParaRPr lang="en-US" sz="1200" dirty="0"/>
          </a:p>
        </p:txBody>
      </p:sp>
    </p:spTree>
    <p:extLst>
      <p:ext uri="{BB962C8B-B14F-4D97-AF65-F5344CB8AC3E}">
        <p14:creationId xmlns:p14="http://schemas.microsoft.com/office/powerpoint/2010/main" val="200065822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9436514B-C720-4D8B-995A-06D0659C190C}"/>
              </a:ext>
            </a:extLst>
          </p:cNvPr>
          <p:cNvSpPr>
            <a:spLocks noGrp="1"/>
          </p:cNvSpPr>
          <p:nvPr>
            <p:ph type="title"/>
          </p:nvPr>
        </p:nvSpPr>
        <p:spPr/>
        <p:txBody>
          <a:bodyPr/>
          <a:lstStyle/>
          <a:p>
            <a:r>
              <a:rPr lang="en-US" altLang="en-US" sz="3200" dirty="0">
                <a:solidFill>
                  <a:srgbClr val="000000"/>
                </a:solidFill>
              </a:rPr>
              <a:t>Thinking</a:t>
            </a:r>
            <a:r>
              <a:rPr lang="en-US" altLang="en-US" sz="2800" i="1" dirty="0">
                <a:solidFill>
                  <a:srgbClr val="000000"/>
                </a:solidFill>
              </a:rPr>
              <a:t> </a:t>
            </a:r>
            <a:r>
              <a:rPr lang="en-US" altLang="en-US" sz="3200" dirty="0">
                <a:solidFill>
                  <a:srgbClr val="000000"/>
                </a:solidFill>
              </a:rPr>
              <a:t>Long Description</a:t>
            </a:r>
            <a:endParaRPr lang="en-US" sz="3200" dirty="0"/>
          </a:p>
        </p:txBody>
      </p:sp>
      <p:sp>
        <p:nvSpPr>
          <p:cNvPr id="16" name="Content Placeholder 15">
            <a:extLst>
              <a:ext uri="{FF2B5EF4-FFF2-40B4-BE49-F238E27FC236}">
                <a16:creationId xmlns:a16="http://schemas.microsoft.com/office/drawing/2014/main" id="{EA311385-C4A3-4136-9520-D76EA580A625}"/>
              </a:ext>
            </a:extLst>
          </p:cNvPr>
          <p:cNvSpPr>
            <a:spLocks noGrp="1"/>
          </p:cNvSpPr>
          <p:nvPr>
            <p:ph idx="1"/>
          </p:nvPr>
        </p:nvSpPr>
        <p:spPr>
          <a:xfrm>
            <a:off x="949325" y="1981200"/>
            <a:ext cx="7661275" cy="1219200"/>
          </a:xfrm>
        </p:spPr>
        <p:txBody>
          <a:bodyPr/>
          <a:lstStyle/>
          <a:p>
            <a:pPr marL="0" indent="0">
              <a:buNone/>
            </a:pPr>
            <a:r>
              <a:rPr lang="en-US" sz="1400" dirty="0"/>
              <a:t>This figure illustrates two of reasoning. The first type is inductive reasoning. There is an image of a triangle, which indicates movement from the specific to the general. The second type is deductive reasoning. There is an image of an inverted triangle, which indicates the movement from the general to the specific.</a:t>
            </a:r>
          </a:p>
        </p:txBody>
      </p:sp>
      <p:sp>
        <p:nvSpPr>
          <p:cNvPr id="18" name="Content Placeholder 17">
            <a:extLst>
              <a:ext uri="{FF2B5EF4-FFF2-40B4-BE49-F238E27FC236}">
                <a16:creationId xmlns:a16="http://schemas.microsoft.com/office/drawing/2014/main" id="{C8832046-72B5-4790-A651-1C9F1F35A870}"/>
              </a:ext>
            </a:extLst>
          </p:cNvPr>
          <p:cNvSpPr>
            <a:spLocks noGrp="1"/>
          </p:cNvSpPr>
          <p:nvPr>
            <p:ph sz="quarter" idx="13"/>
          </p:nvPr>
        </p:nvSpPr>
        <p:spPr>
          <a:xfrm>
            <a:off x="5423401" y="5715000"/>
            <a:ext cx="3187199" cy="346075"/>
          </a:xfrm>
        </p:spPr>
        <p:txBody>
          <a:bodyPr/>
          <a:lstStyle/>
          <a:p>
            <a:pPr marL="0" indent="0" algn="r">
              <a:buNone/>
            </a:pPr>
            <a:r>
              <a:rPr lang="en-US" sz="1200" dirty="0">
                <a:hlinkClick r:id="rId2" action="ppaction://hlinksldjump"/>
              </a:rPr>
              <a:t>Jump back to slide containing original image</a:t>
            </a:r>
            <a:endParaRPr lang="en-US" sz="1200" dirty="0"/>
          </a:p>
        </p:txBody>
      </p:sp>
    </p:spTree>
    <p:extLst>
      <p:ext uri="{BB962C8B-B14F-4D97-AF65-F5344CB8AC3E}">
        <p14:creationId xmlns:p14="http://schemas.microsoft.com/office/powerpoint/2010/main" val="362364913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9436514B-C720-4D8B-995A-06D0659C190C}"/>
              </a:ext>
            </a:extLst>
          </p:cNvPr>
          <p:cNvSpPr>
            <a:spLocks noGrp="1"/>
          </p:cNvSpPr>
          <p:nvPr>
            <p:ph type="title"/>
          </p:nvPr>
        </p:nvSpPr>
        <p:spPr/>
        <p:txBody>
          <a:bodyPr/>
          <a:lstStyle/>
          <a:p>
            <a:r>
              <a:rPr lang="en-US" altLang="en-US" sz="3200" dirty="0">
                <a:solidFill>
                  <a:srgbClr val="000000"/>
                </a:solidFill>
              </a:rPr>
              <a:t>Complex Cognitive Processes, 2 Long Description</a:t>
            </a:r>
            <a:endParaRPr lang="en-US" sz="3200" dirty="0"/>
          </a:p>
        </p:txBody>
      </p:sp>
      <p:sp>
        <p:nvSpPr>
          <p:cNvPr id="16" name="Content Placeholder 15">
            <a:extLst>
              <a:ext uri="{FF2B5EF4-FFF2-40B4-BE49-F238E27FC236}">
                <a16:creationId xmlns:a16="http://schemas.microsoft.com/office/drawing/2014/main" id="{EA311385-C4A3-4136-9520-D76EA580A625}"/>
              </a:ext>
            </a:extLst>
          </p:cNvPr>
          <p:cNvSpPr>
            <a:spLocks noGrp="1"/>
          </p:cNvSpPr>
          <p:nvPr>
            <p:ph idx="1"/>
          </p:nvPr>
        </p:nvSpPr>
        <p:spPr>
          <a:xfrm>
            <a:off x="949325" y="1981200"/>
            <a:ext cx="7661275" cy="1219200"/>
          </a:xfrm>
        </p:spPr>
        <p:txBody>
          <a:bodyPr/>
          <a:lstStyle/>
          <a:p>
            <a:pPr marL="0" indent="0">
              <a:buNone/>
            </a:pPr>
            <a:r>
              <a:rPr lang="en-US" sz="1400" dirty="0"/>
              <a:t>This figure consists of five rectangular boxes. There is a box on top that is labeled problem solving. This box is connected to the two boxes below it. Starting from the left, the boxes are labeled steps in problem solving, obstacles to solving problems, developmental changes, and problem-based learning and project-based learning.</a:t>
            </a:r>
          </a:p>
        </p:txBody>
      </p:sp>
      <p:sp>
        <p:nvSpPr>
          <p:cNvPr id="18" name="Content Placeholder 17">
            <a:extLst>
              <a:ext uri="{FF2B5EF4-FFF2-40B4-BE49-F238E27FC236}">
                <a16:creationId xmlns:a16="http://schemas.microsoft.com/office/drawing/2014/main" id="{C8832046-72B5-4790-A651-1C9F1F35A870}"/>
              </a:ext>
            </a:extLst>
          </p:cNvPr>
          <p:cNvSpPr>
            <a:spLocks noGrp="1"/>
          </p:cNvSpPr>
          <p:nvPr>
            <p:ph sz="quarter" idx="13"/>
          </p:nvPr>
        </p:nvSpPr>
        <p:spPr>
          <a:xfrm>
            <a:off x="5423401" y="5715000"/>
            <a:ext cx="3187199" cy="346075"/>
          </a:xfrm>
        </p:spPr>
        <p:txBody>
          <a:bodyPr/>
          <a:lstStyle/>
          <a:p>
            <a:pPr marL="0" indent="0" algn="r">
              <a:buNone/>
            </a:pPr>
            <a:r>
              <a:rPr lang="en-US" sz="1200" dirty="0">
                <a:hlinkClick r:id="rId2" action="ppaction://hlinksldjump"/>
              </a:rPr>
              <a:t>Jump back to slide containing original image</a:t>
            </a:r>
            <a:endParaRPr lang="en-US" sz="1200" dirty="0"/>
          </a:p>
        </p:txBody>
      </p:sp>
    </p:spTree>
    <p:extLst>
      <p:ext uri="{BB962C8B-B14F-4D97-AF65-F5344CB8AC3E}">
        <p14:creationId xmlns:p14="http://schemas.microsoft.com/office/powerpoint/2010/main" val="151175614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dirty="0"/>
              <a:t>Connecting with Teachers</a:t>
            </a:r>
          </a:p>
        </p:txBody>
      </p:sp>
      <p:sp>
        <p:nvSpPr>
          <p:cNvPr id="2" name="Content Placeholder 1"/>
          <p:cNvSpPr>
            <a:spLocks noGrp="1"/>
          </p:cNvSpPr>
          <p:nvPr>
            <p:ph idx="1"/>
          </p:nvPr>
        </p:nvSpPr>
        <p:spPr>
          <a:xfrm>
            <a:off x="304800" y="1676400"/>
            <a:ext cx="8194675" cy="4506913"/>
          </a:xfrm>
        </p:spPr>
        <p:txBody>
          <a:bodyPr/>
          <a:lstStyle/>
          <a:p>
            <a:pPr lvl="0" eaLnBrk="1" hangingPunct="1">
              <a:buClr>
                <a:srgbClr val="826200"/>
              </a:buClr>
              <a:buSzPct val="100000"/>
              <a:buFont typeface="Arial" panose="020B0604020202020204" pitchFamily="34" charset="0"/>
              <a:buChar char="•"/>
            </a:pPr>
            <a:r>
              <a:rPr lang="en-US" altLang="en-US" sz="2800" dirty="0">
                <a:solidFill>
                  <a:srgbClr val="292929"/>
                </a:solidFill>
              </a:rPr>
              <a:t>Marilyn </a:t>
            </a:r>
            <a:r>
              <a:rPr lang="en-US" altLang="en-US" sz="2800" dirty="0" err="1">
                <a:solidFill>
                  <a:srgbClr val="292929"/>
                </a:solidFill>
              </a:rPr>
              <a:t>Whirry’s</a:t>
            </a:r>
            <a:r>
              <a:rPr lang="en-US" altLang="en-US" sz="2800" dirty="0">
                <a:solidFill>
                  <a:srgbClr val="292929"/>
                </a:solidFill>
              </a:rPr>
              <a:t> teaching philosophy centers around embracing and celebrating the art of learning</a:t>
            </a:r>
          </a:p>
          <a:p>
            <a:pPr lvl="0" eaLnBrk="1" hangingPunct="1">
              <a:buClr>
                <a:srgbClr val="826200"/>
              </a:buClr>
              <a:buSzPct val="100000"/>
              <a:buFont typeface="Arial" panose="020B0604020202020204" pitchFamily="34" charset="0"/>
              <a:buChar char="•"/>
            </a:pPr>
            <a:r>
              <a:rPr lang="en-US" altLang="en-US" sz="2800" dirty="0">
                <a:solidFill>
                  <a:srgbClr val="292929"/>
                </a:solidFill>
              </a:rPr>
              <a:t>She feels teachers need to help students become motivated to search for knowledge and discover answers to questions about why and how</a:t>
            </a:r>
            <a:endParaRPr lang="en-US" altLang="en-US" sz="2400" dirty="0">
              <a:solidFill>
                <a:srgbClr val="292929"/>
              </a:solidFill>
            </a:endParaRPr>
          </a:p>
          <a:p>
            <a:pPr lvl="0" eaLnBrk="1" hangingPunct="1">
              <a:buClr>
                <a:srgbClr val="826200"/>
              </a:buClr>
              <a:buSzPct val="100000"/>
              <a:buFont typeface="Arial" panose="020B0604020202020204" pitchFamily="34" charset="0"/>
              <a:buChar char="•"/>
            </a:pPr>
            <a:r>
              <a:rPr lang="en-US" altLang="en-US" sz="2800" dirty="0">
                <a:solidFill>
                  <a:srgbClr val="292929"/>
                </a:solidFill>
              </a:rPr>
              <a:t>One of Marilyn’s most important goals as a teacher is to get students to think deeply as they read and write</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9436514B-C720-4D8B-995A-06D0659C190C}"/>
              </a:ext>
            </a:extLst>
          </p:cNvPr>
          <p:cNvSpPr>
            <a:spLocks noGrp="1"/>
          </p:cNvSpPr>
          <p:nvPr>
            <p:ph type="title"/>
          </p:nvPr>
        </p:nvSpPr>
        <p:spPr/>
        <p:txBody>
          <a:bodyPr/>
          <a:lstStyle/>
          <a:p>
            <a:r>
              <a:rPr lang="en-US" altLang="en-US" sz="3200" dirty="0">
                <a:solidFill>
                  <a:srgbClr val="000000"/>
                </a:solidFill>
              </a:rPr>
              <a:t>Complex Cognitive Processes, 3 Long Description</a:t>
            </a:r>
            <a:endParaRPr lang="en-US" sz="3200" dirty="0"/>
          </a:p>
        </p:txBody>
      </p:sp>
      <p:sp>
        <p:nvSpPr>
          <p:cNvPr id="16" name="Content Placeholder 15">
            <a:extLst>
              <a:ext uri="{FF2B5EF4-FFF2-40B4-BE49-F238E27FC236}">
                <a16:creationId xmlns:a16="http://schemas.microsoft.com/office/drawing/2014/main" id="{EA311385-C4A3-4136-9520-D76EA580A625}"/>
              </a:ext>
            </a:extLst>
          </p:cNvPr>
          <p:cNvSpPr>
            <a:spLocks noGrp="1"/>
          </p:cNvSpPr>
          <p:nvPr>
            <p:ph idx="1"/>
          </p:nvPr>
        </p:nvSpPr>
        <p:spPr>
          <a:xfrm>
            <a:off x="949325" y="1981200"/>
            <a:ext cx="7661275" cy="990600"/>
          </a:xfrm>
        </p:spPr>
        <p:txBody>
          <a:bodyPr/>
          <a:lstStyle/>
          <a:p>
            <a:pPr marL="0" indent="0">
              <a:buNone/>
            </a:pPr>
            <a:r>
              <a:rPr lang="en-US" sz="1400" dirty="0"/>
              <a:t>This figure consists of three rectangular boxes. There is a box on top that is labeled transfer. This box is connected to the two boxes below it. Starting from the left, the boxes are labeled what is transfer? and types of transfer.</a:t>
            </a:r>
          </a:p>
        </p:txBody>
      </p:sp>
      <p:sp>
        <p:nvSpPr>
          <p:cNvPr id="18" name="Content Placeholder 17">
            <a:extLst>
              <a:ext uri="{FF2B5EF4-FFF2-40B4-BE49-F238E27FC236}">
                <a16:creationId xmlns:a16="http://schemas.microsoft.com/office/drawing/2014/main" id="{C8832046-72B5-4790-A651-1C9F1F35A870}"/>
              </a:ext>
            </a:extLst>
          </p:cNvPr>
          <p:cNvSpPr>
            <a:spLocks noGrp="1"/>
          </p:cNvSpPr>
          <p:nvPr>
            <p:ph sz="quarter" idx="13"/>
          </p:nvPr>
        </p:nvSpPr>
        <p:spPr>
          <a:xfrm>
            <a:off x="5423401" y="5715000"/>
            <a:ext cx="3187199" cy="346075"/>
          </a:xfrm>
        </p:spPr>
        <p:txBody>
          <a:bodyPr/>
          <a:lstStyle/>
          <a:p>
            <a:pPr marL="0" indent="0" algn="r">
              <a:buNone/>
            </a:pPr>
            <a:r>
              <a:rPr lang="en-US" sz="1200" dirty="0">
                <a:hlinkClick r:id="rId2" action="ppaction://hlinksldjump"/>
              </a:rPr>
              <a:t>Jump back to slide containing original image</a:t>
            </a:r>
            <a:endParaRPr lang="en-US" sz="1200" dirty="0"/>
          </a:p>
        </p:txBody>
      </p:sp>
    </p:spTree>
    <p:extLst>
      <p:ext uri="{BB962C8B-B14F-4D97-AF65-F5344CB8AC3E}">
        <p14:creationId xmlns:p14="http://schemas.microsoft.com/office/powerpoint/2010/main" val="409603611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63575"/>
            <a:ext cx="7023100" cy="784225"/>
          </a:xfrm>
        </p:spPr>
        <p:txBody>
          <a:bodyPr/>
          <a:lstStyle/>
          <a:p>
            <a:r>
              <a:rPr lang="en-US" altLang="en-US" dirty="0">
                <a:solidFill>
                  <a:srgbClr val="000000"/>
                </a:solidFill>
              </a:rPr>
              <a:t>Conceptual Understanding</a:t>
            </a:r>
            <a:endParaRPr lang="en-IN" dirty="0"/>
          </a:p>
        </p:txBody>
      </p:sp>
      <p:sp>
        <p:nvSpPr>
          <p:cNvPr id="3" name="Content Placeholder 2"/>
          <p:cNvSpPr>
            <a:spLocks noGrp="1"/>
          </p:cNvSpPr>
          <p:nvPr>
            <p:ph sz="quarter" idx="15"/>
          </p:nvPr>
        </p:nvSpPr>
        <p:spPr>
          <a:xfrm>
            <a:off x="914396" y="1658480"/>
            <a:ext cx="7848604" cy="869574"/>
          </a:xfrm>
        </p:spPr>
        <p:txBody>
          <a:bodyPr/>
          <a:lstStyle/>
          <a:p>
            <a:pPr marL="0" lvl="0" indent="0" algn="ctr" eaLnBrk="1" hangingPunct="1">
              <a:spcAft>
                <a:spcPts val="100"/>
              </a:spcAft>
              <a:buClr>
                <a:srgbClr val="CC9900"/>
              </a:buClr>
              <a:buNone/>
            </a:pPr>
            <a:r>
              <a:rPr lang="en-US" altLang="en-US" sz="2800" b="1" kern="1200" dirty="0">
                <a:solidFill>
                  <a:srgbClr val="292929"/>
                </a:solidFill>
                <a:latin typeface="Arial" panose="020B0604020202020204" pitchFamily="34" charset="0"/>
              </a:rPr>
              <a:t>Concepts</a:t>
            </a:r>
            <a:r>
              <a:rPr lang="en-US" altLang="en-US" sz="2300" b="1" kern="1200" dirty="0">
                <a:solidFill>
                  <a:srgbClr val="292929"/>
                </a:solidFill>
                <a:latin typeface="Arial" panose="020B0604020202020204" pitchFamily="34" charset="0"/>
              </a:rPr>
              <a:t> </a:t>
            </a:r>
            <a:r>
              <a:rPr lang="en-US" altLang="en-US" sz="2300" kern="1200" dirty="0">
                <a:solidFill>
                  <a:srgbClr val="292929"/>
                </a:solidFill>
                <a:latin typeface="Arial" panose="020B0604020202020204" pitchFamily="34" charset="0"/>
              </a:rPr>
              <a:t>are categories that group objects, events, and characteristics on the basis of common properties</a:t>
            </a:r>
          </a:p>
        </p:txBody>
      </p:sp>
      <p:sp>
        <p:nvSpPr>
          <p:cNvPr id="4" name="Content Placeholder 3"/>
          <p:cNvSpPr>
            <a:spLocks noGrp="1"/>
          </p:cNvSpPr>
          <p:nvPr>
            <p:ph sz="quarter" idx="16"/>
          </p:nvPr>
        </p:nvSpPr>
        <p:spPr>
          <a:xfrm>
            <a:off x="927844" y="2528054"/>
            <a:ext cx="7162800" cy="2541532"/>
          </a:xfrm>
        </p:spPr>
        <p:txBody>
          <a:bodyPr/>
          <a:lstStyle/>
          <a:p>
            <a:pPr marL="0" lvl="0" indent="0" eaLnBrk="1" hangingPunct="1">
              <a:buClr>
                <a:srgbClr val="CC9900"/>
              </a:buClr>
              <a:buNone/>
            </a:pPr>
            <a:r>
              <a:rPr lang="en-US" altLang="en-US" sz="2800" b="1" kern="1200" dirty="0">
                <a:solidFill>
                  <a:srgbClr val="292929"/>
                </a:solidFill>
                <a:latin typeface="Arial" panose="020B0604020202020204" pitchFamily="34" charset="0"/>
              </a:rPr>
              <a:t>Concept formation</a:t>
            </a:r>
          </a:p>
          <a:p>
            <a:pPr marL="738188" lvl="1" indent="-344488" eaLnBrk="1" hangingPunct="1">
              <a:buClr>
                <a:srgbClr val="000000"/>
              </a:buClr>
              <a:buSzPct val="100000"/>
              <a:buFont typeface="Arial" panose="020B0604020202020204" pitchFamily="34" charset="0"/>
              <a:buChar char="•"/>
            </a:pPr>
            <a:r>
              <a:rPr lang="en-IN" altLang="en-US" sz="2100" kern="1200" dirty="0">
                <a:solidFill>
                  <a:srgbClr val="292929"/>
                </a:solidFill>
                <a:latin typeface="Arial" panose="020B0604020202020204" pitchFamily="34" charset="0"/>
              </a:rPr>
              <a:t>Learning about the features of concepts</a:t>
            </a:r>
            <a:endParaRPr lang="en-US" altLang="en-US" sz="2100" kern="1200" dirty="0">
              <a:solidFill>
                <a:srgbClr val="292929"/>
              </a:solidFill>
              <a:latin typeface="Arial" panose="020B0604020202020204" pitchFamily="34" charset="0"/>
            </a:endParaRPr>
          </a:p>
          <a:p>
            <a:pPr marL="738188" lvl="1" indent="-344488" eaLnBrk="1" hangingPunct="1">
              <a:buClr>
                <a:srgbClr val="000000"/>
              </a:buClr>
              <a:buSzPct val="100000"/>
              <a:buFont typeface="Arial" panose="020B0604020202020204" pitchFamily="34" charset="0"/>
              <a:buChar char="•"/>
            </a:pPr>
            <a:r>
              <a:rPr lang="en-IN" altLang="en-US" sz="2100" kern="1200" dirty="0">
                <a:solidFill>
                  <a:srgbClr val="292929"/>
                </a:solidFill>
                <a:latin typeface="Arial" panose="020B0604020202020204" pitchFamily="34" charset="0"/>
              </a:rPr>
              <a:t>Defining concepts and providing examples</a:t>
            </a:r>
            <a:endParaRPr lang="en-US" altLang="en-US" sz="2100" kern="1200" dirty="0">
              <a:solidFill>
                <a:srgbClr val="292929"/>
              </a:solidFill>
              <a:latin typeface="Arial" panose="020B0604020202020204" pitchFamily="34" charset="0"/>
            </a:endParaRPr>
          </a:p>
          <a:p>
            <a:pPr marL="738188" lvl="1" indent="-344488" eaLnBrk="1" hangingPunct="1">
              <a:buClr>
                <a:srgbClr val="000000"/>
              </a:buClr>
              <a:buSzPct val="100000"/>
              <a:buFont typeface="Arial" panose="020B0604020202020204" pitchFamily="34" charset="0"/>
              <a:buChar char="•"/>
            </a:pPr>
            <a:r>
              <a:rPr lang="en-IN" altLang="en-US" sz="2100" kern="1200" dirty="0">
                <a:solidFill>
                  <a:srgbClr val="292929"/>
                </a:solidFill>
                <a:latin typeface="Arial" panose="020B0604020202020204" pitchFamily="34" charset="0"/>
              </a:rPr>
              <a:t>Hierarchical categorization and concept maps</a:t>
            </a:r>
            <a:endParaRPr lang="en-US" altLang="en-US" sz="2100" kern="1200" dirty="0">
              <a:solidFill>
                <a:srgbClr val="292929"/>
              </a:solidFill>
              <a:latin typeface="Arial" panose="020B0604020202020204" pitchFamily="34" charset="0"/>
            </a:endParaRPr>
          </a:p>
          <a:p>
            <a:pPr marL="738188" lvl="1" indent="-344488" eaLnBrk="1" hangingPunct="1">
              <a:buClr>
                <a:srgbClr val="000000"/>
              </a:buClr>
              <a:buSzPct val="100000"/>
              <a:buFont typeface="Arial" panose="020B0604020202020204" pitchFamily="34" charset="0"/>
              <a:buChar char="•"/>
            </a:pPr>
            <a:r>
              <a:rPr lang="en-US" altLang="en-US" sz="2100" kern="1200" dirty="0">
                <a:solidFill>
                  <a:srgbClr val="292929"/>
                </a:solidFill>
                <a:latin typeface="Arial" panose="020B0604020202020204" pitchFamily="34" charset="0"/>
              </a:rPr>
              <a:t>Hypothesis testing</a:t>
            </a:r>
          </a:p>
          <a:p>
            <a:pPr marL="738188" lvl="1" indent="-344488" eaLnBrk="1" hangingPunct="1">
              <a:spcBef>
                <a:spcPct val="0"/>
              </a:spcBef>
              <a:buClr>
                <a:srgbClr val="000000"/>
              </a:buClr>
              <a:buSzPct val="100000"/>
              <a:buFont typeface="Arial" panose="020B0604020202020204" pitchFamily="34" charset="0"/>
              <a:buChar char="•"/>
            </a:pPr>
            <a:r>
              <a:rPr lang="en-US" altLang="en-US" sz="2100" kern="1200" dirty="0">
                <a:solidFill>
                  <a:srgbClr val="292929"/>
                </a:solidFill>
                <a:latin typeface="Arial" panose="020B0604020202020204" pitchFamily="34" charset="0"/>
              </a:rPr>
              <a:t>Prototype matching</a:t>
            </a:r>
          </a:p>
        </p:txBody>
      </p:sp>
      <p:pic>
        <p:nvPicPr>
          <p:cNvPr id="819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4953000"/>
            <a:ext cx="1752600"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179" y="520521"/>
            <a:ext cx="7023100" cy="936625"/>
          </a:xfrm>
        </p:spPr>
        <p:txBody>
          <a:bodyPr/>
          <a:lstStyle/>
          <a:p>
            <a:r>
              <a:rPr lang="en-US" altLang="en-US" dirty="0">
                <a:solidFill>
                  <a:srgbClr val="000000"/>
                </a:solidFill>
              </a:rPr>
              <a:t>Concept Map</a:t>
            </a:r>
            <a:endParaRPr lang="en-IN" dirty="0"/>
          </a:p>
        </p:txBody>
      </p:sp>
      <p:pic>
        <p:nvPicPr>
          <p:cNvPr id="6" name="Picture 5">
            <a:extLst>
              <a:ext uri="{FF2B5EF4-FFF2-40B4-BE49-F238E27FC236}">
                <a16:creationId xmlns:a16="http://schemas.microsoft.com/office/drawing/2014/main" id="{1DA8A76D-3330-4751-B271-D903A21D3E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333" t="24093" r="6667" b="5557"/>
          <a:stretch/>
        </p:blipFill>
        <p:spPr>
          <a:xfrm>
            <a:off x="762000" y="1732546"/>
            <a:ext cx="7772400" cy="4824663"/>
          </a:xfrm>
          <a:prstGeom prst="rect">
            <a:avLst/>
          </a:prstGeom>
        </p:spPr>
      </p:pic>
      <p:sp>
        <p:nvSpPr>
          <p:cNvPr id="5" name="Content Placeholder 4">
            <a:extLst>
              <a:ext uri="{FF2B5EF4-FFF2-40B4-BE49-F238E27FC236}">
                <a16:creationId xmlns:a16="http://schemas.microsoft.com/office/drawing/2014/main" id="{2414D5A6-55A4-4636-96EB-FA37C6CAF44C}"/>
              </a:ext>
            </a:extLst>
          </p:cNvPr>
          <p:cNvSpPr>
            <a:spLocks noGrp="1"/>
          </p:cNvSpPr>
          <p:nvPr>
            <p:ph idx="1"/>
          </p:nvPr>
        </p:nvSpPr>
        <p:spPr>
          <a:xfrm>
            <a:off x="6781800" y="6113864"/>
            <a:ext cx="2133600" cy="457200"/>
          </a:xfrm>
        </p:spPr>
        <p:txBody>
          <a:bodyPr/>
          <a:lstStyle/>
          <a:p>
            <a:pPr marL="0" indent="0" algn="r">
              <a:buNone/>
            </a:pPr>
            <a:r>
              <a:rPr lang="en-US" sz="1200" dirty="0">
                <a:hlinkClick r:id="rId4" action="ppaction://hlinksldjump"/>
              </a:rPr>
              <a:t>Jump to long description</a:t>
            </a:r>
            <a:endParaRPr lang="en-US" sz="1200"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300" y="826395"/>
            <a:ext cx="7023100" cy="631825"/>
          </a:xfrm>
        </p:spPr>
        <p:txBody>
          <a:bodyPr/>
          <a:lstStyle/>
          <a:p>
            <a:r>
              <a:rPr lang="en-US" altLang="en-US" dirty="0">
                <a:solidFill>
                  <a:srgbClr val="000000"/>
                </a:solidFill>
              </a:rPr>
              <a:t>Promoting Concept Formation</a:t>
            </a:r>
            <a:endParaRPr lang="en-IN" dirty="0"/>
          </a:p>
        </p:txBody>
      </p:sp>
      <p:sp>
        <p:nvSpPr>
          <p:cNvPr id="3" name="Content Placeholder 2"/>
          <p:cNvSpPr>
            <a:spLocks noGrp="1"/>
          </p:cNvSpPr>
          <p:nvPr>
            <p:ph idx="1"/>
          </p:nvPr>
        </p:nvSpPr>
        <p:spPr>
          <a:xfrm>
            <a:off x="949325" y="1778358"/>
            <a:ext cx="7159625" cy="4114800"/>
          </a:xfrm>
        </p:spPr>
        <p:txBody>
          <a:bodyPr/>
          <a:lstStyle/>
          <a:p>
            <a:pPr lvl="0" eaLnBrk="1" hangingPunct="1">
              <a:buClr>
                <a:srgbClr val="826200"/>
              </a:buClr>
              <a:buSzPct val="100000"/>
              <a:buFont typeface="Arial" panose="020B0604020202020204" pitchFamily="34" charset="0"/>
              <a:buChar char="•"/>
            </a:pPr>
            <a:r>
              <a:rPr lang="en-US" altLang="en-US" sz="2400" dirty="0">
                <a:solidFill>
                  <a:srgbClr val="292929"/>
                </a:solidFill>
              </a:rPr>
              <a:t>Use the rule-example strategy</a:t>
            </a:r>
          </a:p>
          <a:p>
            <a:pPr lvl="0" eaLnBrk="1" hangingPunct="1">
              <a:buClr>
                <a:srgbClr val="826200"/>
              </a:buClr>
              <a:buSzPct val="100000"/>
              <a:buFont typeface="Arial" panose="020B0604020202020204" pitchFamily="34" charset="0"/>
              <a:buChar char="•"/>
            </a:pPr>
            <a:r>
              <a:rPr lang="en-US" altLang="en-US" sz="2400" dirty="0">
                <a:solidFill>
                  <a:srgbClr val="292929"/>
                </a:solidFill>
              </a:rPr>
              <a:t>Help students learn what a concept is and what it is not</a:t>
            </a:r>
          </a:p>
          <a:p>
            <a:pPr lvl="0" eaLnBrk="1" hangingPunct="1">
              <a:buClr>
                <a:srgbClr val="826200"/>
              </a:buClr>
              <a:buSzPct val="100000"/>
              <a:buFont typeface="Arial" panose="020B0604020202020204" pitchFamily="34" charset="0"/>
              <a:buChar char="•"/>
            </a:pPr>
            <a:r>
              <a:rPr lang="en-US" altLang="en-US" sz="2400" dirty="0">
                <a:solidFill>
                  <a:srgbClr val="292929"/>
                </a:solidFill>
              </a:rPr>
              <a:t>Provide clear, concrete examples</a:t>
            </a:r>
          </a:p>
          <a:p>
            <a:pPr lvl="0" eaLnBrk="1" hangingPunct="1">
              <a:spcBef>
                <a:spcPct val="0"/>
              </a:spcBef>
              <a:buClr>
                <a:srgbClr val="826200"/>
              </a:buClr>
              <a:buSzPct val="100000"/>
              <a:buFont typeface="Arial" panose="020B0604020202020204" pitchFamily="34" charset="0"/>
              <a:buChar char="•"/>
            </a:pPr>
            <a:r>
              <a:rPr lang="en-US" altLang="en-US" sz="2400" dirty="0">
                <a:solidFill>
                  <a:srgbClr val="292929"/>
                </a:solidFill>
              </a:rPr>
              <a:t>Relate new concepts to already-known </a:t>
            </a:r>
            <a:br>
              <a:rPr lang="en-US" altLang="en-US" sz="2400" dirty="0">
                <a:solidFill>
                  <a:srgbClr val="292929"/>
                </a:solidFill>
              </a:rPr>
            </a:br>
            <a:r>
              <a:rPr lang="en-US" altLang="en-US" sz="2400" dirty="0">
                <a:solidFill>
                  <a:srgbClr val="292929"/>
                </a:solidFill>
              </a:rPr>
              <a:t>concepts</a:t>
            </a:r>
          </a:p>
          <a:p>
            <a:pPr lvl="0" eaLnBrk="1" hangingPunct="1">
              <a:buClr>
                <a:srgbClr val="826200"/>
              </a:buClr>
              <a:buSzPct val="100000"/>
              <a:buFont typeface="Arial" panose="020B0604020202020204" pitchFamily="34" charset="0"/>
              <a:buChar char="•"/>
            </a:pPr>
            <a:r>
              <a:rPr lang="en-US" altLang="en-US" sz="2400" dirty="0">
                <a:solidFill>
                  <a:srgbClr val="292929"/>
                </a:solidFill>
              </a:rPr>
              <a:t>Create concepts maps</a:t>
            </a:r>
          </a:p>
          <a:p>
            <a:pPr lvl="0" eaLnBrk="1" hangingPunct="1">
              <a:buClr>
                <a:srgbClr val="826200"/>
              </a:buClr>
              <a:buSzPct val="100000"/>
              <a:buFont typeface="Arial" panose="020B0604020202020204" pitchFamily="34" charset="0"/>
              <a:buChar char="•"/>
            </a:pPr>
            <a:r>
              <a:rPr lang="en-US" altLang="en-US" sz="2400" dirty="0">
                <a:solidFill>
                  <a:srgbClr val="292929"/>
                </a:solidFill>
              </a:rPr>
              <a:t>Generate hypotheses about concepts</a:t>
            </a:r>
          </a:p>
          <a:p>
            <a:pPr lvl="0" eaLnBrk="1" hangingPunct="1">
              <a:buClr>
                <a:srgbClr val="826200"/>
              </a:buClr>
              <a:buSzPct val="100000"/>
              <a:buFont typeface="Arial" panose="020B0604020202020204" pitchFamily="34" charset="0"/>
              <a:buChar char="•"/>
            </a:pPr>
            <a:r>
              <a:rPr lang="en-US" altLang="en-US" sz="2400" dirty="0">
                <a:solidFill>
                  <a:srgbClr val="292929"/>
                </a:solidFill>
              </a:rPr>
              <a:t>Match prototype</a:t>
            </a:r>
          </a:p>
          <a:p>
            <a:pPr lvl="0" eaLnBrk="1" hangingPunct="1">
              <a:buClr>
                <a:srgbClr val="826200"/>
              </a:buClr>
              <a:buSzPct val="100000"/>
              <a:buFont typeface="Arial" panose="020B0604020202020204" pitchFamily="34" charset="0"/>
              <a:buChar char="•"/>
            </a:pPr>
            <a:r>
              <a:rPr lang="en-US" altLang="en-US" sz="2400" dirty="0">
                <a:solidFill>
                  <a:srgbClr val="292929"/>
                </a:solidFill>
              </a:rPr>
              <a:t>Check for understanding and generalization</a:t>
            </a:r>
          </a:p>
        </p:txBody>
      </p:sp>
      <p:pic>
        <p:nvPicPr>
          <p:cNvPr id="10244"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3048000"/>
            <a:ext cx="1905000" cy="226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829" y="38100"/>
            <a:ext cx="7023100" cy="1412875"/>
          </a:xfrm>
        </p:spPr>
        <p:txBody>
          <a:bodyPr/>
          <a:lstStyle/>
          <a:p>
            <a:r>
              <a:rPr lang="en-US" altLang="en-US" dirty="0">
                <a:solidFill>
                  <a:srgbClr val="000000"/>
                </a:solidFill>
              </a:rPr>
              <a:t>Enter the Debate</a:t>
            </a:r>
            <a:endParaRPr lang="en-IN" dirty="0"/>
          </a:p>
        </p:txBody>
      </p:sp>
      <p:sp>
        <p:nvSpPr>
          <p:cNvPr id="3" name="Content Placeholder 2"/>
          <p:cNvSpPr>
            <a:spLocks noGrp="1"/>
          </p:cNvSpPr>
          <p:nvPr>
            <p:ph idx="1"/>
          </p:nvPr>
        </p:nvSpPr>
        <p:spPr>
          <a:xfrm>
            <a:off x="1375001" y="1662994"/>
            <a:ext cx="7661275" cy="781050"/>
          </a:xfrm>
        </p:spPr>
        <p:txBody>
          <a:bodyPr/>
          <a:lstStyle/>
          <a:p>
            <a:pPr lvl="0" eaLnBrk="1" hangingPunct="1">
              <a:buClr>
                <a:srgbClr val="CC9900"/>
              </a:buClr>
              <a:buNone/>
            </a:pPr>
            <a:r>
              <a:rPr lang="en-US" altLang="en-US" i="1" dirty="0">
                <a:solidFill>
                  <a:srgbClr val="292929"/>
                </a:solidFill>
              </a:rPr>
              <a:t>Can teachers teach students to think?</a:t>
            </a:r>
            <a:r>
              <a:rPr lang="en-US" altLang="en-US" dirty="0">
                <a:solidFill>
                  <a:srgbClr val="292929"/>
                </a:solidFill>
              </a:rPr>
              <a:t> </a:t>
            </a:r>
          </a:p>
        </p:txBody>
      </p:sp>
      <p:sp>
        <p:nvSpPr>
          <p:cNvPr id="4" name="Content Placeholder 3"/>
          <p:cNvSpPr>
            <a:spLocks noGrp="1"/>
          </p:cNvSpPr>
          <p:nvPr>
            <p:ph sz="quarter" idx="13"/>
          </p:nvPr>
        </p:nvSpPr>
        <p:spPr>
          <a:xfrm>
            <a:off x="1281908" y="2692990"/>
            <a:ext cx="959793" cy="586541"/>
          </a:xfrm>
        </p:spPr>
        <p:txBody>
          <a:bodyPr/>
          <a:lstStyle/>
          <a:p>
            <a:pPr marL="0" lvl="0" indent="0">
              <a:spcBef>
                <a:spcPct val="50000"/>
              </a:spcBef>
              <a:buClrTx/>
              <a:buSzTx/>
              <a:buNone/>
            </a:pPr>
            <a:r>
              <a:rPr lang="en-US" altLang="en-US" sz="2400" b="1" kern="1200" dirty="0">
                <a:solidFill>
                  <a:srgbClr val="999933"/>
                </a:solidFill>
                <a:latin typeface="Arial" panose="020B0604020202020204" pitchFamily="34" charset="0"/>
              </a:rPr>
              <a:t>YES</a:t>
            </a:r>
          </a:p>
        </p:txBody>
      </p:sp>
      <p:sp>
        <p:nvSpPr>
          <p:cNvPr id="5" name="Content Placeholder 4"/>
          <p:cNvSpPr>
            <a:spLocks noGrp="1"/>
          </p:cNvSpPr>
          <p:nvPr>
            <p:ph sz="quarter" idx="14"/>
          </p:nvPr>
        </p:nvSpPr>
        <p:spPr>
          <a:xfrm>
            <a:off x="5202406" y="2693188"/>
            <a:ext cx="1098752" cy="520456"/>
          </a:xfrm>
        </p:spPr>
        <p:txBody>
          <a:bodyPr/>
          <a:lstStyle/>
          <a:p>
            <a:pPr marL="0" lvl="0" indent="0">
              <a:spcBef>
                <a:spcPct val="50000"/>
              </a:spcBef>
              <a:buClrTx/>
              <a:buSzTx/>
              <a:buNone/>
            </a:pPr>
            <a:r>
              <a:rPr lang="en-US" altLang="en-US" sz="2400" b="1" kern="1200" dirty="0">
                <a:solidFill>
                  <a:srgbClr val="999933"/>
                </a:solidFill>
                <a:latin typeface="Arial" panose="020B0604020202020204" pitchFamily="34" charset="0"/>
              </a:rPr>
              <a:t>NO</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0" y="38100"/>
            <a:ext cx="7023100" cy="1412875"/>
          </a:xfrm>
        </p:spPr>
        <p:txBody>
          <a:bodyPr/>
          <a:lstStyle/>
          <a:p>
            <a:r>
              <a:rPr lang="en-US" altLang="en-US" sz="3600" dirty="0">
                <a:solidFill>
                  <a:srgbClr val="000000"/>
                </a:solidFill>
              </a:rPr>
              <a:t>Complex Cognitive Processes, 1</a:t>
            </a:r>
            <a:endParaRPr lang="en-IN" dirty="0"/>
          </a:p>
        </p:txBody>
      </p:sp>
      <p:pic>
        <p:nvPicPr>
          <p:cNvPr id="5" name="Picture 4">
            <a:extLst>
              <a:ext uri="{FF2B5EF4-FFF2-40B4-BE49-F238E27FC236}">
                <a16:creationId xmlns:a16="http://schemas.microsoft.com/office/drawing/2014/main" id="{DB8C9D31-3F65-4473-BE5C-7BF4163F6A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00" t="26265" r="5001" b="10263"/>
          <a:stretch/>
        </p:blipFill>
        <p:spPr>
          <a:xfrm>
            <a:off x="685800" y="1801275"/>
            <a:ext cx="8001000" cy="4352922"/>
          </a:xfrm>
          <a:prstGeom prst="rect">
            <a:avLst/>
          </a:prstGeom>
        </p:spPr>
      </p:pic>
      <p:sp>
        <p:nvSpPr>
          <p:cNvPr id="6" name="Content Placeholder 5">
            <a:extLst>
              <a:ext uri="{FF2B5EF4-FFF2-40B4-BE49-F238E27FC236}">
                <a16:creationId xmlns:a16="http://schemas.microsoft.com/office/drawing/2014/main" id="{857028CD-DD70-45F6-98CD-E32536014021}"/>
              </a:ext>
            </a:extLst>
          </p:cNvPr>
          <p:cNvSpPr>
            <a:spLocks noGrp="1"/>
          </p:cNvSpPr>
          <p:nvPr>
            <p:ph idx="1"/>
          </p:nvPr>
        </p:nvSpPr>
        <p:spPr>
          <a:xfrm>
            <a:off x="6629400" y="6140342"/>
            <a:ext cx="2057400" cy="228600"/>
          </a:xfrm>
        </p:spPr>
        <p:txBody>
          <a:bodyPr/>
          <a:lstStyle/>
          <a:p>
            <a:pPr marL="0" indent="0" algn="r">
              <a:buNone/>
            </a:pPr>
            <a:r>
              <a:rPr lang="en-US" sz="1200" dirty="0">
                <a:hlinkClick r:id="rId4" action="ppaction://hlinksldjump"/>
              </a:rPr>
              <a:t>Jump to long description</a:t>
            </a:r>
            <a:endParaRPr lang="en-US" sz="1200" dirty="0"/>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7"/>
  <p:tag name="MMPROD_UIDATA" val="&lt;database version=&quot;7.0&quot;&gt;&lt;object type=&quot;1&quot; unique_id=&quot;10001&quot;&gt;&lt;object type=&quot;8&quot; unique_id=&quot;11019&quot;&gt;&lt;/object&gt;&lt;object type=&quot;2&quot; unique_id=&quot;11020&quot;&gt;&lt;object type=&quot;3&quot; unique_id=&quot;11021&quot;&gt;&lt;property id=&quot;20148&quot; value=&quot;5&quot;/&gt;&lt;property id=&quot;20300&quot; value=&quot;Slide 1 - &amp;quot;C  H  A  P  T  E  R   9&amp;quot;&quot;/&gt;&lt;property id=&quot;20307&quot; value=&quot;256&quot;/&gt;&lt;/object&gt;&lt;object type=&quot;3&quot; unique_id=&quot;11022&quot;&gt;&lt;property id=&quot;20148&quot; value=&quot;5&quot;/&gt;&lt;property id=&quot;20300&quot; value=&quot;Slide 2 - &amp;quot;Learning Goals&amp;quot;&quot;/&gt;&lt;property id=&quot;20307&quot; value=&quot;281&quot;/&gt;&lt;/object&gt;&lt;object type=&quot;3&quot; unique_id=&quot;11023&quot;&gt;&lt;property id=&quot;20148&quot; value=&quot;5&quot;/&gt;&lt;property id=&quot;20300&quot; value=&quot;Slide 3 - &amp;quot;Complex Cognitive Processes&amp;quot;&quot;/&gt;&lt;property id=&quot;20307&quot; value=&quot;276&quot;/&gt;&lt;/object&gt;&lt;object type=&quot;3&quot; unique_id=&quot;11024&quot;&gt;&lt;property id=&quot;20148&quot; value=&quot;5&quot;/&gt;&lt;property id=&quot;20300&quot; value=&quot;Slide 4 - &amp;quot;Connecting with Teachers&amp;quot;&quot;/&gt;&lt;property id=&quot;20307&quot; value=&quot;290&quot;/&gt;&lt;/object&gt;&lt;object type=&quot;3&quot; unique_id=&quot;11025&quot;&gt;&lt;property id=&quot;20148&quot; value=&quot;5&quot;/&gt;&lt;property id=&quot;20300&quot; value=&quot;Slide 5 - &amp;quot;Conceptual Understanding&amp;quot;&quot;/&gt;&lt;property id=&quot;20307&quot; value=&quot;261&quot;/&gt;&lt;/object&gt;&lt;object type=&quot;3&quot; unique_id=&quot;11026&quot;&gt;&lt;property id=&quot;20148&quot; value=&quot;5&quot;/&gt;&lt;property id=&quot;20300&quot; value=&quot;Slide 6 - &amp;quot;Concept Map&amp;quot;&quot;/&gt;&lt;property id=&quot;20307&quot; value=&quot;264&quot;/&gt;&lt;/object&gt;&lt;object type=&quot;3&quot; unique_id=&quot;11027&quot;&gt;&lt;property id=&quot;20148&quot; value=&quot;5&quot;/&gt;&lt;property id=&quot;20300&quot; value=&quot;Slide 7 - &amp;quot;Promoting Concept Formation&amp;quot;&quot;/&gt;&lt;property id=&quot;20307&quot; value=&quot;262&quot;/&gt;&lt;/object&gt;&lt;object type=&quot;3&quot; unique_id=&quot;11028&quot;&gt;&lt;property id=&quot;20148&quot; value=&quot;5&quot;/&gt;&lt;property id=&quot;20300&quot; value=&quot;Slide 8 - &amp;quot;Enter the Debate&amp;quot;&quot;/&gt;&lt;property id=&quot;20307&quot; value=&quot;280&quot;/&gt;&lt;/object&gt;&lt;object type=&quot;3&quot; unique_id=&quot;11029&quot;&gt;&lt;property id=&quot;20148&quot; value=&quot;5&quot;/&gt;&lt;property id=&quot;20300&quot; value=&quot;Slide 9 - &amp;quot;Complex Cognitive Processes&amp;quot;&quot;/&gt;&lt;property id=&quot;20307&quot; value=&quot;277&quot;/&gt;&lt;/object&gt;&lt;object type=&quot;3&quot; unique_id=&quot;11030&quot;&gt;&lt;property id=&quot;20148&quot; value=&quot;5&quot;/&gt;&lt;property id=&quot;20300&quot; value=&quot;Slide 10 - &amp;quot;Thinking &amp;quot;&quot;/&gt;&lt;property id=&quot;20307&quot; value=&quot;263&quot;/&gt;&lt;/object&gt;&lt;object type=&quot;3&quot; unique_id=&quot;11031&quot;&gt;&lt;property id=&quot;20148&quot; value=&quot;5&quot;/&gt;&lt;property id=&quot;20300&quot; value=&quot;Slide 11 - &amp;quot;Reasoning – Inductive&amp;quot;&quot;/&gt;&lt;property id=&quot;20307&quot; value=&quot;291&quot;/&gt;&lt;/object&gt;&lt;object type=&quot;3&quot; unique_id=&quot;11032&quot;&gt;&lt;property id=&quot;20148&quot; value=&quot;5&quot;/&gt;&lt;property id=&quot;20300&quot; value=&quot;Slide 12 - &amp;quot;Reasoning – Deductive&amp;quot;&quot;/&gt;&lt;property id=&quot;20307&quot; value=&quot;292&quot;/&gt;&lt;/object&gt;&lt;object type=&quot;3&quot; unique_id=&quot;11033&quot;&gt;&lt;property id=&quot;20148&quot; value=&quot;5&quot;/&gt;&lt;property id=&quot;20300&quot; value=&quot;Slide 13 - &amp;quot;Critical Thinking&amp;quot;&quot;/&gt;&lt;property id=&quot;20307&quot; value=&quot;265&quot;/&gt;&lt;/object&gt;&lt;object type=&quot;3&quot; unique_id=&quot;11034&quot;&gt;&lt;property id=&quot;20148&quot; value=&quot;5&quot;/&gt;&lt;property id=&quot;20300&quot; value=&quot;Slide 14 - &amp;quot;Decision Making&amp;quot;&quot;/&gt;&lt;property id=&quot;20307&quot; value=&quot;266&quot;/&gt;&lt;/object&gt;&lt;object type=&quot;3&quot; unique_id=&quot;11035&quot;&gt;&lt;property id=&quot;20148&quot; value=&quot;5&quot;/&gt;&lt;property id=&quot;20300&quot; value=&quot;Slide 15 - &amp;quot;Decision Making&amp;quot;&quot;/&gt;&lt;property id=&quot;20307&quot; value=&quot;267&quot;/&gt;&lt;/object&gt;&lt;object type=&quot;3&quot; unique_id=&quot;11036&quot;&gt;&lt;property id=&quot;20148&quot; value=&quot;5&quot;/&gt;&lt;property id=&quot;20300&quot; value=&quot;Slide 16 - &amp;quot;Strategies for Making Good Decisions for Yourself and Your Students&amp;quot;&quot;/&gt;&lt;property id=&quot;20307&quot; value=&quot;293&quot;/&gt;&lt;/object&gt;&lt;object type=&quot;3&quot; unique_id=&quot;11037&quot;&gt;&lt;property id=&quot;20148&quot; value=&quot;5&quot;/&gt;&lt;property id=&quot;20300&quot; value=&quot;Slide 17 - &amp;quot;Creative Thinking&amp;quot;&quot;/&gt;&lt;property id=&quot;20307&quot; value=&quot;269&quot;/&gt;&lt;/object&gt;&lt;object type=&quot;3&quot; unique_id=&quot;11038&quot;&gt;&lt;property id=&quot;20148&quot; value=&quot;5&quot;/&gt;&lt;property id=&quot;20300&quot; value=&quot;Slide 18 - &amp;quot;Teaching and Creativity&amp;quot;&quot;/&gt;&lt;property id=&quot;20307&quot; value=&quot;296&quot;/&gt;&lt;/object&gt;&lt;object type=&quot;3&quot; unique_id=&quot;11039&quot;&gt;&lt;property id=&quot;20148&quot; value=&quot;5&quot;/&gt;&lt;property id=&quot;20300&quot; value=&quot;Slide 19 - &amp;quot;Ways to Improve Creativity&amp;quot;&quot;/&gt;&lt;property id=&quot;20307&quot; value=&quot;287&quot;/&gt;&lt;/object&gt;&lt;object type=&quot;3&quot; unique_id=&quot;11040&quot;&gt;&lt;property id=&quot;20148&quot; value=&quot;5&quot;/&gt;&lt;property id=&quot;20300&quot; value=&quot;Slide 20 - &amp;quot;Ways to Improve Creativity cont’d&amp;quot;&quot;/&gt;&lt;property id=&quot;20307&quot; value=&quot;270&quot;/&gt;&lt;/object&gt;&lt;object type=&quot;3&quot; unique_id=&quot;11041&quot;&gt;&lt;property id=&quot;20148&quot; value=&quot;5&quot;/&gt;&lt;property id=&quot;20300&quot; value=&quot;Slide 21 - &amp;quot;Complex Cognitive Processes&amp;quot;&quot;/&gt;&lt;property id=&quot;20307&quot; value=&quot;278&quot;/&gt;&lt;/object&gt;&lt;object type=&quot;3&quot; unique_id=&quot;11042&quot;&gt;&lt;property id=&quot;20148&quot; value=&quot;5&quot;/&gt;&lt;property id=&quot;20300&quot; value=&quot;Slide 22 - &amp;quot;Problem Solving &amp;quot;&quot;/&gt;&lt;property id=&quot;20307&quot; value=&quot;271&quot;/&gt;&lt;/object&gt;&lt;object type=&quot;3&quot; unique_id=&quot;11043&quot;&gt;&lt;property id=&quot;20148&quot; value=&quot;5&quot;/&gt;&lt;property id=&quot;20300&quot; value=&quot;Slide 23 - &amp;quot;Obstacles to Problem Solving&amp;quot;&quot;/&gt;&lt;property id=&quot;20307&quot; value=&quot;272&quot;/&gt;&lt;/object&gt;&lt;object type=&quot;3&quot; unique_id=&quot;11044&quot;&gt;&lt;property id=&quot;20148&quot; value=&quot;5&quot;/&gt;&lt;property id=&quot;20300&quot; value=&quot;Slide 24 - &amp;quot;Developmental Changes&amp;quot;&quot;/&gt;&lt;property id=&quot;20307&quot; value=&quot;286&quot;/&gt;&lt;/object&gt;&lt;object type=&quot;3&quot; unique_id=&quot;11045&quot;&gt;&lt;property id=&quot;20148&quot; value=&quot;5&quot;/&gt;&lt;property id=&quot;20300&quot; value=&quot;Slide 25 - &amp;quot;Problem- and Project-Based Learning&amp;quot;&quot;/&gt;&lt;property id=&quot;20307&quot; value=&quot;273&quot;/&gt;&lt;/object&gt;&lt;object type=&quot;3&quot; unique_id=&quot;11046&quot;&gt;&lt;property id=&quot;20148&quot; value=&quot;5&quot;/&gt;&lt;property id=&quot;20300&quot; value=&quot;Slide 26 - &amp;quot;Problem-Based Learning&amp;quot;&quot;/&gt;&lt;property id=&quot;20307&quot; value=&quot;289&quot;/&gt;&lt;/object&gt;&lt;object type=&quot;3&quot; unique_id=&quot;11047&quot;&gt;&lt;property id=&quot;20148&quot; value=&quot;5&quot;/&gt;&lt;property id=&quot;20300&quot; value=&quot;Slide 27 - &amp;quot;Complex Cognitive Processes&amp;quot;&quot;/&gt;&lt;property id=&quot;20307&quot; value=&quot;279&quot;/&gt;&lt;/object&gt;&lt;object type=&quot;3&quot; unique_id=&quot;11048&quot;&gt;&lt;property id=&quot;20148&quot; value=&quot;5&quot;/&gt;&lt;property id=&quot;20300&quot; value=&quot;Slide 28 - &amp;quot;Types of Transfer&amp;quot;&quot;/&gt;&lt;property id=&quot;20307&quot; value=&quot;274&quot;/&gt;&lt;/object&gt;&lt;object type=&quot;3&quot; unique_id=&quot;11049&quot;&gt;&lt;property id=&quot;20148&quot; value=&quot;5&quot;/&gt;&lt;property id=&quot;20300&quot; value=&quot;Slide 29 - &amp;quot;High-road transfer can be…&amp;quot;&quot;/&gt;&lt;property id=&quot;20307&quot; value=&quot;284&quot;/&gt;&lt;/object&gt;&lt;object type=&quot;3&quot; unique_id=&quot;11050&quot;&gt;&lt;property id=&quot;20148&quot; value=&quot;5&quot;/&gt;&lt;property id=&quot;20300&quot; value=&quot;Slide 30 - &amp;quot;Cultural Practices and Transfer&amp;quot;&quot;/&gt;&lt;property id=&quot;20307&quot; value=&quot;294&quot;/&gt;&lt;/object&gt;&lt;object type=&quot;3&quot; unique_id=&quot;11051&quot;&gt;&lt;property id=&quot;20148&quot; value=&quot;5&quot;/&gt;&lt;property id=&quot;20300&quot; value=&quot;Slide 31 - &amp;quot;Best Practices for Helping Students Transfer Information&amp;quot;&quot;/&gt;&lt;property id=&quot;20307&quot; value=&quot;295&quot;/&gt;&lt;/object&gt;&lt;object type=&quot;3&quot; unique_id=&quot;11052&quot;&gt;&lt;property id=&quot;20148&quot; value=&quot;5&quot;/&gt;&lt;property id=&quot;20300&quot; value=&quot;Slide 32 - &amp;quot;Classroom Connections: Crack the Case—The Case of the Statistics Test&amp;quot;&quot;/&gt;&lt;property id=&quot;20307&quot; value=&quot;282&quot;/&gt;&lt;/object&gt;&lt;object type=&quot;3&quot; unique_id=&quot;11053&quot;&gt;&lt;property id=&quot;20148&quot; value=&quot;5&quot;/&gt;&lt;property id=&quot;20300&quot; value=&quot;Slide 33 - &amp;quot;Reflection &amp;amp; Observation&amp;quot;&quot;/&gt;&lt;property id=&quot;20307&quot; value=&quot;285&quot;/&gt;&lt;/object&gt;&lt;/object&gt;&lt;/object&gt;&lt;/database&gt;"/>
  <p:tag name="SECTOMILLISECCONVERTED" val="1"/>
</p:tagLst>
</file>

<file path=ppt/theme/theme1.xml><?xml version="1.0" encoding="utf-8"?>
<a:theme xmlns:a="http://schemas.openxmlformats.org/drawingml/2006/main" name="Axis">
  <a:themeElements>
    <a:clrScheme name="Custom 15">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000080"/>
      </a:hlink>
      <a:folHlink>
        <a:srgbClr val="000080"/>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2D0BD"/>
        </a:solidFill>
        <a:ln w="31750" cap="flat" cmpd="sng" algn="ctr">
          <a:solidFill>
            <a:srgbClr val="000099"/>
          </a:solidFill>
          <a:prstDash val="solid"/>
          <a:round/>
          <a:headEnd type="none" w="med" len="med"/>
          <a:tailEnd type="none" w="med" len="med"/>
        </a:ln>
        <a:effectLst/>
      </a:spPr>
      <a:bodyPr vert="horz" wrap="square" lIns="91440" tIns="91440" rIns="91440" bIns="9144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92D0BD"/>
        </a:solidFill>
        <a:ln w="31750" cap="flat" cmpd="sng" algn="ctr">
          <a:solidFill>
            <a:srgbClr val="000099"/>
          </a:solidFill>
          <a:prstDash val="solid"/>
          <a:round/>
          <a:headEnd type="none" w="med" len="med"/>
          <a:tailEnd type="none" w="med" len="med"/>
        </a:ln>
        <a:effectLst/>
      </a:spPr>
      <a:bodyPr vert="horz" wrap="square" lIns="91440" tIns="91440" rIns="91440" bIns="9144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xis">
  <a:themeElements>
    <a:clrScheme name="Custom 16">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000080"/>
      </a:hlink>
      <a:folHlink>
        <a:srgbClr val="000080"/>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2D0BD"/>
        </a:solidFill>
        <a:ln w="31750" cap="flat" cmpd="sng" algn="ctr">
          <a:solidFill>
            <a:srgbClr val="000099"/>
          </a:solidFill>
          <a:prstDash val="solid"/>
          <a:round/>
          <a:headEnd type="none" w="med" len="med"/>
          <a:tailEnd type="none" w="med" len="med"/>
        </a:ln>
        <a:effectLst/>
      </a:spPr>
      <a:bodyPr vert="horz" wrap="square" lIns="91440" tIns="91440" rIns="91440" bIns="9144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92D0BD"/>
        </a:solidFill>
        <a:ln w="31750" cap="flat" cmpd="sng" algn="ctr">
          <a:solidFill>
            <a:srgbClr val="000099"/>
          </a:solidFill>
          <a:prstDash val="solid"/>
          <a:round/>
          <a:headEnd type="none" w="med" len="med"/>
          <a:tailEnd type="none" w="med" len="med"/>
        </a:ln>
        <a:effectLst/>
      </a:spPr>
      <a:bodyPr vert="horz" wrap="square" lIns="91440" tIns="91440" rIns="91440" bIns="9144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ate xmlns="aa4f5ada-9d1d-46d6-b705-f2cf90d05a9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81ABAF118341F49B3F97BCD1E57DDE2" ma:contentTypeVersion="3" ma:contentTypeDescription="Create a new document." ma:contentTypeScope="" ma:versionID="8a827f09f0fb2cd00d2e2a78512a51fa">
  <xsd:schema xmlns:xsd="http://www.w3.org/2001/XMLSchema" xmlns:xs="http://www.w3.org/2001/XMLSchema" xmlns:p="http://schemas.microsoft.com/office/2006/metadata/properties" xmlns:ns2="3b891efd-a537-4e57-a9a6-7bde74ae8a20" xmlns:ns3="aa4f5ada-9d1d-46d6-b705-f2cf90d05a91" targetNamespace="http://schemas.microsoft.com/office/2006/metadata/properties" ma:root="true" ma:fieldsID="4714e10bff8317b959a0f442da74e446" ns2:_="" ns3:_="">
    <xsd:import namespace="3b891efd-a537-4e57-a9a6-7bde74ae8a20"/>
    <xsd:import namespace="aa4f5ada-9d1d-46d6-b705-f2cf90d05a91"/>
    <xsd:element name="properties">
      <xsd:complexType>
        <xsd:sequence>
          <xsd:element name="documentManagement">
            <xsd:complexType>
              <xsd:all>
                <xsd:element ref="ns2:SharedWithUsers" minOccurs="0"/>
                <xsd:element ref="ns2:SharedWithDetails" minOccurs="0"/>
                <xsd:element ref="ns3: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891efd-a537-4e57-a9a6-7bde74ae8a2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4f5ada-9d1d-46d6-b705-f2cf90d05a91" elementFormDefault="qualified">
    <xsd:import namespace="http://schemas.microsoft.com/office/2006/documentManagement/types"/>
    <xsd:import namespace="http://schemas.microsoft.com/office/infopath/2007/PartnerControls"/>
    <xsd:element name="Date" ma:index="10" nillable="true" ma:displayName="Date" ma:format="DateOnly"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D7D9BC-576F-4F59-80F4-5EFC3AFF3E2A}">
  <ds:schemaRefs>
    <ds:schemaRef ds:uri="http://schemas.microsoft.com/sharepoint/v3/contenttype/forms"/>
  </ds:schemaRefs>
</ds:datastoreItem>
</file>

<file path=customXml/itemProps2.xml><?xml version="1.0" encoding="utf-8"?>
<ds:datastoreItem xmlns:ds="http://schemas.openxmlformats.org/officeDocument/2006/customXml" ds:itemID="{36CD110C-68C3-4F43-A22E-ECC214314B12}">
  <ds:schemaRefs>
    <ds:schemaRef ds:uri="3b891efd-a537-4e57-a9a6-7bde74ae8a20"/>
    <ds:schemaRef ds:uri="http://schemas.microsoft.com/office/2006/documentManagement/types"/>
    <ds:schemaRef ds:uri="http://purl.org/dc/dcmitype/"/>
    <ds:schemaRef ds:uri="http://www.w3.org/XML/1998/namespace"/>
    <ds:schemaRef ds:uri="http://purl.org/dc/term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aa4f5ada-9d1d-46d6-b705-f2cf90d05a91"/>
  </ds:schemaRefs>
</ds:datastoreItem>
</file>

<file path=customXml/itemProps3.xml><?xml version="1.0" encoding="utf-8"?>
<ds:datastoreItem xmlns:ds="http://schemas.openxmlformats.org/officeDocument/2006/customXml" ds:itemID="{362DD579-DFA7-4D70-A338-E4DEC3780B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891efd-a537-4e57-a9a6-7bde74ae8a20"/>
    <ds:schemaRef ds:uri="aa4f5ada-9d1d-46d6-b705-f2cf90d05a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5695</TotalTime>
  <Words>1852</Words>
  <Application>Microsoft Office PowerPoint</Application>
  <PresentationFormat>On-screen Show (4:3)</PresentationFormat>
  <Paragraphs>258</Paragraphs>
  <Slides>40</Slides>
  <Notes>33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40</vt:i4>
      </vt:variant>
    </vt:vector>
  </HeadingPairs>
  <TitlesOfParts>
    <vt:vector size="45" baseType="lpstr">
      <vt:lpstr>Arial</vt:lpstr>
      <vt:lpstr>Times New Roman</vt:lpstr>
      <vt:lpstr>Wingdings</vt:lpstr>
      <vt:lpstr>Axis</vt:lpstr>
      <vt:lpstr>1_Axis</vt:lpstr>
      <vt:lpstr>CHAPTER 9</vt:lpstr>
      <vt:lpstr>Learning Goals</vt:lpstr>
      <vt:lpstr>Complex Cognitive Processes</vt:lpstr>
      <vt:lpstr>Connecting with Teachers</vt:lpstr>
      <vt:lpstr>Conceptual Understanding</vt:lpstr>
      <vt:lpstr>Concept Map</vt:lpstr>
      <vt:lpstr>Promoting Concept Formation</vt:lpstr>
      <vt:lpstr>Enter the Debate</vt:lpstr>
      <vt:lpstr>Complex Cognitive Processes, 1</vt:lpstr>
      <vt:lpstr>Thinking </vt:lpstr>
      <vt:lpstr>Reasoning - Inductive</vt:lpstr>
      <vt:lpstr>Reasoning – Deductive</vt:lpstr>
      <vt:lpstr>Critical Thinking</vt:lpstr>
      <vt:lpstr>Decision Making, 1</vt:lpstr>
      <vt:lpstr>Decision Making, 2</vt:lpstr>
      <vt:lpstr>Strategies for Making Good Decisions for Yourself and Your Students</vt:lpstr>
      <vt:lpstr>Creative Thinking</vt:lpstr>
      <vt:lpstr>Teaching and Creativity</vt:lpstr>
      <vt:lpstr>Ways to Improve Creativity, 1</vt:lpstr>
      <vt:lpstr>Ways to Improve Creativity, 2</vt:lpstr>
      <vt:lpstr>Complex Cognitive Processes, 2</vt:lpstr>
      <vt:lpstr>Problem Solving </vt:lpstr>
      <vt:lpstr>Obstacles to Problem Solving</vt:lpstr>
      <vt:lpstr>Developmental Changes</vt:lpstr>
      <vt:lpstr>Problem- and Project-Based Learning</vt:lpstr>
      <vt:lpstr>Problem-Based Learning</vt:lpstr>
      <vt:lpstr>Complex Cognitive Processes, 3</vt:lpstr>
      <vt:lpstr>Types of Transfer</vt:lpstr>
      <vt:lpstr>High-Road Transfer Can Be…</vt:lpstr>
      <vt:lpstr>Cultural Practices and Transfer</vt:lpstr>
      <vt:lpstr>Best Practices for Helping Students Transfer Information</vt:lpstr>
      <vt:lpstr>Classroom Connections: Crack the Case—The Case of the Statistics Test</vt:lpstr>
      <vt:lpstr>Reflection &amp; Observation</vt:lpstr>
      <vt:lpstr>Appendix of Image for Long Descriptions</vt:lpstr>
      <vt:lpstr>Complex Cognitive Processes Long Description</vt:lpstr>
      <vt:lpstr>Concept Map Long Description</vt:lpstr>
      <vt:lpstr>Complex Cognitive Processes, 1 Long Description</vt:lpstr>
      <vt:lpstr>Thinking Long Description</vt:lpstr>
      <vt:lpstr>Complex Cognitive Processes, 2 Long Description</vt:lpstr>
      <vt:lpstr>Complex Cognitive Processes, 3 Long Description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dc:title>
  <dc:creator>cr customer</dc:creator>
  <cp:lastModifiedBy>BUTTERFLY</cp:lastModifiedBy>
  <cp:revision>458</cp:revision>
  <dcterms:created xsi:type="dcterms:W3CDTF">2002-07-23T01:50:47Z</dcterms:created>
  <dcterms:modified xsi:type="dcterms:W3CDTF">2017-08-24T09:04:02Z</dcterms:modified>
</cp:coreProperties>
</file>