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4"/>
    <p:sldMasterId id="2147483725" r:id="rId5"/>
    <p:sldMasterId id="2147483705" r:id="rId6"/>
  </p:sldMasterIdLst>
  <p:notesMasterIdLst>
    <p:notesMasterId r:id="rId49"/>
  </p:notesMasterIdLst>
  <p:handoutMasterIdLst>
    <p:handoutMasterId r:id="rId50"/>
  </p:handoutMasterIdLst>
  <p:sldIdLst>
    <p:sldId id="321" r:id="rId7"/>
    <p:sldId id="312" r:id="rId8"/>
    <p:sldId id="322" r:id="rId9"/>
    <p:sldId id="333" r:id="rId10"/>
    <p:sldId id="315" r:id="rId11"/>
    <p:sldId id="327" r:id="rId12"/>
    <p:sldId id="334" r:id="rId13"/>
    <p:sldId id="335" r:id="rId14"/>
    <p:sldId id="336" r:id="rId15"/>
    <p:sldId id="328" r:id="rId16"/>
    <p:sldId id="323" r:id="rId17"/>
    <p:sldId id="329" r:id="rId18"/>
    <p:sldId id="330" r:id="rId19"/>
    <p:sldId id="331" r:id="rId20"/>
    <p:sldId id="337" r:id="rId21"/>
    <p:sldId id="324" r:id="rId22"/>
    <p:sldId id="303" r:id="rId23"/>
    <p:sldId id="317" r:id="rId24"/>
    <p:sldId id="304" r:id="rId25"/>
    <p:sldId id="305" r:id="rId26"/>
    <p:sldId id="338" r:id="rId27"/>
    <p:sldId id="325" r:id="rId28"/>
    <p:sldId id="306" r:id="rId29"/>
    <p:sldId id="342" r:id="rId30"/>
    <p:sldId id="341" r:id="rId31"/>
    <p:sldId id="326" r:id="rId32"/>
    <p:sldId id="311" r:id="rId33"/>
    <p:sldId id="307" r:id="rId34"/>
    <p:sldId id="339" r:id="rId35"/>
    <p:sldId id="310" r:id="rId36"/>
    <p:sldId id="340" r:id="rId37"/>
    <p:sldId id="313" r:id="rId38"/>
    <p:sldId id="320" r:id="rId39"/>
    <p:sldId id="316" r:id="rId40"/>
    <p:sldId id="343" r:id="rId41"/>
    <p:sldId id="344" r:id="rId42"/>
    <p:sldId id="345" r:id="rId43"/>
    <p:sldId id="346" r:id="rId44"/>
    <p:sldId id="347" r:id="rId45"/>
    <p:sldId id="348" r:id="rId46"/>
    <p:sldId id="349" r:id="rId47"/>
    <p:sldId id="350" r:id="rId48"/>
  </p:sldIdLst>
  <p:sldSz cx="9144000" cy="6858000" type="screen4x3"/>
  <p:notesSz cx="6858000" cy="9144000"/>
  <p:custDataLst>
    <p:tags r:id="rId51"/>
  </p:custDataLst>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9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 lastIdx="1" clrIdx="0"/>
  <p:cmAuthor id="2" name="Nikita G Kurup" initials="NGK" lastIdx="13" clrIdx="1">
    <p:extLst>
      <p:ext uri="{19B8F6BF-5375-455C-9EA6-DF929625EA0E}">
        <p15:presenceInfo xmlns:p15="http://schemas.microsoft.com/office/powerpoint/2012/main" userId="Nikita G Kurup" providerId="None"/>
      </p:ext>
    </p:extLst>
  </p:cmAuthor>
  <p:cmAuthor id="3" name="Ashtami Devi" initials="AD" lastIdx="7" clrIdx="2">
    <p:extLst>
      <p:ext uri="{19B8F6BF-5375-455C-9EA6-DF929625EA0E}">
        <p15:presenceInfo xmlns:p15="http://schemas.microsoft.com/office/powerpoint/2012/main" userId="S-1-5-21-3361151005-2080053223-3394076701-1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6220"/>
    <a:srgbClr val="B2B2B2"/>
    <a:srgbClr val="CCCC99"/>
    <a:srgbClr val="808080"/>
    <a:srgbClr val="000000"/>
    <a:srgbClr val="FFFF66"/>
    <a:srgbClr val="CCCCFF"/>
    <a:srgbClr val="A1C4DB"/>
    <a:srgbClr val="7EAECE"/>
    <a:srgbClr val="5A97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50" autoAdjust="0"/>
    <p:restoredTop sz="94280" autoAdjust="0"/>
  </p:normalViewPr>
  <p:slideViewPr>
    <p:cSldViewPr>
      <p:cViewPr varScale="1">
        <p:scale>
          <a:sx n="69" d="100"/>
          <a:sy n="69" d="100"/>
        </p:scale>
        <p:origin x="1854" y="48"/>
      </p:cViewPr>
      <p:guideLst>
        <p:guide orient="horz" pos="1920"/>
        <p:guide pos="2928"/>
      </p:guideLst>
    </p:cSldViewPr>
  </p:slideViewPr>
  <p:outlineViewPr>
    <p:cViewPr>
      <p:scale>
        <a:sx n="33" d="100"/>
        <a:sy n="33" d="100"/>
      </p:scale>
      <p:origin x="0" y="-212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32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81325" cy="449263"/>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defTabSz="896938">
              <a:defRPr sz="1200">
                <a:latin typeface="Times" pitchFamily="80" charset="0"/>
              </a:defRPr>
            </a:lvl1pPr>
          </a:lstStyle>
          <a:p>
            <a:pPr>
              <a:defRPr/>
            </a:pPr>
            <a:endParaRPr lang="en-US" dirty="0"/>
          </a:p>
        </p:txBody>
      </p:sp>
      <p:sp>
        <p:nvSpPr>
          <p:cNvPr id="56323" name="Rectangle 3"/>
          <p:cNvSpPr>
            <a:spLocks noGrp="1" noChangeArrowheads="1"/>
          </p:cNvSpPr>
          <p:nvPr>
            <p:ph type="dt" sz="quarter" idx="1"/>
          </p:nvPr>
        </p:nvSpPr>
        <p:spPr bwMode="auto">
          <a:xfrm>
            <a:off x="3876675" y="0"/>
            <a:ext cx="2981325" cy="449263"/>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lgn="r" defTabSz="896938">
              <a:defRPr sz="1200">
                <a:latin typeface="Times" pitchFamily="80" charset="0"/>
              </a:defRPr>
            </a:lvl1pPr>
          </a:lstStyle>
          <a:p>
            <a:pPr>
              <a:defRPr/>
            </a:pPr>
            <a:endParaRPr lang="en-US" dirty="0"/>
          </a:p>
        </p:txBody>
      </p:sp>
      <p:sp>
        <p:nvSpPr>
          <p:cNvPr id="56324" name="Rectangle 4"/>
          <p:cNvSpPr>
            <a:spLocks noGrp="1" noChangeArrowheads="1"/>
          </p:cNvSpPr>
          <p:nvPr>
            <p:ph type="ftr" sz="quarter" idx="2"/>
          </p:nvPr>
        </p:nvSpPr>
        <p:spPr bwMode="auto">
          <a:xfrm>
            <a:off x="0" y="8694738"/>
            <a:ext cx="2981325" cy="449262"/>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defTabSz="896938">
              <a:defRPr sz="1200">
                <a:latin typeface="Times" pitchFamily="80" charset="0"/>
              </a:defRPr>
            </a:lvl1pPr>
          </a:lstStyle>
          <a:p>
            <a:pPr>
              <a:defRPr/>
            </a:pPr>
            <a:endParaRPr lang="en-US" dirty="0"/>
          </a:p>
        </p:txBody>
      </p:sp>
      <p:sp>
        <p:nvSpPr>
          <p:cNvPr id="56325" name="Rectangle 5"/>
          <p:cNvSpPr>
            <a:spLocks noGrp="1" noChangeArrowheads="1"/>
          </p:cNvSpPr>
          <p:nvPr>
            <p:ph type="sldNum" sz="quarter" idx="3"/>
          </p:nvPr>
        </p:nvSpPr>
        <p:spPr bwMode="auto">
          <a:xfrm>
            <a:off x="3876675" y="8694738"/>
            <a:ext cx="2981325" cy="449262"/>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lgn="r" defTabSz="896938">
              <a:defRPr sz="1200"/>
            </a:lvl1pPr>
          </a:lstStyle>
          <a:p>
            <a:fld id="{5613FD01-7451-426B-8023-8B199AC398BF}" type="slidenum">
              <a:rPr lang="en-US" altLang="en-US"/>
              <a:pPr/>
              <a:t>‹#›</a:t>
            </a:fld>
            <a:endParaRPr lang="en-US" altLang="en-US" dirty="0"/>
          </a:p>
        </p:txBody>
      </p:sp>
    </p:spTree>
    <p:extLst>
      <p:ext uri="{BB962C8B-B14F-4D97-AF65-F5344CB8AC3E}">
        <p14:creationId xmlns:p14="http://schemas.microsoft.com/office/powerpoint/2010/main" val="21861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a:latin typeface="Times New Roman" pitchFamily="80" charset="0"/>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a:latin typeface="Times New Roman" pitchFamily="80"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atin typeface="Times New Roman" pitchFamily="80" charset="0"/>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a:latin typeface="Times New Roman" panose="02020603050405020304" pitchFamily="18" charset="0"/>
              </a:defRPr>
            </a:lvl1pPr>
          </a:lstStyle>
          <a:p>
            <a:fld id="{24301AAF-2530-4AD2-9D83-9662E42D00A2}" type="slidenum">
              <a:rPr lang="en-US" altLang="en-US"/>
              <a:pPr/>
              <a:t>‹#›</a:t>
            </a:fld>
            <a:endParaRPr lang="en-US" altLang="en-US" dirty="0"/>
          </a:p>
        </p:txBody>
      </p:sp>
    </p:spTree>
    <p:extLst>
      <p:ext uri="{BB962C8B-B14F-4D97-AF65-F5344CB8AC3E}">
        <p14:creationId xmlns:p14="http://schemas.microsoft.com/office/powerpoint/2010/main" val="149321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0"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0"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0"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0"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A460649-ACBB-4B7E-8B1A-8C6499555657}" type="slidenum">
              <a:rPr lang="en-US" altLang="en-US" sz="1200">
                <a:latin typeface="Times New Roman" panose="02020603050405020304" pitchFamily="18" charset="0"/>
              </a:rPr>
              <a:pPr/>
              <a:t>1</a:t>
            </a:fld>
            <a:endParaRPr lang="en-US" altLang="en-US" sz="1200" dirty="0">
              <a:latin typeface="Times New Roman" panose="02020603050405020304" pitchFamily="18"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Tree>
    <p:extLst>
      <p:ext uri="{BB962C8B-B14F-4D97-AF65-F5344CB8AC3E}">
        <p14:creationId xmlns:p14="http://schemas.microsoft.com/office/powerpoint/2010/main" val="325890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C909CA7-B6C7-499F-BB68-1E83B443264A}" type="slidenum">
              <a:rPr lang="en-US" altLang="en-US" sz="1200">
                <a:latin typeface="Times New Roman" panose="02020603050405020304" pitchFamily="18" charset="0"/>
              </a:rPr>
              <a:pPr/>
              <a:t>10</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417536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79CEEA-9343-4C6B-9770-418DC187FA9F}" type="slidenum">
              <a:rPr lang="en-US" altLang="en-US" sz="1200">
                <a:latin typeface="Times New Roman" panose="02020603050405020304" pitchFamily="18" charset="0"/>
              </a:rPr>
              <a:pPr/>
              <a:t>11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28389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B3E67C5-F6A4-4EE7-A3BB-A08AE4391E66}" type="slidenum">
              <a:rPr lang="en-US" altLang="en-US" sz="1200">
                <a:latin typeface="Times New Roman" panose="02020603050405020304" pitchFamily="18" charset="0"/>
              </a:rPr>
              <a:pPr/>
              <a:t>12</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48052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B68C1EE-ADBE-4C1F-B100-1A23E3C8A1B2}" type="slidenum">
              <a:rPr lang="en-US" altLang="en-US" sz="1200">
                <a:latin typeface="Times New Roman" panose="02020603050405020304" pitchFamily="18" charset="0"/>
              </a:rPr>
              <a:pPr/>
              <a:t>13</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99606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428369A-658E-4F6F-9238-D5B423C920E8}" type="slidenum">
              <a:rPr lang="en-US" altLang="en-US" sz="1200">
                <a:latin typeface="Times New Roman" panose="02020603050405020304" pitchFamily="18" charset="0"/>
              </a:rPr>
              <a:pPr/>
              <a:t>14</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43640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E4359AC-CD88-444C-9A16-E8AD454C2DC1}" type="slidenum">
              <a:rPr lang="en-US" altLang="en-US" sz="1200">
                <a:latin typeface="Times New Roman" panose="02020603050405020304" pitchFamily="18" charset="0"/>
              </a:rPr>
              <a:pPr/>
              <a:t>15</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42932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D06AF7E-30D6-4437-8D87-304DF31F4343}" type="slidenum">
              <a:rPr lang="en-US" altLang="en-US" sz="1200">
                <a:latin typeface="Times New Roman" panose="02020603050405020304" pitchFamily="18" charset="0"/>
              </a:rPr>
              <a:pPr/>
              <a:t>16</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3914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3286ACE-90FE-4BE2-9F55-56ABAC99ECA2}" type="slidenum">
              <a:rPr lang="en-US" altLang="en-US" sz="1200">
                <a:latin typeface="Times New Roman" panose="02020603050405020304" pitchFamily="18" charset="0"/>
              </a:rPr>
              <a:pPr/>
              <a:t>17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96380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49A3C18-31C3-4F7C-B42F-4B7719B82397}" type="slidenum">
              <a:rPr lang="en-US" altLang="en-US" sz="1200">
                <a:latin typeface="Times New Roman" panose="02020603050405020304" pitchFamily="18" charset="0"/>
              </a:rPr>
              <a:pPr/>
              <a:t>18</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53998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0F55365-086A-4CDD-920E-7CA72F20499F}" type="slidenum">
              <a:rPr lang="en-US" altLang="en-US" sz="1200">
                <a:latin typeface="Times New Roman" panose="02020603050405020304" pitchFamily="18" charset="0"/>
              </a:rPr>
              <a:pPr/>
              <a:t>19</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79684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EBA50AE-A276-4EA1-9136-88EF4F8E3FEA}" type="slidenum">
              <a:rPr lang="en-US" altLang="en-US" sz="1200">
                <a:latin typeface="Times New Roman" panose="02020603050405020304" pitchFamily="18" charset="0"/>
              </a:rPr>
              <a:pPr/>
              <a:t>2</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005472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3174111-BFE9-44D6-97FB-48ECF8FA287B}" type="slidenum">
              <a:rPr lang="en-US" altLang="en-US" sz="1200">
                <a:latin typeface="Times New Roman" panose="02020603050405020304" pitchFamily="18" charset="0"/>
              </a:rPr>
              <a:pPr/>
              <a:t>20</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97725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9C5C895-1D6D-425E-8803-F4ED0FD2348D}" type="slidenum">
              <a:rPr lang="en-US" altLang="en-US" sz="1200">
                <a:latin typeface="Times New Roman" panose="02020603050405020304" pitchFamily="18" charset="0"/>
              </a:rPr>
              <a:pPr/>
              <a:t>21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427186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864F702-F427-4900-B4FB-BF9339A5F151}" type="slidenum">
              <a:rPr lang="en-US" altLang="en-US" sz="1200">
                <a:latin typeface="Times New Roman" panose="02020603050405020304" pitchFamily="18" charset="0"/>
              </a:rPr>
              <a:pPr/>
              <a:t>22</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92000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Barriers to effective verbal communication include:</a:t>
            </a:r>
          </a:p>
          <a:p>
            <a:r>
              <a:rPr lang="en-US" altLang="en-US" dirty="0">
                <a:latin typeface="Times" panose="02020603050405020304" pitchFamily="18" charset="0"/>
              </a:rPr>
              <a:t>Criticizing</a:t>
            </a:r>
          </a:p>
          <a:p>
            <a:r>
              <a:rPr lang="en-US" altLang="en-US" dirty="0">
                <a:latin typeface="Times" panose="02020603050405020304" pitchFamily="18" charset="0"/>
              </a:rPr>
              <a:t>Name-calling and labeling</a:t>
            </a:r>
          </a:p>
          <a:p>
            <a:r>
              <a:rPr lang="en-US" altLang="en-US" dirty="0">
                <a:latin typeface="Times" panose="02020603050405020304" pitchFamily="18" charset="0"/>
              </a:rPr>
              <a:t>Advising</a:t>
            </a:r>
          </a:p>
          <a:p>
            <a:r>
              <a:rPr lang="en-US" altLang="en-US" dirty="0">
                <a:latin typeface="Times" panose="02020603050405020304" pitchFamily="18" charset="0"/>
              </a:rPr>
              <a:t>Ordering</a:t>
            </a:r>
          </a:p>
          <a:p>
            <a:r>
              <a:rPr lang="en-US" altLang="en-US" dirty="0">
                <a:latin typeface="Times" panose="02020603050405020304" pitchFamily="18" charset="0"/>
              </a:rPr>
              <a:t>Threatening</a:t>
            </a:r>
          </a:p>
          <a:p>
            <a:r>
              <a:rPr lang="en-US" altLang="en-US" dirty="0">
                <a:latin typeface="Times" panose="02020603050405020304" pitchFamily="18" charset="0"/>
              </a:rPr>
              <a:t>Moralizing </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64DC2FF-7066-49EC-9432-E3D3CB781568}" type="slidenum">
              <a:rPr lang="en-US" altLang="en-US" sz="1200">
                <a:latin typeface="Times New Roman" panose="02020603050405020304" pitchFamily="18" charset="0"/>
              </a:rPr>
              <a:pPr/>
              <a:t>23</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902257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C3D217-A1CE-41A8-B348-E51D33463B5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22304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B843D0F-3EE4-4C51-8201-C9925C5A83E9}" type="slidenum">
              <a:rPr lang="en-US" altLang="en-US" sz="1200">
                <a:latin typeface="Times New Roman" panose="02020603050405020304" pitchFamily="18" charset="0"/>
              </a:rPr>
              <a:pPr/>
              <a:t>25</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62389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FCF67E0-334B-4411-B110-76D65630CCCC}" type="slidenum">
              <a:rPr lang="en-US" altLang="en-US" sz="1200">
                <a:latin typeface="Times New Roman" panose="02020603050405020304" pitchFamily="18" charset="0"/>
              </a:rPr>
              <a:pPr/>
              <a:t>26</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814799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6915F18-8E46-43BA-9E9A-3EC61BE12762}" type="slidenum">
              <a:rPr lang="en-US" altLang="en-US" sz="1200">
                <a:latin typeface="Times New Roman" panose="02020603050405020304" pitchFamily="18" charset="0"/>
              </a:rPr>
              <a:pPr/>
              <a:t>27</a:t>
            </a:fld>
            <a:endParaRPr lang="en-US" altLang="en-US" sz="1200" dirty="0">
              <a:latin typeface="Times New Roman" panose="02020603050405020304" pitchFamily="18" charset="0"/>
            </a:endParaRPr>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During a slideshow, text may be written on the slides in the yes/no boxes,</a:t>
            </a:r>
            <a:r>
              <a:rPr lang="en-US" altLang="en-US" baseline="0" dirty="0">
                <a:latin typeface="Times" panose="02020603050405020304" pitchFamily="18" charset="0"/>
              </a:rPr>
              <a:t> </a:t>
            </a:r>
            <a:r>
              <a:rPr lang="en-US" altLang="en-US" dirty="0">
                <a:latin typeface="Times" panose="02020603050405020304" pitchFamily="18" charset="0"/>
              </a:rPr>
              <a:t>and then saved for later reference.</a:t>
            </a:r>
          </a:p>
          <a:p>
            <a:endParaRPr lang="en-US" altLang="en-US" dirty="0">
              <a:latin typeface="Times" panose="02020603050405020304" pitchFamily="18" charset="0"/>
            </a:endParaRPr>
          </a:p>
        </p:txBody>
      </p:sp>
    </p:spTree>
    <p:extLst>
      <p:ext uri="{BB962C8B-B14F-4D97-AF65-F5344CB8AC3E}">
        <p14:creationId xmlns:p14="http://schemas.microsoft.com/office/powerpoint/2010/main" val="3600456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2C7FCF5-5467-4912-B3F8-9439EB113111}" type="slidenum">
              <a:rPr lang="en-US" altLang="en-US" sz="1200">
                <a:latin typeface="Times New Roman" panose="02020603050405020304" pitchFamily="18" charset="0"/>
              </a:rPr>
              <a:pPr/>
              <a:t>28</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699166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393FB47-F0F6-43EC-856C-92F9BC391606}" type="slidenum">
              <a:rPr lang="en-US" altLang="en-US" sz="1200">
                <a:latin typeface="Times New Roman" panose="02020603050405020304" pitchFamily="18" charset="0"/>
              </a:rPr>
              <a:pPr/>
              <a:t>29</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422440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F012B9F-944B-4361-96EF-B14003F95133}" type="slidenum">
              <a:rPr lang="en-US" altLang="en-US" sz="1200">
                <a:latin typeface="Times New Roman" panose="02020603050405020304" pitchFamily="18" charset="0"/>
              </a:rPr>
              <a:pPr/>
              <a:t>3</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94717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8F1035D-F212-4530-B474-85439350B252}" type="slidenum">
              <a:rPr lang="en-US" altLang="en-US" sz="1200">
                <a:latin typeface="Times New Roman" panose="02020603050405020304" pitchFamily="18" charset="0"/>
              </a:rPr>
              <a:pPr/>
              <a:t>30</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724954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CEFD8E3-1F94-4502-828E-F48102DB6655}" type="slidenum">
              <a:rPr lang="en-US" altLang="en-US" sz="1200">
                <a:latin typeface="Times New Roman" panose="02020603050405020304" pitchFamily="18" charset="0"/>
              </a:rPr>
              <a:pPr/>
              <a:t>31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947227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E66F0FB-2D78-467E-9D01-246878E1DA65}" type="slidenum">
              <a:rPr lang="en-US" altLang="en-US" sz="1200">
                <a:latin typeface="Times New Roman" panose="02020603050405020304" pitchFamily="18" charset="0"/>
              </a:rPr>
              <a:pPr/>
              <a:t>32</a:t>
            </a:fld>
            <a:endParaRPr lang="en-US" altLang="en-US" sz="1200" dirty="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case is on page 534 of the text.</a:t>
            </a:r>
          </a:p>
        </p:txBody>
      </p:sp>
    </p:spTree>
    <p:extLst>
      <p:ext uri="{BB962C8B-B14F-4D97-AF65-F5344CB8AC3E}">
        <p14:creationId xmlns:p14="http://schemas.microsoft.com/office/powerpoint/2010/main" val="1967956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7004D1D-095D-48F9-834D-9BEB846D98F4}" type="slidenum">
              <a:rPr lang="en-US" altLang="en-US" sz="1200">
                <a:latin typeface="Times New Roman" panose="02020603050405020304" pitchFamily="18" charset="0"/>
              </a:rPr>
              <a:pPr/>
              <a:t>33</a:t>
            </a:fld>
            <a:endParaRPr lang="en-US" altLang="en-US" sz="1200" dirty="0">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case is on page 534 of the text.</a:t>
            </a:r>
          </a:p>
        </p:txBody>
      </p:sp>
    </p:spTree>
    <p:extLst>
      <p:ext uri="{BB962C8B-B14F-4D97-AF65-F5344CB8AC3E}">
        <p14:creationId xmlns:p14="http://schemas.microsoft.com/office/powerpoint/2010/main" val="3123441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0CA5981-B419-4B1A-A477-8CF77BFF3751}" type="slidenum">
              <a:rPr lang="en-US" altLang="en-US" sz="1200">
                <a:latin typeface="Times New Roman" panose="02020603050405020304" pitchFamily="18" charset="0"/>
              </a:rPr>
              <a:pPr/>
              <a:t>34</a:t>
            </a:fld>
            <a:endParaRPr lang="en-US" altLang="en-US" sz="1200" dirty="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This slide accompanies the video segment, </a:t>
            </a:r>
            <a:r>
              <a:rPr lang="en-US" altLang="en-US" i="1" dirty="0">
                <a:latin typeface="Times" panose="02020603050405020304" pitchFamily="18" charset="0"/>
              </a:rPr>
              <a:t>Classroom Management</a:t>
            </a:r>
            <a:r>
              <a:rPr lang="en-US" altLang="en-US" dirty="0">
                <a:latin typeface="Times" panose="02020603050405020304" pitchFamily="18" charset="0"/>
              </a:rPr>
              <a:t>, on the McGraw-Hill DVD </a:t>
            </a:r>
            <a:r>
              <a:rPr lang="en-US" altLang="en-US" b="1" dirty="0">
                <a:latin typeface="Times" panose="02020603050405020304" pitchFamily="18" charset="0"/>
              </a:rPr>
              <a:t>Teaching Stories: A Video Collection for Educational Psychology</a:t>
            </a:r>
            <a:r>
              <a:rPr lang="en-US" altLang="en-US" dirty="0">
                <a:latin typeface="Times" panose="02020603050405020304" pitchFamily="18" charset="0"/>
              </a:rPr>
              <a:t>.</a:t>
            </a:r>
          </a:p>
          <a:p>
            <a:endParaRPr lang="en-US" altLang="en-US" dirty="0">
              <a:latin typeface="Times" panose="02020603050405020304" pitchFamily="18" charset="0"/>
            </a:endParaRPr>
          </a:p>
        </p:txBody>
      </p:sp>
    </p:spTree>
    <p:extLst>
      <p:ext uri="{BB962C8B-B14F-4D97-AF65-F5344CB8AC3E}">
        <p14:creationId xmlns:p14="http://schemas.microsoft.com/office/powerpoint/2010/main" val="171333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FF97A35-F5A2-4292-8B03-229546961F56}" type="slidenum">
              <a:rPr lang="en-US" altLang="en-US" sz="1200">
                <a:latin typeface="Times New Roman" panose="02020603050405020304" pitchFamily="18" charset="0"/>
              </a:rPr>
              <a:pPr/>
              <a:t>4</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17287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There’s been a change in thinking about the best way to manage classrooms.</a:t>
            </a:r>
          </a:p>
          <a:p>
            <a:endParaRPr lang="en-US" altLang="en-US" dirty="0">
              <a:latin typeface="Times" panose="02020603050405020304" pitchFamily="18" charset="0"/>
            </a:endParaRPr>
          </a:p>
          <a:p>
            <a:r>
              <a:rPr lang="en-US" altLang="en-US" dirty="0">
                <a:latin typeface="Times" panose="02020603050405020304" pitchFamily="18" charset="0"/>
              </a:rPr>
              <a:t>The older view of classroom management emphasized creating and applying rules to control students’ behavior</a:t>
            </a:r>
          </a:p>
          <a:p>
            <a:endParaRPr lang="en-US" altLang="en-US" dirty="0">
              <a:latin typeface="Times" panose="02020603050405020304" pitchFamily="18" charset="0"/>
            </a:endParaRPr>
          </a:p>
          <a:p>
            <a:r>
              <a:rPr lang="en-US" altLang="en-US" dirty="0">
                <a:latin typeface="Times" panose="02020603050405020304" pitchFamily="18" charset="0"/>
              </a:rPr>
              <a:t>The</a:t>
            </a:r>
            <a:r>
              <a:rPr lang="en-US" altLang="en-US" baseline="0" dirty="0">
                <a:latin typeface="Times" panose="02020603050405020304" pitchFamily="18" charset="0"/>
              </a:rPr>
              <a:t> n</a:t>
            </a:r>
            <a:r>
              <a:rPr lang="en-US" altLang="en-US" dirty="0">
                <a:latin typeface="Times" panose="02020603050405020304" pitchFamily="18" charset="0"/>
              </a:rPr>
              <a:t>ewer view of classroom management focuses more on students’ needs for nurturing relationships and opportunities for self-regulation. </a:t>
            </a:r>
          </a:p>
          <a:p>
            <a:endParaRPr lang="en-US" altLang="en-US" dirty="0">
              <a:latin typeface="Times" panose="02020603050405020304" pitchFamily="18" charset="0"/>
            </a:endParaRPr>
          </a:p>
          <a:p>
            <a:r>
              <a:rPr lang="en-US" altLang="en-US" dirty="0">
                <a:latin typeface="Times" panose="02020603050405020304" pitchFamily="18" charset="0"/>
              </a:rPr>
              <a:t>Good managers design classrooms for optimal learning, create positive environments for learning, establish and maintain rules, get students to cooperate, effectively deal with problems, and use good communication skills.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8B77E33-93C9-46FF-8110-96D63C92C75D}" type="slidenum">
              <a:rPr lang="en-US" altLang="en-US" sz="1200">
                <a:latin typeface="Times New Roman" panose="02020603050405020304" pitchFamily="18" charset="0"/>
              </a:rPr>
              <a:pPr/>
              <a:t>5</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07472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Make careful use of the first few days and weeks of school. Engage in advanced planning before the school year begins.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8813038-ACF6-4CFB-845F-0E9EC4E7C815}" type="slidenum">
              <a:rPr lang="en-US" altLang="en-US" sz="1200">
                <a:latin typeface="Times New Roman" panose="02020603050405020304" pitchFamily="18" charset="0"/>
              </a:rPr>
              <a:pPr/>
              <a:t>6</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09793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CF2C249-228A-42A8-BDC4-C498AA73D1A3}" type="slidenum">
              <a:rPr lang="en-US" altLang="en-US" sz="1200">
                <a:latin typeface="Times New Roman" panose="02020603050405020304" pitchFamily="18" charset="0"/>
              </a:rPr>
              <a:pPr/>
              <a:t>7</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316652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A9CEB0C-3302-41E0-A2DF-3E068AE98304}" type="slidenum">
              <a:rPr lang="en-US" altLang="en-US" sz="1200">
                <a:latin typeface="Times New Roman" panose="02020603050405020304" pitchFamily="18" charset="0"/>
              </a:rPr>
              <a:pPr/>
              <a:t>8</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14103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76C33FB-3EB4-4ECF-A098-05BECB1567C2}" type="slidenum">
              <a:rPr lang="en-US" altLang="en-US" sz="1200">
                <a:latin typeface="Times New Roman" panose="02020603050405020304" pitchFamily="18" charset="0"/>
              </a:rPr>
              <a:pPr/>
              <a:t>9</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89740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sz="1800"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dirty="0">
                <a:latin typeface="Times New Roman" pitchFamily="80"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dirty="0">
                <a:latin typeface="Times New Roman" pitchFamily="80"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pitchFamily="80"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pitchFamily="80" charset="0"/>
              </a:endParaRPr>
            </a:p>
          </p:txBody>
        </p:sp>
      </p:grpSp>
      <p:sp>
        <p:nvSpPr>
          <p:cNvPr id="143362" name="Rectangle 2"/>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14337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fld id="{33FD535D-5B81-40D9-9354-C7622000C198}" type="datetime1">
              <a:rPr lang="en-US" altLang="en-US"/>
              <a:pPr/>
              <a:t>8/24/2017</a:t>
            </a:fld>
            <a:endParaRPr lang="en-US" altLang="en-US" dirty="0"/>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dirty="0"/>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8AF02C00-9A4C-43F5-80C2-07B4CD1FB354}" type="slidenum">
              <a:rPr lang="en-US" altLang="en-US"/>
              <a:pPr/>
              <a:t>‹#›</a:t>
            </a:fld>
            <a:endParaRPr lang="en-US" altLang="en-US" dirty="0"/>
          </a:p>
        </p:txBody>
      </p:sp>
      <p:sp>
        <p:nvSpPr>
          <p:cNvPr id="3" name="Content Placeholder 2"/>
          <p:cNvSpPr>
            <a:spLocks noGrp="1"/>
          </p:cNvSpPr>
          <p:nvPr>
            <p:ph sz="quarter" idx="13"/>
          </p:nvPr>
        </p:nvSpPr>
        <p:spPr>
          <a:xfrm>
            <a:off x="228600" y="4724400"/>
            <a:ext cx="2514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5334000" y="4648200"/>
            <a:ext cx="3124200" cy="1371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990600" y="685800"/>
            <a:ext cx="2590800" cy="22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1733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9" name="AutoShape 3"/>
          <p:cNvSpPr>
            <a:spLocks noChangeArrowheads="1"/>
          </p:cNvSpPr>
          <p:nvPr userDrawn="1"/>
        </p:nvSpPr>
        <p:spPr bwMode="auto">
          <a:xfrm>
            <a:off x="1600200" y="1676400"/>
            <a:ext cx="5715000" cy="1066800"/>
          </a:xfrm>
          <a:prstGeom prst="roundRect">
            <a:avLst>
              <a:gd name="adj" fmla="val 16667"/>
            </a:avLst>
          </a:prstGeom>
          <a:gradFill rotWithShape="1">
            <a:gsLst>
              <a:gs pos="0">
                <a:schemeClr val="folHlink"/>
              </a:gs>
              <a:gs pos="100000">
                <a:schemeClr val="folHlink">
                  <a:gamma/>
                  <a:tint val="0"/>
                  <a:invGamma/>
                </a:schemeClr>
              </a:gs>
            </a:gsLst>
            <a:lin ang="2700000" scaled="1"/>
          </a:gradFill>
          <a:ln w="9525">
            <a:solidFill>
              <a:schemeClr val="hlink"/>
            </a:solidFill>
            <a:round/>
            <a:headEnd/>
            <a:tailEnd/>
          </a:ln>
          <a:effectLst/>
        </p:spPr>
        <p:txBody>
          <a:bodyPr wrap="none" anchor="ctr"/>
          <a:lstStyle/>
          <a:p>
            <a:pPr algn="ctr">
              <a:defRPr/>
            </a:pPr>
            <a:endParaRPr lang="en-US" sz="3200" b="1" dirty="0">
              <a:latin typeface="Arial" charset="0"/>
            </a:endParaRPr>
          </a:p>
        </p:txBody>
      </p:sp>
    </p:spTree>
    <p:extLst>
      <p:ext uri="{BB962C8B-B14F-4D97-AF65-F5344CB8AC3E}">
        <p14:creationId xmlns:p14="http://schemas.microsoft.com/office/powerpoint/2010/main" val="15907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0" name="Rectangle 9"/>
          <p:cNvSpPr>
            <a:spLocks noChangeArrowheads="1"/>
          </p:cNvSpPr>
          <p:nvPr userDrawn="1"/>
        </p:nvSpPr>
        <p:spPr bwMode="auto">
          <a:xfrm>
            <a:off x="609600" y="1838325"/>
            <a:ext cx="4038600" cy="403860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33363" indent="-233363">
              <a:tabLst>
                <a:tab pos="233363" algn="l"/>
              </a:tabLst>
              <a:defRPr sz="2400">
                <a:solidFill>
                  <a:schemeClr val="tx1"/>
                </a:solidFill>
                <a:latin typeface="Times" panose="02020603050405020304" pitchFamily="18" charset="0"/>
              </a:defRPr>
            </a:lvl1pPr>
            <a:lvl2pPr marL="742950" indent="-285750">
              <a:tabLst>
                <a:tab pos="233363" algn="l"/>
              </a:tabLst>
              <a:defRPr sz="2400">
                <a:solidFill>
                  <a:schemeClr val="tx1"/>
                </a:solidFill>
                <a:latin typeface="Times" panose="02020603050405020304" pitchFamily="18" charset="0"/>
              </a:defRPr>
            </a:lvl2pPr>
            <a:lvl3pPr marL="1143000" indent="-228600">
              <a:tabLst>
                <a:tab pos="233363" algn="l"/>
              </a:tabLst>
              <a:defRPr sz="2400">
                <a:solidFill>
                  <a:schemeClr val="tx1"/>
                </a:solidFill>
                <a:latin typeface="Times" panose="02020603050405020304" pitchFamily="18" charset="0"/>
              </a:defRPr>
            </a:lvl3pPr>
            <a:lvl4pPr marL="1600200" indent="-228600">
              <a:tabLst>
                <a:tab pos="233363" algn="l"/>
              </a:tabLst>
              <a:defRPr sz="2400">
                <a:solidFill>
                  <a:schemeClr val="tx1"/>
                </a:solidFill>
                <a:latin typeface="Times" panose="02020603050405020304" pitchFamily="18" charset="0"/>
              </a:defRPr>
            </a:lvl4pPr>
            <a:lvl5pPr marL="2057400" indent="-228600">
              <a:tabLst>
                <a:tab pos="2333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9pPr>
          </a:lstStyle>
          <a:p>
            <a:pPr algn="ctr"/>
            <a:endParaRPr lang="en-US" altLang="en-US" dirty="0">
              <a:latin typeface="Arial" panose="020B0604020202020204" pitchFamily="34" charset="0"/>
            </a:endParaRPr>
          </a:p>
        </p:txBody>
      </p:sp>
      <p:sp>
        <p:nvSpPr>
          <p:cNvPr id="11" name="Rectangle 10"/>
          <p:cNvSpPr>
            <a:spLocks noChangeArrowheads="1"/>
          </p:cNvSpPr>
          <p:nvPr userDrawn="1"/>
        </p:nvSpPr>
        <p:spPr bwMode="auto">
          <a:xfrm>
            <a:off x="5029200" y="1838325"/>
            <a:ext cx="3505200" cy="403860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33363" indent="-233363">
              <a:tabLst>
                <a:tab pos="233363" algn="l"/>
              </a:tabLst>
              <a:defRPr sz="2400">
                <a:solidFill>
                  <a:schemeClr val="tx1"/>
                </a:solidFill>
                <a:latin typeface="Times" panose="02020603050405020304" pitchFamily="18" charset="0"/>
              </a:defRPr>
            </a:lvl1pPr>
            <a:lvl2pPr marL="742950" indent="-285750">
              <a:tabLst>
                <a:tab pos="233363" algn="l"/>
              </a:tabLst>
              <a:defRPr sz="2400">
                <a:solidFill>
                  <a:schemeClr val="tx1"/>
                </a:solidFill>
                <a:latin typeface="Times" panose="02020603050405020304" pitchFamily="18" charset="0"/>
              </a:defRPr>
            </a:lvl2pPr>
            <a:lvl3pPr marL="1143000" indent="-228600">
              <a:tabLst>
                <a:tab pos="233363" algn="l"/>
              </a:tabLst>
              <a:defRPr sz="2400">
                <a:solidFill>
                  <a:schemeClr val="tx1"/>
                </a:solidFill>
                <a:latin typeface="Times" panose="02020603050405020304" pitchFamily="18" charset="0"/>
              </a:defRPr>
            </a:lvl3pPr>
            <a:lvl4pPr marL="1600200" indent="-228600">
              <a:tabLst>
                <a:tab pos="233363" algn="l"/>
              </a:tabLst>
              <a:defRPr sz="2400">
                <a:solidFill>
                  <a:schemeClr val="tx1"/>
                </a:solidFill>
                <a:latin typeface="Times" panose="02020603050405020304" pitchFamily="18" charset="0"/>
              </a:defRPr>
            </a:lvl4pPr>
            <a:lvl5pPr marL="2057400" indent="-228600">
              <a:tabLst>
                <a:tab pos="2333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9pPr>
          </a:lstStyle>
          <a:p>
            <a:pPr algn="ctr"/>
            <a:endParaRPr lang="en-US" altLang="en-US" sz="2800" b="1" dirty="0">
              <a:latin typeface="Arial" panose="020B0604020202020204" pitchFamily="34" charset="0"/>
            </a:endParaRPr>
          </a:p>
        </p:txBody>
      </p:sp>
    </p:spTree>
    <p:extLst>
      <p:ext uri="{BB962C8B-B14F-4D97-AF65-F5344CB8AC3E}">
        <p14:creationId xmlns:p14="http://schemas.microsoft.com/office/powerpoint/2010/main" val="2134461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1" name="AutoShape 3"/>
          <p:cNvSpPr>
            <a:spLocks noChangeArrowheads="1"/>
          </p:cNvSpPr>
          <p:nvPr userDrawn="1"/>
        </p:nvSpPr>
        <p:spPr bwMode="auto">
          <a:xfrm>
            <a:off x="1828800" y="1752600"/>
            <a:ext cx="5715000" cy="1066800"/>
          </a:xfrm>
          <a:prstGeom prst="roundRect">
            <a:avLst>
              <a:gd name="adj" fmla="val 16667"/>
            </a:avLst>
          </a:prstGeom>
          <a:solidFill>
            <a:schemeClr val="folHlink"/>
          </a:solidFill>
          <a:ln w="9525">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3200" b="1" dirty="0">
              <a:latin typeface="Arial" panose="020B0604020202020204" pitchFamily="34" charset="0"/>
            </a:endParaRPr>
          </a:p>
        </p:txBody>
      </p:sp>
      <p:sp>
        <p:nvSpPr>
          <p:cNvPr id="6" name="Content Placeholder 5"/>
          <p:cNvSpPr>
            <a:spLocks noGrp="1"/>
          </p:cNvSpPr>
          <p:nvPr>
            <p:ph sz="quarter" idx="14"/>
          </p:nvPr>
        </p:nvSpPr>
        <p:spPr>
          <a:xfrm>
            <a:off x="228600" y="22860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5"/>
          </p:nvPr>
        </p:nvSpPr>
        <p:spPr>
          <a:xfrm>
            <a:off x="228600" y="1752600"/>
            <a:ext cx="2438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01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1C7D01E-1F22-49D8-A2BA-4037A5FDBAC8}" type="slidenum">
              <a:rPr lang="en-US" altLang="en-US"/>
              <a:pPr/>
              <a:t>‹#›</a:t>
            </a:fld>
            <a:endParaRPr lang="en-US" altLang="en-US" dirty="0"/>
          </a:p>
        </p:txBody>
      </p:sp>
    </p:spTree>
    <p:extLst>
      <p:ext uri="{BB962C8B-B14F-4D97-AF65-F5344CB8AC3E}">
        <p14:creationId xmlns:p14="http://schemas.microsoft.com/office/powerpoint/2010/main" val="408314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6F202E9-0FB6-4225-8A03-CCE02A535A5F}" type="slidenum">
              <a:rPr lang="en-US" altLang="en-US"/>
              <a:pPr/>
              <a:t>‹#›</a:t>
            </a:fld>
            <a:endParaRPr lang="en-US" altLang="en-US" dirty="0"/>
          </a:p>
        </p:txBody>
      </p:sp>
    </p:spTree>
    <p:extLst>
      <p:ext uri="{BB962C8B-B14F-4D97-AF65-F5344CB8AC3E}">
        <p14:creationId xmlns:p14="http://schemas.microsoft.com/office/powerpoint/2010/main" val="256143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B931E3C-357F-4382-9FA7-9C927574362A}" type="slidenum">
              <a:rPr lang="en-US" altLang="en-US"/>
              <a:pPr/>
              <a:t>‹#›</a:t>
            </a:fld>
            <a:endParaRPr lang="en-US" altLang="en-US" dirty="0"/>
          </a:p>
        </p:txBody>
      </p:sp>
    </p:spTree>
    <p:extLst>
      <p:ext uri="{BB962C8B-B14F-4D97-AF65-F5344CB8AC3E}">
        <p14:creationId xmlns:p14="http://schemas.microsoft.com/office/powerpoint/2010/main" val="882789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695FE9-6EDF-44B3-9C10-6D02F8ED0501}" type="slidenum">
              <a:rPr lang="en-US" altLang="en-US"/>
              <a:pPr/>
              <a:t>‹#›</a:t>
            </a:fld>
            <a:endParaRPr lang="en-US" altLang="en-US" dirty="0"/>
          </a:p>
        </p:txBody>
      </p:sp>
    </p:spTree>
    <p:extLst>
      <p:ext uri="{BB962C8B-B14F-4D97-AF65-F5344CB8AC3E}">
        <p14:creationId xmlns:p14="http://schemas.microsoft.com/office/powerpoint/2010/main" val="3754651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7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E12DB35-62C4-4E9E-95A1-5CF3950BA30E}" type="slidenum">
              <a:rPr lang="en-US" altLang="en-US"/>
              <a:pPr/>
              <a:t>‹#›</a:t>
            </a:fld>
            <a:endParaRPr lang="en-US" altLang="en-US" dirty="0"/>
          </a:p>
        </p:txBody>
      </p:sp>
      <p:sp>
        <p:nvSpPr>
          <p:cNvPr id="8" name="Content Placeholder 7"/>
          <p:cNvSpPr>
            <a:spLocks noGrp="1"/>
          </p:cNvSpPr>
          <p:nvPr>
            <p:ph sz="quarter" idx="11"/>
          </p:nvPr>
        </p:nvSpPr>
        <p:spPr>
          <a:xfrm>
            <a:off x="76200" y="2133600"/>
            <a:ext cx="2590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09339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893737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163288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33400" y="2895600"/>
            <a:ext cx="2362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7"/>
          <p:cNvSpPr>
            <a:spLocks noGrp="1"/>
          </p:cNvSpPr>
          <p:nvPr>
            <p:ph sz="quarter" idx="12"/>
          </p:nvPr>
        </p:nvSpPr>
        <p:spPr>
          <a:xfrm>
            <a:off x="6172200" y="3352800"/>
            <a:ext cx="26670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949325" y="5486400"/>
            <a:ext cx="3775075"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381000" y="1447800"/>
            <a:ext cx="28194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381000" y="3048000"/>
            <a:ext cx="22098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6"/>
          </p:nvPr>
        </p:nvSpPr>
        <p:spPr>
          <a:xfrm>
            <a:off x="152400" y="4876800"/>
            <a:ext cx="53340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17"/>
          </p:nvPr>
        </p:nvSpPr>
        <p:spPr>
          <a:xfrm>
            <a:off x="152400" y="2362200"/>
            <a:ext cx="35814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40015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sz="1800"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dirty="0">
                <a:latin typeface="Times New Roman" pitchFamily="80"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dirty="0">
                <a:latin typeface="Times New Roman" pitchFamily="80"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pitchFamily="80"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pitchFamily="80" charset="0"/>
              </a:endParaRPr>
            </a:p>
          </p:txBody>
        </p:sp>
      </p:grpSp>
      <p:sp>
        <p:nvSpPr>
          <p:cNvPr id="143362" name="Rectangle 2"/>
          <p:cNvSpPr>
            <a:spLocks noGrp="1" noChangeArrowheads="1"/>
          </p:cNvSpPr>
          <p:nvPr>
            <p:ph type="subTitle" idx="1"/>
          </p:nvPr>
        </p:nvSpPr>
        <p:spPr>
          <a:xfrm>
            <a:off x="2286000" y="3581400"/>
            <a:ext cx="5638800" cy="1905000"/>
          </a:xfrm>
        </p:spPr>
        <p:txBody>
          <a:bodyPr/>
          <a:lstStyle>
            <a:lvl1pPr marL="0" indent="0">
              <a:buFont typeface="Wingdings" pitchFamily="80" charset="2"/>
              <a:buNone/>
              <a:defRPr b="1"/>
            </a:lvl1pPr>
          </a:lstStyle>
          <a:p>
            <a:r>
              <a:rPr lang="en-US"/>
              <a:t>Click to edit Master subtitle style</a:t>
            </a:r>
          </a:p>
        </p:txBody>
      </p:sp>
      <p:sp>
        <p:nvSpPr>
          <p:cNvPr id="14337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fld id="{33FD535D-5B81-40D9-9354-C7622000C198}" type="datetime1">
              <a:rPr lang="en-US" altLang="en-US"/>
              <a:pPr/>
              <a:t>8/24/2017</a:t>
            </a:fld>
            <a:endParaRPr lang="en-US" altLang="en-US" dirty="0"/>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dirty="0"/>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8AF02C00-9A4C-43F5-80C2-07B4CD1FB354}" type="slidenum">
              <a:rPr lang="en-US" altLang="en-US"/>
              <a:pPr/>
              <a:t>‹#›</a:t>
            </a:fld>
            <a:endParaRPr lang="en-US" altLang="en-US" dirty="0"/>
          </a:p>
        </p:txBody>
      </p:sp>
      <p:sp>
        <p:nvSpPr>
          <p:cNvPr id="3" name="Content Placeholder 2"/>
          <p:cNvSpPr>
            <a:spLocks noGrp="1"/>
          </p:cNvSpPr>
          <p:nvPr>
            <p:ph sz="quarter" idx="13"/>
          </p:nvPr>
        </p:nvSpPr>
        <p:spPr>
          <a:xfrm>
            <a:off x="228600" y="4724400"/>
            <a:ext cx="2514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4"/>
          </p:nvPr>
        </p:nvSpPr>
        <p:spPr>
          <a:xfrm>
            <a:off x="5334000" y="4648200"/>
            <a:ext cx="3124200" cy="1371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990600" y="685800"/>
            <a:ext cx="2590800" cy="228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34497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33400" y="2895600"/>
            <a:ext cx="2362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Content Placeholder 7"/>
          <p:cNvSpPr>
            <a:spLocks noGrp="1"/>
          </p:cNvSpPr>
          <p:nvPr>
            <p:ph sz="quarter" idx="12"/>
          </p:nvPr>
        </p:nvSpPr>
        <p:spPr>
          <a:xfrm>
            <a:off x="6172200" y="3352800"/>
            <a:ext cx="26670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3"/>
          </p:nvPr>
        </p:nvSpPr>
        <p:spPr>
          <a:xfrm>
            <a:off x="949325" y="5486400"/>
            <a:ext cx="3775075"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4"/>
          </p:nvPr>
        </p:nvSpPr>
        <p:spPr>
          <a:xfrm>
            <a:off x="381000" y="1447800"/>
            <a:ext cx="28194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p:cNvSpPr>
            <a:spLocks noGrp="1"/>
          </p:cNvSpPr>
          <p:nvPr>
            <p:ph sz="quarter" idx="15"/>
          </p:nvPr>
        </p:nvSpPr>
        <p:spPr>
          <a:xfrm>
            <a:off x="381000" y="3048000"/>
            <a:ext cx="22098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6"/>
          </p:nvPr>
        </p:nvSpPr>
        <p:spPr>
          <a:xfrm>
            <a:off x="152400" y="4876800"/>
            <a:ext cx="53340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17"/>
          </p:nvPr>
        </p:nvSpPr>
        <p:spPr>
          <a:xfrm>
            <a:off x="152400" y="2362200"/>
            <a:ext cx="35814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84676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435AC68-2098-425E-99E0-13EE39F70664}" type="slidenum">
              <a:rPr lang="en-US" altLang="en-US"/>
              <a:pPr/>
              <a:t>‹#›</a:t>
            </a:fld>
            <a:endParaRPr lang="en-US" altLang="en-US" dirty="0"/>
          </a:p>
        </p:txBody>
      </p:sp>
    </p:spTree>
    <p:extLst>
      <p:ext uri="{BB962C8B-B14F-4D97-AF65-F5344CB8AC3E}">
        <p14:creationId xmlns:p14="http://schemas.microsoft.com/office/powerpoint/2010/main" val="135502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0E792E8-512A-4DD7-BE41-37112EB5A913}" type="slidenum">
              <a:rPr lang="en-US" altLang="en-US"/>
              <a:pPr/>
              <a:t>‹#›</a:t>
            </a:fld>
            <a:endParaRPr lang="en-US" altLang="en-US" dirty="0"/>
          </a:p>
        </p:txBody>
      </p:sp>
      <p:sp>
        <p:nvSpPr>
          <p:cNvPr id="7" name="Content Placeholder 6"/>
          <p:cNvSpPr>
            <a:spLocks noGrp="1"/>
          </p:cNvSpPr>
          <p:nvPr>
            <p:ph sz="quarter" idx="11"/>
          </p:nvPr>
        </p:nvSpPr>
        <p:spPr>
          <a:xfrm>
            <a:off x="3581400" y="1752600"/>
            <a:ext cx="1274763"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981175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49BAE6-41AB-434A-A5E8-E0EC5743048F}" type="slidenum">
              <a:rPr lang="en-US" altLang="en-US"/>
              <a:pPr/>
              <a:t>‹#›</a:t>
            </a:fld>
            <a:endParaRPr lang="en-US" altLang="en-US" dirty="0"/>
          </a:p>
        </p:txBody>
      </p:sp>
    </p:spTree>
    <p:extLst>
      <p:ext uri="{BB962C8B-B14F-4D97-AF65-F5344CB8AC3E}">
        <p14:creationId xmlns:p14="http://schemas.microsoft.com/office/powerpoint/2010/main" val="2194498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6B9A057-5787-4A35-B185-F3E0F87452C7}" type="slidenum">
              <a:rPr lang="en-US" altLang="en-US"/>
              <a:pPr/>
              <a:t>‹#›</a:t>
            </a:fld>
            <a:endParaRPr lang="en-US" altLang="en-US" dirty="0"/>
          </a:p>
        </p:txBody>
      </p:sp>
      <p:sp>
        <p:nvSpPr>
          <p:cNvPr id="5" name="Content Placeholder 4"/>
          <p:cNvSpPr>
            <a:spLocks noGrp="1"/>
          </p:cNvSpPr>
          <p:nvPr>
            <p:ph sz="quarter" idx="11"/>
          </p:nvPr>
        </p:nvSpPr>
        <p:spPr>
          <a:xfrm>
            <a:off x="533400" y="2895600"/>
            <a:ext cx="4419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15652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Tree>
    <p:extLst>
      <p:ext uri="{BB962C8B-B14F-4D97-AF65-F5344CB8AC3E}">
        <p14:creationId xmlns:p14="http://schemas.microsoft.com/office/powerpoint/2010/main" val="2204082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1" name="Content Placeholder 10"/>
          <p:cNvSpPr>
            <a:spLocks noGrp="1"/>
          </p:cNvSpPr>
          <p:nvPr>
            <p:ph sz="quarter" idx="14"/>
          </p:nvPr>
        </p:nvSpPr>
        <p:spPr>
          <a:xfrm>
            <a:off x="685800" y="1905000"/>
            <a:ext cx="3124200" cy="121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Box 20"/>
          <p:cNvSpPr txBox="1">
            <a:spLocks noChangeArrowheads="1"/>
          </p:cNvSpPr>
          <p:nvPr userDrawn="1"/>
        </p:nvSpPr>
        <p:spPr bwMode="auto">
          <a:xfrm>
            <a:off x="6019800" y="3552769"/>
            <a:ext cx="2667000" cy="1396419"/>
          </a:xfrm>
          <a:prstGeom prst="rect">
            <a:avLst/>
          </a:prstGeom>
          <a:solidFill>
            <a:srgbClr val="808080">
              <a:alpha val="15294"/>
            </a:srgbClr>
          </a:solidFill>
          <a:ln>
            <a:noFill/>
          </a:ln>
          <a:extLst/>
        </p:spPr>
        <p:txBody>
          <a:bodyPr wrap="square" lIns="182880" tIns="182880" rIns="182880" bIns="18288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dirty="0">
              <a:latin typeface="Arial" panose="020B0604020202020204" pitchFamily="34" charset="0"/>
            </a:endParaRPr>
          </a:p>
        </p:txBody>
      </p:sp>
      <p:sp>
        <p:nvSpPr>
          <p:cNvPr id="14" name="Text Box 19"/>
          <p:cNvSpPr txBox="1">
            <a:spLocks noChangeArrowheads="1"/>
          </p:cNvSpPr>
          <p:nvPr userDrawn="1"/>
        </p:nvSpPr>
        <p:spPr bwMode="auto">
          <a:xfrm>
            <a:off x="4494036" y="4979569"/>
            <a:ext cx="2254602" cy="1447759"/>
          </a:xfrm>
          <a:prstGeom prst="rect">
            <a:avLst/>
          </a:prstGeom>
          <a:solidFill>
            <a:schemeClr val="folHlink">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0" tIns="182880" rIns="182880" bIns="18288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dirty="0">
              <a:latin typeface="Arial" panose="020B0604020202020204" pitchFamily="34" charset="0"/>
            </a:endParaRPr>
          </a:p>
        </p:txBody>
      </p:sp>
      <p:sp>
        <p:nvSpPr>
          <p:cNvPr id="21" name="Text Box 18"/>
          <p:cNvSpPr txBox="1">
            <a:spLocks noChangeArrowheads="1"/>
          </p:cNvSpPr>
          <p:nvPr userDrawn="1"/>
        </p:nvSpPr>
        <p:spPr bwMode="auto">
          <a:xfrm>
            <a:off x="4724400" y="2003976"/>
            <a:ext cx="2667000" cy="1738143"/>
          </a:xfrm>
          <a:prstGeom prst="rect">
            <a:avLst/>
          </a:prstGeom>
          <a:solidFill>
            <a:schemeClr val="accent2">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182880" rIns="182880" bIns="18288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dirty="0">
              <a:latin typeface="Arial" panose="020B0604020202020204" pitchFamily="34" charset="0"/>
            </a:endParaRPr>
          </a:p>
        </p:txBody>
      </p:sp>
    </p:spTree>
    <p:extLst>
      <p:ext uri="{BB962C8B-B14F-4D97-AF65-F5344CB8AC3E}">
        <p14:creationId xmlns:p14="http://schemas.microsoft.com/office/powerpoint/2010/main" val="1823806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0" name="AutoShape 3"/>
          <p:cNvSpPr>
            <a:spLocks noChangeArrowheads="1"/>
          </p:cNvSpPr>
          <p:nvPr userDrawn="1"/>
        </p:nvSpPr>
        <p:spPr bwMode="auto">
          <a:xfrm>
            <a:off x="1017588" y="2120357"/>
            <a:ext cx="7186612" cy="3110997"/>
          </a:xfrm>
          <a:prstGeom prst="roundRect">
            <a:avLst>
              <a:gd name="adj" fmla="val 16667"/>
            </a:avLst>
          </a:prstGeom>
          <a:gradFill rotWithShape="1">
            <a:gsLst>
              <a:gs pos="0">
                <a:schemeClr val="accent1"/>
              </a:gs>
              <a:gs pos="100000">
                <a:schemeClr val="accent1">
                  <a:gamma/>
                  <a:tint val="0"/>
                  <a:invGamma/>
                </a:schemeClr>
              </a:gs>
            </a:gsLst>
            <a:lin ang="5400000" scaled="1"/>
          </a:gradFill>
          <a:ln w="9525">
            <a:solidFill>
              <a:schemeClr val="hlink"/>
            </a:solidFill>
            <a:round/>
            <a:headEnd/>
            <a:tailEnd/>
          </a:ln>
          <a:effectLst/>
        </p:spPr>
        <p:txBody>
          <a:bodyPr anchor="ctr">
            <a:spAutoFit/>
          </a:bodyPr>
          <a:lstStyle/>
          <a:p>
            <a:pPr marL="457200" indent="-457200" algn="ctr">
              <a:defRPr/>
            </a:pPr>
            <a:endParaRPr lang="en-US" sz="2800" dirty="0">
              <a:latin typeface="Arial" charset="0"/>
            </a:endParaRPr>
          </a:p>
        </p:txBody>
      </p:sp>
    </p:spTree>
    <p:extLst>
      <p:ext uri="{BB962C8B-B14F-4D97-AF65-F5344CB8AC3E}">
        <p14:creationId xmlns:p14="http://schemas.microsoft.com/office/powerpoint/2010/main" val="1212540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9" name="AutoShape 3"/>
          <p:cNvSpPr>
            <a:spLocks noChangeArrowheads="1"/>
          </p:cNvSpPr>
          <p:nvPr userDrawn="1"/>
        </p:nvSpPr>
        <p:spPr bwMode="auto">
          <a:xfrm>
            <a:off x="1600200" y="1676400"/>
            <a:ext cx="5715000" cy="1066800"/>
          </a:xfrm>
          <a:prstGeom prst="roundRect">
            <a:avLst>
              <a:gd name="adj" fmla="val 16667"/>
            </a:avLst>
          </a:prstGeom>
          <a:gradFill rotWithShape="1">
            <a:gsLst>
              <a:gs pos="0">
                <a:schemeClr val="folHlink"/>
              </a:gs>
              <a:gs pos="100000">
                <a:schemeClr val="folHlink">
                  <a:gamma/>
                  <a:tint val="0"/>
                  <a:invGamma/>
                </a:schemeClr>
              </a:gs>
            </a:gsLst>
            <a:lin ang="2700000" scaled="1"/>
          </a:gradFill>
          <a:ln w="9525">
            <a:solidFill>
              <a:schemeClr val="hlink"/>
            </a:solidFill>
            <a:round/>
            <a:headEnd/>
            <a:tailEnd/>
          </a:ln>
          <a:effectLst/>
        </p:spPr>
        <p:txBody>
          <a:bodyPr wrap="none" anchor="ctr"/>
          <a:lstStyle/>
          <a:p>
            <a:pPr algn="ctr">
              <a:defRPr/>
            </a:pPr>
            <a:endParaRPr lang="en-US" sz="3200" b="1" dirty="0">
              <a:latin typeface="Arial" charset="0"/>
            </a:endParaRPr>
          </a:p>
        </p:txBody>
      </p:sp>
    </p:spTree>
    <p:extLst>
      <p:ext uri="{BB962C8B-B14F-4D97-AF65-F5344CB8AC3E}">
        <p14:creationId xmlns:p14="http://schemas.microsoft.com/office/powerpoint/2010/main" val="189081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435AC68-2098-425E-99E0-13EE39F70664}" type="slidenum">
              <a:rPr lang="en-US" altLang="en-US"/>
              <a:pPr/>
              <a:t>‹#›</a:t>
            </a:fld>
            <a:endParaRPr lang="en-US" altLang="en-US" dirty="0"/>
          </a:p>
        </p:txBody>
      </p:sp>
    </p:spTree>
    <p:extLst>
      <p:ext uri="{BB962C8B-B14F-4D97-AF65-F5344CB8AC3E}">
        <p14:creationId xmlns:p14="http://schemas.microsoft.com/office/powerpoint/2010/main" val="2935237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0" name="Rectangle 9"/>
          <p:cNvSpPr>
            <a:spLocks noChangeArrowheads="1"/>
          </p:cNvSpPr>
          <p:nvPr userDrawn="1"/>
        </p:nvSpPr>
        <p:spPr bwMode="auto">
          <a:xfrm>
            <a:off x="609600" y="1838325"/>
            <a:ext cx="4038600" cy="403860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33363" indent="-233363">
              <a:tabLst>
                <a:tab pos="233363" algn="l"/>
              </a:tabLst>
              <a:defRPr sz="2400">
                <a:solidFill>
                  <a:schemeClr val="tx1"/>
                </a:solidFill>
                <a:latin typeface="Times" panose="02020603050405020304" pitchFamily="18" charset="0"/>
              </a:defRPr>
            </a:lvl1pPr>
            <a:lvl2pPr marL="742950" indent="-285750">
              <a:tabLst>
                <a:tab pos="233363" algn="l"/>
              </a:tabLst>
              <a:defRPr sz="2400">
                <a:solidFill>
                  <a:schemeClr val="tx1"/>
                </a:solidFill>
                <a:latin typeface="Times" panose="02020603050405020304" pitchFamily="18" charset="0"/>
              </a:defRPr>
            </a:lvl2pPr>
            <a:lvl3pPr marL="1143000" indent="-228600">
              <a:tabLst>
                <a:tab pos="233363" algn="l"/>
              </a:tabLst>
              <a:defRPr sz="2400">
                <a:solidFill>
                  <a:schemeClr val="tx1"/>
                </a:solidFill>
                <a:latin typeface="Times" panose="02020603050405020304" pitchFamily="18" charset="0"/>
              </a:defRPr>
            </a:lvl3pPr>
            <a:lvl4pPr marL="1600200" indent="-228600">
              <a:tabLst>
                <a:tab pos="233363" algn="l"/>
              </a:tabLst>
              <a:defRPr sz="2400">
                <a:solidFill>
                  <a:schemeClr val="tx1"/>
                </a:solidFill>
                <a:latin typeface="Times" panose="02020603050405020304" pitchFamily="18" charset="0"/>
              </a:defRPr>
            </a:lvl4pPr>
            <a:lvl5pPr marL="2057400" indent="-228600">
              <a:tabLst>
                <a:tab pos="2333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9pPr>
          </a:lstStyle>
          <a:p>
            <a:pPr algn="ctr"/>
            <a:endParaRPr lang="en-US" altLang="en-US" dirty="0">
              <a:latin typeface="Arial" panose="020B0604020202020204" pitchFamily="34" charset="0"/>
            </a:endParaRPr>
          </a:p>
        </p:txBody>
      </p:sp>
      <p:sp>
        <p:nvSpPr>
          <p:cNvPr id="11" name="Rectangle 10"/>
          <p:cNvSpPr>
            <a:spLocks noChangeArrowheads="1"/>
          </p:cNvSpPr>
          <p:nvPr userDrawn="1"/>
        </p:nvSpPr>
        <p:spPr bwMode="auto">
          <a:xfrm>
            <a:off x="5029200" y="1838325"/>
            <a:ext cx="3505200" cy="4038600"/>
          </a:xfrm>
          <a:prstGeom prst="rect">
            <a:avLst/>
          </a:prstGeom>
          <a:solidFill>
            <a:schemeClr val="folHlink">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33363" indent="-233363">
              <a:tabLst>
                <a:tab pos="233363" algn="l"/>
              </a:tabLst>
              <a:defRPr sz="2400">
                <a:solidFill>
                  <a:schemeClr val="tx1"/>
                </a:solidFill>
                <a:latin typeface="Times" panose="02020603050405020304" pitchFamily="18" charset="0"/>
              </a:defRPr>
            </a:lvl1pPr>
            <a:lvl2pPr marL="742950" indent="-285750">
              <a:tabLst>
                <a:tab pos="233363" algn="l"/>
              </a:tabLst>
              <a:defRPr sz="2400">
                <a:solidFill>
                  <a:schemeClr val="tx1"/>
                </a:solidFill>
                <a:latin typeface="Times" panose="02020603050405020304" pitchFamily="18" charset="0"/>
              </a:defRPr>
            </a:lvl2pPr>
            <a:lvl3pPr marL="1143000" indent="-228600">
              <a:tabLst>
                <a:tab pos="233363" algn="l"/>
              </a:tabLst>
              <a:defRPr sz="2400">
                <a:solidFill>
                  <a:schemeClr val="tx1"/>
                </a:solidFill>
                <a:latin typeface="Times" panose="02020603050405020304" pitchFamily="18" charset="0"/>
              </a:defRPr>
            </a:lvl3pPr>
            <a:lvl4pPr marL="1600200" indent="-228600">
              <a:tabLst>
                <a:tab pos="233363" algn="l"/>
              </a:tabLst>
              <a:defRPr sz="2400">
                <a:solidFill>
                  <a:schemeClr val="tx1"/>
                </a:solidFill>
                <a:latin typeface="Times" panose="02020603050405020304" pitchFamily="18" charset="0"/>
              </a:defRPr>
            </a:lvl4pPr>
            <a:lvl5pPr marL="2057400" indent="-228600">
              <a:tabLst>
                <a:tab pos="233363" algn="l"/>
              </a:tabLst>
              <a:defRPr sz="2400">
                <a:solidFill>
                  <a:schemeClr val="tx1"/>
                </a:solidFill>
                <a:latin typeface="Times" panose="02020603050405020304" pitchFamily="18" charset="0"/>
              </a:defRPr>
            </a:lvl5pPr>
            <a:lvl6pPr marL="25146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6pPr>
            <a:lvl7pPr marL="29718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7pPr>
            <a:lvl8pPr marL="34290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8pPr>
            <a:lvl9pPr marL="3886200" indent="-228600" eaLnBrk="0" fontAlgn="base" hangingPunct="0">
              <a:spcBef>
                <a:spcPct val="0"/>
              </a:spcBef>
              <a:spcAft>
                <a:spcPct val="0"/>
              </a:spcAft>
              <a:tabLst>
                <a:tab pos="233363" algn="l"/>
              </a:tabLst>
              <a:defRPr sz="2400">
                <a:solidFill>
                  <a:schemeClr val="tx1"/>
                </a:solidFill>
                <a:latin typeface="Times" panose="02020603050405020304" pitchFamily="18" charset="0"/>
              </a:defRPr>
            </a:lvl9pPr>
          </a:lstStyle>
          <a:p>
            <a:pPr algn="ctr"/>
            <a:endParaRPr lang="en-US" altLang="en-US" sz="2800" b="1" dirty="0">
              <a:latin typeface="Arial" panose="020B0604020202020204" pitchFamily="34" charset="0"/>
            </a:endParaRPr>
          </a:p>
        </p:txBody>
      </p:sp>
    </p:spTree>
    <p:extLst>
      <p:ext uri="{BB962C8B-B14F-4D97-AF65-F5344CB8AC3E}">
        <p14:creationId xmlns:p14="http://schemas.microsoft.com/office/powerpoint/2010/main" val="48609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1" name="AutoShape 3"/>
          <p:cNvSpPr>
            <a:spLocks noChangeArrowheads="1"/>
          </p:cNvSpPr>
          <p:nvPr userDrawn="1"/>
        </p:nvSpPr>
        <p:spPr bwMode="auto">
          <a:xfrm>
            <a:off x="1828800" y="1752600"/>
            <a:ext cx="5715000" cy="1066800"/>
          </a:xfrm>
          <a:prstGeom prst="roundRect">
            <a:avLst>
              <a:gd name="adj" fmla="val 16667"/>
            </a:avLst>
          </a:prstGeom>
          <a:solidFill>
            <a:schemeClr val="folHlink"/>
          </a:solidFill>
          <a:ln w="9525">
            <a:solidFill>
              <a:schemeClr val="tx1"/>
            </a:solidFill>
            <a:round/>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sz="3200" b="1" dirty="0">
              <a:latin typeface="Arial" panose="020B0604020202020204" pitchFamily="34" charset="0"/>
            </a:endParaRPr>
          </a:p>
        </p:txBody>
      </p:sp>
      <p:sp>
        <p:nvSpPr>
          <p:cNvPr id="6" name="Content Placeholder 5"/>
          <p:cNvSpPr>
            <a:spLocks noGrp="1"/>
          </p:cNvSpPr>
          <p:nvPr>
            <p:ph sz="quarter" idx="14"/>
          </p:nvPr>
        </p:nvSpPr>
        <p:spPr>
          <a:xfrm>
            <a:off x="228600" y="2286000"/>
            <a:ext cx="4038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5"/>
          </p:nvPr>
        </p:nvSpPr>
        <p:spPr>
          <a:xfrm>
            <a:off x="228600" y="1752600"/>
            <a:ext cx="2438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8108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1C7D01E-1F22-49D8-A2BA-4037A5FDBAC8}" type="slidenum">
              <a:rPr lang="en-US" altLang="en-US"/>
              <a:pPr/>
              <a:t>‹#›</a:t>
            </a:fld>
            <a:endParaRPr lang="en-US" altLang="en-US" dirty="0"/>
          </a:p>
        </p:txBody>
      </p:sp>
    </p:spTree>
    <p:extLst>
      <p:ext uri="{BB962C8B-B14F-4D97-AF65-F5344CB8AC3E}">
        <p14:creationId xmlns:p14="http://schemas.microsoft.com/office/powerpoint/2010/main" val="3327945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6F202E9-0FB6-4225-8A03-CCE02A535A5F}" type="slidenum">
              <a:rPr lang="en-US" altLang="en-US"/>
              <a:pPr/>
              <a:t>‹#›</a:t>
            </a:fld>
            <a:endParaRPr lang="en-US" altLang="en-US" dirty="0"/>
          </a:p>
        </p:txBody>
      </p:sp>
    </p:spTree>
    <p:extLst>
      <p:ext uri="{BB962C8B-B14F-4D97-AF65-F5344CB8AC3E}">
        <p14:creationId xmlns:p14="http://schemas.microsoft.com/office/powerpoint/2010/main" val="296305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B931E3C-357F-4382-9FA7-9C927574362A}" type="slidenum">
              <a:rPr lang="en-US" altLang="en-US"/>
              <a:pPr/>
              <a:t>‹#›</a:t>
            </a:fld>
            <a:endParaRPr lang="en-US" altLang="en-US" dirty="0"/>
          </a:p>
        </p:txBody>
      </p:sp>
    </p:spTree>
    <p:extLst>
      <p:ext uri="{BB962C8B-B14F-4D97-AF65-F5344CB8AC3E}">
        <p14:creationId xmlns:p14="http://schemas.microsoft.com/office/powerpoint/2010/main" val="2615490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4925"/>
            <a:ext cx="1914525" cy="6061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34925"/>
            <a:ext cx="5594350" cy="6061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2695FE9-6EDF-44B3-9C10-6D02F8ED0501}" type="slidenum">
              <a:rPr lang="en-US" altLang="en-US"/>
              <a:pPr/>
              <a:t>‹#›</a:t>
            </a:fld>
            <a:endParaRPr lang="en-US" altLang="en-US" dirty="0"/>
          </a:p>
        </p:txBody>
      </p:sp>
    </p:spTree>
    <p:extLst>
      <p:ext uri="{BB962C8B-B14F-4D97-AF65-F5344CB8AC3E}">
        <p14:creationId xmlns:p14="http://schemas.microsoft.com/office/powerpoint/2010/main" val="629939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763" y="34925"/>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E12DB35-62C4-4E9E-95A1-5CF3950BA30E}" type="slidenum">
              <a:rPr lang="en-US" altLang="en-US"/>
              <a:pPr/>
              <a:t>‹#›</a:t>
            </a:fld>
            <a:endParaRPr lang="en-US" altLang="en-US" dirty="0"/>
          </a:p>
        </p:txBody>
      </p:sp>
      <p:sp>
        <p:nvSpPr>
          <p:cNvPr id="8" name="Content Placeholder 7"/>
          <p:cNvSpPr>
            <a:spLocks noGrp="1"/>
          </p:cNvSpPr>
          <p:nvPr>
            <p:ph sz="quarter" idx="11"/>
          </p:nvPr>
        </p:nvSpPr>
        <p:spPr>
          <a:xfrm>
            <a:off x="76200" y="2133600"/>
            <a:ext cx="25908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422026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AutoShape 3">
            <a:extLst>
              <a:ext uri="{FF2B5EF4-FFF2-40B4-BE49-F238E27FC236}">
                <a16:creationId xmlns:a16="http://schemas.microsoft.com/office/drawing/2014/main" id="{72525888-7927-4D3E-8BB9-83A85133F6A5}"/>
              </a:ext>
            </a:extLst>
          </p:cNvPr>
          <p:cNvSpPr>
            <a:spLocks noChangeArrowheads="1"/>
          </p:cNvSpPr>
          <p:nvPr userDrawn="1"/>
        </p:nvSpPr>
        <p:spPr bwMode="auto">
          <a:xfrm>
            <a:off x="1017588" y="2120357"/>
            <a:ext cx="7186612" cy="3110997"/>
          </a:xfrm>
          <a:prstGeom prst="roundRect">
            <a:avLst>
              <a:gd name="adj" fmla="val 16667"/>
            </a:avLst>
          </a:prstGeom>
          <a:gradFill rotWithShape="1">
            <a:gsLst>
              <a:gs pos="0">
                <a:schemeClr val="accent1"/>
              </a:gs>
              <a:gs pos="100000">
                <a:schemeClr val="accent1">
                  <a:gamma/>
                  <a:tint val="0"/>
                  <a:invGamma/>
                </a:schemeClr>
              </a:gs>
            </a:gsLst>
            <a:lin ang="5400000" scaled="1"/>
          </a:gradFill>
          <a:ln w="9525">
            <a:solidFill>
              <a:schemeClr val="hlink"/>
            </a:solidFill>
            <a:round/>
            <a:headEnd/>
            <a:tailEnd/>
          </a:ln>
          <a:effectLst/>
        </p:spPr>
        <p:txBody>
          <a:bodyPr anchor="ctr">
            <a:spAutoFit/>
          </a:bodyPr>
          <a:lstStyle/>
          <a:p>
            <a:pPr marL="457200" indent="-457200" algn="ctr">
              <a:defRPr/>
            </a:pPr>
            <a:endParaRPr lang="en-US" sz="2800" dirty="0">
              <a:latin typeface="Arial" charset="0"/>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42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0E792E8-512A-4DD7-BE41-37112EB5A913}" type="slidenum">
              <a:rPr lang="en-US" altLang="en-US"/>
              <a:pPr/>
              <a:t>‹#›</a:t>
            </a:fld>
            <a:endParaRPr lang="en-US" altLang="en-US" dirty="0"/>
          </a:p>
        </p:txBody>
      </p:sp>
      <p:sp>
        <p:nvSpPr>
          <p:cNvPr id="7" name="Content Placeholder 6"/>
          <p:cNvSpPr>
            <a:spLocks noGrp="1"/>
          </p:cNvSpPr>
          <p:nvPr>
            <p:ph sz="quarter" idx="11"/>
          </p:nvPr>
        </p:nvSpPr>
        <p:spPr>
          <a:xfrm>
            <a:off x="3581400" y="1752600"/>
            <a:ext cx="1274763"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261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849BAE6-41AB-434A-A5E8-E0EC5743048F}" type="slidenum">
              <a:rPr lang="en-US" altLang="en-US"/>
              <a:pPr/>
              <a:t>‹#›</a:t>
            </a:fld>
            <a:endParaRPr lang="en-US" altLang="en-US" dirty="0"/>
          </a:p>
        </p:txBody>
      </p:sp>
    </p:spTree>
    <p:extLst>
      <p:ext uri="{BB962C8B-B14F-4D97-AF65-F5344CB8AC3E}">
        <p14:creationId xmlns:p14="http://schemas.microsoft.com/office/powerpoint/2010/main" val="18957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6B9A057-5787-4A35-B185-F3E0F87452C7}" type="slidenum">
              <a:rPr lang="en-US" altLang="en-US"/>
              <a:pPr/>
              <a:t>‹#›</a:t>
            </a:fld>
            <a:endParaRPr lang="en-US" altLang="en-US" dirty="0"/>
          </a:p>
        </p:txBody>
      </p:sp>
      <p:sp>
        <p:nvSpPr>
          <p:cNvPr id="5" name="Content Placeholder 4"/>
          <p:cNvSpPr>
            <a:spLocks noGrp="1"/>
          </p:cNvSpPr>
          <p:nvPr>
            <p:ph sz="quarter" idx="11"/>
          </p:nvPr>
        </p:nvSpPr>
        <p:spPr>
          <a:xfrm>
            <a:off x="533400" y="2895600"/>
            <a:ext cx="4419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59920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Tree>
    <p:extLst>
      <p:ext uri="{BB962C8B-B14F-4D97-AF65-F5344CB8AC3E}">
        <p14:creationId xmlns:p14="http://schemas.microsoft.com/office/powerpoint/2010/main" val="403700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1" name="Content Placeholder 10"/>
          <p:cNvSpPr>
            <a:spLocks noGrp="1"/>
          </p:cNvSpPr>
          <p:nvPr>
            <p:ph sz="quarter" idx="14"/>
          </p:nvPr>
        </p:nvSpPr>
        <p:spPr>
          <a:xfrm>
            <a:off x="685800" y="1905000"/>
            <a:ext cx="3124200" cy="121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Box 20"/>
          <p:cNvSpPr txBox="1">
            <a:spLocks noChangeArrowheads="1"/>
          </p:cNvSpPr>
          <p:nvPr userDrawn="1"/>
        </p:nvSpPr>
        <p:spPr bwMode="auto">
          <a:xfrm>
            <a:off x="6019800" y="3552769"/>
            <a:ext cx="2667000" cy="1396419"/>
          </a:xfrm>
          <a:prstGeom prst="rect">
            <a:avLst/>
          </a:prstGeom>
          <a:solidFill>
            <a:srgbClr val="808080">
              <a:alpha val="15294"/>
            </a:srgbClr>
          </a:solidFill>
          <a:ln>
            <a:noFill/>
          </a:ln>
          <a:extLst/>
        </p:spPr>
        <p:txBody>
          <a:bodyPr wrap="square" lIns="182880" tIns="182880" rIns="182880" bIns="18288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dirty="0">
              <a:latin typeface="Arial" panose="020B0604020202020204" pitchFamily="34" charset="0"/>
            </a:endParaRPr>
          </a:p>
        </p:txBody>
      </p:sp>
      <p:sp>
        <p:nvSpPr>
          <p:cNvPr id="14" name="Text Box 19"/>
          <p:cNvSpPr txBox="1">
            <a:spLocks noChangeArrowheads="1"/>
          </p:cNvSpPr>
          <p:nvPr userDrawn="1"/>
        </p:nvSpPr>
        <p:spPr bwMode="auto">
          <a:xfrm>
            <a:off x="4494036" y="4979569"/>
            <a:ext cx="2254602" cy="1447759"/>
          </a:xfrm>
          <a:prstGeom prst="rect">
            <a:avLst/>
          </a:prstGeom>
          <a:solidFill>
            <a:schemeClr val="folHlink">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0" tIns="182880" rIns="182880" bIns="18288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dirty="0">
              <a:latin typeface="Arial" panose="020B0604020202020204" pitchFamily="34" charset="0"/>
            </a:endParaRPr>
          </a:p>
        </p:txBody>
      </p:sp>
      <p:sp>
        <p:nvSpPr>
          <p:cNvPr id="21" name="Text Box 18"/>
          <p:cNvSpPr txBox="1">
            <a:spLocks noChangeArrowheads="1"/>
          </p:cNvSpPr>
          <p:nvPr userDrawn="1"/>
        </p:nvSpPr>
        <p:spPr bwMode="auto">
          <a:xfrm>
            <a:off x="4724400" y="2003976"/>
            <a:ext cx="2667000" cy="1738143"/>
          </a:xfrm>
          <a:prstGeom prst="rect">
            <a:avLst/>
          </a:prstGeom>
          <a:solidFill>
            <a:schemeClr val="accent2">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182880" rIns="182880" bIns="18288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b="1" dirty="0">
              <a:latin typeface="Arial" panose="020B0604020202020204" pitchFamily="34" charset="0"/>
            </a:endParaRPr>
          </a:p>
        </p:txBody>
      </p:sp>
    </p:spTree>
    <p:extLst>
      <p:ext uri="{BB962C8B-B14F-4D97-AF65-F5344CB8AC3E}">
        <p14:creationId xmlns:p14="http://schemas.microsoft.com/office/powerpoint/2010/main" val="293078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32E22BE-567D-402A-9451-5606AF9E7BA0}" type="slidenum">
              <a:rPr lang="en-US" altLang="en-US"/>
              <a:pPr/>
              <a:t>‹#›</a:t>
            </a:fld>
            <a:endParaRPr lang="en-US" altLang="en-US" dirty="0"/>
          </a:p>
        </p:txBody>
      </p:sp>
      <p:sp>
        <p:nvSpPr>
          <p:cNvPr id="4" name="Content Placeholder 3"/>
          <p:cNvSpPr>
            <a:spLocks noGrp="1"/>
          </p:cNvSpPr>
          <p:nvPr>
            <p:ph sz="quarter" idx="11" hasCustomPrompt="1"/>
          </p:nvPr>
        </p:nvSpPr>
        <p:spPr>
          <a:xfrm>
            <a:off x="685800" y="2438400"/>
            <a:ext cx="7239000" cy="2286000"/>
          </a:xfrm>
        </p:spPr>
        <p:txBody>
          <a:bodyPr/>
          <a:lstStyle>
            <a:lvl1pPr>
              <a:defRPr/>
            </a:lvl1pPr>
          </a:lstStyle>
          <a:p>
            <a:pPr lvl="0"/>
            <a:r>
              <a:rPr lang="en-US" dirty="0" err="1"/>
              <a:t>bbbb</a:t>
            </a:r>
            <a:endParaRPr lang="en-GB" dirty="0"/>
          </a:p>
        </p:txBody>
      </p:sp>
      <p:sp>
        <p:nvSpPr>
          <p:cNvPr id="5" name="Title 4"/>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2" hasCustomPrompt="1"/>
          </p:nvPr>
        </p:nvSpPr>
        <p:spPr>
          <a:xfrm>
            <a:off x="1676400" y="2819400"/>
            <a:ext cx="4267200" cy="914400"/>
          </a:xfrm>
        </p:spPr>
        <p:txBody>
          <a:bodyPr/>
          <a:lstStyle>
            <a:lvl1pPr>
              <a:defRPr/>
            </a:lvl1pPr>
          </a:lstStyle>
          <a:p>
            <a:pPr lvl="0"/>
            <a:r>
              <a:rPr lang="en-US" dirty="0" err="1"/>
              <a:t>aaa</a:t>
            </a:r>
            <a:endParaRPr lang="en-GB" dirty="0"/>
          </a:p>
        </p:txBody>
      </p:sp>
      <p:sp>
        <p:nvSpPr>
          <p:cNvPr id="8" name="Content Placeholder 6"/>
          <p:cNvSpPr>
            <a:spLocks noGrp="1"/>
          </p:cNvSpPr>
          <p:nvPr>
            <p:ph sz="quarter" idx="13" hasCustomPrompt="1"/>
          </p:nvPr>
        </p:nvSpPr>
        <p:spPr>
          <a:xfrm>
            <a:off x="1828800" y="4687957"/>
            <a:ext cx="4267200" cy="914400"/>
          </a:xfrm>
        </p:spPr>
        <p:txBody>
          <a:bodyPr/>
          <a:lstStyle>
            <a:lvl1pPr>
              <a:defRPr/>
            </a:lvl1pPr>
          </a:lstStyle>
          <a:p>
            <a:pPr lvl="0"/>
            <a:r>
              <a:rPr lang="en-US" dirty="0" err="1"/>
              <a:t>acccaa</a:t>
            </a:r>
            <a:endParaRPr lang="en-GB" dirty="0"/>
          </a:p>
        </p:txBody>
      </p:sp>
      <p:sp>
        <p:nvSpPr>
          <p:cNvPr id="10" name="AutoShape 3"/>
          <p:cNvSpPr>
            <a:spLocks noChangeArrowheads="1"/>
          </p:cNvSpPr>
          <p:nvPr userDrawn="1"/>
        </p:nvSpPr>
        <p:spPr bwMode="auto">
          <a:xfrm>
            <a:off x="1017588" y="2120357"/>
            <a:ext cx="7186612" cy="3110997"/>
          </a:xfrm>
          <a:prstGeom prst="roundRect">
            <a:avLst>
              <a:gd name="adj" fmla="val 16667"/>
            </a:avLst>
          </a:prstGeom>
          <a:gradFill rotWithShape="1">
            <a:gsLst>
              <a:gs pos="0">
                <a:schemeClr val="accent1"/>
              </a:gs>
              <a:gs pos="100000">
                <a:schemeClr val="accent1">
                  <a:gamma/>
                  <a:tint val="0"/>
                  <a:invGamma/>
                </a:schemeClr>
              </a:gs>
            </a:gsLst>
            <a:lin ang="5400000" scaled="1"/>
          </a:gradFill>
          <a:ln w="9525">
            <a:solidFill>
              <a:schemeClr val="hlink"/>
            </a:solidFill>
            <a:round/>
            <a:headEnd/>
            <a:tailEnd/>
          </a:ln>
          <a:effectLst/>
        </p:spPr>
        <p:txBody>
          <a:bodyPr anchor="ctr">
            <a:spAutoFit/>
          </a:bodyPr>
          <a:lstStyle/>
          <a:p>
            <a:pPr marL="457200" indent="-457200" algn="ctr">
              <a:defRPr/>
            </a:pPr>
            <a:endParaRPr lang="en-US" sz="2800" dirty="0">
              <a:latin typeface="Arial" charset="0"/>
            </a:endParaRPr>
          </a:p>
        </p:txBody>
      </p:sp>
    </p:spTree>
    <p:extLst>
      <p:ext uri="{BB962C8B-B14F-4D97-AF65-F5344CB8AC3E}">
        <p14:creationId xmlns:p14="http://schemas.microsoft.com/office/powerpoint/2010/main" val="108668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dirty="0">
              <a:latin typeface="Arial" charset="0"/>
            </a:endParaRPr>
          </a:p>
        </p:txBody>
      </p:sp>
      <p:sp>
        <p:nvSpPr>
          <p:cNvPr id="14233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dirty="0">
              <a:latin typeface="Arial" charset="0"/>
            </a:endParaRPr>
          </a:p>
        </p:txBody>
      </p:sp>
      <p:sp>
        <p:nvSpPr>
          <p:cNvPr id="2052" name="Rectangle 4"/>
          <p:cNvSpPr>
            <a:spLocks noGrp="1" noChangeArrowheads="1"/>
          </p:cNvSpPr>
          <p:nvPr>
            <p:ph type="title"/>
          </p:nvPr>
        </p:nvSpPr>
        <p:spPr bwMode="auto">
          <a:xfrm>
            <a:off x="11477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2342"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pitchFamily="80" charset="0"/>
            </a:endParaRPr>
          </a:p>
        </p:txBody>
      </p:sp>
      <p:sp>
        <p:nvSpPr>
          <p:cNvPr id="142343"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pitchFamily="80" charset="0"/>
            </a:endParaRPr>
          </a:p>
        </p:txBody>
      </p:sp>
      <p:sp>
        <p:nvSpPr>
          <p:cNvPr id="142344"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2018 McGraw-Hill Higher Education. All rights reserved.</a:t>
            </a:r>
          </a:p>
        </p:txBody>
      </p:sp>
      <p:sp>
        <p:nvSpPr>
          <p:cNvPr id="3" name="TextBox 2"/>
          <p:cNvSpPr txBox="1"/>
          <p:nvPr userDrawn="1"/>
        </p:nvSpPr>
        <p:spPr>
          <a:xfrm>
            <a:off x="6934200" y="228600"/>
            <a:ext cx="1905000" cy="246221"/>
          </a:xfrm>
          <a:prstGeom prst="rect">
            <a:avLst/>
          </a:prstGeom>
          <a:noFill/>
        </p:spPr>
        <p:txBody>
          <a:bodyPr wrap="square" rtlCol="0">
            <a:spAutoFit/>
          </a:bodyPr>
          <a:lstStyle/>
          <a:p>
            <a:pPr algn="r"/>
            <a:fld id="{16087241-0E73-4A5A-8184-3B7F9C808ED2}" type="slidenum">
              <a:rPr kumimoji="0" lang="en-US" altLang="en-US" sz="1000" b="0" i="0" u="none" strike="noStrike" kern="1200" cap="none" spc="0" normalizeH="0" baseline="0" noProof="0" smtClean="0">
                <a:ln>
                  <a:noFill/>
                </a:ln>
                <a:solidFill>
                  <a:srgbClr val="292929"/>
                </a:solidFill>
                <a:effectLst/>
                <a:uLnTx/>
                <a:uFillTx/>
                <a:latin typeface="Times" panose="02020603050405020304" pitchFamily="18" charset="0"/>
              </a:rPr>
              <a:pPr algn="r"/>
              <a:t>‹#›</a:t>
            </a:fld>
            <a:endParaRPr lang="en-IN" sz="1000" dirty="0"/>
          </a:p>
        </p:txBody>
      </p:sp>
    </p:spTree>
  </p:cSld>
  <p:clrMap bg1="lt1" tx1="dk1" bg2="lt2" tx2="dk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700" r:id="rId8"/>
    <p:sldLayoutId id="2147483704" r:id="rId9"/>
    <p:sldLayoutId id="2147483702" r:id="rId10"/>
    <p:sldLayoutId id="2147483703" r:id="rId11"/>
    <p:sldLayoutId id="2147483701" r:id="rId12"/>
    <p:sldLayoutId id="2147483692" r:id="rId13"/>
    <p:sldLayoutId id="2147483691" r:id="rId14"/>
    <p:sldLayoutId id="2147483690" r:id="rId15"/>
    <p:sldLayoutId id="2147483689" r:id="rId16"/>
    <p:sldLayoutId id="2147483688" r:id="rId17"/>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1693382208"/>
      </p:ext>
    </p:extLst>
  </p:cSld>
  <p:clrMap bg1="lt1" tx1="dk1" bg2="lt2" tx2="dk2" accent1="accent1" accent2="accent2" accent3="accent3" accent4="accent4" accent5="accent5" accent6="accent6" hlink="hlink" folHlink="folHlink"/>
  <p:sldLayoutIdLst>
    <p:sldLayoutId id="2147483724" r:id="rId1"/>
    <p:sldLayoutId id="2147483726" r:id="rId2"/>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dirty="0">
              <a:latin typeface="Arial" charset="0"/>
            </a:endParaRPr>
          </a:p>
        </p:txBody>
      </p:sp>
      <p:sp>
        <p:nvSpPr>
          <p:cNvPr id="14233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dirty="0">
              <a:latin typeface="Arial" charset="0"/>
            </a:endParaRPr>
          </a:p>
        </p:txBody>
      </p:sp>
      <p:sp>
        <p:nvSpPr>
          <p:cNvPr id="2052" name="Rectangle 4"/>
          <p:cNvSpPr>
            <a:spLocks noGrp="1" noChangeArrowheads="1"/>
          </p:cNvSpPr>
          <p:nvPr>
            <p:ph type="title"/>
          </p:nvPr>
        </p:nvSpPr>
        <p:spPr bwMode="auto">
          <a:xfrm>
            <a:off x="1147763" y="34925"/>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2342"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Times" pitchFamily="80" charset="0"/>
            </a:endParaRPr>
          </a:p>
        </p:txBody>
      </p:sp>
      <p:sp>
        <p:nvSpPr>
          <p:cNvPr id="142343"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Times" pitchFamily="80" charset="0"/>
            </a:endParaRPr>
          </a:p>
        </p:txBody>
      </p:sp>
      <p:sp>
        <p:nvSpPr>
          <p:cNvPr id="142344"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2018 McGraw-Hill Higher Education. All rights reserved.</a:t>
            </a:r>
          </a:p>
        </p:txBody>
      </p:sp>
      <p:sp>
        <p:nvSpPr>
          <p:cNvPr id="3" name="TextBox 2"/>
          <p:cNvSpPr txBox="1"/>
          <p:nvPr userDrawn="1"/>
        </p:nvSpPr>
        <p:spPr>
          <a:xfrm>
            <a:off x="6934200" y="228600"/>
            <a:ext cx="1905000" cy="246221"/>
          </a:xfrm>
          <a:prstGeom prst="rect">
            <a:avLst/>
          </a:prstGeom>
          <a:noFill/>
        </p:spPr>
        <p:txBody>
          <a:bodyPr wrap="square" rtlCol="0">
            <a:spAutoFit/>
          </a:bodyPr>
          <a:lstStyle/>
          <a:p>
            <a:pPr algn="r"/>
            <a:fld id="{16087241-0E73-4A5A-8184-3B7F9C808ED2}" type="slidenum">
              <a:rPr kumimoji="0" lang="en-US" altLang="en-US" sz="1000" b="0" i="0" u="none" strike="noStrike" kern="1200" cap="none" spc="0" normalizeH="0" baseline="0" noProof="0" smtClean="0">
                <a:ln>
                  <a:noFill/>
                </a:ln>
                <a:solidFill>
                  <a:srgbClr val="292929"/>
                </a:solidFill>
                <a:effectLst/>
                <a:uLnTx/>
                <a:uFillTx/>
                <a:latin typeface="Times" panose="02020603050405020304" pitchFamily="18" charset="0"/>
              </a:rPr>
              <a:pPr algn="r"/>
              <a:t>‹#›</a:t>
            </a:fld>
            <a:endParaRPr lang="en-IN" sz="1000" dirty="0"/>
          </a:p>
        </p:txBody>
      </p:sp>
    </p:spTree>
    <p:extLst>
      <p:ext uri="{BB962C8B-B14F-4D97-AF65-F5344CB8AC3E}">
        <p14:creationId xmlns:p14="http://schemas.microsoft.com/office/powerpoint/2010/main" val="33102206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80"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slide" Target="slide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slide" Target="slide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2.wmf"/><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slide" Target="slide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rgbClr val="000000"/>
                </a:solidFill>
              </a:rPr>
              <a:t>CHAPTER 14</a:t>
            </a:r>
            <a:endParaRPr lang="en-IN" dirty="0"/>
          </a:p>
        </p:txBody>
      </p:sp>
      <p:sp>
        <p:nvSpPr>
          <p:cNvPr id="5" name="Content Placeholder 4"/>
          <p:cNvSpPr>
            <a:spLocks noGrp="1"/>
          </p:cNvSpPr>
          <p:nvPr>
            <p:ph sz="quarter" idx="15"/>
          </p:nvPr>
        </p:nvSpPr>
        <p:spPr>
          <a:xfrm>
            <a:off x="2286000" y="3581248"/>
            <a:ext cx="5181600" cy="676428"/>
          </a:xfrm>
        </p:spPr>
        <p:txBody>
          <a:bodyPr/>
          <a:lstStyle/>
          <a:p>
            <a:pPr marL="0" lvl="0" indent="0" eaLnBrk="1" hangingPunct="1">
              <a:buClr>
                <a:srgbClr val="CC9900"/>
              </a:buClr>
              <a:buNone/>
            </a:pPr>
            <a:r>
              <a:rPr lang="en-US" altLang="en-US" b="1" dirty="0">
                <a:solidFill>
                  <a:srgbClr val="292929"/>
                </a:solidFill>
              </a:rPr>
              <a:t>Managing the Classroom</a:t>
            </a:r>
          </a:p>
        </p:txBody>
      </p:sp>
      <p:sp>
        <p:nvSpPr>
          <p:cNvPr id="4" name="Content Placeholder 3"/>
          <p:cNvSpPr>
            <a:spLocks noGrp="1"/>
          </p:cNvSpPr>
          <p:nvPr>
            <p:ph sz="quarter" idx="13"/>
          </p:nvPr>
        </p:nvSpPr>
        <p:spPr>
          <a:xfrm>
            <a:off x="4948083" y="6582465"/>
            <a:ext cx="4195917" cy="275536"/>
          </a:xfrm>
        </p:spPr>
        <p:txBody>
          <a:bodyPr/>
          <a:lstStyle/>
          <a:p>
            <a:pPr marL="0" lvl="0" indent="0" eaLnBrk="1" hangingPunct="1">
              <a:spcBef>
                <a:spcPct val="0"/>
              </a:spcBef>
              <a:buClrTx/>
              <a:buSzTx/>
              <a:buNone/>
              <a:defRPr/>
            </a:pPr>
            <a:r>
              <a:rPr lang="en-US" sz="1200" kern="1200" dirty="0">
                <a:solidFill>
                  <a:srgbClr val="292929"/>
                </a:solidFill>
                <a:latin typeface="Arial" charset="0"/>
              </a:rPr>
              <a:t>© 2018 McGraw-Hill Higher Education.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0000"/>
                </a:solidFill>
              </a:rPr>
              <a:t>Management Goals and Strategies</a:t>
            </a:r>
            <a:endParaRPr lang="en-IN" dirty="0"/>
          </a:p>
        </p:txBody>
      </p:sp>
      <p:sp>
        <p:nvSpPr>
          <p:cNvPr id="3" name="Content Placeholder 2"/>
          <p:cNvSpPr>
            <a:spLocks noGrp="1"/>
          </p:cNvSpPr>
          <p:nvPr>
            <p:ph idx="1"/>
          </p:nvPr>
        </p:nvSpPr>
        <p:spPr>
          <a:xfrm>
            <a:off x="3048000" y="2060268"/>
            <a:ext cx="5257800" cy="3502332"/>
          </a:xfrm>
        </p:spPr>
        <p:txBody>
          <a:bodyPr/>
          <a:lstStyle/>
          <a:p>
            <a:pPr marL="342000" lvl="0" indent="-342000" eaLnBrk="1" hangingPunct="1">
              <a:spcAft>
                <a:spcPct val="50000"/>
              </a:spcAft>
              <a:buClr>
                <a:srgbClr val="826200"/>
              </a:buClr>
              <a:buSzPct val="100000"/>
              <a:buFont typeface="Arial" panose="020B0604020202020204" pitchFamily="34" charset="0"/>
              <a:buChar char="•"/>
            </a:pPr>
            <a:r>
              <a:rPr lang="en-US" altLang="en-US" kern="1200" dirty="0">
                <a:solidFill>
                  <a:srgbClr val="292929"/>
                </a:solidFill>
                <a:latin typeface="Arial" panose="020B0604020202020204" pitchFamily="34" charset="0"/>
              </a:rPr>
              <a:t>Help students spend more time on learning and less time on non-goal-directed activity. </a:t>
            </a:r>
          </a:p>
          <a:p>
            <a:pPr marL="342000" lvl="0" indent="-342000" eaLnBrk="1" hangingPunct="1">
              <a:spcAft>
                <a:spcPct val="50000"/>
              </a:spcAft>
              <a:buClr>
                <a:srgbClr val="826200"/>
              </a:buClr>
              <a:buSzPct val="100000"/>
              <a:buFont typeface="Arial" panose="020B0604020202020204" pitchFamily="34" charset="0"/>
              <a:buChar char="•"/>
            </a:pPr>
            <a:r>
              <a:rPr lang="en-US" altLang="en-US" kern="1200" dirty="0">
                <a:solidFill>
                  <a:srgbClr val="292929"/>
                </a:solidFill>
                <a:latin typeface="Arial" panose="020B0604020202020204" pitchFamily="34" charset="0"/>
              </a:rPr>
              <a:t>Prevent students from developing problems.</a:t>
            </a:r>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0"/>
            <a:ext cx="2667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Managing the Classroom, 2</a:t>
            </a:r>
            <a:endParaRPr lang="en-IN" dirty="0"/>
          </a:p>
        </p:txBody>
      </p:sp>
      <p:pic>
        <p:nvPicPr>
          <p:cNvPr id="4" name="Picture 3">
            <a:extLst>
              <a:ext uri="{FF2B5EF4-FFF2-40B4-BE49-F238E27FC236}">
                <a16:creationId xmlns:a16="http://schemas.microsoft.com/office/drawing/2014/main" id="{B3DA9287-5D7D-4A3F-ADE5-588DD2B2E0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33" t="25555" r="15834" b="12222"/>
          <a:stretch/>
        </p:blipFill>
        <p:spPr>
          <a:xfrm>
            <a:off x="1676400" y="1752600"/>
            <a:ext cx="6019800" cy="4267200"/>
          </a:xfrm>
          <a:prstGeom prst="rect">
            <a:avLst/>
          </a:prstGeom>
        </p:spPr>
      </p:pic>
      <p:sp>
        <p:nvSpPr>
          <p:cNvPr id="5" name="Content Placeholder 4">
            <a:extLst>
              <a:ext uri="{FF2B5EF4-FFF2-40B4-BE49-F238E27FC236}">
                <a16:creationId xmlns:a16="http://schemas.microsoft.com/office/drawing/2014/main" id="{2173993E-1140-48AC-B045-EBB52CFC038D}"/>
              </a:ext>
            </a:extLst>
          </p:cNvPr>
          <p:cNvSpPr>
            <a:spLocks noGrp="1"/>
          </p:cNvSpPr>
          <p:nvPr>
            <p:ph sz="quarter" idx="11"/>
          </p:nvPr>
        </p:nvSpPr>
        <p:spPr>
          <a:xfrm>
            <a:off x="6629400" y="6283975"/>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0000"/>
                </a:solidFill>
              </a:rPr>
              <a:t>Basic Principles of Classroom Arrangement</a:t>
            </a:r>
            <a:endParaRPr lang="en-IN" dirty="0"/>
          </a:p>
        </p:txBody>
      </p:sp>
      <p:sp>
        <p:nvSpPr>
          <p:cNvPr id="10" name="Content Placeholder 9"/>
          <p:cNvSpPr>
            <a:spLocks noGrp="1"/>
          </p:cNvSpPr>
          <p:nvPr>
            <p:ph idx="1"/>
          </p:nvPr>
        </p:nvSpPr>
        <p:spPr>
          <a:xfrm>
            <a:off x="1217762" y="1897810"/>
            <a:ext cx="6612150" cy="3893390"/>
          </a:xfrm>
        </p:spPr>
        <p:txBody>
          <a:bodyPr/>
          <a:lstStyle/>
          <a:p>
            <a:pPr lvl="0" eaLnBrk="1" hangingPunct="1">
              <a:lnSpc>
                <a:spcPct val="90000"/>
              </a:lnSpc>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Reduce congestion in high-traffic areas.</a:t>
            </a:r>
          </a:p>
          <a:p>
            <a:pPr lvl="0" eaLnBrk="1" hangingPunct="1">
              <a:lnSpc>
                <a:spcPct val="90000"/>
              </a:lnSpc>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Make sure that you can easily see all students.</a:t>
            </a:r>
          </a:p>
          <a:p>
            <a:pPr lvl="0" eaLnBrk="1" hangingPunct="1">
              <a:lnSpc>
                <a:spcPct val="90000"/>
              </a:lnSpc>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Make often-used teaching materials and student supplies easily accessible.</a:t>
            </a:r>
          </a:p>
          <a:p>
            <a:pPr lvl="0" eaLnBrk="1" hangingPunct="1">
              <a:lnSpc>
                <a:spcPct val="90000"/>
              </a:lnSpc>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Make sure that students can easily observe whole-class presentations.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ltLang="en-US" sz="3600" dirty="0">
                <a:solidFill>
                  <a:srgbClr val="000000"/>
                </a:solidFill>
              </a:rPr>
              <a:t>Classroom Arrangement Styles</a:t>
            </a:r>
            <a:endParaRPr lang="en-IN" dirty="0"/>
          </a:p>
        </p:txBody>
      </p:sp>
      <p:sp>
        <p:nvSpPr>
          <p:cNvPr id="3" name="Content Placeholder 2"/>
          <p:cNvSpPr>
            <a:spLocks noGrp="1"/>
          </p:cNvSpPr>
          <p:nvPr>
            <p:ph idx="1"/>
          </p:nvPr>
        </p:nvSpPr>
        <p:spPr>
          <a:xfrm>
            <a:off x="604268" y="1912191"/>
            <a:ext cx="8082532" cy="4114800"/>
          </a:xfrm>
        </p:spPr>
        <p:txBody>
          <a:bodyPr/>
          <a:lstStyle/>
          <a:p>
            <a:pPr lvl="0" eaLnBrk="1" hangingPunct="1">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Auditorium style - </a:t>
            </a:r>
            <a:r>
              <a:rPr lang="en-US" altLang="en-US" sz="2400" kern="1200" dirty="0">
                <a:solidFill>
                  <a:srgbClr val="292929"/>
                </a:solidFill>
                <a:latin typeface="Arial" panose="020B0604020202020204" pitchFamily="34" charset="0"/>
              </a:rPr>
              <a:t>All students face the teacher.</a:t>
            </a:r>
          </a:p>
          <a:p>
            <a:pPr lvl="0" eaLnBrk="1" hangingPunct="1">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Face-to-face style - </a:t>
            </a:r>
            <a:r>
              <a:rPr lang="en-US" altLang="en-US" sz="2400" kern="1200" dirty="0">
                <a:solidFill>
                  <a:srgbClr val="292929"/>
                </a:solidFill>
                <a:latin typeface="Arial" panose="020B0604020202020204" pitchFamily="34" charset="0"/>
              </a:rPr>
              <a:t>Students face each other.</a:t>
            </a:r>
          </a:p>
          <a:p>
            <a:pPr lvl="0" eaLnBrk="1" hangingPunct="1">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Offset style - </a:t>
            </a:r>
            <a:r>
              <a:rPr lang="en-US" altLang="en-US" sz="2400" kern="1200" dirty="0">
                <a:solidFill>
                  <a:srgbClr val="292929"/>
                </a:solidFill>
                <a:latin typeface="Arial" panose="020B0604020202020204" pitchFamily="34" charset="0"/>
              </a:rPr>
              <a:t>Small number (3 or 4) sit at tables but do not sit directly across from one another.</a:t>
            </a:r>
          </a:p>
          <a:p>
            <a:pPr lvl="0" eaLnBrk="1" hangingPunct="1">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Seminar style - </a:t>
            </a:r>
            <a:r>
              <a:rPr lang="en-US" altLang="en-US" sz="2400" kern="1200" dirty="0">
                <a:solidFill>
                  <a:srgbClr val="292929"/>
                </a:solidFill>
                <a:latin typeface="Arial" panose="020B0604020202020204" pitchFamily="34" charset="0"/>
              </a:rPr>
              <a:t>Larger number of students (10 or more) sit in circular, square, or U-shaped arrangements.</a:t>
            </a:r>
            <a:r>
              <a:rPr lang="en-US" altLang="en-US" sz="2400" u="sng" kern="1200" dirty="0">
                <a:solidFill>
                  <a:srgbClr val="292929"/>
                </a:solidFill>
                <a:latin typeface="Arial" panose="020B0604020202020204" pitchFamily="34" charset="0"/>
              </a:rPr>
              <a:t> </a:t>
            </a:r>
          </a:p>
          <a:p>
            <a:pPr lvl="0" eaLnBrk="1" hangingPunct="1">
              <a:buClr>
                <a:srgbClr val="826200"/>
              </a:buClr>
              <a:buSzPct val="100000"/>
              <a:buFont typeface="Arial" panose="020B0604020202020204" pitchFamily="34" charset="0"/>
              <a:buChar char="•"/>
            </a:pPr>
            <a:r>
              <a:rPr lang="en-US" altLang="en-US" sz="2800" kern="1200" dirty="0">
                <a:solidFill>
                  <a:srgbClr val="292929"/>
                </a:solidFill>
                <a:latin typeface="Arial" panose="020B0604020202020204" pitchFamily="34" charset="0"/>
              </a:rPr>
              <a:t>Cluster style - </a:t>
            </a:r>
            <a:r>
              <a:rPr lang="en-US" altLang="en-US" sz="2400" kern="1200" dirty="0">
                <a:solidFill>
                  <a:srgbClr val="292929"/>
                </a:solidFill>
                <a:latin typeface="Arial" panose="020B0604020202020204" pitchFamily="34" charset="0"/>
              </a:rPr>
              <a:t>Small number of students (4 to 8) work in small, closely bunched groups.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The Action Zone</a:t>
            </a:r>
            <a:endParaRPr lang="en-IN" dirty="0"/>
          </a:p>
        </p:txBody>
      </p:sp>
      <p:sp>
        <p:nvSpPr>
          <p:cNvPr id="5" name="Content Placeholder 4"/>
          <p:cNvSpPr>
            <a:spLocks noGrp="1"/>
          </p:cNvSpPr>
          <p:nvPr>
            <p:ph sz="quarter" idx="11"/>
          </p:nvPr>
        </p:nvSpPr>
        <p:spPr>
          <a:xfrm>
            <a:off x="3204066" y="2516511"/>
            <a:ext cx="2600536" cy="2424545"/>
          </a:xfrm>
          <a:solidFill>
            <a:srgbClr val="B2B2B2"/>
          </a:solidFill>
          <a:ln>
            <a:solidFill>
              <a:schemeClr val="tx1"/>
            </a:solidFill>
          </a:ln>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a:t>
            </a:r>
            <a:r>
              <a:rPr lang="en-US" altLang="en-US" sz="2400" b="1" kern="1200" dirty="0">
                <a:solidFill>
                  <a:srgbClr val="292929"/>
                </a:solidFill>
                <a:latin typeface="Arial" panose="020B0604020202020204" pitchFamily="34" charset="0"/>
              </a:rPr>
              <a:t>Action Zone</a:t>
            </a:r>
            <a:r>
              <a:rPr lang="en-US" altLang="en-US" sz="2400" kern="1200" dirty="0">
                <a:solidFill>
                  <a:srgbClr val="292929"/>
                </a:solidFill>
                <a:latin typeface="Arial" panose="020B0604020202020204" pitchFamily="34" charset="0"/>
              </a:rPr>
              <a:t>” </a:t>
            </a:r>
            <a:r>
              <a:rPr lang="en-US" altLang="en-US" sz="2000" kern="1200" dirty="0">
                <a:solidFill>
                  <a:srgbClr val="292929"/>
                </a:solidFill>
                <a:latin typeface="Arial" panose="020B0604020202020204" pitchFamily="34" charset="0"/>
              </a:rPr>
              <a:t>Students in these seats are more likely to interact with the teacher, ask questions, and initiate discussion.</a:t>
            </a:r>
            <a:endParaRPr lang="en-US" altLang="en-US" sz="2000" kern="1200" dirty="0">
              <a:solidFill>
                <a:srgbClr val="FFFFFF"/>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Best Practices for Designing a Classroom Arrangement</a:t>
            </a:r>
          </a:p>
        </p:txBody>
      </p:sp>
      <p:sp>
        <p:nvSpPr>
          <p:cNvPr id="18435" name="Content Placeholder 2"/>
          <p:cNvSpPr>
            <a:spLocks noGrp="1"/>
          </p:cNvSpPr>
          <p:nvPr>
            <p:ph idx="1"/>
          </p:nvPr>
        </p:nvSpPr>
        <p:spPr>
          <a:xfrm>
            <a:off x="914400" y="1676400"/>
            <a:ext cx="7661275" cy="4038600"/>
          </a:xfrm>
        </p:spPr>
        <p:txBody>
          <a:bodyPr/>
          <a:lstStyle/>
          <a:p>
            <a:pPr marL="0" indent="0" eaLnBrk="1" hangingPunct="1">
              <a:spcAft>
                <a:spcPts val="1500"/>
              </a:spcAft>
              <a:buClr>
                <a:srgbClr val="936F00"/>
              </a:buClr>
              <a:buNone/>
            </a:pPr>
            <a:r>
              <a:rPr lang="en-US" altLang="en-US" sz="2800" dirty="0"/>
              <a:t>Consider what activities the students will be engaging in.</a:t>
            </a:r>
          </a:p>
          <a:p>
            <a:pPr marL="0" indent="0" eaLnBrk="1" hangingPunct="1">
              <a:spcAft>
                <a:spcPts val="1500"/>
              </a:spcAft>
              <a:buClr>
                <a:srgbClr val="936F00"/>
              </a:buClr>
              <a:buNone/>
            </a:pPr>
            <a:r>
              <a:rPr lang="en-US" altLang="en-US" sz="2800" dirty="0"/>
              <a:t>Draw up a floor plan.</a:t>
            </a:r>
          </a:p>
          <a:p>
            <a:pPr marL="0" indent="0" eaLnBrk="1" hangingPunct="1">
              <a:spcAft>
                <a:spcPts val="1500"/>
              </a:spcAft>
              <a:buClr>
                <a:srgbClr val="936F00"/>
              </a:buClr>
              <a:buNone/>
            </a:pPr>
            <a:r>
              <a:rPr lang="en-US" altLang="en-US" sz="2800" dirty="0"/>
              <a:t>Involve students in designing the classroom layout.</a:t>
            </a:r>
          </a:p>
          <a:p>
            <a:pPr marL="0" indent="0" eaLnBrk="1" hangingPunct="1">
              <a:spcAft>
                <a:spcPts val="1500"/>
              </a:spcAft>
              <a:buClr>
                <a:srgbClr val="936F00"/>
              </a:buClr>
              <a:buNone/>
            </a:pPr>
            <a:r>
              <a:rPr lang="en-US" altLang="en-US" sz="2800" dirty="0"/>
              <a:t>Try out the arrangement.</a:t>
            </a:r>
          </a:p>
          <a:p>
            <a:pPr marL="96838" lvl="1" indent="352425" eaLnBrk="1" hangingPunct="1">
              <a:buClr>
                <a:srgbClr val="826200"/>
              </a:buClr>
              <a:buSzPct val="100000"/>
              <a:buFont typeface="Arial" panose="020B0604020202020204" pitchFamily="34" charset="0"/>
              <a:buChar char="•"/>
            </a:pPr>
            <a:r>
              <a:rPr lang="en-US" altLang="en-US" sz="2400" dirty="0"/>
              <a:t>Be flexible redesigning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Managing the Classroom, 3</a:t>
            </a:r>
            <a:endParaRPr lang="en-IN" dirty="0"/>
          </a:p>
        </p:txBody>
      </p:sp>
      <p:pic>
        <p:nvPicPr>
          <p:cNvPr id="4" name="Picture 3">
            <a:extLst>
              <a:ext uri="{FF2B5EF4-FFF2-40B4-BE49-F238E27FC236}">
                <a16:creationId xmlns:a16="http://schemas.microsoft.com/office/drawing/2014/main" id="{25CC7C0F-749F-4A87-8E4D-34D52ED4CB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0" t="24328" r="5240" b="2690"/>
          <a:stretch/>
        </p:blipFill>
        <p:spPr>
          <a:xfrm>
            <a:off x="228600" y="1668379"/>
            <a:ext cx="8436305" cy="5005138"/>
          </a:xfrm>
          <a:prstGeom prst="rect">
            <a:avLst/>
          </a:prstGeom>
        </p:spPr>
      </p:pic>
      <p:sp>
        <p:nvSpPr>
          <p:cNvPr id="5" name="Content Placeholder 4">
            <a:extLst>
              <a:ext uri="{FF2B5EF4-FFF2-40B4-BE49-F238E27FC236}">
                <a16:creationId xmlns:a16="http://schemas.microsoft.com/office/drawing/2014/main" id="{D18ADAF5-E98C-4D37-B61E-B7D90E326016}"/>
              </a:ext>
            </a:extLst>
          </p:cNvPr>
          <p:cNvSpPr>
            <a:spLocks noGrp="1"/>
          </p:cNvSpPr>
          <p:nvPr>
            <p:ph sz="quarter" idx="11"/>
          </p:nvPr>
        </p:nvSpPr>
        <p:spPr>
          <a:xfrm>
            <a:off x="6629400" y="6283975"/>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Teacher Management Styles</a:t>
            </a:r>
            <a:endParaRPr lang="en-IN" dirty="0"/>
          </a:p>
        </p:txBody>
      </p:sp>
      <p:sp>
        <p:nvSpPr>
          <p:cNvPr id="3" name="Content Placeholder 2"/>
          <p:cNvSpPr>
            <a:spLocks noGrp="1"/>
          </p:cNvSpPr>
          <p:nvPr>
            <p:ph idx="1"/>
          </p:nvPr>
        </p:nvSpPr>
        <p:spPr>
          <a:xfrm>
            <a:off x="845807" y="1843176"/>
            <a:ext cx="7661275" cy="4114800"/>
          </a:xfrm>
        </p:spPr>
        <p:txBody>
          <a:bodyPr/>
          <a:lstStyle/>
          <a:p>
            <a:pPr marL="0" lvl="0" indent="0">
              <a:spcBef>
                <a:spcPct val="50000"/>
              </a:spcBef>
              <a:buClrTx/>
              <a:buSzTx/>
              <a:buNone/>
            </a:pPr>
            <a:r>
              <a:rPr lang="en-US" altLang="en-US" sz="2800" b="1" kern="1200" dirty="0">
                <a:solidFill>
                  <a:srgbClr val="292929"/>
                </a:solidFill>
                <a:latin typeface="Arial" panose="020B0604020202020204" pitchFamily="34" charset="0"/>
              </a:rPr>
              <a:t>Authoritative</a:t>
            </a:r>
            <a:r>
              <a:rPr lang="en-US" altLang="en-US" sz="2400" b="1" kern="1200" dirty="0">
                <a:solidFill>
                  <a:srgbClr val="292929"/>
                </a:solidFill>
                <a:latin typeface="Arial" panose="020B0604020202020204" pitchFamily="34" charset="0"/>
              </a:rPr>
              <a:t>:</a:t>
            </a:r>
            <a:r>
              <a:rPr lang="en-US" altLang="en-US" sz="2400" kern="1200" dirty="0">
                <a:solidFill>
                  <a:srgbClr val="292929"/>
                </a:solidFill>
                <a:latin typeface="Arial" panose="020B0604020202020204" pitchFamily="34" charset="0"/>
              </a:rPr>
              <a:t> Encourages students to be independent thinkers but provides monitoring and verbal give-and-take</a:t>
            </a:r>
          </a:p>
          <a:p>
            <a:pPr marL="0" lvl="0" indent="0">
              <a:spcBef>
                <a:spcPct val="50000"/>
              </a:spcBef>
              <a:buClrTx/>
              <a:buSzTx/>
              <a:buNone/>
            </a:pPr>
            <a:r>
              <a:rPr lang="en-US" altLang="en-US" sz="2800" b="1" kern="1200" dirty="0">
                <a:solidFill>
                  <a:srgbClr val="292929"/>
                </a:solidFill>
                <a:latin typeface="Arial" panose="020B0604020202020204" pitchFamily="34" charset="0"/>
              </a:rPr>
              <a:t>Authoritarian</a:t>
            </a:r>
            <a:r>
              <a:rPr lang="en-US" altLang="en-US" sz="2400" b="1" kern="1200" dirty="0">
                <a:solidFill>
                  <a:srgbClr val="292929"/>
                </a:solidFill>
                <a:latin typeface="Arial" panose="020B0604020202020204" pitchFamily="34" charset="0"/>
              </a:rPr>
              <a:t>:</a:t>
            </a:r>
            <a:r>
              <a:rPr lang="en-US" altLang="en-US" sz="2400" kern="1200" dirty="0">
                <a:solidFill>
                  <a:srgbClr val="292929"/>
                </a:solidFill>
                <a:latin typeface="Arial" panose="020B0604020202020204" pitchFamily="34" charset="0"/>
              </a:rPr>
              <a:t> Restrictive and punitive, with the focus mainly on keeping order rather than learning</a:t>
            </a:r>
          </a:p>
          <a:p>
            <a:pPr marL="0" lvl="0" indent="0">
              <a:spcBef>
                <a:spcPct val="50000"/>
              </a:spcBef>
              <a:buClrTx/>
              <a:buSzTx/>
              <a:buNone/>
            </a:pPr>
            <a:r>
              <a:rPr lang="en-US" altLang="en-US" sz="2800" b="1" kern="1200" dirty="0">
                <a:solidFill>
                  <a:srgbClr val="292929"/>
                </a:solidFill>
                <a:latin typeface="Arial" panose="020B0604020202020204" pitchFamily="34" charset="0"/>
              </a:rPr>
              <a:t>Permissive</a:t>
            </a:r>
            <a:r>
              <a:rPr lang="en-US" altLang="en-US" sz="2400" b="1" kern="1200" dirty="0">
                <a:solidFill>
                  <a:srgbClr val="292929"/>
                </a:solidFill>
                <a:latin typeface="Arial" panose="020B0604020202020204" pitchFamily="34" charset="0"/>
              </a:rPr>
              <a:t>:</a:t>
            </a:r>
            <a:r>
              <a:rPr lang="en-US" altLang="en-US" sz="2400" kern="1200" dirty="0">
                <a:solidFill>
                  <a:srgbClr val="292929"/>
                </a:solidFill>
                <a:latin typeface="Arial" panose="020B0604020202020204" pitchFamily="34" charset="0"/>
              </a:rPr>
              <a:t> Students have autonomy but little support for developing learning skills or managing behavior.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0000"/>
                </a:solidFill>
              </a:rPr>
              <a:t>Effective Classroom Managers…</a:t>
            </a:r>
            <a:endParaRPr lang="en-IN" dirty="0"/>
          </a:p>
        </p:txBody>
      </p:sp>
      <p:sp>
        <p:nvSpPr>
          <p:cNvPr id="9" name="Content Placeholder 8"/>
          <p:cNvSpPr>
            <a:spLocks noGrp="1"/>
          </p:cNvSpPr>
          <p:nvPr>
            <p:ph idx="1"/>
          </p:nvPr>
        </p:nvSpPr>
        <p:spPr>
          <a:xfrm>
            <a:off x="949325" y="1981200"/>
            <a:ext cx="5451475" cy="3352800"/>
          </a:xfrm>
        </p:spPr>
        <p:txBody>
          <a:bodyPr/>
          <a:lstStyle/>
          <a:p>
            <a:pPr lvl="0" eaLnBrk="1" hangingPunct="1">
              <a:lnSpc>
                <a:spcPct val="90000"/>
              </a:lnSpc>
              <a:buClr>
                <a:srgbClr val="826200"/>
              </a:buClr>
              <a:buSzPct val="100000"/>
              <a:buFont typeface="Arial" panose="020B0604020202020204" pitchFamily="34" charset="0"/>
              <a:buChar char="•"/>
            </a:pPr>
            <a:r>
              <a:rPr lang="en-US" altLang="en-US" sz="2800" dirty="0">
                <a:solidFill>
                  <a:srgbClr val="292929"/>
                </a:solidFill>
              </a:rPr>
              <a:t>Show how they are “with it”</a:t>
            </a:r>
          </a:p>
          <a:p>
            <a:pPr lvl="0" eaLnBrk="1" hangingPunct="1">
              <a:lnSpc>
                <a:spcPct val="90000"/>
              </a:lnSpc>
              <a:buClr>
                <a:srgbClr val="826200"/>
              </a:buClr>
              <a:buSzPct val="100000"/>
              <a:buFont typeface="Arial" panose="020B0604020202020204" pitchFamily="34" charset="0"/>
              <a:buChar char="•"/>
            </a:pPr>
            <a:r>
              <a:rPr lang="en-US" altLang="en-US" sz="2800" dirty="0">
                <a:solidFill>
                  <a:srgbClr val="292929"/>
                </a:solidFill>
              </a:rPr>
              <a:t>Cope effectively with overlapping situations</a:t>
            </a:r>
          </a:p>
          <a:p>
            <a:pPr lvl="0" eaLnBrk="1" hangingPunct="1">
              <a:lnSpc>
                <a:spcPct val="90000"/>
              </a:lnSpc>
              <a:buClr>
                <a:srgbClr val="826200"/>
              </a:buClr>
              <a:buSzPct val="100000"/>
              <a:buFont typeface="Arial" panose="020B0604020202020204" pitchFamily="34" charset="0"/>
              <a:buChar char="•"/>
            </a:pPr>
            <a:r>
              <a:rPr lang="en-US" altLang="en-US" sz="2800" dirty="0">
                <a:solidFill>
                  <a:srgbClr val="292929"/>
                </a:solidFill>
              </a:rPr>
              <a:t>Maintain smoothness and continuity in lessons</a:t>
            </a:r>
          </a:p>
          <a:p>
            <a:pPr lvl="0" eaLnBrk="1" hangingPunct="1">
              <a:lnSpc>
                <a:spcPct val="90000"/>
              </a:lnSpc>
              <a:buClr>
                <a:srgbClr val="826200"/>
              </a:buClr>
              <a:buSzPct val="100000"/>
              <a:buFont typeface="Arial" panose="020B0604020202020204" pitchFamily="34" charset="0"/>
              <a:buChar char="•"/>
            </a:pPr>
            <a:r>
              <a:rPr lang="en-US" altLang="en-US" sz="2800" dirty="0">
                <a:solidFill>
                  <a:srgbClr val="292929"/>
                </a:solidFill>
              </a:rPr>
              <a:t>Encourage students in a variety of challenging activities</a:t>
            </a:r>
          </a:p>
        </p:txBody>
      </p:sp>
      <p:pic>
        <p:nvPicPr>
          <p:cNvPr id="2048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624" y="2517477"/>
            <a:ext cx="2428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sz="3200" dirty="0">
                <a:solidFill>
                  <a:srgbClr val="000000"/>
                </a:solidFill>
              </a:rPr>
              <a:t>Creating, Teaching, and Maintaining Rules and Procedures</a:t>
            </a:r>
            <a:endParaRPr lang="en-IN" dirty="0"/>
          </a:p>
        </p:txBody>
      </p:sp>
      <p:pic>
        <p:nvPicPr>
          <p:cNvPr id="3" name="Picture 2">
            <a:extLst>
              <a:ext uri="{FF2B5EF4-FFF2-40B4-BE49-F238E27FC236}">
                <a16:creationId xmlns:a16="http://schemas.microsoft.com/office/drawing/2014/main" id="{9AF4E7D9-5697-4F56-B59E-42FA0C2F30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3" t="27778" r="9167" b="5555"/>
          <a:stretch/>
        </p:blipFill>
        <p:spPr>
          <a:xfrm>
            <a:off x="533400" y="1905000"/>
            <a:ext cx="7772400" cy="4572001"/>
          </a:xfrm>
          <a:prstGeom prst="rect">
            <a:avLst/>
          </a:prstGeom>
        </p:spPr>
      </p:pic>
      <p:sp>
        <p:nvSpPr>
          <p:cNvPr id="6" name="Content Placeholder 2">
            <a:extLst>
              <a:ext uri="{FF2B5EF4-FFF2-40B4-BE49-F238E27FC236}">
                <a16:creationId xmlns:a16="http://schemas.microsoft.com/office/drawing/2014/main" id="{886279A8-0CAD-4046-91AB-5BEA708D84A1}"/>
              </a:ext>
            </a:extLst>
          </p:cNvPr>
          <p:cNvSpPr>
            <a:spLocks noGrp="1"/>
          </p:cNvSpPr>
          <p:nvPr>
            <p:ph idx="1"/>
          </p:nvPr>
        </p:nvSpPr>
        <p:spPr>
          <a:xfrm>
            <a:off x="2362200" y="6248401"/>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593558"/>
            <a:ext cx="7158037" cy="838200"/>
          </a:xfrm>
        </p:spPr>
        <p:txBody>
          <a:bodyPr/>
          <a:lstStyle/>
          <a:p>
            <a:r>
              <a:rPr lang="en-US" dirty="0">
                <a:solidFill>
                  <a:srgbClr val="000000"/>
                </a:solidFill>
              </a:rPr>
              <a:t>Learning Goals</a:t>
            </a:r>
            <a:endParaRPr lang="en-IN" dirty="0"/>
          </a:p>
        </p:txBody>
      </p:sp>
      <p:sp>
        <p:nvSpPr>
          <p:cNvPr id="3" name="Content Placeholder 2"/>
          <p:cNvSpPr>
            <a:spLocks noGrp="1"/>
          </p:cNvSpPr>
          <p:nvPr>
            <p:ph idx="1"/>
          </p:nvPr>
        </p:nvSpPr>
        <p:spPr>
          <a:xfrm>
            <a:off x="1101725" y="1676400"/>
            <a:ext cx="7204075" cy="4419600"/>
          </a:xfrm>
        </p:spPr>
        <p:txBody>
          <a:bodyPr/>
          <a:lstStyle/>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400" dirty="0">
                <a:solidFill>
                  <a:srgbClr val="292929"/>
                </a:solidFill>
              </a:rPr>
              <a:t>Explain why classroom management is both challenging and necessary.</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400" dirty="0">
                <a:solidFill>
                  <a:srgbClr val="292929"/>
                </a:solidFill>
              </a:rPr>
              <a:t>Describe the positive design of the classroom’s physical environment.</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400" dirty="0">
                <a:solidFill>
                  <a:srgbClr val="292929"/>
                </a:solidFill>
              </a:rPr>
              <a:t>Discuss how to create a positive classroom environment.</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400" dirty="0">
                <a:solidFill>
                  <a:srgbClr val="292929"/>
                </a:solidFill>
              </a:rPr>
              <a:t>Identify some good approaches to communication for both students and teachers.</a:t>
            </a:r>
          </a:p>
          <a:p>
            <a:pPr lvl="0"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400" dirty="0">
                <a:solidFill>
                  <a:srgbClr val="292929"/>
                </a:solidFill>
              </a:rPr>
              <a:t>Formulate some effective approaches that teachers can use to deal with problem behaviors.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000000"/>
                </a:solidFill>
              </a:rPr>
              <a:t>Getting Students to Cooperate</a:t>
            </a:r>
            <a:endParaRPr lang="en-IN" dirty="0"/>
          </a:p>
        </p:txBody>
      </p:sp>
      <p:sp>
        <p:nvSpPr>
          <p:cNvPr id="3" name="Content Placeholder 2"/>
          <p:cNvSpPr>
            <a:spLocks noGrp="1"/>
          </p:cNvSpPr>
          <p:nvPr>
            <p:ph sz="quarter" idx="11"/>
          </p:nvPr>
        </p:nvSpPr>
        <p:spPr>
          <a:xfrm>
            <a:off x="533400" y="2590800"/>
            <a:ext cx="3657600" cy="609600"/>
          </a:xfrm>
        </p:spPr>
        <p:txBody>
          <a:bodyPr/>
          <a:lstStyle/>
          <a:p>
            <a:pPr marL="0" lvl="0" indent="0">
              <a:spcBef>
                <a:spcPct val="0"/>
              </a:spcBef>
              <a:buClrTx/>
              <a:buSzTx/>
              <a:buNone/>
            </a:pPr>
            <a:r>
              <a:rPr lang="en-US" altLang="en-US" sz="3600" b="1" kern="1200" dirty="0">
                <a:solidFill>
                  <a:srgbClr val="292929"/>
                </a:solidFill>
                <a:latin typeface="Arial" panose="020B0604020202020204" pitchFamily="34" charset="0"/>
              </a:rPr>
              <a:t>COOPERATION</a:t>
            </a:r>
          </a:p>
        </p:txBody>
      </p:sp>
      <p:sp>
        <p:nvSpPr>
          <p:cNvPr id="4" name="Content Placeholder 3"/>
          <p:cNvSpPr>
            <a:spLocks noGrp="1"/>
          </p:cNvSpPr>
          <p:nvPr>
            <p:ph sz="quarter" idx="12"/>
          </p:nvPr>
        </p:nvSpPr>
        <p:spPr>
          <a:xfrm>
            <a:off x="4651374" y="1981199"/>
            <a:ext cx="2663825" cy="1678057"/>
          </a:xfrm>
          <a:noFill/>
        </p:spPr>
        <p:txBody>
          <a:bodyPr/>
          <a:lstStyle/>
          <a:p>
            <a:pPr marL="0" lvl="0" indent="0" algn="ctr">
              <a:spcBef>
                <a:spcPct val="0"/>
              </a:spcBef>
              <a:buClrTx/>
              <a:buSzTx/>
              <a:buNone/>
            </a:pPr>
            <a:r>
              <a:rPr lang="en-US" altLang="en-US" sz="2400" b="1" kern="1200" dirty="0">
                <a:solidFill>
                  <a:srgbClr val="292929"/>
                </a:solidFill>
                <a:latin typeface="Arial" panose="020B0604020202020204" pitchFamily="34" charset="0"/>
              </a:rPr>
              <a:t>Develop</a:t>
            </a:r>
          </a:p>
          <a:p>
            <a:pPr marL="0" lvl="0" indent="0" algn="ctr">
              <a:spcBef>
                <a:spcPct val="0"/>
              </a:spcBef>
              <a:buClrTx/>
              <a:buSzTx/>
              <a:buNone/>
            </a:pPr>
            <a:r>
              <a:rPr lang="en-US" altLang="en-US" sz="2400" b="1" kern="1200" dirty="0">
                <a:solidFill>
                  <a:srgbClr val="292929"/>
                </a:solidFill>
                <a:latin typeface="Arial" panose="020B0604020202020204" pitchFamily="34" charset="0"/>
              </a:rPr>
              <a:t>positive student/teacher relationships</a:t>
            </a:r>
            <a:endParaRPr lang="en-US" altLang="en-US" sz="2400" kern="1200" dirty="0">
              <a:solidFill>
                <a:srgbClr val="292929"/>
              </a:solidFill>
              <a:latin typeface="Arial" panose="020B0604020202020204" pitchFamily="34" charset="0"/>
            </a:endParaRPr>
          </a:p>
        </p:txBody>
      </p:sp>
      <p:sp>
        <p:nvSpPr>
          <p:cNvPr id="10" name="Content Placeholder 9"/>
          <p:cNvSpPr>
            <a:spLocks noGrp="1"/>
          </p:cNvSpPr>
          <p:nvPr>
            <p:ph sz="quarter" idx="13"/>
          </p:nvPr>
        </p:nvSpPr>
        <p:spPr>
          <a:xfrm>
            <a:off x="6096000" y="3659256"/>
            <a:ext cx="2514600" cy="1293743"/>
          </a:xfrm>
        </p:spPr>
        <p:txBody>
          <a:bodyPr/>
          <a:lstStyle/>
          <a:p>
            <a:pPr marL="0" lvl="0" indent="0" algn="ctr">
              <a:spcBef>
                <a:spcPct val="0"/>
              </a:spcBef>
              <a:buClrTx/>
              <a:buSzTx/>
              <a:buNone/>
            </a:pPr>
            <a:r>
              <a:rPr lang="en-US" altLang="en-US" sz="2400" b="1" kern="1200" dirty="0">
                <a:solidFill>
                  <a:srgbClr val="292929"/>
                </a:solidFill>
                <a:latin typeface="Arial" panose="020B0604020202020204" pitchFamily="34" charset="0"/>
              </a:rPr>
              <a:t>Share classroom responsibilities</a:t>
            </a:r>
            <a:endParaRPr lang="en-US" altLang="en-US" sz="2400" kern="1200" dirty="0">
              <a:solidFill>
                <a:srgbClr val="292929"/>
              </a:solidFill>
              <a:latin typeface="Arial" panose="020B0604020202020204" pitchFamily="34" charset="0"/>
            </a:endParaRPr>
          </a:p>
        </p:txBody>
      </p:sp>
      <p:sp>
        <p:nvSpPr>
          <p:cNvPr id="11" name="Content Placeholder 10"/>
          <p:cNvSpPr>
            <a:spLocks noGrp="1"/>
          </p:cNvSpPr>
          <p:nvPr>
            <p:ph sz="quarter" idx="14"/>
          </p:nvPr>
        </p:nvSpPr>
        <p:spPr>
          <a:xfrm>
            <a:off x="4536734" y="5086350"/>
            <a:ext cx="2204132" cy="1219200"/>
          </a:xfrm>
        </p:spPr>
        <p:txBody>
          <a:bodyPr/>
          <a:lstStyle/>
          <a:p>
            <a:pPr marL="0" lvl="0" indent="0" algn="ctr">
              <a:spcBef>
                <a:spcPct val="0"/>
              </a:spcBef>
              <a:buClrTx/>
              <a:buSzTx/>
              <a:buNone/>
            </a:pPr>
            <a:r>
              <a:rPr lang="en-US" altLang="en-US" sz="2400" b="1" kern="1200" dirty="0">
                <a:solidFill>
                  <a:srgbClr val="292929"/>
                </a:solidFill>
                <a:latin typeface="Arial" panose="020B0604020202020204" pitchFamily="34" charset="0"/>
              </a:rPr>
              <a:t>Reward appropriate behavior</a:t>
            </a:r>
            <a:endParaRPr lang="en-US" altLang="en-US" sz="2400" kern="1200" dirty="0">
              <a:solidFill>
                <a:srgbClr val="292929"/>
              </a:solidFill>
              <a:latin typeface="Arial" panose="020B0604020202020204" pitchFamily="34" charset="0"/>
            </a:endParaRPr>
          </a:p>
        </p:txBody>
      </p:sp>
      <p:pic>
        <p:nvPicPr>
          <p:cNvPr id="23559"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416300"/>
            <a:ext cx="44989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90600" y="304800"/>
            <a:ext cx="7391400" cy="1066800"/>
          </a:xfrm>
        </p:spPr>
        <p:txBody>
          <a:bodyPr/>
          <a:lstStyle/>
          <a:p>
            <a:pPr eaLnBrk="1" hangingPunct="1"/>
            <a:r>
              <a:rPr lang="en-US" altLang="en-US" sz="2800" dirty="0"/>
              <a:t>Best Practices for Guiding Students to Share and Assume Responsibility</a:t>
            </a:r>
          </a:p>
        </p:txBody>
      </p:sp>
      <p:sp>
        <p:nvSpPr>
          <p:cNvPr id="24579" name="Content Placeholder 2"/>
          <p:cNvSpPr>
            <a:spLocks noGrp="1"/>
          </p:cNvSpPr>
          <p:nvPr>
            <p:ph idx="1"/>
          </p:nvPr>
        </p:nvSpPr>
        <p:spPr>
          <a:xfrm>
            <a:off x="381000" y="1676400"/>
            <a:ext cx="8194675" cy="4724400"/>
          </a:xfrm>
        </p:spPr>
        <p:txBody>
          <a:bodyPr/>
          <a:lstStyle/>
          <a:p>
            <a:pPr eaLnBrk="1" hangingPunct="1">
              <a:buClr>
                <a:srgbClr val="826200"/>
              </a:buClr>
              <a:buSzPct val="100000"/>
              <a:buFont typeface="Arial" panose="020B0604020202020204" pitchFamily="34" charset="0"/>
              <a:buChar char="•"/>
            </a:pPr>
            <a:r>
              <a:rPr lang="en-US" altLang="en-US" sz="2800" dirty="0"/>
              <a:t>Involve students in planning school and classroom initiatives.</a:t>
            </a:r>
          </a:p>
          <a:p>
            <a:pPr eaLnBrk="1" hangingPunct="1">
              <a:buClr>
                <a:srgbClr val="826200"/>
              </a:buClr>
              <a:buSzPct val="100000"/>
              <a:buFont typeface="Arial" panose="020B0604020202020204" pitchFamily="34" charset="0"/>
              <a:buChar char="•"/>
            </a:pPr>
            <a:r>
              <a:rPr lang="en-US" altLang="en-US" sz="2800" dirty="0"/>
              <a:t>Encourage student to self-evaluate behavior.</a:t>
            </a:r>
          </a:p>
          <a:p>
            <a:pPr eaLnBrk="1" hangingPunct="1">
              <a:buClr>
                <a:srgbClr val="826200"/>
              </a:buClr>
              <a:buSzPct val="100000"/>
              <a:buFont typeface="Arial" panose="020B0604020202020204" pitchFamily="34" charset="0"/>
              <a:buChar char="•"/>
            </a:pPr>
            <a:r>
              <a:rPr lang="en-US" altLang="en-US" sz="2800" dirty="0"/>
              <a:t>Don’t accept excuses.</a:t>
            </a:r>
          </a:p>
          <a:p>
            <a:pPr eaLnBrk="1" hangingPunct="1">
              <a:buClr>
                <a:srgbClr val="826200"/>
              </a:buClr>
              <a:buSzPct val="100000"/>
              <a:buFont typeface="Arial" panose="020B0604020202020204" pitchFamily="34" charset="0"/>
              <a:buChar char="•"/>
            </a:pPr>
            <a:r>
              <a:rPr lang="en-US" altLang="en-US" sz="2800" dirty="0"/>
              <a:t>Have students participate in decision making. </a:t>
            </a:r>
          </a:p>
          <a:p>
            <a:pPr eaLnBrk="1" hangingPunct="1">
              <a:buClr>
                <a:srgbClr val="826200"/>
              </a:buClr>
              <a:buSzPct val="100000"/>
              <a:buFont typeface="Arial" panose="020B0604020202020204" pitchFamily="34" charset="0"/>
              <a:buChar char="•"/>
            </a:pPr>
            <a:r>
              <a:rPr lang="en-US" altLang="en-US" sz="2800" dirty="0"/>
              <a:t>Reward appropriate behavior.</a:t>
            </a:r>
          </a:p>
          <a:p>
            <a:pPr eaLnBrk="1" hangingPunct="1">
              <a:buClr>
                <a:srgbClr val="826200"/>
              </a:buClr>
              <a:buSzPct val="100000"/>
              <a:buFont typeface="Arial" panose="020B0604020202020204" pitchFamily="34" charset="0"/>
              <a:buChar char="•"/>
            </a:pPr>
            <a:r>
              <a:rPr lang="en-US" altLang="en-US" sz="2800" dirty="0"/>
              <a:t>Choose effective reinforcers.</a:t>
            </a:r>
          </a:p>
          <a:p>
            <a:pPr eaLnBrk="1" hangingPunct="1">
              <a:buClr>
                <a:srgbClr val="826200"/>
              </a:buClr>
              <a:buSzPct val="100000"/>
              <a:buFont typeface="Arial" panose="020B0604020202020204" pitchFamily="34" charset="0"/>
              <a:buChar char="•"/>
            </a:pPr>
            <a:r>
              <a:rPr lang="en-US" altLang="en-US" sz="2800" dirty="0"/>
              <a:t>Use prompts and shaping effectively.</a:t>
            </a:r>
          </a:p>
          <a:p>
            <a:pPr eaLnBrk="1" hangingPunct="1">
              <a:buClr>
                <a:srgbClr val="826200"/>
              </a:buClr>
              <a:buSzPct val="100000"/>
              <a:buFont typeface="Arial" panose="020B0604020202020204" pitchFamily="34" charset="0"/>
              <a:buChar char="•"/>
            </a:pPr>
            <a:r>
              <a:rPr lang="en-US" altLang="en-US" sz="2800" dirty="0"/>
              <a:t>Use rewards to communicate mastery.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000000"/>
                </a:solidFill>
              </a:rPr>
              <a:t>Managing the Classroom, 4</a:t>
            </a:r>
            <a:endParaRPr lang="en-GB" dirty="0"/>
          </a:p>
        </p:txBody>
      </p:sp>
      <p:pic>
        <p:nvPicPr>
          <p:cNvPr id="4" name="Picture 3">
            <a:extLst>
              <a:ext uri="{FF2B5EF4-FFF2-40B4-BE49-F238E27FC236}">
                <a16:creationId xmlns:a16="http://schemas.microsoft.com/office/drawing/2014/main" id="{6F53B33F-5747-40D6-AAB0-4EB8312BC3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 t="24446" r="5833" b="15554"/>
          <a:stretch/>
        </p:blipFill>
        <p:spPr>
          <a:xfrm>
            <a:off x="457200" y="1676400"/>
            <a:ext cx="8153400" cy="4114800"/>
          </a:xfrm>
          <a:prstGeom prst="rect">
            <a:avLst/>
          </a:prstGeom>
        </p:spPr>
      </p:pic>
      <p:sp>
        <p:nvSpPr>
          <p:cNvPr id="5" name="Content Placeholder 4">
            <a:extLst>
              <a:ext uri="{FF2B5EF4-FFF2-40B4-BE49-F238E27FC236}">
                <a16:creationId xmlns:a16="http://schemas.microsoft.com/office/drawing/2014/main" id="{168A522D-0EAF-4C1D-9E41-79B305A6411F}"/>
              </a:ext>
            </a:extLst>
          </p:cNvPr>
          <p:cNvSpPr>
            <a:spLocks noGrp="1"/>
          </p:cNvSpPr>
          <p:nvPr>
            <p:ph sz="quarter" idx="11"/>
          </p:nvPr>
        </p:nvSpPr>
        <p:spPr>
          <a:xfrm>
            <a:off x="6553200" y="6172200"/>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63" y="34925"/>
            <a:ext cx="7462837" cy="1412875"/>
          </a:xfrm>
        </p:spPr>
        <p:txBody>
          <a:bodyPr/>
          <a:lstStyle/>
          <a:p>
            <a:r>
              <a:rPr lang="en-US" altLang="en-US" dirty="0">
                <a:solidFill>
                  <a:srgbClr val="000000"/>
                </a:solidFill>
              </a:rPr>
              <a:t>Being a Good Communicator, 1</a:t>
            </a:r>
            <a:endParaRPr lang="en-IN" dirty="0"/>
          </a:p>
        </p:txBody>
      </p:sp>
      <p:sp>
        <p:nvSpPr>
          <p:cNvPr id="4" name="Content Placeholder 3"/>
          <p:cNvSpPr>
            <a:spLocks noGrp="1"/>
          </p:cNvSpPr>
          <p:nvPr>
            <p:ph sz="quarter" idx="12"/>
          </p:nvPr>
        </p:nvSpPr>
        <p:spPr>
          <a:xfrm>
            <a:off x="2264236" y="1902963"/>
            <a:ext cx="4267200" cy="624548"/>
          </a:xfrm>
        </p:spPr>
        <p:txBody>
          <a:bodyPr/>
          <a:lstStyle/>
          <a:p>
            <a:pPr marL="0" lvl="0" indent="0" algn="ctr">
              <a:spcBef>
                <a:spcPct val="0"/>
              </a:spcBef>
              <a:buClrTx/>
              <a:buSzTx/>
              <a:buNone/>
              <a:defRPr/>
            </a:pPr>
            <a:r>
              <a:rPr lang="en-US" b="1" kern="1200" dirty="0">
                <a:solidFill>
                  <a:srgbClr val="292929"/>
                </a:solidFill>
                <a:latin typeface="Arial" charset="0"/>
              </a:rPr>
              <a:t>SPEAKING SKILLS</a:t>
            </a:r>
          </a:p>
        </p:txBody>
      </p:sp>
      <p:sp>
        <p:nvSpPr>
          <p:cNvPr id="3" name="Content Placeholder 2"/>
          <p:cNvSpPr>
            <a:spLocks noGrp="1"/>
          </p:cNvSpPr>
          <p:nvPr>
            <p:ph sz="quarter" idx="11"/>
          </p:nvPr>
        </p:nvSpPr>
        <p:spPr>
          <a:xfrm>
            <a:off x="1371602" y="3124198"/>
            <a:ext cx="6547755" cy="2743201"/>
          </a:xfrm>
        </p:spPr>
        <p:txBody>
          <a:bodyPr/>
          <a:lstStyle/>
          <a:p>
            <a:pPr marL="457200" lvl="0" indent="-457200">
              <a:spcBef>
                <a:spcPct val="0"/>
              </a:spcBef>
              <a:buClr>
                <a:srgbClr val="826200"/>
              </a:buClr>
              <a:buSzTx/>
              <a:buFontTx/>
              <a:buChar char="•"/>
            </a:pPr>
            <a:r>
              <a:rPr lang="en-US" altLang="en-US" sz="2800" kern="1200" dirty="0">
                <a:solidFill>
                  <a:srgbClr val="292929"/>
                </a:solidFill>
                <a:latin typeface="Arial" panose="020B0604020202020204" pitchFamily="34" charset="0"/>
              </a:rPr>
              <a:t>Select developmentally appropriate vocabulary.</a:t>
            </a:r>
          </a:p>
          <a:p>
            <a:pPr marL="457200" lvl="0" indent="-457200">
              <a:spcBef>
                <a:spcPct val="0"/>
              </a:spcBef>
              <a:buClr>
                <a:srgbClr val="826200"/>
              </a:buClr>
              <a:buSzTx/>
              <a:buFontTx/>
              <a:buChar char="•"/>
            </a:pPr>
            <a:r>
              <a:rPr lang="en-US" altLang="en-US" sz="2800" kern="1200" dirty="0">
                <a:solidFill>
                  <a:srgbClr val="292929"/>
                </a:solidFill>
                <a:latin typeface="Arial" panose="020B0604020202020204" pitchFamily="34" charset="0"/>
              </a:rPr>
              <a:t>Speak at an appropriate pace.</a:t>
            </a:r>
            <a:endParaRPr lang="en-US" altLang="en-US" sz="2800" b="1" kern="1200" dirty="0">
              <a:solidFill>
                <a:srgbClr val="292929"/>
              </a:solidFill>
              <a:latin typeface="Arial" panose="020B0604020202020204" pitchFamily="34" charset="0"/>
            </a:endParaRPr>
          </a:p>
          <a:p>
            <a:pPr marL="457200" lvl="0" indent="-457200">
              <a:spcBef>
                <a:spcPct val="0"/>
              </a:spcBef>
              <a:buClr>
                <a:srgbClr val="826200"/>
              </a:buClr>
              <a:buSzTx/>
              <a:buFontTx/>
              <a:buChar char="•"/>
            </a:pPr>
            <a:r>
              <a:rPr lang="en-US" altLang="en-US" sz="2800" kern="1200" dirty="0">
                <a:solidFill>
                  <a:srgbClr val="292929"/>
                </a:solidFill>
                <a:latin typeface="Arial" panose="020B0604020202020204" pitchFamily="34" charset="0"/>
              </a:rPr>
              <a:t>Communicate precisely.</a:t>
            </a:r>
          </a:p>
          <a:p>
            <a:pPr marL="457200" lvl="0" indent="-457200">
              <a:spcBef>
                <a:spcPct val="0"/>
              </a:spcBef>
              <a:buClr>
                <a:srgbClr val="826200"/>
              </a:buClr>
              <a:buSzTx/>
              <a:buFontTx/>
              <a:buChar char="•"/>
            </a:pPr>
            <a:r>
              <a:rPr lang="en-US" altLang="en-US" sz="2800" kern="1200" dirty="0">
                <a:solidFill>
                  <a:srgbClr val="292929"/>
                </a:solidFill>
                <a:latin typeface="Arial" panose="020B0604020202020204" pitchFamily="34" charset="0"/>
              </a:rPr>
              <a:t>Use good planning and logical thinking skills.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34884" y="34925"/>
            <a:ext cx="7158037" cy="1412875"/>
          </a:xfrm>
        </p:spPr>
        <p:txBody>
          <a:bodyPr/>
          <a:lstStyle/>
          <a:p>
            <a:r>
              <a:rPr lang="en-US" altLang="en-US" dirty="0"/>
              <a:t>Being a Good Listener</a:t>
            </a:r>
            <a:endParaRPr lang="en-GB" dirty="0"/>
          </a:p>
        </p:txBody>
      </p:sp>
      <p:sp>
        <p:nvSpPr>
          <p:cNvPr id="11" name="Content Placeholder 10"/>
          <p:cNvSpPr>
            <a:spLocks noGrp="1"/>
          </p:cNvSpPr>
          <p:nvPr>
            <p:ph idx="1"/>
          </p:nvPr>
        </p:nvSpPr>
        <p:spPr>
          <a:xfrm>
            <a:off x="1167684" y="2286000"/>
            <a:ext cx="6858000" cy="2971800"/>
          </a:xfrm>
        </p:spPr>
        <p:txBody>
          <a:bodyPr/>
          <a:lstStyle/>
          <a:p>
            <a:pPr marL="457200" lvl="0" indent="-457200" algn="ctr">
              <a:spcBef>
                <a:spcPct val="0"/>
              </a:spcBef>
              <a:buClrTx/>
              <a:buSzTx/>
              <a:buNone/>
              <a:defRPr/>
            </a:pPr>
            <a:r>
              <a:rPr lang="en-US" sz="3600" b="1" kern="1200" dirty="0">
                <a:solidFill>
                  <a:srgbClr val="000000"/>
                </a:solidFill>
                <a:latin typeface="Arial" charset="0"/>
              </a:rPr>
              <a:t>Active Listening</a:t>
            </a:r>
          </a:p>
          <a:p>
            <a:pPr marL="457200" lvl="0" indent="-457200">
              <a:spcBef>
                <a:spcPct val="0"/>
              </a:spcBef>
              <a:buClrTx/>
              <a:buSzTx/>
              <a:buFontTx/>
              <a:buChar char="•"/>
              <a:defRPr/>
            </a:pPr>
            <a:r>
              <a:rPr lang="en-US" sz="2800" kern="1200" dirty="0">
                <a:solidFill>
                  <a:srgbClr val="292929"/>
                </a:solidFill>
                <a:latin typeface="Arial" charset="0"/>
              </a:rPr>
              <a:t>Pay careful attention to the person who is talking.</a:t>
            </a:r>
          </a:p>
          <a:p>
            <a:pPr marL="457200" lvl="0" indent="-457200">
              <a:spcBef>
                <a:spcPct val="0"/>
              </a:spcBef>
              <a:buClrTx/>
              <a:buSzTx/>
              <a:buFontTx/>
              <a:buChar char="•"/>
              <a:defRPr/>
            </a:pPr>
            <a:r>
              <a:rPr lang="en-US" sz="2800" kern="1200" dirty="0">
                <a:solidFill>
                  <a:srgbClr val="292929"/>
                </a:solidFill>
                <a:latin typeface="Arial" charset="0"/>
              </a:rPr>
              <a:t>Paraphrase.</a:t>
            </a:r>
          </a:p>
          <a:p>
            <a:pPr marL="457200" lvl="0" indent="-457200">
              <a:spcBef>
                <a:spcPct val="0"/>
              </a:spcBef>
              <a:buClrTx/>
              <a:buSzTx/>
              <a:buFontTx/>
              <a:buChar char="•"/>
              <a:defRPr/>
            </a:pPr>
            <a:r>
              <a:rPr lang="en-US" sz="2800" kern="1200" dirty="0">
                <a:solidFill>
                  <a:srgbClr val="292929"/>
                </a:solidFill>
                <a:latin typeface="Arial" charset="0"/>
              </a:rPr>
              <a:t>Synthesize themes and patterns.</a:t>
            </a:r>
          </a:p>
          <a:p>
            <a:pPr marL="457200" lvl="0" indent="-457200">
              <a:spcBef>
                <a:spcPct val="0"/>
              </a:spcBef>
              <a:buClrTx/>
              <a:buSzTx/>
              <a:buFontTx/>
              <a:buChar char="•"/>
              <a:defRPr/>
            </a:pPr>
            <a:r>
              <a:rPr lang="en-US" sz="2800" kern="1200" dirty="0">
                <a:solidFill>
                  <a:srgbClr val="292929"/>
                </a:solidFill>
                <a:latin typeface="Arial" charset="0"/>
              </a:rPr>
              <a:t>Give feedback in a competent manner.</a:t>
            </a:r>
          </a:p>
        </p:txBody>
      </p:sp>
    </p:spTree>
    <p:extLst>
      <p:ext uri="{BB962C8B-B14F-4D97-AF65-F5344CB8AC3E}">
        <p14:creationId xmlns:p14="http://schemas.microsoft.com/office/powerpoint/2010/main" val="16801530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09663" y="34925"/>
            <a:ext cx="7158037" cy="1412875"/>
          </a:xfrm>
        </p:spPr>
        <p:txBody>
          <a:bodyPr/>
          <a:lstStyle/>
          <a:p>
            <a:r>
              <a:rPr lang="en-US" altLang="en-US" dirty="0">
                <a:solidFill>
                  <a:srgbClr val="000000"/>
                </a:solidFill>
              </a:rPr>
              <a:t>Being a Good Communicator, 2</a:t>
            </a:r>
            <a:endParaRPr lang="en-GB" dirty="0"/>
          </a:p>
        </p:txBody>
      </p:sp>
      <p:sp>
        <p:nvSpPr>
          <p:cNvPr id="2" name="Content Placeholder 1"/>
          <p:cNvSpPr>
            <a:spLocks noGrp="1"/>
          </p:cNvSpPr>
          <p:nvPr>
            <p:ph sz="quarter" idx="11"/>
          </p:nvPr>
        </p:nvSpPr>
        <p:spPr>
          <a:xfrm>
            <a:off x="2120833" y="1732806"/>
            <a:ext cx="5079423" cy="969486"/>
          </a:xfrm>
        </p:spPr>
        <p:txBody>
          <a:bodyPr/>
          <a:lstStyle/>
          <a:p>
            <a:pPr marL="0" lvl="0" indent="0" algn="ctr">
              <a:spcBef>
                <a:spcPct val="0"/>
              </a:spcBef>
              <a:buClrTx/>
              <a:buSzTx/>
              <a:buNone/>
            </a:pPr>
            <a:r>
              <a:rPr lang="en-US" altLang="en-US" b="1" kern="1200" dirty="0">
                <a:solidFill>
                  <a:srgbClr val="292929"/>
                </a:solidFill>
                <a:latin typeface="Arial" panose="020B0604020202020204" pitchFamily="34" charset="0"/>
              </a:rPr>
              <a:t>NONVERBAL </a:t>
            </a:r>
          </a:p>
          <a:p>
            <a:pPr marL="0" lvl="0" indent="0" algn="ctr">
              <a:spcBef>
                <a:spcPct val="0"/>
              </a:spcBef>
              <a:buClrTx/>
              <a:buSzTx/>
              <a:buNone/>
            </a:pPr>
            <a:r>
              <a:rPr lang="en-US" altLang="en-US" b="1" kern="1200" dirty="0">
                <a:solidFill>
                  <a:srgbClr val="292929"/>
                </a:solidFill>
                <a:latin typeface="Arial" panose="020B0604020202020204" pitchFamily="34" charset="0"/>
              </a:rPr>
              <a:t>COMMUNICATION</a:t>
            </a:r>
          </a:p>
        </p:txBody>
      </p:sp>
      <p:sp>
        <p:nvSpPr>
          <p:cNvPr id="3" name="Content Placeholder 2"/>
          <p:cNvSpPr>
            <a:spLocks noGrp="1"/>
          </p:cNvSpPr>
          <p:nvPr>
            <p:ph sz="quarter" idx="12"/>
          </p:nvPr>
        </p:nvSpPr>
        <p:spPr>
          <a:xfrm>
            <a:off x="501420" y="4942667"/>
            <a:ext cx="2649595" cy="914400"/>
          </a:xfrm>
        </p:spPr>
        <p:txBody>
          <a:bodyPr/>
          <a:lstStyle/>
          <a:p>
            <a:pPr marL="0" lvl="0" indent="0" algn="ctr">
              <a:spcBef>
                <a:spcPct val="0"/>
              </a:spcBef>
              <a:buClrTx/>
              <a:buSzTx/>
              <a:buNone/>
              <a:defRPr/>
            </a:pPr>
            <a:r>
              <a:rPr lang="en-US" sz="2000" b="1" kern="1200" dirty="0">
                <a:solidFill>
                  <a:srgbClr val="292929"/>
                </a:solidFill>
                <a:effectLst>
                  <a:outerShdw blurRad="38100" dist="38100" dir="2700000" algn="tl">
                    <a:srgbClr val="C0C0C0"/>
                  </a:outerShdw>
                </a:effectLst>
                <a:latin typeface="Arial" charset="0"/>
              </a:rPr>
              <a:t>FACIAL </a:t>
            </a:r>
          </a:p>
          <a:p>
            <a:pPr marL="0" lvl="0" indent="0" algn="ctr">
              <a:spcBef>
                <a:spcPct val="0"/>
              </a:spcBef>
              <a:buClrTx/>
              <a:buSzTx/>
              <a:buNone/>
              <a:defRPr/>
            </a:pPr>
            <a:r>
              <a:rPr lang="en-US" sz="2000" b="1" kern="1200" dirty="0">
                <a:solidFill>
                  <a:srgbClr val="292929"/>
                </a:solidFill>
                <a:effectLst>
                  <a:outerShdw blurRad="38100" dist="38100" dir="2700000" algn="tl">
                    <a:srgbClr val="C0C0C0"/>
                  </a:outerShdw>
                </a:effectLst>
                <a:latin typeface="Arial" charset="0"/>
              </a:rPr>
              <a:t>EXPRESSIONS</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971800"/>
            <a:ext cx="20574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3"/>
          </p:nvPr>
        </p:nvSpPr>
        <p:spPr>
          <a:xfrm>
            <a:off x="4031118" y="5708559"/>
            <a:ext cx="1674568" cy="474745"/>
          </a:xfrm>
        </p:spPr>
        <p:txBody>
          <a:bodyPr/>
          <a:lstStyle/>
          <a:p>
            <a:pPr marL="0" lvl="0" indent="0">
              <a:spcBef>
                <a:spcPct val="0"/>
              </a:spcBef>
              <a:buClrTx/>
              <a:buSzTx/>
              <a:buNone/>
            </a:pPr>
            <a:r>
              <a:rPr lang="en-US" altLang="en-US" sz="2000" b="1" kern="1200" dirty="0">
                <a:solidFill>
                  <a:srgbClr val="292929"/>
                </a:solidFill>
                <a:latin typeface="Arial" panose="020B0604020202020204" pitchFamily="34" charset="0"/>
              </a:rPr>
              <a:t>SILENCE</a:t>
            </a:r>
          </a:p>
        </p:txBody>
      </p:sp>
      <p:pic>
        <p:nvPicPr>
          <p:cNvPr id="286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7750" y="4191000"/>
            <a:ext cx="18986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7202341" y="4664880"/>
            <a:ext cx="1655432" cy="728639"/>
          </a:xfrm>
        </p:spPr>
        <p:txBody>
          <a:bodyPr/>
          <a:lstStyle/>
          <a:p>
            <a:pPr marL="0" lvl="0" indent="0" algn="ctr">
              <a:spcBef>
                <a:spcPct val="0"/>
              </a:spcBef>
              <a:buClrTx/>
              <a:buSzTx/>
              <a:buNone/>
            </a:pPr>
            <a:r>
              <a:rPr lang="en-US" altLang="en-US" sz="2000" b="1" kern="1200" dirty="0">
                <a:solidFill>
                  <a:srgbClr val="292929"/>
                </a:solidFill>
                <a:latin typeface="Arial" panose="020B0604020202020204" pitchFamily="34" charset="0"/>
              </a:rPr>
              <a:t>PERSONAL </a:t>
            </a:r>
          </a:p>
          <a:p>
            <a:pPr marL="0" lvl="0" indent="0" algn="ctr">
              <a:spcBef>
                <a:spcPct val="0"/>
              </a:spcBef>
              <a:buClrTx/>
              <a:buSzTx/>
              <a:buNone/>
            </a:pPr>
            <a:r>
              <a:rPr lang="en-US" altLang="en-US" sz="2000" b="1" kern="1200" dirty="0">
                <a:solidFill>
                  <a:srgbClr val="292929"/>
                </a:solidFill>
                <a:latin typeface="Arial" panose="020B0604020202020204" pitchFamily="34" charset="0"/>
              </a:rPr>
              <a:t>SPACE</a:t>
            </a:r>
          </a:p>
        </p:txBody>
      </p:sp>
      <p:pic>
        <p:nvPicPr>
          <p:cNvPr id="286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2138" y="3189288"/>
            <a:ext cx="1808162"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1816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rgbClr val="000000"/>
                </a:solidFill>
              </a:rPr>
              <a:t>Managing the Classroom, 5</a:t>
            </a:r>
            <a:endParaRPr lang="en-GB" dirty="0"/>
          </a:p>
        </p:txBody>
      </p:sp>
      <p:pic>
        <p:nvPicPr>
          <p:cNvPr id="3" name="Picture 2">
            <a:extLst>
              <a:ext uri="{FF2B5EF4-FFF2-40B4-BE49-F238E27FC236}">
                <a16:creationId xmlns:a16="http://schemas.microsoft.com/office/drawing/2014/main" id="{15AC26EE-882E-46F8-A976-81BE4B7BA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6" t="27778" r="15833" b="14444"/>
          <a:stretch/>
        </p:blipFill>
        <p:spPr>
          <a:xfrm>
            <a:off x="1752600" y="1905000"/>
            <a:ext cx="5943600" cy="3962400"/>
          </a:xfrm>
          <a:prstGeom prst="rect">
            <a:avLst/>
          </a:prstGeom>
        </p:spPr>
      </p:pic>
      <p:sp>
        <p:nvSpPr>
          <p:cNvPr id="5" name="Content Placeholder 4">
            <a:extLst>
              <a:ext uri="{FF2B5EF4-FFF2-40B4-BE49-F238E27FC236}">
                <a16:creationId xmlns:a16="http://schemas.microsoft.com/office/drawing/2014/main" id="{B20EBFA9-750F-453F-8385-1E8837FA1DD4}"/>
              </a:ext>
            </a:extLst>
          </p:cNvPr>
          <p:cNvSpPr>
            <a:spLocks noGrp="1"/>
          </p:cNvSpPr>
          <p:nvPr>
            <p:ph sz="quarter" idx="11"/>
          </p:nvPr>
        </p:nvSpPr>
        <p:spPr>
          <a:xfrm>
            <a:off x="6553200" y="6172200"/>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solidFill>
                  <a:srgbClr val="000000"/>
                </a:solidFill>
              </a:rPr>
              <a:t>Enter the Debate</a:t>
            </a:r>
            <a:endParaRPr lang="en-GB" dirty="0"/>
          </a:p>
        </p:txBody>
      </p:sp>
      <p:sp>
        <p:nvSpPr>
          <p:cNvPr id="8" name="Content Placeholder 7"/>
          <p:cNvSpPr>
            <a:spLocks noGrp="1"/>
          </p:cNvSpPr>
          <p:nvPr>
            <p:ph idx="1"/>
          </p:nvPr>
        </p:nvSpPr>
        <p:spPr>
          <a:xfrm>
            <a:off x="1154042" y="1462581"/>
            <a:ext cx="7151758" cy="990600"/>
          </a:xfrm>
        </p:spPr>
        <p:txBody>
          <a:bodyPr/>
          <a:lstStyle/>
          <a:p>
            <a:pPr marL="280988" lvl="0" indent="-280988" eaLnBrk="1" hangingPunct="1">
              <a:buClr>
                <a:srgbClr val="CC9900"/>
              </a:buClr>
              <a:buNone/>
            </a:pPr>
            <a:r>
              <a:rPr lang="en-US" altLang="en-US" sz="2400" i="1" dirty="0">
                <a:solidFill>
                  <a:srgbClr val="292929"/>
                </a:solidFill>
              </a:rPr>
              <a:t>Should teachers withhold recess as a punishment for children who misbehave and/or don’t finish their work?</a:t>
            </a:r>
            <a:r>
              <a:rPr lang="en-US" altLang="en-US" sz="2400" dirty="0">
                <a:solidFill>
                  <a:srgbClr val="292929"/>
                </a:solidFill>
              </a:rPr>
              <a:t> </a:t>
            </a:r>
          </a:p>
        </p:txBody>
      </p:sp>
      <p:sp>
        <p:nvSpPr>
          <p:cNvPr id="3" name="Content Placeholder 2"/>
          <p:cNvSpPr>
            <a:spLocks noGrp="1"/>
          </p:cNvSpPr>
          <p:nvPr>
            <p:ph sz="quarter" idx="12"/>
          </p:nvPr>
        </p:nvSpPr>
        <p:spPr>
          <a:xfrm>
            <a:off x="1277854" y="2725735"/>
            <a:ext cx="1368592" cy="454030"/>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YES</a:t>
            </a:r>
          </a:p>
        </p:txBody>
      </p:sp>
      <p:sp>
        <p:nvSpPr>
          <p:cNvPr id="2" name="Content Placeholder 1"/>
          <p:cNvSpPr>
            <a:spLocks noGrp="1"/>
          </p:cNvSpPr>
          <p:nvPr>
            <p:ph sz="quarter" idx="11"/>
          </p:nvPr>
        </p:nvSpPr>
        <p:spPr>
          <a:xfrm>
            <a:off x="5205781" y="2715608"/>
            <a:ext cx="827938" cy="474284"/>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NO</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rgbClr val="000000"/>
                </a:solidFill>
              </a:rPr>
              <a:t>Management Strategies</a:t>
            </a:r>
            <a:endParaRPr lang="en-IN" dirty="0"/>
          </a:p>
        </p:txBody>
      </p:sp>
      <p:sp>
        <p:nvSpPr>
          <p:cNvPr id="3" name="Content Placeholder 2"/>
          <p:cNvSpPr>
            <a:spLocks noGrp="1"/>
          </p:cNvSpPr>
          <p:nvPr>
            <p:ph sz="quarter" idx="13"/>
          </p:nvPr>
        </p:nvSpPr>
        <p:spPr>
          <a:xfrm>
            <a:off x="609595" y="1879432"/>
            <a:ext cx="3962400" cy="3792015"/>
          </a:xfrm>
        </p:spPr>
        <p:txBody>
          <a:bodyPr/>
          <a:lstStyle/>
          <a:p>
            <a:pPr marL="234000" lvl="0" indent="-234000" algn="ctr">
              <a:spcBef>
                <a:spcPct val="0"/>
              </a:spcBef>
              <a:buClrTx/>
              <a:buSzTx/>
              <a:buNone/>
            </a:pPr>
            <a:r>
              <a:rPr lang="en-US" altLang="en-US" sz="2800" b="1" kern="1200" dirty="0">
                <a:solidFill>
                  <a:srgbClr val="292929"/>
                </a:solidFill>
                <a:latin typeface="Arial" panose="020B0604020202020204" pitchFamily="34" charset="0"/>
              </a:rPr>
              <a:t>Minor </a:t>
            </a:r>
          </a:p>
          <a:p>
            <a:pPr marL="234000" lvl="0" indent="-234000" algn="ctr">
              <a:spcBef>
                <a:spcPct val="0"/>
              </a:spcBef>
              <a:buClrTx/>
              <a:buSzTx/>
              <a:buNone/>
            </a:pPr>
            <a:r>
              <a:rPr lang="en-US" altLang="en-US" sz="2800" b="1" kern="1200" dirty="0">
                <a:solidFill>
                  <a:srgbClr val="292929"/>
                </a:solidFill>
                <a:latin typeface="Arial" panose="020B0604020202020204" pitchFamily="34" charset="0"/>
              </a:rPr>
              <a:t>Interventions</a:t>
            </a:r>
            <a:endParaRPr lang="en-US" altLang="en-US" sz="2400" kern="1200" dirty="0">
              <a:solidFill>
                <a:srgbClr val="292929"/>
              </a:solidFill>
              <a:latin typeface="Arial" panose="020B0604020202020204" pitchFamily="34" charset="0"/>
            </a:endParaRPr>
          </a:p>
          <a:p>
            <a:pPr marL="234000" lvl="0" indent="-234000">
              <a:buClrTx/>
              <a:buSzTx/>
              <a:buFontTx/>
              <a:buChar char="•"/>
            </a:pPr>
            <a:r>
              <a:rPr lang="en-US" altLang="en-US" sz="2400" kern="1200" dirty="0">
                <a:solidFill>
                  <a:srgbClr val="292929"/>
                </a:solidFill>
                <a:latin typeface="Arial" panose="020B0604020202020204" pitchFamily="34" charset="0"/>
              </a:rPr>
              <a:t>Use nonverbal cues.</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Keep the activity moving.</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Move closer to students.</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Redirect the behavior. </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Provide needed instruction.</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Be direct and assertive.</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Give the student a choice.</a:t>
            </a:r>
          </a:p>
        </p:txBody>
      </p:sp>
      <p:sp>
        <p:nvSpPr>
          <p:cNvPr id="2" name="Content Placeholder 1"/>
          <p:cNvSpPr>
            <a:spLocks noGrp="1"/>
          </p:cNvSpPr>
          <p:nvPr>
            <p:ph sz="quarter" idx="12"/>
          </p:nvPr>
        </p:nvSpPr>
        <p:spPr>
          <a:xfrm>
            <a:off x="5031841" y="1894114"/>
            <a:ext cx="3388256" cy="3042562"/>
          </a:xfrm>
        </p:spPr>
        <p:txBody>
          <a:bodyPr/>
          <a:lstStyle/>
          <a:p>
            <a:pPr marL="234000" lvl="0" indent="-234000" algn="ctr">
              <a:spcBef>
                <a:spcPct val="0"/>
              </a:spcBef>
              <a:buClrTx/>
              <a:buSzTx/>
              <a:buNone/>
            </a:pPr>
            <a:r>
              <a:rPr lang="en-US" altLang="en-US" sz="2800" b="1" kern="1200" dirty="0">
                <a:solidFill>
                  <a:srgbClr val="292929"/>
                </a:solidFill>
                <a:latin typeface="Arial" panose="020B0604020202020204" pitchFamily="34" charset="0"/>
              </a:rPr>
              <a:t>Moderate </a:t>
            </a:r>
          </a:p>
          <a:p>
            <a:pPr marL="234000" lvl="0" indent="-234000" algn="ctr">
              <a:spcBef>
                <a:spcPct val="0"/>
              </a:spcBef>
              <a:buClrTx/>
              <a:buSzTx/>
              <a:buNone/>
            </a:pPr>
            <a:r>
              <a:rPr lang="en-US" altLang="en-US" sz="2800" b="1" kern="1200" dirty="0">
                <a:solidFill>
                  <a:srgbClr val="292929"/>
                </a:solidFill>
                <a:latin typeface="Arial" panose="020B0604020202020204" pitchFamily="34" charset="0"/>
              </a:rPr>
              <a:t>Interventions</a:t>
            </a:r>
          </a:p>
          <a:p>
            <a:pPr marL="234000" lvl="0" indent="-234000">
              <a:spcBef>
                <a:spcPct val="50000"/>
              </a:spcBef>
              <a:buClrTx/>
              <a:buSzTx/>
              <a:buFontTx/>
              <a:buChar char="•"/>
            </a:pPr>
            <a:r>
              <a:rPr lang="en-US" altLang="en-US" sz="2400" kern="1200" dirty="0">
                <a:solidFill>
                  <a:srgbClr val="292929"/>
                </a:solidFill>
                <a:latin typeface="Arial" panose="020B0604020202020204" pitchFamily="34" charset="0"/>
              </a:rPr>
              <a:t>Withhold privileges or desired activities.</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Isolate or remove </a:t>
            </a:r>
            <a:br>
              <a:rPr lang="en-US" altLang="en-US" sz="2400" kern="1200" dirty="0">
                <a:solidFill>
                  <a:srgbClr val="292929"/>
                </a:solidFill>
                <a:latin typeface="Arial" panose="020B0604020202020204" pitchFamily="34" charset="0"/>
              </a:rPr>
            </a:br>
            <a:r>
              <a:rPr lang="en-US" altLang="en-US" sz="2400" kern="1200" dirty="0">
                <a:solidFill>
                  <a:srgbClr val="292929"/>
                </a:solidFill>
                <a:latin typeface="Arial" panose="020B0604020202020204" pitchFamily="34" charset="0"/>
              </a:rPr>
              <a:t>students.</a:t>
            </a:r>
          </a:p>
          <a:p>
            <a:pPr marL="234000" lvl="0" indent="-234000">
              <a:spcBef>
                <a:spcPct val="0"/>
              </a:spcBef>
              <a:buClrTx/>
              <a:buSzTx/>
              <a:buFontTx/>
              <a:buChar char="•"/>
            </a:pPr>
            <a:r>
              <a:rPr lang="en-US" altLang="en-US" sz="2400" kern="1200" dirty="0">
                <a:solidFill>
                  <a:srgbClr val="292929"/>
                </a:solidFill>
                <a:latin typeface="Arial" panose="020B0604020202020204" pitchFamily="34" charset="0"/>
              </a:rPr>
              <a:t>Impose a penalty.</a:t>
            </a:r>
            <a:endParaRPr lang="en-US" altLang="en-US" sz="2400" kern="1200" dirty="0">
              <a:solidFill>
                <a:srgbClr val="292929"/>
              </a:solidFill>
              <a:latin typeface="Times" panose="02020603050405020304" pitchFamily="18" charset="0"/>
            </a:endParaRPr>
          </a:p>
        </p:txBody>
      </p:sp>
      <p:pic>
        <p:nvPicPr>
          <p:cNvPr id="30726" name="Picture 40"/>
          <p:cNvPicPr>
            <a:picLocks noGrp="1" noChangeAspect="1" noChangeArrowheads="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6490131" y="5127201"/>
            <a:ext cx="2063801" cy="1251814"/>
          </a:xfr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Using Others as Resources</a:t>
            </a:r>
            <a:endParaRPr lang="en-GB" dirty="0"/>
          </a:p>
        </p:txBody>
      </p:sp>
      <p:sp>
        <p:nvSpPr>
          <p:cNvPr id="31747" name="Content Placeholder 2"/>
          <p:cNvSpPr>
            <a:spLocks noGrp="1"/>
          </p:cNvSpPr>
          <p:nvPr>
            <p:ph idx="1"/>
          </p:nvPr>
        </p:nvSpPr>
        <p:spPr>
          <a:xfrm>
            <a:off x="457200" y="1600200"/>
            <a:ext cx="8194675" cy="4343400"/>
          </a:xfrm>
        </p:spPr>
        <p:txBody>
          <a:bodyPr/>
          <a:lstStyle/>
          <a:p>
            <a:pPr eaLnBrk="1" hangingPunct="1">
              <a:buClr>
                <a:srgbClr val="826200"/>
              </a:buClr>
              <a:buSzPct val="100000"/>
              <a:buFont typeface="Arial" panose="020B0604020202020204" pitchFamily="34" charset="0"/>
              <a:buChar char="•"/>
            </a:pPr>
            <a:r>
              <a:rPr lang="en-US" altLang="en-US" sz="2800" dirty="0"/>
              <a:t>Peer mediation - </a:t>
            </a:r>
            <a:r>
              <a:rPr lang="en-US" altLang="en-US" sz="2400" dirty="0"/>
              <a:t>Can get students to behave more appropriately </a:t>
            </a:r>
          </a:p>
          <a:p>
            <a:pPr eaLnBrk="1" hangingPunct="1">
              <a:buClr>
                <a:srgbClr val="826200"/>
              </a:buClr>
              <a:buSzPct val="100000"/>
              <a:buFont typeface="Arial" panose="020B0604020202020204" pitchFamily="34" charset="0"/>
              <a:buChar char="•"/>
            </a:pPr>
            <a:r>
              <a:rPr lang="en-US" altLang="en-US" sz="2800" dirty="0"/>
              <a:t>Parent-teacher conference - </a:t>
            </a:r>
            <a:r>
              <a:rPr lang="en-US" altLang="en-US" sz="2400" dirty="0"/>
              <a:t>Meetings with parents can get students to improve behavior</a:t>
            </a:r>
          </a:p>
          <a:p>
            <a:pPr eaLnBrk="1" hangingPunct="1">
              <a:buClr>
                <a:srgbClr val="826200"/>
              </a:buClr>
              <a:buSzPct val="100000"/>
              <a:buFont typeface="Arial" panose="020B0604020202020204" pitchFamily="34" charset="0"/>
              <a:buChar char="•"/>
            </a:pPr>
            <a:r>
              <a:rPr lang="en-US" altLang="en-US" sz="2800" dirty="0"/>
              <a:t>Get help from the principal or counselor - </a:t>
            </a:r>
            <a:r>
              <a:rPr lang="en-US" altLang="en-US" sz="2400" dirty="0"/>
              <a:t>Schools have prescribed consequences for certain behaviors, which can save the teacher’s time</a:t>
            </a:r>
          </a:p>
          <a:p>
            <a:pPr eaLnBrk="1" hangingPunct="1">
              <a:buClr>
                <a:srgbClr val="826200"/>
              </a:buClr>
              <a:buSzPct val="100000"/>
              <a:buFont typeface="Arial" panose="020B0604020202020204" pitchFamily="34" charset="0"/>
              <a:buChar char="•"/>
            </a:pPr>
            <a:r>
              <a:rPr lang="en-US" altLang="en-US" sz="2800" dirty="0"/>
              <a:t>Find a mentor - </a:t>
            </a:r>
            <a:r>
              <a:rPr lang="en-US" altLang="en-US" sz="2400" dirty="0"/>
              <a:t>Can provide students with guidance to reduce problem behaviors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7101" y="18760"/>
            <a:ext cx="7006299" cy="1412875"/>
          </a:xfrm>
        </p:spPr>
        <p:txBody>
          <a:bodyPr/>
          <a:lstStyle/>
          <a:p>
            <a:r>
              <a:rPr lang="en-US" altLang="en-US" dirty="0">
                <a:solidFill>
                  <a:srgbClr val="000000"/>
                </a:solidFill>
              </a:rPr>
              <a:t>Managing the Classroom, 1 </a:t>
            </a:r>
            <a:endParaRPr lang="en-IN" dirty="0"/>
          </a:p>
        </p:txBody>
      </p:sp>
      <p:pic>
        <p:nvPicPr>
          <p:cNvPr id="5" name="Picture 4">
            <a:extLst>
              <a:ext uri="{FF2B5EF4-FFF2-40B4-BE49-F238E27FC236}">
                <a16:creationId xmlns:a16="http://schemas.microsoft.com/office/drawing/2014/main" id="{95DD7339-EAEA-47F7-B889-3606B6AB32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96" t="22372" r="5000" b="4633"/>
          <a:stretch/>
        </p:blipFill>
        <p:spPr>
          <a:xfrm>
            <a:off x="603160" y="1534333"/>
            <a:ext cx="8083640" cy="5005952"/>
          </a:xfrm>
          <a:prstGeom prst="rect">
            <a:avLst/>
          </a:prstGeom>
        </p:spPr>
      </p:pic>
      <p:sp>
        <p:nvSpPr>
          <p:cNvPr id="4" name="Content Placeholder 4">
            <a:extLst>
              <a:ext uri="{FF2B5EF4-FFF2-40B4-BE49-F238E27FC236}">
                <a16:creationId xmlns:a16="http://schemas.microsoft.com/office/drawing/2014/main" id="{481F0C80-181C-484F-8EE8-A9BD2A511A75}"/>
              </a:ext>
            </a:extLst>
          </p:cNvPr>
          <p:cNvSpPr>
            <a:spLocks noGrp="1"/>
          </p:cNvSpPr>
          <p:nvPr>
            <p:ph sz="quarter" idx="11"/>
          </p:nvPr>
        </p:nvSpPr>
        <p:spPr>
          <a:xfrm>
            <a:off x="6629400" y="6283975"/>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Dealing with Aggression</a:t>
            </a:r>
            <a:endParaRPr lang="en-GB" dirty="0"/>
          </a:p>
        </p:txBody>
      </p:sp>
      <p:sp>
        <p:nvSpPr>
          <p:cNvPr id="3" name="Content Placeholder 2"/>
          <p:cNvSpPr>
            <a:spLocks noGrp="1"/>
          </p:cNvSpPr>
          <p:nvPr>
            <p:ph sz="quarter" idx="11"/>
          </p:nvPr>
        </p:nvSpPr>
        <p:spPr>
          <a:xfrm>
            <a:off x="4452250" y="1647370"/>
            <a:ext cx="4140205" cy="1636490"/>
          </a:xfrm>
        </p:spPr>
        <p:txBody>
          <a:bodyPr/>
          <a:lstStyle/>
          <a:p>
            <a:pPr marL="237744" lvl="0" indent="-237744">
              <a:spcBef>
                <a:spcPct val="0"/>
              </a:spcBef>
              <a:buClrTx/>
              <a:buSzTx/>
              <a:buNone/>
            </a:pPr>
            <a:r>
              <a:rPr lang="en-US" altLang="en-US" sz="2400" b="1" kern="1200" dirty="0">
                <a:solidFill>
                  <a:srgbClr val="292929"/>
                </a:solidFill>
                <a:latin typeface="Arial" panose="020B0604020202020204" pitchFamily="34" charset="0"/>
              </a:rPr>
              <a:t>Fighting</a:t>
            </a:r>
            <a:r>
              <a:rPr lang="en-US" altLang="en-US" sz="2400" kern="1200" dirty="0">
                <a:solidFill>
                  <a:srgbClr val="292929"/>
                </a:solidFill>
                <a:latin typeface="Arial" panose="020B0604020202020204" pitchFamily="34" charset="0"/>
              </a:rPr>
              <a:t>: Emphasize inappropriateness and the importance of perspective-taking and cooperation.</a:t>
            </a:r>
            <a:endParaRPr lang="en-US" altLang="en-US" sz="2400" kern="1200" dirty="0">
              <a:solidFill>
                <a:srgbClr val="292929"/>
              </a:solidFill>
              <a:latin typeface="Times" panose="02020603050405020304" pitchFamily="18" charset="0"/>
            </a:endParaRPr>
          </a:p>
        </p:txBody>
      </p:sp>
      <p:sp>
        <p:nvSpPr>
          <p:cNvPr id="4" name="Content Placeholder 3"/>
          <p:cNvSpPr>
            <a:spLocks noGrp="1"/>
          </p:cNvSpPr>
          <p:nvPr>
            <p:ph sz="quarter" idx="12"/>
          </p:nvPr>
        </p:nvSpPr>
        <p:spPr>
          <a:xfrm>
            <a:off x="4459514" y="3352798"/>
            <a:ext cx="4009572" cy="1981202"/>
          </a:xfrm>
        </p:spPr>
        <p:txBody>
          <a:bodyPr/>
          <a:lstStyle/>
          <a:p>
            <a:pPr marL="237744" lvl="0" indent="-237744">
              <a:spcBef>
                <a:spcPct val="0"/>
              </a:spcBef>
              <a:buClrTx/>
              <a:buSzTx/>
              <a:buNone/>
            </a:pPr>
            <a:r>
              <a:rPr lang="en-US" altLang="en-US" sz="2400" b="1" kern="1200" dirty="0">
                <a:solidFill>
                  <a:srgbClr val="292929"/>
                </a:solidFill>
                <a:latin typeface="Arial" panose="020B0604020202020204" pitchFamily="34" charset="0"/>
              </a:rPr>
              <a:t>Bullying</a:t>
            </a:r>
            <a:r>
              <a:rPr lang="en-US" altLang="en-US" sz="2400" kern="1200" dirty="0">
                <a:solidFill>
                  <a:srgbClr val="292929"/>
                </a:solidFill>
                <a:latin typeface="Arial" panose="020B0604020202020204" pitchFamily="34" charset="0"/>
              </a:rPr>
              <a:t>: Develop a school climate characterized by high standards, parent involvement, and effective discipline.</a:t>
            </a:r>
          </a:p>
        </p:txBody>
      </p:sp>
      <p:sp>
        <p:nvSpPr>
          <p:cNvPr id="5" name="Content Placeholder 4"/>
          <p:cNvSpPr>
            <a:spLocks noGrp="1"/>
          </p:cNvSpPr>
          <p:nvPr>
            <p:ph sz="quarter" idx="13"/>
          </p:nvPr>
        </p:nvSpPr>
        <p:spPr>
          <a:xfrm>
            <a:off x="4412341" y="5457375"/>
            <a:ext cx="4114800" cy="867225"/>
          </a:xfrm>
        </p:spPr>
        <p:txBody>
          <a:bodyPr/>
          <a:lstStyle/>
          <a:p>
            <a:pPr marL="237744" lvl="0" indent="-237744">
              <a:spcBef>
                <a:spcPct val="0"/>
              </a:spcBef>
              <a:buClrTx/>
              <a:buSzTx/>
              <a:buNone/>
            </a:pPr>
            <a:r>
              <a:rPr lang="en-US" altLang="en-US" sz="2400" b="1" kern="1200" dirty="0">
                <a:solidFill>
                  <a:srgbClr val="292929"/>
                </a:solidFill>
                <a:latin typeface="Arial" panose="020B0604020202020204" pitchFamily="34" charset="0"/>
              </a:rPr>
              <a:t>Defiance</a:t>
            </a:r>
            <a:r>
              <a:rPr lang="en-US" altLang="en-US" sz="2400" kern="1200" dirty="0">
                <a:solidFill>
                  <a:srgbClr val="292929"/>
                </a:solidFill>
                <a:latin typeface="Arial" panose="020B0604020202020204" pitchFamily="34" charset="0"/>
              </a:rPr>
              <a:t>: Defuse privately and avoid power struggles.</a:t>
            </a:r>
          </a:p>
        </p:txBody>
      </p:sp>
      <p:pic>
        <p:nvPicPr>
          <p:cNvPr id="8" name="Picture 7">
            <a:extLst>
              <a:ext uri="{FF2B5EF4-FFF2-40B4-BE49-F238E27FC236}">
                <a16:creationId xmlns:a16="http://schemas.microsoft.com/office/drawing/2014/main" id="{F308D082-B131-4200-A566-5688E5033A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 t="25085" r="51746" b="3334"/>
          <a:stretch/>
        </p:blipFill>
        <p:spPr>
          <a:xfrm>
            <a:off x="457200" y="1720312"/>
            <a:ext cx="3955141" cy="4909089"/>
          </a:xfrm>
          <a:prstGeom prst="rect">
            <a:avLst/>
          </a:prstGeom>
        </p:spPr>
      </p:pic>
      <p:sp>
        <p:nvSpPr>
          <p:cNvPr id="7" name="Content Placeholder 2">
            <a:extLst>
              <a:ext uri="{FF2B5EF4-FFF2-40B4-BE49-F238E27FC236}">
                <a16:creationId xmlns:a16="http://schemas.microsoft.com/office/drawing/2014/main" id="{4457D6CD-ABE6-4B74-B778-560D4E7478D3}"/>
              </a:ext>
            </a:extLst>
          </p:cNvPr>
          <p:cNvSpPr>
            <a:spLocks noGrp="1"/>
          </p:cNvSpPr>
          <p:nvPr>
            <p:ph idx="1"/>
          </p:nvPr>
        </p:nvSpPr>
        <p:spPr>
          <a:xfrm>
            <a:off x="2590800" y="6553201"/>
            <a:ext cx="2057400" cy="2286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Best Practices or Strategies for Reducing Bullying</a:t>
            </a:r>
          </a:p>
        </p:txBody>
      </p:sp>
      <p:sp>
        <p:nvSpPr>
          <p:cNvPr id="33795" name="Content Placeholder 2"/>
          <p:cNvSpPr>
            <a:spLocks noGrp="1"/>
          </p:cNvSpPr>
          <p:nvPr>
            <p:ph idx="1"/>
          </p:nvPr>
        </p:nvSpPr>
        <p:spPr>
          <a:xfrm>
            <a:off x="299361" y="1621985"/>
            <a:ext cx="7854039" cy="2264215"/>
          </a:xfrm>
        </p:spPr>
        <p:txBody>
          <a:bodyPr/>
          <a:lstStyle/>
          <a:p>
            <a:pPr marL="0" indent="0" eaLnBrk="1" hangingPunct="1">
              <a:spcAft>
                <a:spcPts val="1000"/>
              </a:spcAft>
              <a:buClr>
                <a:srgbClr val="936F00"/>
              </a:buClr>
              <a:buNone/>
            </a:pPr>
            <a:r>
              <a:rPr lang="en-US" altLang="en-US" sz="2800" dirty="0"/>
              <a:t>Confront the bully in a firm manner.</a:t>
            </a:r>
          </a:p>
          <a:p>
            <a:pPr marL="0" indent="0" eaLnBrk="1" hangingPunct="1">
              <a:spcBef>
                <a:spcPts val="0"/>
              </a:spcBef>
              <a:spcAft>
                <a:spcPts val="1000"/>
              </a:spcAft>
              <a:buClr>
                <a:srgbClr val="936F00"/>
              </a:buClr>
              <a:buNone/>
            </a:pPr>
            <a:r>
              <a:rPr lang="en-US" altLang="en-US" sz="2800" dirty="0"/>
              <a:t>Get older peers to serve as monitors for bullying.</a:t>
            </a:r>
          </a:p>
          <a:p>
            <a:pPr marL="223838" lvl="1" indent="-223838" eaLnBrk="1" hangingPunct="1">
              <a:buClr>
                <a:srgbClr val="826200"/>
              </a:buClr>
              <a:buSzPct val="100000"/>
              <a:buFont typeface="Arial" panose="020B0604020202020204" pitchFamily="34" charset="0"/>
              <a:buChar char="•"/>
              <a:tabLst>
                <a:tab pos="1828800" algn="l"/>
              </a:tabLst>
            </a:pPr>
            <a:r>
              <a:rPr lang="en-US" altLang="en-US" sz="2400" dirty="0"/>
              <a:t>Have older peers intervene when they see bullying.</a:t>
            </a:r>
          </a:p>
        </p:txBody>
      </p:sp>
      <p:sp>
        <p:nvSpPr>
          <p:cNvPr id="2" name="Content Placeholder 1"/>
          <p:cNvSpPr>
            <a:spLocks noGrp="1"/>
          </p:cNvSpPr>
          <p:nvPr>
            <p:ph sz="quarter" idx="16"/>
          </p:nvPr>
        </p:nvSpPr>
        <p:spPr>
          <a:xfrm>
            <a:off x="299360" y="3766442"/>
            <a:ext cx="7854039" cy="3091557"/>
          </a:xfrm>
        </p:spPr>
        <p:txBody>
          <a:bodyPr/>
          <a:lstStyle/>
          <a:p>
            <a:pPr marL="0" lvl="0" indent="0" eaLnBrk="1" hangingPunct="1">
              <a:spcAft>
                <a:spcPts val="1000"/>
              </a:spcAft>
              <a:buClr>
                <a:srgbClr val="936F00"/>
              </a:buClr>
              <a:buNone/>
            </a:pPr>
            <a:r>
              <a:rPr lang="en-US" altLang="en-US" sz="2800" dirty="0">
                <a:solidFill>
                  <a:srgbClr val="292929"/>
                </a:solidFill>
              </a:rPr>
              <a:t>Be aware that bullying often occurs outside the classroom.</a:t>
            </a:r>
          </a:p>
          <a:p>
            <a:pPr marL="0" lvl="0" indent="0" eaLnBrk="1" hangingPunct="1">
              <a:spcAft>
                <a:spcPts val="1000"/>
              </a:spcAft>
              <a:buClr>
                <a:srgbClr val="936F00"/>
              </a:buClr>
              <a:buNone/>
            </a:pPr>
            <a:r>
              <a:rPr lang="en-US" altLang="en-US" sz="2800" dirty="0">
                <a:solidFill>
                  <a:srgbClr val="292929"/>
                </a:solidFill>
              </a:rPr>
              <a:t>Determine if observed bullying incident should be reported to school authorities or parents. </a:t>
            </a:r>
          </a:p>
          <a:p>
            <a:pPr marL="0" lvl="0" indent="0" eaLnBrk="1" hangingPunct="1">
              <a:spcAft>
                <a:spcPts val="1000"/>
              </a:spcAft>
              <a:buClr>
                <a:srgbClr val="936F00"/>
              </a:buClr>
              <a:buNone/>
            </a:pPr>
            <a:r>
              <a:rPr lang="en-US" altLang="en-US" sz="2800" dirty="0">
                <a:solidFill>
                  <a:srgbClr val="292929"/>
                </a:solidFill>
              </a:rPr>
              <a:t>Develop school-wide rules and sanctions against bullying.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516" y="34925"/>
            <a:ext cx="7158037" cy="1412875"/>
          </a:xfrm>
        </p:spPr>
        <p:txBody>
          <a:bodyPr/>
          <a:lstStyle/>
          <a:p>
            <a:r>
              <a:rPr lang="en-US" altLang="en-US" sz="3200" dirty="0">
                <a:solidFill>
                  <a:srgbClr val="000000"/>
                </a:solidFill>
              </a:rPr>
              <a:t>Classroom Connections: Crack the Case—</a:t>
            </a:r>
            <a:r>
              <a:rPr lang="en-US" altLang="en-US" sz="2800" i="1" dirty="0">
                <a:solidFill>
                  <a:srgbClr val="626220"/>
                </a:solidFill>
              </a:rPr>
              <a:t>The Chatty Student, 1</a:t>
            </a:r>
            <a:endParaRPr lang="en-GB" dirty="0">
              <a:solidFill>
                <a:srgbClr val="626220"/>
              </a:solidFill>
            </a:endParaRPr>
          </a:p>
        </p:txBody>
      </p:sp>
      <p:sp>
        <p:nvSpPr>
          <p:cNvPr id="4" name="Content Placeholder 3"/>
          <p:cNvSpPr>
            <a:spLocks noGrp="1"/>
          </p:cNvSpPr>
          <p:nvPr>
            <p:ph idx="1"/>
          </p:nvPr>
        </p:nvSpPr>
        <p:spPr>
          <a:xfrm>
            <a:off x="949325" y="1752600"/>
            <a:ext cx="7127875" cy="4114800"/>
          </a:xfrm>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are the issues in this case?</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Is removal from the algebra class an appropriate consequence for Darius? Why or why not?</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Do you think removal from algebra class would have a positive effect on Darius’s behavior? Why or why not?</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impact do you think this would have on his motivation in school?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rgbClr val="000000"/>
                </a:solidFill>
              </a:rPr>
              <a:t>Classroom Connections: Crack the Case—</a:t>
            </a:r>
            <a:r>
              <a:rPr lang="en-US" altLang="en-US" sz="2800" i="1" dirty="0">
                <a:solidFill>
                  <a:srgbClr val="626220"/>
                </a:solidFill>
              </a:rPr>
              <a:t>The Chatty Student, 2</a:t>
            </a:r>
            <a:endParaRPr lang="en-GB" dirty="0">
              <a:solidFill>
                <a:srgbClr val="626220"/>
              </a:solidFill>
            </a:endParaRPr>
          </a:p>
        </p:txBody>
      </p:sp>
      <p:sp>
        <p:nvSpPr>
          <p:cNvPr id="3" name="Content Placeholder 2"/>
          <p:cNvSpPr>
            <a:spLocks noGrp="1"/>
          </p:cNvSpPr>
          <p:nvPr>
            <p:ph idx="1"/>
          </p:nvPr>
        </p:nvSpPr>
        <p:spPr>
          <a:xfrm>
            <a:off x="972457" y="1600200"/>
            <a:ext cx="7180943" cy="4419600"/>
          </a:xfrm>
        </p:spPr>
        <p:txBody>
          <a:bodyPr/>
          <a:lstStyle/>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How do you think this situation will impact the relationship between Mrs. Welch and Darius?</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do you think Darius’s mother will do now?</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How do you think Mrs. Zaccinelli will react when she hears about the situation?</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How do you think the principal will react?</a:t>
            </a:r>
          </a:p>
          <a:p>
            <a:pPr lvl="0" eaLnBrk="1" hangingPunct="1">
              <a:lnSpc>
                <a:spcPct val="90000"/>
              </a:lnSpc>
              <a:spcBef>
                <a:spcPct val="30000"/>
              </a:spcBef>
              <a:buClr>
                <a:srgbClr val="826200"/>
              </a:buClr>
              <a:buSzPct val="100000"/>
              <a:buFont typeface="Arial" panose="020B0604020202020204" pitchFamily="34" charset="0"/>
              <a:buChar char="•"/>
            </a:pPr>
            <a:r>
              <a:rPr lang="en-US" altLang="en-US" sz="2800" dirty="0">
                <a:solidFill>
                  <a:srgbClr val="292929"/>
                </a:solidFill>
              </a:rPr>
              <a:t>What should Mrs. Welch do?</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Reflection and Observation</a:t>
            </a:r>
            <a:endParaRPr lang="en-GB" dirty="0"/>
          </a:p>
        </p:txBody>
      </p:sp>
      <p:sp>
        <p:nvSpPr>
          <p:cNvPr id="5" name="Content Placeholder 4"/>
          <p:cNvSpPr>
            <a:spLocks noGrp="1"/>
          </p:cNvSpPr>
          <p:nvPr>
            <p:ph sz="quarter" idx="11"/>
          </p:nvPr>
        </p:nvSpPr>
        <p:spPr>
          <a:xfrm>
            <a:off x="3349020" y="1600200"/>
            <a:ext cx="5369864" cy="2138830"/>
          </a:xfrm>
        </p:spPr>
        <p:txBody>
          <a:bodyPr/>
          <a:lstStyle/>
          <a:p>
            <a:pPr marL="457200" lvl="0" indent="-457200" eaLnBrk="1" hangingPunct="1">
              <a:buClr>
                <a:srgbClr val="CC9900"/>
              </a:buClr>
              <a:buNone/>
            </a:pPr>
            <a:r>
              <a:rPr lang="en-US" altLang="en-US" sz="2800" b="1" dirty="0">
                <a:solidFill>
                  <a:srgbClr val="292929"/>
                </a:solidFill>
              </a:rPr>
              <a:t>Reflection</a:t>
            </a:r>
          </a:p>
          <a:p>
            <a:pPr lvl="0" eaLnBrk="1" hangingPunct="1">
              <a:buClr>
                <a:srgbClr val="826200"/>
              </a:buClr>
              <a:buSzPct val="100000"/>
              <a:buFont typeface="Arial" panose="020B0604020202020204" pitchFamily="34" charset="0"/>
              <a:buChar char="•"/>
            </a:pPr>
            <a:r>
              <a:rPr lang="en-US" altLang="en-US" sz="2200" i="1" dirty="0">
                <a:solidFill>
                  <a:srgbClr val="292929"/>
                </a:solidFill>
              </a:rPr>
              <a:t>What strategies have teachers used to manage your classrooms?</a:t>
            </a:r>
          </a:p>
          <a:p>
            <a:pPr lvl="0" eaLnBrk="1" hangingPunct="1">
              <a:buClr>
                <a:srgbClr val="826200"/>
              </a:buClr>
              <a:buSzPct val="100000"/>
              <a:buFont typeface="Arial" panose="020B0604020202020204" pitchFamily="34" charset="0"/>
              <a:buChar char="•"/>
            </a:pPr>
            <a:r>
              <a:rPr lang="en-US" altLang="en-US" sz="2200" i="1" dirty="0">
                <a:solidFill>
                  <a:srgbClr val="292929"/>
                </a:solidFill>
              </a:rPr>
              <a:t>How have these strategies affected the learning environment?</a:t>
            </a:r>
          </a:p>
        </p:txBody>
      </p:sp>
      <p:pic>
        <p:nvPicPr>
          <p:cNvPr id="36866"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90600" y="2133600"/>
            <a:ext cx="1784350" cy="2700338"/>
          </a:xfrm>
          <a:noFill/>
          <a:ln>
            <a:solidFill>
              <a:schemeClr val="folHlink"/>
            </a:solid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Managing the Classroom,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slide contains six rectangular boxes, one of which is positioned at the center and contains text that reads why classrooms need to be managed effectively. Five lines arise from the bottom of the box at the center and lead to the other five boxes. In an anticlockwise direction, these boxes are labeled management issues in elementary and secondary school classrooms, the crowded, complex, and potentially chaotic classroom, getting off to the right start, emphasizing instruction and a positive classroom climate, and management goals and strategies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Managing the Classroom, 2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slide contains three rectangular boxes, one of which is positioned at the center of the illustration and contains text that reads designing the physical environment of the classroom. Two lines arise from the bottom of this box and lead to the other boxes. The box on the left is labeled principles of classroom arrangement, and the box on the right is labeled arrangement style.</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74673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Managing the Classroom, 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slide contains five rectangular boxes, one of which is positioned at the center and contains text that reads creating a positive environment for learning. Four lines arise from the bottom of the box at the center and lead to the other four boxes. In an anticlockwise manner of appearance, the boxes are labeled general strategies; creating, teaching, and maintaining rules and procedures; getting students to cooperate; and classroom management and diversity.</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752550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Creating, Teaching, and Maintaining Rules and Procedures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There are four arrows originating from the rectangular box labeled class rules should be. Starting from the top, the first arrow points at the content reasonable and necessary, the second arrow points at the content clear and comprehensible, the third arrow points at the content consistent with instructional and learning goals, and the fourth arrow points at the content consistent with school rules.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50871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7763" y="50423"/>
            <a:ext cx="7158037" cy="1412875"/>
          </a:xfrm>
        </p:spPr>
        <p:txBody>
          <a:bodyPr/>
          <a:lstStyle/>
          <a:p>
            <a:pPr eaLnBrk="1" hangingPunct="1"/>
            <a:r>
              <a:rPr lang="en-US" altLang="en-US" dirty="0"/>
              <a:t>Connecting with Teachers</a:t>
            </a:r>
          </a:p>
        </p:txBody>
      </p:sp>
      <p:sp>
        <p:nvSpPr>
          <p:cNvPr id="7171" name="Content Placeholder 2"/>
          <p:cNvSpPr>
            <a:spLocks noGrp="1"/>
          </p:cNvSpPr>
          <p:nvPr>
            <p:ph idx="1"/>
          </p:nvPr>
        </p:nvSpPr>
        <p:spPr>
          <a:xfrm>
            <a:off x="949325" y="1676400"/>
            <a:ext cx="7661275" cy="3524250"/>
          </a:xfrm>
        </p:spPr>
        <p:txBody>
          <a:bodyPr/>
          <a:lstStyle/>
          <a:p>
            <a:pPr marL="0" indent="0" eaLnBrk="1" hangingPunct="1">
              <a:spcAft>
                <a:spcPts val="1000"/>
              </a:spcAft>
              <a:buClr>
                <a:srgbClr val="936F00"/>
              </a:buClr>
              <a:buNone/>
            </a:pPr>
            <a:r>
              <a:rPr lang="en-US" altLang="en-US" sz="2800" dirty="0"/>
              <a:t>Adriane Lonzarich, owner of a small preschool in San Mateo, California, talks about her classroom management ideas.</a:t>
            </a:r>
          </a:p>
          <a:p>
            <a:pPr marL="0" lvl="0" indent="0" eaLnBrk="1" hangingPunct="1">
              <a:spcAft>
                <a:spcPts val="1000"/>
              </a:spcAft>
              <a:buClr>
                <a:srgbClr val="936F00"/>
              </a:buClr>
              <a:buNone/>
            </a:pPr>
            <a:r>
              <a:rPr lang="en-US" altLang="en-US" sz="2400" dirty="0">
                <a:solidFill>
                  <a:srgbClr val="292929"/>
                </a:solidFill>
              </a:rPr>
              <a:t>When she has a classroom problem, she asks herself three questions (in this order):</a:t>
            </a:r>
          </a:p>
          <a:p>
            <a:pPr marL="457200" lvl="1" defTabSz="628650" eaLnBrk="1" hangingPunct="1">
              <a:buClr>
                <a:srgbClr val="826200"/>
              </a:buClr>
              <a:buSzPct val="100000"/>
              <a:buFont typeface="Arial" panose="020B0604020202020204" pitchFamily="34" charset="0"/>
              <a:buChar char="•"/>
            </a:pPr>
            <a:r>
              <a:rPr lang="en-US" altLang="en-US" sz="2000" dirty="0">
                <a:solidFill>
                  <a:srgbClr val="292929"/>
                </a:solidFill>
              </a:rPr>
              <a:t>Is it the environment? </a:t>
            </a:r>
          </a:p>
          <a:p>
            <a:pPr marL="457200" lvl="1" defTabSz="628650" eaLnBrk="1" hangingPunct="1">
              <a:buClr>
                <a:srgbClr val="826200"/>
              </a:buClr>
              <a:buSzPct val="100000"/>
              <a:buFont typeface="Arial" panose="020B0604020202020204" pitchFamily="34" charset="0"/>
              <a:buChar char="•"/>
            </a:pPr>
            <a:r>
              <a:rPr lang="en-US" altLang="en-US" sz="2000" dirty="0">
                <a:solidFill>
                  <a:srgbClr val="292929"/>
                </a:solidFill>
              </a:rPr>
              <a:t>Is it the teacher?</a:t>
            </a:r>
          </a:p>
          <a:p>
            <a:pPr marL="457200" lvl="1" defTabSz="628650" eaLnBrk="1" hangingPunct="1">
              <a:buClr>
                <a:srgbClr val="826200"/>
              </a:buClr>
              <a:buSzPct val="100000"/>
              <a:buFont typeface="Arial" panose="020B0604020202020204" pitchFamily="34" charset="0"/>
              <a:buChar char="•"/>
            </a:pPr>
            <a:r>
              <a:rPr lang="en-US" altLang="en-US" sz="2000" dirty="0">
                <a:solidFill>
                  <a:srgbClr val="292929"/>
                </a:solidFill>
              </a:rPr>
              <a:t>Is it the child? </a:t>
            </a:r>
          </a:p>
        </p:txBody>
      </p:sp>
      <p:sp>
        <p:nvSpPr>
          <p:cNvPr id="3" name="Content Placeholder 2"/>
          <p:cNvSpPr>
            <a:spLocks noGrp="1"/>
          </p:cNvSpPr>
          <p:nvPr>
            <p:ph sz="quarter" idx="12"/>
          </p:nvPr>
        </p:nvSpPr>
        <p:spPr>
          <a:xfrm>
            <a:off x="952500" y="5414684"/>
            <a:ext cx="7524750" cy="1295400"/>
          </a:xfrm>
        </p:spPr>
        <p:txBody>
          <a:bodyPr/>
          <a:lstStyle/>
          <a:p>
            <a:pPr marL="0" lvl="0" indent="0" eaLnBrk="1" hangingPunct="1">
              <a:spcAft>
                <a:spcPts val="1000"/>
              </a:spcAft>
              <a:buClr>
                <a:srgbClr val="936F00"/>
              </a:buClr>
              <a:buNone/>
            </a:pPr>
            <a:r>
              <a:rPr lang="en-US" altLang="en-US" sz="2400" dirty="0">
                <a:solidFill>
                  <a:srgbClr val="292929"/>
                </a:solidFill>
              </a:rPr>
              <a:t>The approach is empowering.</a:t>
            </a:r>
          </a:p>
          <a:p>
            <a:pPr marL="457200" lvl="1" eaLnBrk="1" hangingPunct="1">
              <a:buClr>
                <a:srgbClr val="826200"/>
              </a:buClr>
              <a:buSzPct val="100000"/>
              <a:buFont typeface="Arial" panose="020B0604020202020204" pitchFamily="34" charset="0"/>
              <a:buChar char="•"/>
            </a:pPr>
            <a:r>
              <a:rPr lang="en-US" altLang="en-US" sz="2000" dirty="0">
                <a:solidFill>
                  <a:srgbClr val="292929"/>
                </a:solidFill>
              </a:rPr>
              <a:t>It is easier to change the environment or oneself than to change someone else’s behavior</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Managing the Classroom, 4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slide contains four rectangular boxes, one of which is placed at the center of the illustration and contains text that reads being a good communicator. Three lines arise from the bottom of the box at the center and lead to the other boxes. Starting from the left, the boxes are labeled speaking skills, listening skills, and nonverbal communication.</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4132352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Managing the Classroom, 5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slide contains three rectangular boxes, one of which is positioned at the center and contains text that reads dealing with problem behaviors. Two lines arise from the bottom of this box and lead to the other boxes. The box on the left is labeled management strategies, and the box on the right is labeled dealing with aggression.</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108838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solidFill>
                  <a:srgbClr val="000000"/>
                </a:solidFill>
              </a:rPr>
              <a:t>Dealing with Aggression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717960"/>
            <a:ext cx="7661275" cy="3920840"/>
          </a:xfrm>
        </p:spPr>
        <p:txBody>
          <a:bodyPr/>
          <a:lstStyle/>
          <a:p>
            <a:pPr marL="0" indent="0">
              <a:buNone/>
            </a:pPr>
            <a:r>
              <a:rPr lang="en-US" sz="1400" dirty="0">
                <a:cs typeface="Calibri" panose="020F0502020204030204" pitchFamily="34" charset="0"/>
              </a:rPr>
              <a:t>This graph shows the types of bullying most often experienced by the American youth. The percentages reflect the extent to which bullied students said that they had experienced a particular type of bullying. There are five types of belittling or bullying. The first is belittling about religion or race, the second is belittling about looks or speech, the third is being hit, slapped, or pushed, the fourth is being the subject of rumors, and the fifth is being the subject of sexual comments or gestures. The graph shows that the percentage of males being subject to bullying is slightly higher when compared to the percentage of females.</a:t>
            </a:r>
          </a:p>
          <a:p>
            <a:pPr marL="0" indent="0">
              <a:buNone/>
            </a:pPr>
            <a:r>
              <a:rPr lang="en-US" sz="1400" dirty="0">
                <a:cs typeface="Calibri" panose="020F0502020204030204" pitchFamily="34" charset="0"/>
              </a:rPr>
              <a:t>8.8 percent of the male population in America are belittled about religion or race. 7.2 percent of the female population in America are belittled about religion or race. </a:t>
            </a:r>
          </a:p>
          <a:p>
            <a:pPr marL="0" indent="0">
              <a:buNone/>
            </a:pPr>
            <a:r>
              <a:rPr lang="en-US" sz="1400" dirty="0">
                <a:cs typeface="Calibri" panose="020F0502020204030204" pitchFamily="34" charset="0"/>
              </a:rPr>
              <a:t>19.8 percent of the male population in America are belittled about looks or speech. 20.5 percent of the female population in America are belittled about looks or speech. </a:t>
            </a:r>
          </a:p>
          <a:p>
            <a:pPr marL="0" indent="0">
              <a:buNone/>
            </a:pPr>
            <a:r>
              <a:rPr lang="en-US" sz="1400" dirty="0">
                <a:cs typeface="Calibri" panose="020F0502020204030204" pitchFamily="34" charset="0"/>
              </a:rPr>
              <a:t>17.8 percent of the male population in America are hit, slapped, or pushed. 11.1 percent of the female population in America are hit, slapped, or pushed.</a:t>
            </a:r>
          </a:p>
          <a:p>
            <a:pPr marL="0" indent="0">
              <a:buNone/>
            </a:pPr>
            <a:r>
              <a:rPr lang="en-US" sz="1400" dirty="0">
                <a:cs typeface="Calibri" panose="020F0502020204030204" pitchFamily="34" charset="0"/>
              </a:rPr>
              <a:t>16.7 percent of the male population in America are subjects of rumors. 17.3 percent of the female population in America are subjects of rumors. </a:t>
            </a:r>
          </a:p>
          <a:p>
            <a:pPr marL="0" indent="0">
              <a:buNone/>
            </a:pPr>
            <a:r>
              <a:rPr lang="en-US" sz="1400" dirty="0">
                <a:cs typeface="Calibri" panose="020F0502020204030204" pitchFamily="34" charset="0"/>
              </a:rPr>
              <a:t>17.5 percent of the male population in America are subjects of sexual comments or gestures. 20.5 percent of the female population in America are subjects of sexual comments or gestures.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301990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11"/>
          <p:cNvSpPr>
            <a:spLocks noGrp="1"/>
          </p:cNvSpPr>
          <p:nvPr>
            <p:ph type="title"/>
          </p:nvPr>
        </p:nvSpPr>
        <p:spPr>
          <a:xfrm>
            <a:off x="1153763" y="228600"/>
            <a:ext cx="7158037" cy="1225949"/>
          </a:xfrm>
        </p:spPr>
        <p:txBody>
          <a:bodyPr/>
          <a:lstStyle/>
          <a:p>
            <a:r>
              <a:rPr lang="en-US" altLang="en-US" sz="3600" dirty="0">
                <a:solidFill>
                  <a:srgbClr val="000000"/>
                </a:solidFill>
              </a:rPr>
              <a:t>Classrooms Can Be Crowded, Complex, and Potentially Chaotic</a:t>
            </a:r>
            <a:endParaRPr lang="en-IN" dirty="0"/>
          </a:p>
        </p:txBody>
      </p:sp>
      <p:pic>
        <p:nvPicPr>
          <p:cNvPr id="8203"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657600"/>
            <a:ext cx="17033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11"/>
          </p:nvPr>
        </p:nvSpPr>
        <p:spPr>
          <a:xfrm>
            <a:off x="3429000" y="2228850"/>
            <a:ext cx="2362200" cy="923925"/>
          </a:xfrm>
          <a:solidFill>
            <a:srgbClr val="B2B2B2"/>
          </a:solidFill>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There is little privacy.</a:t>
            </a:r>
          </a:p>
        </p:txBody>
      </p:sp>
      <p:sp>
        <p:nvSpPr>
          <p:cNvPr id="8" name="Content Placeholder 7"/>
          <p:cNvSpPr>
            <a:spLocks noGrp="1"/>
          </p:cNvSpPr>
          <p:nvPr>
            <p:ph sz="quarter" idx="12"/>
          </p:nvPr>
        </p:nvSpPr>
        <p:spPr>
          <a:xfrm>
            <a:off x="6172200" y="2628901"/>
            <a:ext cx="2362200" cy="903288"/>
          </a:xfrm>
          <a:solidFill>
            <a:srgbClr val="B2B2B2"/>
          </a:solidFill>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Activities occur simultaneously.</a:t>
            </a:r>
          </a:p>
        </p:txBody>
      </p:sp>
      <p:sp>
        <p:nvSpPr>
          <p:cNvPr id="11" name="Content Placeholder 10"/>
          <p:cNvSpPr>
            <a:spLocks noGrp="1"/>
          </p:cNvSpPr>
          <p:nvPr>
            <p:ph sz="quarter" idx="15"/>
          </p:nvPr>
        </p:nvSpPr>
        <p:spPr>
          <a:xfrm>
            <a:off x="5638801" y="4037012"/>
            <a:ext cx="2362200" cy="942975"/>
          </a:xfrm>
          <a:solidFill>
            <a:srgbClr val="B2B2B2"/>
          </a:solidFill>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Things happen quickly.</a:t>
            </a:r>
          </a:p>
        </p:txBody>
      </p:sp>
      <p:sp>
        <p:nvSpPr>
          <p:cNvPr id="10" name="Content Placeholder 9"/>
          <p:cNvSpPr>
            <a:spLocks noGrp="1"/>
          </p:cNvSpPr>
          <p:nvPr>
            <p:ph sz="quarter" idx="14"/>
          </p:nvPr>
        </p:nvSpPr>
        <p:spPr>
          <a:xfrm>
            <a:off x="3676650" y="5695950"/>
            <a:ext cx="4229100" cy="499249"/>
          </a:xfrm>
          <a:solidFill>
            <a:srgbClr val="B2B2B2"/>
          </a:solidFill>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Classrooms have histories.</a:t>
            </a:r>
          </a:p>
        </p:txBody>
      </p:sp>
      <p:sp>
        <p:nvSpPr>
          <p:cNvPr id="9" name="Content Placeholder 8"/>
          <p:cNvSpPr>
            <a:spLocks noGrp="1"/>
          </p:cNvSpPr>
          <p:nvPr>
            <p:ph sz="quarter" idx="13"/>
          </p:nvPr>
        </p:nvSpPr>
        <p:spPr>
          <a:xfrm>
            <a:off x="721652" y="5025251"/>
            <a:ext cx="2707348" cy="926287"/>
          </a:xfrm>
          <a:solidFill>
            <a:srgbClr val="B2B2B2"/>
          </a:solidFill>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Events are often unpredictable.</a:t>
            </a:r>
          </a:p>
        </p:txBody>
      </p:sp>
      <p:sp>
        <p:nvSpPr>
          <p:cNvPr id="6" name="Content Placeholder 5"/>
          <p:cNvSpPr>
            <a:spLocks noGrp="1"/>
          </p:cNvSpPr>
          <p:nvPr>
            <p:ph idx="1"/>
          </p:nvPr>
        </p:nvSpPr>
        <p:spPr>
          <a:xfrm>
            <a:off x="704851" y="3429001"/>
            <a:ext cx="2800349" cy="933450"/>
          </a:xfrm>
          <a:solidFill>
            <a:srgbClr val="B2B2B2"/>
          </a:solidFill>
        </p:spPr>
        <p:txBody>
          <a:bodyPr/>
          <a:lstStyle/>
          <a:p>
            <a:pPr marL="0" lvl="0" indent="0" algn="ctr">
              <a:spcBef>
                <a:spcPct val="0"/>
              </a:spcBef>
              <a:buClrTx/>
              <a:buSzTx/>
              <a:buNone/>
            </a:pPr>
            <a:r>
              <a:rPr lang="en-US" altLang="en-US" sz="2400" kern="1200" dirty="0">
                <a:solidFill>
                  <a:srgbClr val="292929"/>
                </a:solidFill>
                <a:latin typeface="Arial" panose="020B0604020202020204" pitchFamily="34" charset="0"/>
              </a:rPr>
              <a:t>Classrooms are multidimensional.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244" y="34405"/>
            <a:ext cx="7158037" cy="1412875"/>
          </a:xfrm>
        </p:spPr>
        <p:txBody>
          <a:bodyPr/>
          <a:lstStyle/>
          <a:p>
            <a:r>
              <a:rPr lang="en-US" altLang="en-US" dirty="0">
                <a:solidFill>
                  <a:srgbClr val="000000"/>
                </a:solidFill>
              </a:rPr>
              <a:t>Getting Off to the Right Start</a:t>
            </a:r>
            <a:endParaRPr lang="en-IN" dirty="0"/>
          </a:p>
        </p:txBody>
      </p:sp>
      <p:sp>
        <p:nvSpPr>
          <p:cNvPr id="3" name="Content Placeholder 2"/>
          <p:cNvSpPr>
            <a:spLocks noGrp="1"/>
          </p:cNvSpPr>
          <p:nvPr>
            <p:ph idx="1"/>
          </p:nvPr>
        </p:nvSpPr>
        <p:spPr>
          <a:xfrm>
            <a:off x="1139825" y="2152650"/>
            <a:ext cx="7165975" cy="2266950"/>
          </a:xfrm>
        </p:spPr>
        <p:txBody>
          <a:bodyPr/>
          <a:lstStyle/>
          <a:p>
            <a:pPr marL="0" lvl="0" indent="0" eaLnBrk="1" hangingPunct="1">
              <a:spcBef>
                <a:spcPct val="30000"/>
              </a:spcBef>
              <a:spcAft>
                <a:spcPts val="1500"/>
              </a:spcAft>
              <a:buClr>
                <a:srgbClr val="CC9900"/>
              </a:buClr>
              <a:buSzPct val="65000"/>
              <a:buNone/>
            </a:pPr>
            <a:r>
              <a:rPr lang="en-US" altLang="en-US" kern="1200" dirty="0">
                <a:solidFill>
                  <a:srgbClr val="292929"/>
                </a:solidFill>
                <a:latin typeface="Arial" panose="020B0604020202020204" pitchFamily="34" charset="0"/>
              </a:rPr>
              <a:t>Communicate your rules and procedures.</a:t>
            </a:r>
          </a:p>
          <a:p>
            <a:pPr marL="457200" lvl="1" indent="-457200" eaLnBrk="1" hangingPunct="1">
              <a:spcBef>
                <a:spcPct val="30000"/>
              </a:spcBef>
              <a:buClr>
                <a:srgbClr val="826200"/>
              </a:buClr>
              <a:buSzPct val="100000"/>
              <a:buFont typeface="Arial" panose="020B0604020202020204" pitchFamily="34" charset="0"/>
              <a:buChar char="•"/>
              <a:tabLst>
                <a:tab pos="361950" algn="l"/>
              </a:tabLst>
            </a:pPr>
            <a:r>
              <a:rPr lang="en-US" altLang="en-US" kern="1200" dirty="0">
                <a:solidFill>
                  <a:srgbClr val="292929"/>
                </a:solidFill>
                <a:latin typeface="Arial" panose="020B0604020202020204" pitchFamily="34" charset="0"/>
              </a:rPr>
              <a:t>Elicit student cooperation in following them. </a:t>
            </a:r>
          </a:p>
        </p:txBody>
      </p:sp>
      <p:sp>
        <p:nvSpPr>
          <p:cNvPr id="4" name="Content Placeholder 3"/>
          <p:cNvSpPr>
            <a:spLocks noGrp="1"/>
          </p:cNvSpPr>
          <p:nvPr>
            <p:ph sz="quarter" idx="11"/>
          </p:nvPr>
        </p:nvSpPr>
        <p:spPr>
          <a:xfrm>
            <a:off x="1143000" y="4572000"/>
            <a:ext cx="7391400" cy="1143000"/>
          </a:xfrm>
        </p:spPr>
        <p:txBody>
          <a:bodyPr/>
          <a:lstStyle/>
          <a:p>
            <a:pPr marL="0" lvl="0" indent="0" eaLnBrk="1" hangingPunct="1">
              <a:spcBef>
                <a:spcPct val="30000"/>
              </a:spcBef>
              <a:buClr>
                <a:srgbClr val="CC9900"/>
              </a:buClr>
              <a:buSzPct val="65000"/>
              <a:buNone/>
            </a:pPr>
            <a:r>
              <a:rPr lang="en-US" altLang="en-US" kern="1200" dirty="0">
                <a:solidFill>
                  <a:srgbClr val="292929"/>
                </a:solidFill>
                <a:latin typeface="Arial" panose="020B0604020202020204" pitchFamily="34" charset="0"/>
              </a:rPr>
              <a:t>Engage students in all learning activities.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Best Practices for a Good Beginning of the School Year</a:t>
            </a:r>
          </a:p>
        </p:txBody>
      </p:sp>
      <p:sp>
        <p:nvSpPr>
          <p:cNvPr id="10243" name="Content Placeholder 2"/>
          <p:cNvSpPr>
            <a:spLocks noGrp="1"/>
          </p:cNvSpPr>
          <p:nvPr>
            <p:ph idx="1"/>
          </p:nvPr>
        </p:nvSpPr>
        <p:spPr>
          <a:xfrm>
            <a:off x="838200" y="1905000"/>
            <a:ext cx="7661275" cy="2971800"/>
          </a:xfrm>
        </p:spPr>
        <p:txBody>
          <a:bodyPr/>
          <a:lstStyle/>
          <a:p>
            <a:pPr eaLnBrk="1" hangingPunct="1">
              <a:buClr>
                <a:srgbClr val="826200"/>
              </a:buClr>
              <a:buSzPct val="100000"/>
              <a:buFont typeface="Arial" panose="020B0604020202020204" pitchFamily="34" charset="0"/>
              <a:buChar char="•"/>
            </a:pPr>
            <a:r>
              <a:rPr lang="en-US" altLang="en-US" sz="2800" dirty="0"/>
              <a:t>Establish expectations for behavior.</a:t>
            </a:r>
          </a:p>
          <a:p>
            <a:pPr eaLnBrk="1" hangingPunct="1">
              <a:buClr>
                <a:srgbClr val="826200"/>
              </a:buClr>
              <a:buSzPct val="100000"/>
              <a:buFont typeface="Arial" panose="020B0604020202020204" pitchFamily="34" charset="0"/>
              <a:buChar char="•"/>
            </a:pPr>
            <a:r>
              <a:rPr lang="en-US" altLang="en-US" sz="2800" dirty="0"/>
              <a:t>Resolve student uncertainties.</a:t>
            </a:r>
          </a:p>
          <a:p>
            <a:pPr eaLnBrk="1" hangingPunct="1">
              <a:buClr>
                <a:srgbClr val="826200"/>
              </a:buClr>
              <a:buSzPct val="100000"/>
              <a:buFont typeface="Arial" panose="020B0604020202020204" pitchFamily="34" charset="0"/>
              <a:buChar char="•"/>
            </a:pPr>
            <a:r>
              <a:rPr lang="en-US" altLang="en-US" sz="2800" dirty="0"/>
              <a:t>Make sure students experience success.</a:t>
            </a:r>
          </a:p>
          <a:p>
            <a:pPr eaLnBrk="1" hangingPunct="1">
              <a:buClr>
                <a:srgbClr val="826200"/>
              </a:buClr>
              <a:buSzPct val="100000"/>
              <a:buFont typeface="Arial" panose="020B0604020202020204" pitchFamily="34" charset="0"/>
              <a:buChar char="•"/>
            </a:pPr>
            <a:r>
              <a:rPr lang="en-US" altLang="en-US" sz="2800" dirty="0"/>
              <a:t>Be available and visible. </a:t>
            </a:r>
          </a:p>
          <a:p>
            <a:pPr eaLnBrk="1" hangingPunct="1">
              <a:buClr>
                <a:srgbClr val="826200"/>
              </a:buClr>
              <a:buSzPct val="100000"/>
              <a:buFont typeface="Arial" panose="020B0604020202020204" pitchFamily="34" charset="0"/>
              <a:buChar char="•"/>
            </a:pPr>
            <a:r>
              <a:rPr lang="en-US" altLang="en-US" sz="2800" dirty="0"/>
              <a:t>Be in charge.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47763" y="34925"/>
            <a:ext cx="7158037" cy="1412875"/>
          </a:xfrm>
        </p:spPr>
        <p:txBody>
          <a:bodyPr/>
          <a:lstStyle/>
          <a:p>
            <a:pPr eaLnBrk="1" hangingPunct="1"/>
            <a:r>
              <a:rPr lang="en-US" altLang="en-US" dirty="0"/>
              <a:t>Emphasizing Instruction and a Positive Classroom Climate</a:t>
            </a:r>
          </a:p>
        </p:txBody>
      </p:sp>
      <p:sp>
        <p:nvSpPr>
          <p:cNvPr id="11267" name="Content Placeholder 2"/>
          <p:cNvSpPr>
            <a:spLocks noGrp="1"/>
          </p:cNvSpPr>
          <p:nvPr>
            <p:ph idx="1"/>
          </p:nvPr>
        </p:nvSpPr>
        <p:spPr>
          <a:xfrm>
            <a:off x="1025525" y="1676400"/>
            <a:ext cx="7356475" cy="4267200"/>
          </a:xfrm>
        </p:spPr>
        <p:txBody>
          <a:bodyPr/>
          <a:lstStyle/>
          <a:p>
            <a:pPr marL="0" indent="0" eaLnBrk="1" hangingPunct="1">
              <a:spcAft>
                <a:spcPts val="1500"/>
              </a:spcAft>
              <a:buClr>
                <a:srgbClr val="936F00"/>
              </a:buClr>
              <a:buNone/>
            </a:pPr>
            <a:r>
              <a:rPr lang="en-US" altLang="en-US" dirty="0"/>
              <a:t>Use preventive, proactive strategies rather than becoming immersed in reactive disciplinary tactics.</a:t>
            </a:r>
          </a:p>
          <a:p>
            <a:pPr marL="0" lvl="0" indent="0" eaLnBrk="1" hangingPunct="1">
              <a:spcAft>
                <a:spcPts val="1500"/>
              </a:spcAft>
              <a:buClr>
                <a:srgbClr val="CC9900"/>
              </a:buClr>
              <a:buNone/>
            </a:pPr>
            <a:r>
              <a:rPr lang="en-US" altLang="en-US" dirty="0">
                <a:solidFill>
                  <a:srgbClr val="292929"/>
                </a:solidFill>
              </a:rPr>
              <a:t>Teachers should competently guide and structure classroom activities. </a:t>
            </a:r>
          </a:p>
          <a:p>
            <a:pPr marL="439738" lvl="1" defTabSz="179388" eaLnBrk="1" hangingPunct="1">
              <a:buClr>
                <a:srgbClr val="826200"/>
              </a:buClr>
              <a:buSzPct val="100000"/>
              <a:buFont typeface="Arial" panose="020B0604020202020204" pitchFamily="34" charset="0"/>
              <a:buChar char="•"/>
            </a:pPr>
            <a:r>
              <a:rPr lang="en-US" altLang="en-US" dirty="0">
                <a:solidFill>
                  <a:srgbClr val="292929"/>
                </a:solidFill>
              </a:rPr>
              <a:t>This is more effective than teachers who emphasize their disciplinary role.</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a:t>Best Practices for Increasing Academic Learning Time</a:t>
            </a:r>
          </a:p>
        </p:txBody>
      </p:sp>
      <p:sp>
        <p:nvSpPr>
          <p:cNvPr id="12291" name="Content Placeholder 2"/>
          <p:cNvSpPr>
            <a:spLocks noGrp="1"/>
          </p:cNvSpPr>
          <p:nvPr>
            <p:ph idx="1"/>
          </p:nvPr>
        </p:nvSpPr>
        <p:spPr>
          <a:xfrm>
            <a:off x="949325" y="1533339"/>
            <a:ext cx="7661275" cy="1136491"/>
          </a:xfrm>
        </p:spPr>
        <p:txBody>
          <a:bodyPr/>
          <a:lstStyle/>
          <a:p>
            <a:pPr marL="0" indent="0" eaLnBrk="1" hangingPunct="1">
              <a:spcBef>
                <a:spcPts val="0"/>
              </a:spcBef>
              <a:spcAft>
                <a:spcPts val="1000"/>
              </a:spcAft>
              <a:buClr>
                <a:srgbClr val="936F00"/>
              </a:buClr>
              <a:buNone/>
            </a:pPr>
            <a:r>
              <a:rPr lang="en-US" altLang="en-US" sz="2800" dirty="0"/>
              <a:t>Maintain activity flow.</a:t>
            </a:r>
          </a:p>
          <a:p>
            <a:pPr marL="439738" lvl="1" defTabSz="180975" eaLnBrk="1" hangingPunct="1">
              <a:spcBef>
                <a:spcPts val="0"/>
              </a:spcBef>
              <a:buClr>
                <a:srgbClr val="826200"/>
              </a:buClr>
              <a:buSzPct val="100000"/>
              <a:buFont typeface="Arial" panose="020B0604020202020204" pitchFamily="34" charset="0"/>
              <a:buChar char="•"/>
            </a:pPr>
            <a:r>
              <a:rPr lang="en-US" altLang="en-US" dirty="0"/>
              <a:t>Don’t engage in “flip-flopping.”</a:t>
            </a:r>
          </a:p>
        </p:txBody>
      </p:sp>
      <p:sp>
        <p:nvSpPr>
          <p:cNvPr id="2" name="Content Placeholder 1"/>
          <p:cNvSpPr>
            <a:spLocks noGrp="1"/>
          </p:cNvSpPr>
          <p:nvPr>
            <p:ph sz="quarter" idx="11"/>
          </p:nvPr>
        </p:nvSpPr>
        <p:spPr>
          <a:xfrm>
            <a:off x="946030" y="2631730"/>
            <a:ext cx="7194424" cy="1981200"/>
          </a:xfrm>
        </p:spPr>
        <p:txBody>
          <a:bodyPr/>
          <a:lstStyle/>
          <a:p>
            <a:pPr marL="0" lvl="0" indent="0" eaLnBrk="1" hangingPunct="1">
              <a:spcAft>
                <a:spcPts val="1000"/>
              </a:spcAft>
              <a:buClr>
                <a:srgbClr val="936F00"/>
              </a:buClr>
              <a:buNone/>
            </a:pPr>
            <a:r>
              <a:rPr lang="en-US" altLang="en-US" sz="2800" dirty="0">
                <a:solidFill>
                  <a:srgbClr val="292929"/>
                </a:solidFill>
              </a:rPr>
              <a:t>Minimize transition time.</a:t>
            </a:r>
          </a:p>
          <a:p>
            <a:pPr marL="449263" lvl="1" defTabSz="361950" eaLnBrk="1" hangingPunct="1">
              <a:spcBef>
                <a:spcPts val="0"/>
              </a:spcBef>
              <a:buClr>
                <a:srgbClr val="826200"/>
              </a:buClr>
              <a:buSzPct val="100000"/>
              <a:buFont typeface="Arial" panose="020B0604020202020204" pitchFamily="34" charset="0"/>
              <a:buChar char="•"/>
            </a:pPr>
            <a:r>
              <a:rPr lang="en-US" altLang="en-US" dirty="0">
                <a:solidFill>
                  <a:srgbClr val="292929"/>
                </a:solidFill>
              </a:rPr>
              <a:t>Prepare students for upcoming transitions.</a:t>
            </a:r>
          </a:p>
          <a:p>
            <a:pPr lvl="1" eaLnBrk="1" hangingPunct="1">
              <a:buClr>
                <a:srgbClr val="826200"/>
              </a:buClr>
              <a:buSzPct val="100000"/>
              <a:buFont typeface="Arial" panose="020B0604020202020204" pitchFamily="34" charset="0"/>
              <a:buChar char="•"/>
            </a:pPr>
            <a:r>
              <a:rPr lang="en-US" altLang="en-US" dirty="0">
                <a:solidFill>
                  <a:srgbClr val="292929"/>
                </a:solidFill>
              </a:rPr>
              <a:t>Establish transition routines.</a:t>
            </a:r>
          </a:p>
        </p:txBody>
      </p:sp>
      <p:sp>
        <p:nvSpPr>
          <p:cNvPr id="3" name="Content Placeholder 2"/>
          <p:cNvSpPr>
            <a:spLocks noGrp="1"/>
          </p:cNvSpPr>
          <p:nvPr>
            <p:ph sz="quarter" idx="12"/>
          </p:nvPr>
        </p:nvSpPr>
        <p:spPr>
          <a:xfrm>
            <a:off x="955248" y="4669764"/>
            <a:ext cx="7689273" cy="2035836"/>
          </a:xfrm>
        </p:spPr>
        <p:txBody>
          <a:bodyPr/>
          <a:lstStyle/>
          <a:p>
            <a:pPr marL="0" lvl="0" indent="0" eaLnBrk="1" hangingPunct="1">
              <a:spcAft>
                <a:spcPts val="1000"/>
              </a:spcAft>
              <a:buClr>
                <a:srgbClr val="936F00"/>
              </a:buClr>
              <a:buNone/>
            </a:pPr>
            <a:r>
              <a:rPr lang="en-US" altLang="en-US" sz="2800" dirty="0">
                <a:solidFill>
                  <a:srgbClr val="292929"/>
                </a:solidFill>
              </a:rPr>
              <a:t>Hold students accountable.</a:t>
            </a:r>
          </a:p>
          <a:p>
            <a:pPr marL="449263" lvl="1" eaLnBrk="1" hangingPunct="1">
              <a:spcBef>
                <a:spcPts val="0"/>
              </a:spcBef>
              <a:buClr>
                <a:srgbClr val="826200"/>
              </a:buClr>
              <a:buSzPct val="100000"/>
              <a:buFont typeface="Arial" panose="020B0604020202020204" pitchFamily="34" charset="0"/>
              <a:buChar char="•"/>
            </a:pPr>
            <a:r>
              <a:rPr lang="en-US" altLang="en-US" dirty="0">
                <a:solidFill>
                  <a:srgbClr val="292929"/>
                </a:solidFill>
              </a:rPr>
              <a:t>Clearly communicate assignments and requirements.</a:t>
            </a:r>
          </a:p>
          <a:p>
            <a:pPr marL="449263" lvl="1" eaLnBrk="1" hangingPunct="1">
              <a:buClr>
                <a:srgbClr val="826200"/>
              </a:buClr>
              <a:buSzPct val="100000"/>
              <a:buFont typeface="Arial" panose="020B0604020202020204" pitchFamily="34" charset="0"/>
              <a:buChar char="•"/>
            </a:pPr>
            <a:r>
              <a:rPr lang="en-US" altLang="en-US" dirty="0">
                <a:solidFill>
                  <a:srgbClr val="292929"/>
                </a:solidFill>
              </a:rPr>
              <a:t>Help students monitor their progress.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2"/>
  <p:tag name="MMPROD_UIDATA" val="&lt;database version=&quot;7.0&quot;&gt;&lt;object type=&quot;1&quot; unique_id=&quot;10001&quot;&gt;&lt;object type=&quot;8&quot; unique_id=&quot;11565&quot;&gt;&lt;/object&gt;&lt;object type=&quot;2&quot; unique_id=&quot;11566&quot;&gt;&lt;object type=&quot;3&quot; unique_id=&quot;11567&quot;&gt;&lt;property id=&quot;20148&quot; value=&quot;5&quot;/&gt;&lt;property id=&quot;20300&quot; value=&quot;Slide 1 - &amp;quot;CHAPTER 14&amp;quot;&quot;/&gt;&lt;property id=&quot;20307&quot; value=&quot;321&quot;/&gt;&lt;/object&gt;&lt;object type=&quot;3&quot; unique_id=&quot;11568&quot;&gt;&lt;property id=&quot;20148&quot; value=&quot;5&quot;/&gt;&lt;property id=&quot;20300&quot; value=&quot;Slide 2 - &amp;quot;Learning Goals&amp;quot;&quot;/&gt;&lt;property id=&quot;20307&quot; value=&quot;312&quot;/&gt;&lt;/object&gt;&lt;object type=&quot;3&quot; unique_id=&quot;11569&quot;&gt;&lt;property id=&quot;20148&quot; value=&quot;5&quot;/&gt;&lt;property id=&quot;20300&quot; value=&quot;Slide 3 - &amp;quot;Managing the Classroom&amp;quot;&quot;/&gt;&lt;property id=&quot;20307&quot; value=&quot;322&quot;/&gt;&lt;/object&gt;&lt;object type=&quot;3&quot; unique_id=&quot;11570&quot;&gt;&lt;property id=&quot;20148&quot; value=&quot;5&quot;/&gt;&lt;property id=&quot;20300&quot; value=&quot;Slide 4 - &amp;quot;Connecting with Teachers&amp;quot;&quot;/&gt;&lt;property id=&quot;20307&quot; value=&quot;333&quot;/&gt;&lt;/object&gt;&lt;object type=&quot;3&quot; unique_id=&quot;11571&quot;&gt;&lt;property id=&quot;20148&quot; value=&quot;5&quot;/&gt;&lt;property id=&quot;20300&quot; value=&quot;Slide 5 - &amp;quot;Classrooms Can Be Crowded, Complex, and Potentially Chaotic&amp;quot;&quot;/&gt;&lt;property id=&quot;20307&quot; value=&quot;315&quot;/&gt;&lt;/object&gt;&lt;object type=&quot;3&quot; unique_id=&quot;11572&quot;&gt;&lt;property id=&quot;20148&quot; value=&quot;5&quot;/&gt;&lt;property id=&quot;20300&quot; value=&quot;Slide 6 - &amp;quot;Getting Off to the Right Start&amp;quot;&quot;/&gt;&lt;property id=&quot;20307&quot; value=&quot;327&quot;/&gt;&lt;/object&gt;&lt;object type=&quot;3&quot; unique_id=&quot;11573&quot;&gt;&lt;property id=&quot;20148&quot; value=&quot;5&quot;/&gt;&lt;property id=&quot;20300&quot; value=&quot;Slide 7 - &amp;quot;Best Practices for a Good Beginning of the School Year&amp;quot;&quot;/&gt;&lt;property id=&quot;20307&quot; value=&quot;334&quot;/&gt;&lt;/object&gt;&lt;object type=&quot;3&quot; unique_id=&quot;11574&quot;&gt;&lt;property id=&quot;20148&quot; value=&quot;5&quot;/&gt;&lt;property id=&quot;20300&quot; value=&quot;Slide 8 - &amp;quot;Emphasizing Instruction and a Positive Classroom Climate&amp;quot;&quot;/&gt;&lt;property id=&quot;20307&quot; value=&quot;335&quot;/&gt;&lt;/object&gt;&lt;object type=&quot;3&quot; unique_id=&quot;11575&quot;&gt;&lt;property id=&quot;20148&quot; value=&quot;5&quot;/&gt;&lt;property id=&quot;20300&quot; value=&quot;Slide 9 - &amp;quot;Best Practices for Increasing Academic Learning Time&amp;quot;&quot;/&gt;&lt;property id=&quot;20307&quot; value=&quot;336&quot;/&gt;&lt;/object&gt;&lt;object type=&quot;3&quot; unique_id=&quot;11576&quot;&gt;&lt;property id=&quot;20148&quot; value=&quot;5&quot;/&gt;&lt;property id=&quot;20300&quot; value=&quot;Slide 10 - &amp;quot;Management Goals and Strategies&amp;quot;&quot;/&gt;&lt;property id=&quot;20307&quot; value=&quot;328&quot;/&gt;&lt;/object&gt;&lt;object type=&quot;3&quot; unique_id=&quot;11577&quot;&gt;&lt;property id=&quot;20148&quot; value=&quot;5&quot;/&gt;&lt;property id=&quot;20300&quot; value=&quot;Slide 11 - &amp;quot;Managing the Classroom&amp;quot;&quot;/&gt;&lt;property id=&quot;20307&quot; value=&quot;323&quot;/&gt;&lt;/object&gt;&lt;object type=&quot;3&quot; unique_id=&quot;11578&quot;&gt;&lt;property id=&quot;20148&quot; value=&quot;5&quot;/&gt;&lt;property id=&quot;20300&quot; value=&quot;Slide 12 - &amp;quot;Basic Principles of Classroom Arrangement&amp;quot;&quot;/&gt;&lt;property id=&quot;20307&quot; value=&quot;329&quot;/&gt;&lt;/object&gt;&lt;object type=&quot;3&quot; unique_id=&quot;11579&quot;&gt;&lt;property id=&quot;20148&quot; value=&quot;5&quot;/&gt;&lt;property id=&quot;20300&quot; value=&quot;Slide 13 - &amp;quot;Classroom Arrangement Styles&amp;quot;&quot;/&gt;&lt;property id=&quot;20307&quot; value=&quot;330&quot;/&gt;&lt;/object&gt;&lt;object type=&quot;3&quot; unique_id=&quot;11580&quot;&gt;&lt;property id=&quot;20148&quot; value=&quot;5&quot;/&gt;&lt;property id=&quot;20300&quot; value=&quot;Slide 14 - &amp;quot;The Action Zone&amp;quot;&quot;/&gt;&lt;property id=&quot;20307&quot; value=&quot;331&quot;/&gt;&lt;/object&gt;&lt;object type=&quot;3&quot; unique_id=&quot;11581&quot;&gt;&lt;property id=&quot;20148&quot; value=&quot;5&quot;/&gt;&lt;property id=&quot;20300&quot; value=&quot;Slide 15 - &amp;quot;Best Practices for Designing a Classroom Arrangement&amp;quot;&quot;/&gt;&lt;property id=&quot;20307&quot; value=&quot;337&quot;/&gt;&lt;/object&gt;&lt;object type=&quot;3&quot; unique_id=&quot;11582&quot;&gt;&lt;property id=&quot;20148&quot; value=&quot;5&quot;/&gt;&lt;property id=&quot;20300&quot; value=&quot;Slide 16 - &amp;quot;Managing the Classroom&amp;quot;&quot;/&gt;&lt;property id=&quot;20307&quot; value=&quot;324&quot;/&gt;&lt;/object&gt;&lt;object type=&quot;3&quot; unique_id=&quot;11583&quot;&gt;&lt;property id=&quot;20148&quot; value=&quot;5&quot;/&gt;&lt;property id=&quot;20300&quot; value=&quot;Slide 17 - &amp;quot;Effective classroom managers…&amp;quot;&quot;/&gt;&lt;property id=&quot;20307&quot; value=&quot;317&quot;/&gt;&lt;/object&gt;&lt;object type=&quot;3&quot; unique_id=&quot;11584&quot;&gt;&lt;property id=&quot;20148&quot; value=&quot;5&quot;/&gt;&lt;property id=&quot;20300&quot; value=&quot;Slide 18 - &amp;quot;Teacher Management Styles&amp;quot;&quot;/&gt;&lt;property id=&quot;20307&quot; value=&quot;303&quot;/&gt;&lt;/object&gt;&lt;object type=&quot;3&quot; unique_id=&quot;11585&quot;&gt;&lt;property id=&quot;20148&quot; value=&quot;5&quot;/&gt;&lt;property id=&quot;20300&quot; value=&quot;Slide 19 - &amp;quot;Creating, Teaching, and Maintaining Rules and Procedures&amp;quot;&quot;/&gt;&lt;property id=&quot;20307&quot; value=&quot;304&quot;/&gt;&lt;/object&gt;&lt;object type=&quot;3&quot; unique_id=&quot;11586&quot;&gt;&lt;property id=&quot;20148&quot; value=&quot;5&quot;/&gt;&lt;property id=&quot;20300&quot; value=&quot;Slide 20 - &amp;quot;Getting Students to Cooperate&amp;quot;&quot;/&gt;&lt;property id=&quot;20307&quot; value=&quot;305&quot;/&gt;&lt;/object&gt;&lt;object type=&quot;3&quot; unique_id=&quot;11587&quot;&gt;&lt;property id=&quot;20148&quot; value=&quot;5&quot;/&gt;&lt;property id=&quot;20300&quot; value=&quot;Slide 21 - &amp;quot;Best Practices for Guiding Students to Share, Assume Responsibility, and Cooperate&amp;quot;&quot;/&gt;&lt;property id=&quot;20307&quot; value=&quot;338&quot;/&gt;&lt;/object&gt;&lt;object type=&quot;3&quot; unique_id=&quot;11588&quot;&gt;&lt;property id=&quot;20148&quot; value=&quot;5&quot;/&gt;&lt;property id=&quot;20300&quot; value=&quot;Slide 22 - &amp;quot;Managing the Classroom&amp;quot;&quot;/&gt;&lt;property id=&quot;20307&quot; value=&quot;325&quot;/&gt;&lt;/object&gt;&lt;object type=&quot;3&quot; unique_id=&quot;11589&quot;&gt;&lt;property id=&quot;20148&quot; value=&quot;5&quot;/&gt;&lt;property id=&quot;20300&quot; value=&quot;Slide 23 - &amp;quot;Being a Good Communicator&amp;quot;&quot;/&gt;&lt;property id=&quot;20307&quot; value=&quot;306&quot;/&gt;&lt;/object&gt;&lt;object type=&quot;3&quot; unique_id=&quot;11590&quot;&gt;&lt;property id=&quot;20148&quot; value=&quot;5&quot;/&gt;&lt;property id=&quot;20300&quot; value=&quot;Slide 24 - &amp;quot;Being a Good Listener&amp;quot;&quot;/&gt;&lt;property id=&quot;20307&quot; value=&quot;318&quot;/&gt;&lt;/object&gt;&lt;object type=&quot;3&quot; unique_id=&quot;11591&quot;&gt;&lt;property id=&quot;20148&quot; value=&quot;5&quot;/&gt;&lt;property id=&quot;20300&quot; value=&quot;Slide 25 - &amp;quot;Being a Good Communicator&amp;quot;&quot;/&gt;&lt;property id=&quot;20307&quot; value=&quot;332&quot;/&gt;&lt;/object&gt;&lt;object type=&quot;3&quot; unique_id=&quot;11592&quot;&gt;&lt;property id=&quot;20148&quot; value=&quot;5&quot;/&gt;&lt;property id=&quot;20300&quot; value=&quot;Slide 26 - &amp;quot;Managing the Classroom&amp;quot;&quot;/&gt;&lt;property id=&quot;20307&quot; value=&quot;326&quot;/&gt;&lt;/object&gt;&lt;object type=&quot;3&quot; unique_id=&quot;11593&quot;&gt;&lt;property id=&quot;20148&quot; value=&quot;5&quot;/&gt;&lt;property id=&quot;20300&quot; value=&quot;Slide 27 - &amp;quot;Enter the Debate&amp;quot;&quot;/&gt;&lt;property id=&quot;20307&quot; value=&quot;311&quot;/&gt;&lt;/object&gt;&lt;object type=&quot;3&quot; unique_id=&quot;11594&quot;&gt;&lt;property id=&quot;20148&quot; value=&quot;5&quot;/&gt;&lt;property id=&quot;20300&quot; value=&quot;Slide 28 - &amp;quot;Management Strategies&amp;quot;&quot;/&gt;&lt;property id=&quot;20307&quot; value=&quot;307&quot;/&gt;&lt;/object&gt;&lt;object type=&quot;3&quot; unique_id=&quot;11595&quot;&gt;&lt;property id=&quot;20148&quot; value=&quot;5&quot;/&gt;&lt;property id=&quot;20300&quot; value=&quot;Slide 29 - &amp;quot;Using Others as Resources&amp;quot;&quot;/&gt;&lt;property id=&quot;20307&quot; value=&quot;339&quot;/&gt;&lt;/object&gt;&lt;object type=&quot;3&quot; unique_id=&quot;11596&quot;&gt;&lt;property id=&quot;20148&quot; value=&quot;5&quot;/&gt;&lt;property id=&quot;20300&quot; value=&quot;Slide 30 - &amp;quot;Dealing with Aggression&amp;quot;&quot;/&gt;&lt;property id=&quot;20307&quot; value=&quot;310&quot;/&gt;&lt;/object&gt;&lt;object type=&quot;3&quot; unique_id=&quot;11597&quot;&gt;&lt;property id=&quot;20148&quot; value=&quot;5&quot;/&gt;&lt;property id=&quot;20300&quot; value=&quot;Slide 31 - &amp;quot;Best Practices or Strategies for Reducing Bullying&amp;quot;&quot;/&gt;&lt;property id=&quot;20307&quot; value=&quot;340&quot;/&gt;&lt;/object&gt;&lt;object type=&quot;3&quot; unique_id=&quot;11598&quot;&gt;&lt;property id=&quot;20148&quot; value=&quot;5&quot;/&gt;&lt;property id=&quot;20300&quot; value=&quot;Slide 32 - &amp;quot;Classroom Connections: Crack the Case—The Chatty Student&amp;quot;&quot;/&gt;&lt;property id=&quot;20307&quot; value=&quot;313&quot;/&gt;&lt;/object&gt;&lt;object type=&quot;3&quot; unique_id=&quot;11599&quot;&gt;&lt;property id=&quot;20148&quot; value=&quot;5&quot;/&gt;&lt;property id=&quot;20300&quot; value=&quot;Slide 33 - &amp;quot;Classroom Connections: Crack the Case—The Chatty Student&amp;quot;&quot;/&gt;&lt;property id=&quot;20307&quot; value=&quot;320&quot;/&gt;&lt;/object&gt;&lt;object type=&quot;3&quot; unique_id=&quot;11600&quot;&gt;&lt;property id=&quot;20148&quot; value=&quot;5&quot;/&gt;&lt;property id=&quot;20300&quot; value=&quot;Slide 34 - &amp;quot;Reflection &amp;amp; Observation&amp;quot;&quot;/&gt;&lt;property id=&quot;20307&quot; value=&quot;316&quot;/&gt;&lt;/object&gt;&lt;/object&gt;&lt;/object&gt;&lt;/database&gt;"/>
  <p:tag name="SECTOMILLISECCONVERTED" val="1"/>
</p:tagLst>
</file>

<file path=ppt/theme/theme1.xml><?xml version="1.0" encoding="utf-8"?>
<a:theme xmlns:a="http://schemas.openxmlformats.org/drawingml/2006/main" name="1_Axis">
  <a:themeElements>
    <a:clrScheme name="Custom 60">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59">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xis">
  <a:themeElements>
    <a:clrScheme name="Custom 61">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8D4211EE-50B0-478F-84E1-757868B8AF27}">
  <ds:schemaRefs>
    <ds:schemaRef ds:uri="http://schemas.microsoft.com/sharepoint/v3/contenttype/forms"/>
  </ds:schemaRefs>
</ds:datastoreItem>
</file>

<file path=customXml/itemProps2.xml><?xml version="1.0" encoding="utf-8"?>
<ds:datastoreItem xmlns:ds="http://schemas.openxmlformats.org/officeDocument/2006/customXml" ds:itemID="{DBA293C7-39A5-4099-8739-9EFA2E0023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DA24FF-D308-4134-B6FD-753F338D7E61}">
  <ds:schemaRefs>
    <ds:schemaRef ds:uri="3b891efd-a537-4e57-a9a6-7bde74ae8a20"/>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purl.org/dc/elements/1.1/"/>
    <ds:schemaRef ds:uri="aa4f5ada-9d1d-46d6-b705-f2cf90d05a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3741</TotalTime>
  <Words>2292</Words>
  <Application>Microsoft Office PowerPoint</Application>
  <PresentationFormat>On-screen Show (4:3)</PresentationFormat>
  <Paragraphs>256</Paragraphs>
  <Slides>42</Slides>
  <Notes>34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Calibri</vt:lpstr>
      <vt:lpstr>Times</vt:lpstr>
      <vt:lpstr>Times New Roman</vt:lpstr>
      <vt:lpstr>Wingdings</vt:lpstr>
      <vt:lpstr>1_Axis</vt:lpstr>
      <vt:lpstr>5_Axis</vt:lpstr>
      <vt:lpstr>2_Axis</vt:lpstr>
      <vt:lpstr>CHAPTER 14</vt:lpstr>
      <vt:lpstr>Learning Goals</vt:lpstr>
      <vt:lpstr>Managing the Classroom, 1 </vt:lpstr>
      <vt:lpstr>Connecting with Teachers</vt:lpstr>
      <vt:lpstr>Classrooms Can Be Crowded, Complex, and Potentially Chaotic</vt:lpstr>
      <vt:lpstr>Getting Off to the Right Start</vt:lpstr>
      <vt:lpstr>Best Practices for a Good Beginning of the School Year</vt:lpstr>
      <vt:lpstr>Emphasizing Instruction and a Positive Classroom Climate</vt:lpstr>
      <vt:lpstr>Best Practices for Increasing Academic Learning Time</vt:lpstr>
      <vt:lpstr>Management Goals and Strategies</vt:lpstr>
      <vt:lpstr>Managing the Classroom, 2</vt:lpstr>
      <vt:lpstr>Basic Principles of Classroom Arrangement</vt:lpstr>
      <vt:lpstr>Classroom Arrangement Styles</vt:lpstr>
      <vt:lpstr>The Action Zone</vt:lpstr>
      <vt:lpstr>Best Practices for Designing a Classroom Arrangement</vt:lpstr>
      <vt:lpstr>Managing the Classroom, 3</vt:lpstr>
      <vt:lpstr>Teacher Management Styles</vt:lpstr>
      <vt:lpstr>Effective Classroom Managers…</vt:lpstr>
      <vt:lpstr>Creating, Teaching, and Maintaining Rules and Procedures</vt:lpstr>
      <vt:lpstr>Getting Students to Cooperate</vt:lpstr>
      <vt:lpstr>Best Practices for Guiding Students to Share and Assume Responsibility</vt:lpstr>
      <vt:lpstr>Managing the Classroom, 4</vt:lpstr>
      <vt:lpstr>Being a Good Communicator, 1</vt:lpstr>
      <vt:lpstr>Being a Good Listener</vt:lpstr>
      <vt:lpstr>Being a Good Communicator, 2</vt:lpstr>
      <vt:lpstr>Managing the Classroom, 5</vt:lpstr>
      <vt:lpstr>Enter the Debate</vt:lpstr>
      <vt:lpstr>Management Strategies</vt:lpstr>
      <vt:lpstr>Using Others as Resources</vt:lpstr>
      <vt:lpstr>Dealing with Aggression</vt:lpstr>
      <vt:lpstr>Best Practices or Strategies for Reducing Bullying</vt:lpstr>
      <vt:lpstr>Classroom Connections: Crack the Case—The Chatty Student, 1</vt:lpstr>
      <vt:lpstr>Classroom Connections: Crack the Case—The Chatty Student, 2</vt:lpstr>
      <vt:lpstr>Reflection and Observation</vt:lpstr>
      <vt:lpstr>Appendix of Image for Long Descriptions</vt:lpstr>
      <vt:lpstr>Managing the Classroom, 1 Long Description</vt:lpstr>
      <vt:lpstr>Managing the Classroom, 2 Long Description</vt:lpstr>
      <vt:lpstr>Managing the Classroom, 3 Long Description</vt:lpstr>
      <vt:lpstr>Creating, Teaching, and Maintaining Rules and Procedures Long Description</vt:lpstr>
      <vt:lpstr>Managing the Classroom, 4 Long Description</vt:lpstr>
      <vt:lpstr>Managing the Classroom, 5 Long Description</vt:lpstr>
      <vt:lpstr>Dealing with Aggression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cr customer</dc:creator>
  <cp:lastModifiedBy>BUTTERFLY</cp:lastModifiedBy>
  <cp:revision>416</cp:revision>
  <cp:lastPrinted>2002-09-24T17:17:33Z</cp:lastPrinted>
  <dcterms:created xsi:type="dcterms:W3CDTF">2002-08-27T00:55:55Z</dcterms:created>
  <dcterms:modified xsi:type="dcterms:W3CDTF">2017-08-24T06:57:36Z</dcterms:modified>
</cp:coreProperties>
</file>