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3" r:id="rId4"/>
    <p:sldMasterId id="2147483746" r:id="rId5"/>
  </p:sldMasterIdLst>
  <p:notesMasterIdLst>
    <p:notesMasterId r:id="rId44"/>
  </p:notesMasterIdLst>
  <p:handoutMasterIdLst>
    <p:handoutMasterId r:id="rId45"/>
  </p:handoutMasterIdLst>
  <p:sldIdLst>
    <p:sldId id="340" r:id="rId6"/>
    <p:sldId id="333" r:id="rId7"/>
    <p:sldId id="329" r:id="rId8"/>
    <p:sldId id="356" r:id="rId9"/>
    <p:sldId id="341" r:id="rId10"/>
    <p:sldId id="332" r:id="rId11"/>
    <p:sldId id="342" r:id="rId12"/>
    <p:sldId id="343" r:id="rId13"/>
    <p:sldId id="337" r:id="rId14"/>
    <p:sldId id="344" r:id="rId15"/>
    <p:sldId id="345" r:id="rId16"/>
    <p:sldId id="328" r:id="rId17"/>
    <p:sldId id="346" r:id="rId18"/>
    <p:sldId id="338" r:id="rId19"/>
    <p:sldId id="347" r:id="rId20"/>
    <p:sldId id="348" r:id="rId21"/>
    <p:sldId id="339" r:id="rId22"/>
    <p:sldId id="330" r:id="rId23"/>
    <p:sldId id="349" r:id="rId24"/>
    <p:sldId id="357" r:id="rId25"/>
    <p:sldId id="350" r:id="rId26"/>
    <p:sldId id="351" r:id="rId27"/>
    <p:sldId id="352" r:id="rId28"/>
    <p:sldId id="353" r:id="rId29"/>
    <p:sldId id="354" r:id="rId30"/>
    <p:sldId id="358" r:id="rId31"/>
    <p:sldId id="331" r:id="rId32"/>
    <p:sldId id="355" r:id="rId33"/>
    <p:sldId id="334" r:id="rId34"/>
    <p:sldId id="336" r:id="rId35"/>
    <p:sldId id="359" r:id="rId36"/>
    <p:sldId id="360" r:id="rId37"/>
    <p:sldId id="361" r:id="rId38"/>
    <p:sldId id="362" r:id="rId39"/>
    <p:sldId id="363" r:id="rId40"/>
    <p:sldId id="364" r:id="rId41"/>
    <p:sldId id="365" r:id="rId42"/>
    <p:sldId id="366" r:id="rId43"/>
  </p:sldIdLst>
  <p:sldSz cx="9144000" cy="6858000" type="screen4x3"/>
  <p:notesSz cx="6858000" cy="9144000"/>
  <p:custDataLst>
    <p:tags r:id="rId46"/>
  </p:custDataLst>
  <p:defaultTextStyle>
    <a:defPPr>
      <a:defRPr lang="en-US"/>
    </a:defPPr>
    <a:lvl1pPr algn="ctr" rtl="0" eaLnBrk="0" fontAlgn="base" hangingPunct="0">
      <a:spcBef>
        <a:spcPct val="0"/>
      </a:spcBef>
      <a:spcAft>
        <a:spcPct val="0"/>
      </a:spcAft>
      <a:defRPr sz="1600" kern="1200">
        <a:solidFill>
          <a:srgbClr val="080808"/>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1600" kern="1200">
        <a:solidFill>
          <a:srgbClr val="080808"/>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1600" kern="1200">
        <a:solidFill>
          <a:srgbClr val="080808"/>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1600" kern="1200">
        <a:solidFill>
          <a:srgbClr val="080808"/>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1600" kern="1200">
        <a:solidFill>
          <a:srgbClr val="080808"/>
        </a:solidFill>
        <a:latin typeface="Times New Roman" panose="02020603050405020304" pitchFamily="18" charset="0"/>
        <a:ea typeface="+mn-ea"/>
        <a:cs typeface="+mn-cs"/>
      </a:defRPr>
    </a:lvl5pPr>
    <a:lvl6pPr marL="2286000" algn="l" defTabSz="914400" rtl="0" eaLnBrk="1" latinLnBrk="0" hangingPunct="1">
      <a:defRPr sz="1600" kern="1200">
        <a:solidFill>
          <a:srgbClr val="080808"/>
        </a:solidFill>
        <a:latin typeface="Times New Roman" panose="02020603050405020304" pitchFamily="18" charset="0"/>
        <a:ea typeface="+mn-ea"/>
        <a:cs typeface="+mn-cs"/>
      </a:defRPr>
    </a:lvl6pPr>
    <a:lvl7pPr marL="2743200" algn="l" defTabSz="914400" rtl="0" eaLnBrk="1" latinLnBrk="0" hangingPunct="1">
      <a:defRPr sz="1600" kern="1200">
        <a:solidFill>
          <a:srgbClr val="080808"/>
        </a:solidFill>
        <a:latin typeface="Times New Roman" panose="02020603050405020304" pitchFamily="18" charset="0"/>
        <a:ea typeface="+mn-ea"/>
        <a:cs typeface="+mn-cs"/>
      </a:defRPr>
    </a:lvl7pPr>
    <a:lvl8pPr marL="3200400" algn="l" defTabSz="914400" rtl="0" eaLnBrk="1" latinLnBrk="0" hangingPunct="1">
      <a:defRPr sz="1600" kern="1200">
        <a:solidFill>
          <a:srgbClr val="080808"/>
        </a:solidFill>
        <a:latin typeface="Times New Roman" panose="02020603050405020304" pitchFamily="18" charset="0"/>
        <a:ea typeface="+mn-ea"/>
        <a:cs typeface="+mn-cs"/>
      </a:defRPr>
    </a:lvl8pPr>
    <a:lvl9pPr marL="3657600" algn="l" defTabSz="914400" rtl="0" eaLnBrk="1" latinLnBrk="0" hangingPunct="1">
      <a:defRPr sz="1600" kern="1200">
        <a:solidFill>
          <a:srgbClr val="080808"/>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30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initials="" lastIdx="1" clrIdx="0"/>
  <p:cmAuthor id="2" name="Anisha Maria Fernandes" initials="AMF" lastIdx="29" clrIdx="1">
    <p:extLst>
      <p:ext uri="{19B8F6BF-5375-455C-9EA6-DF929625EA0E}">
        <p15:presenceInfo xmlns:p15="http://schemas.microsoft.com/office/powerpoint/2012/main" userId="S-1-5-21-3361151005-2080053223-3394076701-18836" providerId="AD"/>
      </p:ext>
    </p:extLst>
  </p:cmAuthor>
  <p:cmAuthor id="3" name="Suchitra Krishna" initials="SK" lastIdx="30" clrIdx="2">
    <p:extLst>
      <p:ext uri="{19B8F6BF-5375-455C-9EA6-DF929625EA0E}">
        <p15:presenceInfo xmlns:p15="http://schemas.microsoft.com/office/powerpoint/2012/main" userId="Suchitra Krish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26200"/>
    <a:srgbClr val="626220"/>
    <a:srgbClr val="999933"/>
    <a:srgbClr val="CCCC99"/>
    <a:srgbClr val="629A6F"/>
    <a:srgbClr val="8DA8FF"/>
    <a:srgbClr val="658AFF"/>
    <a:srgbClr val="000099"/>
    <a:srgbClr val="A7C7AF"/>
    <a:srgbClr val="C3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58" autoAdjust="0"/>
    <p:restoredTop sz="94280" autoAdjust="0"/>
  </p:normalViewPr>
  <p:slideViewPr>
    <p:cSldViewPr>
      <p:cViewPr varScale="1">
        <p:scale>
          <a:sx n="69" d="100"/>
          <a:sy n="69" d="100"/>
        </p:scale>
        <p:origin x="366" y="60"/>
      </p:cViewPr>
      <p:guideLst>
        <p:guide orient="horz" pos="192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4" d="100"/>
          <a:sy n="34" d="100"/>
        </p:scale>
        <p:origin x="-16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28" charset="0"/>
              </a:defRPr>
            </a:lvl1pPr>
          </a:lstStyle>
          <a:p>
            <a:pPr>
              <a:defRPr/>
            </a:pPr>
            <a:endParaRPr lang="en-US"/>
          </a:p>
        </p:txBody>
      </p:sp>
      <p:sp>
        <p:nvSpPr>
          <p:cNvPr id="153603"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28" charset="0"/>
              </a:defRPr>
            </a:lvl1pPr>
          </a:lstStyle>
          <a:p>
            <a:pPr>
              <a:defRPr/>
            </a:pPr>
            <a:endParaRPr lang="en-US"/>
          </a:p>
        </p:txBody>
      </p:sp>
      <p:sp>
        <p:nvSpPr>
          <p:cNvPr id="153604"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28" charset="0"/>
              </a:defRPr>
            </a:lvl1pPr>
          </a:lstStyle>
          <a:p>
            <a:pPr>
              <a:defRPr/>
            </a:pPr>
            <a:endParaRPr lang="en-US"/>
          </a:p>
        </p:txBody>
      </p:sp>
      <p:sp>
        <p:nvSpPr>
          <p:cNvPr id="153605"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844E9EC-2EFA-4548-B422-B7DDE94592C4}" type="slidenum">
              <a:rPr lang="en-US" altLang="en-US"/>
              <a:pPr/>
              <a:t>‹#›</a:t>
            </a:fld>
            <a:endParaRPr lang="en-US" altLang="en-US"/>
          </a:p>
        </p:txBody>
      </p:sp>
    </p:spTree>
    <p:extLst>
      <p:ext uri="{BB962C8B-B14F-4D97-AF65-F5344CB8AC3E}">
        <p14:creationId xmlns:p14="http://schemas.microsoft.com/office/powerpoint/2010/main" val="837546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New Roman" pitchFamily="28" charset="0"/>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28"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New Roman" pitchFamily="28" charset="0"/>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86DCADD3-E87E-48D0-B118-8E437C2E35E4}" type="slidenum">
              <a:rPr lang="en-US" altLang="en-US"/>
              <a:pPr/>
              <a:t>‹#›</a:t>
            </a:fld>
            <a:endParaRPr lang="en-US" altLang="en-US"/>
          </a:p>
        </p:txBody>
      </p:sp>
    </p:spTree>
    <p:extLst>
      <p:ext uri="{BB962C8B-B14F-4D97-AF65-F5344CB8AC3E}">
        <p14:creationId xmlns:p14="http://schemas.microsoft.com/office/powerpoint/2010/main" val="2209041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2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2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2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742BB43E-C358-4F78-831C-82EBAA7246D7}" type="slidenum">
              <a:rPr lang="en-US" altLang="en-US" sz="1200">
                <a:solidFill>
                  <a:schemeClr val="tx1"/>
                </a:solidFill>
              </a:rPr>
              <a:pPr/>
              <a:t>1</a:t>
            </a:fld>
            <a:endParaRPr lang="en-US" altLang="en-US" sz="120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38650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0CB3BCE4-2568-49A3-808B-61D6B2C85532}" type="slidenum">
              <a:rPr lang="en-US" altLang="en-US" sz="1200">
                <a:solidFill>
                  <a:schemeClr val="tx1"/>
                </a:solidFill>
              </a:rPr>
              <a:pPr/>
              <a:t>10</a:t>
            </a:fld>
            <a:endParaRPr lang="en-US" altLang="en-US" sz="1200">
              <a:solidFill>
                <a:schemeClr val="tx1"/>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ltLang="en-US" b="0" dirty="0">
                <a:latin typeface="Times New Roman" panose="02020603050405020304" pitchFamily="18" charset="0"/>
              </a:rPr>
              <a:t>Validity - Extent to which a test measures what it is intended to measure and whether inferences about test scores are accurate and appropriate</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77458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03B6F85E-6ADE-48BF-9AF8-5E2DA63B39E4}" type="slidenum">
              <a:rPr lang="en-US" altLang="en-US" sz="1200">
                <a:solidFill>
                  <a:schemeClr val="tx1"/>
                </a:solidFill>
              </a:rPr>
              <a:pPr/>
              <a:t>11</a:t>
            </a:fld>
            <a:endParaRPr lang="en-US" altLang="en-US" sz="1200">
              <a:solidFill>
                <a:schemeClr val="tx1"/>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Reliability - Extent to which a test produces a consistent, reproducible score</a:t>
            </a:r>
          </a:p>
        </p:txBody>
      </p:sp>
    </p:spTree>
    <p:extLst>
      <p:ext uri="{BB962C8B-B14F-4D97-AF65-F5344CB8AC3E}">
        <p14:creationId xmlns:p14="http://schemas.microsoft.com/office/powerpoint/2010/main" val="213006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8616B0D1-5A9D-4EF9-9CAC-8343064B0496}" type="slidenum">
              <a:rPr lang="en-US" altLang="en-US" sz="1200">
                <a:solidFill>
                  <a:schemeClr val="tx1"/>
                </a:solidFill>
              </a:rPr>
              <a:pPr/>
              <a:t>12</a:t>
            </a:fld>
            <a:endParaRPr lang="en-US" altLang="en-US" sz="1200">
              <a:solidFill>
                <a:schemeClr val="tx1"/>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755643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AC122BC3-CC3C-4E94-988A-695F8BE98772}" type="slidenum">
              <a:rPr lang="en-US" altLang="en-US" sz="1200">
                <a:solidFill>
                  <a:schemeClr val="tx1"/>
                </a:solidFill>
              </a:rPr>
              <a:pPr/>
              <a:t>13</a:t>
            </a:fld>
            <a:endParaRPr lang="en-US" altLang="en-US" sz="1200">
              <a:solidFill>
                <a:schemeClr val="tx1"/>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08047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63A2F9F5-4B48-4853-A3A3-FE4FEA968D0B}" type="slidenum">
              <a:rPr lang="en-US" altLang="en-US" sz="1200">
                <a:solidFill>
                  <a:schemeClr val="tx1"/>
                </a:solidFill>
              </a:rPr>
              <a:pPr/>
              <a:t>14</a:t>
            </a:fld>
            <a:endParaRPr lang="en-US" altLang="en-US" sz="1200">
              <a:solidFill>
                <a:schemeClr val="tx1"/>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96031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F61AF3EE-9585-4B86-A460-ACC6090A695E}" type="slidenum">
              <a:rPr lang="en-US" altLang="en-US" sz="1200">
                <a:solidFill>
                  <a:schemeClr val="tx1"/>
                </a:solidFill>
              </a:rPr>
              <a:pPr/>
              <a:t>15</a:t>
            </a:fld>
            <a:endParaRPr lang="en-US" altLang="en-US" sz="1200">
              <a:solidFill>
                <a:schemeClr val="tx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ltLang="en-US" dirty="0">
                <a:latin typeface="Times New Roman" panose="02020603050405020304" pitchFamily="18" charset="0"/>
              </a:rPr>
              <a:t>The public</a:t>
            </a:r>
            <a:r>
              <a:rPr lang="en-IN" altLang="en-US" baseline="0" dirty="0">
                <a:latin typeface="Times New Roman" panose="02020603050405020304" pitchFamily="18" charset="0"/>
              </a:rPr>
              <a:t> </a:t>
            </a:r>
            <a:r>
              <a:rPr lang="en-IN" altLang="en-US" dirty="0">
                <a:latin typeface="Times New Roman" panose="02020603050405020304" pitchFamily="18" charset="0"/>
              </a:rPr>
              <a:t>and the government have demanded increased accountability of how effectively schools are educating our nation’s children.</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295436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8F5F0AFC-1EEB-480D-A754-239C7D30BA85}" type="slidenum">
              <a:rPr lang="en-US" altLang="en-US" sz="1200">
                <a:solidFill>
                  <a:schemeClr val="tx1"/>
                </a:solidFill>
              </a:rPr>
              <a:pPr/>
              <a:t>16</a:t>
            </a:fld>
            <a:endParaRPr lang="en-US" altLang="en-US" sz="1200">
              <a:solidFill>
                <a:schemeClr val="tx1"/>
              </a:solidFill>
            </a:endParaRPr>
          </a:p>
        </p:txBody>
      </p:sp>
      <p:sp>
        <p:nvSpPr>
          <p:cNvPr id="50179"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a:defRPr/>
            </a:pPr>
            <a:r>
              <a:rPr lang="en-US" dirty="0"/>
              <a:t>All teachers now are required to be “highly qualified” (licensed and having an academic major in the field in which they teach). </a:t>
            </a:r>
          </a:p>
          <a:p>
            <a:pPr>
              <a:defRPr/>
            </a:pPr>
            <a:r>
              <a:rPr lang="en-US" dirty="0"/>
              <a:t>Criticisms of NCLB:</a:t>
            </a:r>
          </a:p>
          <a:p>
            <a:pPr marL="228600" indent="-228600">
              <a:buFontTx/>
              <a:buAutoNum type="arabicPeriod"/>
              <a:defRPr/>
            </a:pPr>
            <a:r>
              <a:rPr lang="en-US" dirty="0"/>
              <a:t>Using a single test score as the sole indicator of students’ and teachers’ progress and competence focuses on a very narrow aspect of students’ and teachers’ skills.</a:t>
            </a:r>
          </a:p>
          <a:p>
            <a:pPr marL="228600" indent="-228600">
              <a:buFontTx/>
              <a:buAutoNum type="arabicPeriod"/>
              <a:defRPr/>
            </a:pPr>
            <a:r>
              <a:rPr lang="en-US" dirty="0"/>
              <a:t>Assessments for NCLB do not measure important areas such as creativity, motivation, persistence, flexible thinking, and social skills. </a:t>
            </a:r>
          </a:p>
          <a:p>
            <a:pPr marL="228600" indent="-228600">
              <a:buFontTx/>
              <a:buAutoNum type="arabicPeriod"/>
              <a:defRPr/>
            </a:pPr>
            <a:r>
              <a:rPr lang="en-US" dirty="0"/>
              <a:t>Increased cost of carrying out standardized testing on a statewide basis.</a:t>
            </a:r>
          </a:p>
          <a:p>
            <a:pPr marL="228600" indent="-228600">
              <a:buFontTx/>
              <a:buAutoNum type="arabicPeriod"/>
              <a:defRPr/>
            </a:pPr>
            <a:r>
              <a:rPr lang="en-US" dirty="0"/>
              <a:t>High-stakes testing encourages test-score inflation.</a:t>
            </a:r>
          </a:p>
          <a:p>
            <a:pPr marL="228600" indent="-228600">
              <a:buFontTx/>
              <a:buAutoNum type="arabicPeriod"/>
              <a:defRPr/>
            </a:pPr>
            <a:r>
              <a:rPr lang="en-US" dirty="0"/>
              <a:t>NCLB fails to close the ethnic achievement gap.</a:t>
            </a:r>
          </a:p>
          <a:p>
            <a:pPr marL="228600" indent="-228600">
              <a:buFontTx/>
              <a:buAutoNum type="arabicPeriod"/>
              <a:defRPr/>
            </a:pPr>
            <a:r>
              <a:rPr lang="en-US" dirty="0"/>
              <a:t>NCLB neglects needs of students who are gifted. </a:t>
            </a:r>
          </a:p>
        </p:txBody>
      </p:sp>
    </p:spTree>
    <p:extLst>
      <p:ext uri="{BB962C8B-B14F-4D97-AF65-F5344CB8AC3E}">
        <p14:creationId xmlns:p14="http://schemas.microsoft.com/office/powerpoint/2010/main" val="4270629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FD960DB9-B15B-45BA-B99C-870F9F46FB09}" type="slidenum">
              <a:rPr lang="en-US" altLang="en-US" sz="1200">
                <a:solidFill>
                  <a:schemeClr val="tx1"/>
                </a:solidFill>
              </a:rPr>
              <a:pPr/>
              <a:t>17</a:t>
            </a:fld>
            <a:endParaRPr lang="en-US" altLang="en-US" sz="1200">
              <a:solidFill>
                <a:schemeClr val="tx1"/>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87939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4A598672-B40D-426D-A740-B76E1D6EB5F5}" type="slidenum">
              <a:rPr lang="en-US" altLang="en-US" sz="1200">
                <a:solidFill>
                  <a:schemeClr val="tx1"/>
                </a:solidFill>
              </a:rPr>
              <a:pPr/>
              <a:t>18</a:t>
            </a:fld>
            <a:endParaRPr lang="en-US" altLang="en-US" sz="1200">
              <a:solidFill>
                <a:schemeClr val="tx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dirty="0">
              <a:latin typeface="Times New Roman" panose="02020603050405020304" pitchFamily="18" charset="0"/>
            </a:endParaRPr>
          </a:p>
        </p:txBody>
      </p:sp>
    </p:spTree>
    <p:extLst>
      <p:ext uri="{BB962C8B-B14F-4D97-AF65-F5344CB8AC3E}">
        <p14:creationId xmlns:p14="http://schemas.microsoft.com/office/powerpoint/2010/main" val="744369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EE004436-0558-4EED-A724-02DBDD7A6F0E}" type="slidenum">
              <a:rPr lang="en-US" altLang="en-US" sz="1200">
                <a:solidFill>
                  <a:schemeClr val="tx1"/>
                </a:solidFill>
              </a:rPr>
              <a:pPr/>
              <a:t>19</a:t>
            </a:fld>
            <a:endParaRPr lang="en-US" altLang="en-US" sz="120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Prepare students to take the test.</a:t>
            </a:r>
          </a:p>
          <a:p>
            <a:r>
              <a:rPr lang="en-US" altLang="en-US" dirty="0">
                <a:latin typeface="Times New Roman" panose="02020603050405020304" pitchFamily="18" charset="0"/>
              </a:rPr>
              <a:t>Convey a positive attitude about the test to students.</a:t>
            </a:r>
          </a:p>
          <a:p>
            <a:r>
              <a:rPr lang="en-US" altLang="en-US" dirty="0">
                <a:latin typeface="Times New Roman" panose="02020603050405020304" pitchFamily="18" charset="0"/>
              </a:rPr>
              <a:t>Explain the test’s nature and purpose.</a:t>
            </a:r>
          </a:p>
          <a:p>
            <a:r>
              <a:rPr lang="en-US" altLang="en-US" dirty="0">
                <a:latin typeface="Times New Roman" panose="02020603050405020304" pitchFamily="18" charset="0"/>
              </a:rPr>
              <a:t>Describe the test as an opportunity and challenge rather than an ordeal.</a:t>
            </a:r>
          </a:p>
        </p:txBody>
      </p:sp>
    </p:spTree>
    <p:extLst>
      <p:ext uri="{BB962C8B-B14F-4D97-AF65-F5344CB8AC3E}">
        <p14:creationId xmlns:p14="http://schemas.microsoft.com/office/powerpoint/2010/main" val="16462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BAE68D98-0175-40B1-B58C-3D366A185C82}" type="slidenum">
              <a:rPr lang="en-US" altLang="en-US" sz="1200">
                <a:solidFill>
                  <a:schemeClr val="tx1"/>
                </a:solidFill>
              </a:rPr>
              <a:pPr/>
              <a:t>2</a:t>
            </a:fld>
            <a:endParaRPr lang="en-US" altLang="en-US" sz="1200">
              <a:solidFill>
                <a:schemeClr val="tx1"/>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99951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3F1F3067-5FBA-43A0-80F0-47038002C7DD}" type="slidenum">
              <a:rPr lang="en-US" altLang="en-US" sz="1200">
                <a:solidFill>
                  <a:schemeClr val="tx1"/>
                </a:solidFill>
              </a:rPr>
              <a:pPr/>
              <a:t>20</a:t>
            </a:fld>
            <a:endParaRPr lang="en-US" altLang="en-US" sz="1200">
              <a:solidFill>
                <a:schemeClr val="tx1"/>
              </a:solidFill>
            </a:endParaRPr>
          </a:p>
        </p:txBody>
      </p:sp>
    </p:spTree>
    <p:extLst>
      <p:ext uri="{BB962C8B-B14F-4D97-AF65-F5344CB8AC3E}">
        <p14:creationId xmlns:p14="http://schemas.microsoft.com/office/powerpoint/2010/main" val="1813054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2D4107E5-546F-4553-9FE2-A88E6377B9ED}" type="slidenum">
              <a:rPr lang="en-US" altLang="en-US" sz="1200">
                <a:solidFill>
                  <a:schemeClr val="tx1"/>
                </a:solidFill>
              </a:rPr>
              <a:pPr/>
              <a:t>21</a:t>
            </a:fld>
            <a:endParaRPr lang="en-US" altLang="en-US" sz="1200">
              <a:solidFill>
                <a:schemeClr val="tx1"/>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95018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2C3684B5-37CD-4BAD-B11B-8F07542369A6}" type="slidenum">
              <a:rPr lang="en-US" altLang="en-US" sz="1200">
                <a:solidFill>
                  <a:schemeClr val="tx1"/>
                </a:solidFill>
              </a:rPr>
              <a:pPr/>
              <a:t>22</a:t>
            </a:fld>
            <a:endParaRPr lang="en-US" altLang="en-US" sz="120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altLang="en-US" dirty="0">
                <a:latin typeface="Times New Roman" panose="02020603050405020304" pitchFamily="18" charset="0"/>
              </a:rPr>
              <a:t>Central tendency - Number that provides information about the average, or typical, score in a set of data</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170706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32D4BB45-ED45-45CC-A697-F114BF9CB0D2}" type="slidenum">
              <a:rPr lang="en-US" altLang="en-US" sz="1200">
                <a:solidFill>
                  <a:schemeClr val="tx1"/>
                </a:solidFill>
              </a:rPr>
              <a:pPr/>
              <a:t>23</a:t>
            </a:fld>
            <a:endParaRPr lang="en-US" altLang="en-US" sz="1200">
              <a:solidFill>
                <a:schemeClr val="tx1"/>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Measures of variability tell how much scores vary from one another.</a:t>
            </a:r>
          </a:p>
        </p:txBody>
      </p:sp>
    </p:spTree>
    <p:extLst>
      <p:ext uri="{BB962C8B-B14F-4D97-AF65-F5344CB8AC3E}">
        <p14:creationId xmlns:p14="http://schemas.microsoft.com/office/powerpoint/2010/main" val="3624092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3F0CE683-6B5C-4067-BC63-E112FA0053A3}" type="slidenum">
              <a:rPr lang="en-US" altLang="en-US" sz="1200">
                <a:solidFill>
                  <a:schemeClr val="tx1"/>
                </a:solidFill>
              </a:rPr>
              <a:pPr/>
              <a:t>24</a:t>
            </a:fld>
            <a:endParaRPr lang="en-US" altLang="en-US" sz="1200">
              <a:solidFill>
                <a:schemeClr val="tx1"/>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614576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DBD31AA0-6328-482C-9A06-52E14786D389}" type="slidenum">
              <a:rPr lang="en-US" altLang="en-US" sz="1200">
                <a:solidFill>
                  <a:schemeClr val="tx1"/>
                </a:solidFill>
              </a:rPr>
              <a:pPr/>
              <a:t>25</a:t>
            </a:fld>
            <a:endParaRPr lang="en-US" altLang="en-US" sz="1200">
              <a:solidFill>
                <a:schemeClr val="tx1"/>
              </a:solidFill>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Raw score - Number of items the student answered correctly on the test</a:t>
            </a:r>
          </a:p>
          <a:p>
            <a:r>
              <a:rPr lang="en-US" altLang="en-US" dirty="0">
                <a:latin typeface="Times New Roman" panose="02020603050405020304" pitchFamily="18" charset="0"/>
              </a:rPr>
              <a:t>Percentile-rank score - Percentage of the distribution that lies at or below the score</a:t>
            </a:r>
          </a:p>
          <a:p>
            <a:r>
              <a:rPr lang="en-US" altLang="en-US" dirty="0">
                <a:latin typeface="Times New Roman" panose="02020603050405020304" pitchFamily="18" charset="0"/>
              </a:rPr>
              <a:t>Stanine score - Describes student’s test performance on a 9-point scale (ranges from 1 to 9)</a:t>
            </a:r>
          </a:p>
          <a:p>
            <a:r>
              <a:rPr lang="en-US" sz="1200" kern="1200" dirty="0">
                <a:solidFill>
                  <a:schemeClr val="tx1"/>
                </a:solidFill>
                <a:effectLst/>
                <a:latin typeface="Times New Roman" pitchFamily="28" charset="0"/>
                <a:ea typeface="+mn-ea"/>
                <a:cs typeface="+mn-cs"/>
              </a:rPr>
              <a:t>Grade-equivalent score - Indicates student’s performance in relation to grade level and months of the school year, assuming a 10-month school year</a:t>
            </a:r>
            <a:endParaRPr lang="en-IN" sz="1200" kern="1200" dirty="0">
              <a:solidFill>
                <a:schemeClr val="tx1"/>
              </a:solidFill>
              <a:effectLst/>
              <a:latin typeface="Times New Roman" pitchFamily="28" charset="0"/>
              <a:ea typeface="+mn-ea"/>
              <a:cs typeface="+mn-cs"/>
            </a:endParaRPr>
          </a:p>
          <a:p>
            <a:r>
              <a:rPr lang="en-US" sz="1200" kern="1200" dirty="0">
                <a:solidFill>
                  <a:schemeClr val="tx1"/>
                </a:solidFill>
                <a:effectLst/>
                <a:latin typeface="Times New Roman" pitchFamily="28" charset="0"/>
                <a:ea typeface="+mn-ea"/>
                <a:cs typeface="+mn-cs"/>
              </a:rPr>
              <a:t>Standard score - Expressed as a deviation from the mean, which involves the concept of standard deviation</a:t>
            </a:r>
            <a:endParaRPr lang="en-IN" sz="1200" kern="1200" dirty="0">
              <a:solidFill>
                <a:schemeClr val="tx1"/>
              </a:solidFill>
              <a:effectLst/>
              <a:latin typeface="Times New Roman" pitchFamily="28" charset="0"/>
              <a:ea typeface="+mn-ea"/>
              <a:cs typeface="+mn-cs"/>
            </a:endParaRPr>
          </a:p>
          <a:p>
            <a:r>
              <a:rPr lang="en-US" altLang="en-US" dirty="0">
                <a:latin typeface="Times New Roman" panose="02020603050405020304" pitchFamily="18" charset="0"/>
              </a:rPr>
              <a:t>Z-score - Provides information about how many standard deviations a raw score is above or below the mean</a:t>
            </a:r>
          </a:p>
        </p:txBody>
      </p:sp>
    </p:spTree>
    <p:extLst>
      <p:ext uri="{BB962C8B-B14F-4D97-AF65-F5344CB8AC3E}">
        <p14:creationId xmlns:p14="http://schemas.microsoft.com/office/powerpoint/2010/main" val="207951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0B1DF96A-B38E-4434-8D3B-95CD01CC9C15}" type="slidenum">
              <a:rPr lang="en-US" altLang="en-US" sz="1200">
                <a:solidFill>
                  <a:schemeClr val="tx1"/>
                </a:solidFill>
              </a:rPr>
              <a:pPr/>
              <a:t>26</a:t>
            </a:fld>
            <a:endParaRPr lang="en-US" altLang="en-US" sz="1200">
              <a:solidFill>
                <a:schemeClr val="tx1"/>
              </a:solidFill>
            </a:endParaRPr>
          </a:p>
        </p:txBody>
      </p:sp>
    </p:spTree>
    <p:extLst>
      <p:ext uri="{BB962C8B-B14F-4D97-AF65-F5344CB8AC3E}">
        <p14:creationId xmlns:p14="http://schemas.microsoft.com/office/powerpoint/2010/main" val="1852429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D71B26E1-0C23-4C41-9A6F-0E82CA7084B1}" type="slidenum">
              <a:rPr lang="en-US" altLang="en-US" sz="1200">
                <a:solidFill>
                  <a:schemeClr val="tx1"/>
                </a:solidFill>
              </a:rPr>
              <a:pPr/>
              <a:t>27</a:t>
            </a:fld>
            <a:endParaRPr lang="en-US" altLang="en-US" sz="1200">
              <a:solidFill>
                <a:schemeClr val="tx1"/>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67763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F2CAE2D3-C0BD-4F7B-9A9E-DC1CB1C70D8F}" type="slidenum">
              <a:rPr lang="en-US" altLang="en-US" sz="1200">
                <a:solidFill>
                  <a:schemeClr val="tx1"/>
                </a:solidFill>
              </a:rPr>
              <a:pPr/>
              <a:t>28</a:t>
            </a:fld>
            <a:endParaRPr lang="en-US" altLang="en-US" sz="1200">
              <a:solidFill>
                <a:schemeClr val="tx1"/>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64414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CB52F4E0-F139-41AC-BEE7-2E3F7E3C93B9}" type="slidenum">
              <a:rPr lang="en-US" altLang="en-US" sz="1200">
                <a:solidFill>
                  <a:schemeClr val="tx1"/>
                </a:solidFill>
              </a:rPr>
              <a:pPr/>
              <a:t>29</a:t>
            </a:fld>
            <a:endParaRPr lang="en-US" altLang="en-US" sz="1200">
              <a:solidFill>
                <a:schemeClr val="tx1"/>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83350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BE33A78C-8F18-4418-AD40-D9D29CCEEA3D}" type="slidenum">
              <a:rPr lang="en-US" altLang="en-US" sz="1200">
                <a:solidFill>
                  <a:schemeClr val="tx1"/>
                </a:solidFill>
              </a:rPr>
              <a:pPr/>
              <a:t>3</a:t>
            </a:fld>
            <a:endParaRPr lang="en-US" altLang="en-US" sz="1200">
              <a:solidFill>
                <a:schemeClr val="tx1"/>
              </a:solidFill>
            </a:endParaRPr>
          </a:p>
        </p:txBody>
      </p:sp>
      <p:sp>
        <p:nvSpPr>
          <p:cNvPr id="36867" name="Rectangle 1026"/>
          <p:cNvSpPr>
            <a:spLocks noGrp="1" noRot="1" noChangeAspect="1" noChangeArrowheads="1" noTextEdit="1"/>
          </p:cNvSpPr>
          <p:nvPr>
            <p:ph type="sldImg"/>
          </p:nvPr>
        </p:nvSpPr>
        <p:spPr>
          <a:ln/>
        </p:spPr>
      </p:sp>
      <p:sp>
        <p:nvSpPr>
          <p:cNvPr id="368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86727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150804D3-3AFF-4C5D-B672-84C598A87F76}" type="slidenum">
              <a:rPr lang="en-US" altLang="en-US" sz="1200">
                <a:solidFill>
                  <a:schemeClr val="tx1"/>
                </a:solidFill>
              </a:rPr>
              <a:pPr/>
              <a:t>30</a:t>
            </a:fld>
            <a:endParaRPr lang="en-US" altLang="en-US" sz="1200">
              <a:solidFill>
                <a:schemeClr val="tx1"/>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This slide accompanies the video segment, </a:t>
            </a:r>
            <a:r>
              <a:rPr lang="en-US" altLang="en-US" i="1" dirty="0">
                <a:latin typeface="Times New Roman" panose="02020603050405020304" pitchFamily="18" charset="0"/>
              </a:rPr>
              <a:t>Explaining Standardized Tests</a:t>
            </a:r>
            <a:r>
              <a:rPr lang="en-US" altLang="en-US" dirty="0">
                <a:latin typeface="Times New Roman" panose="02020603050405020304" pitchFamily="18" charset="0"/>
              </a:rPr>
              <a:t>, on the McGraw-Hill DVD </a:t>
            </a:r>
            <a:r>
              <a:rPr lang="en-US" altLang="en-US" b="1" dirty="0">
                <a:latin typeface="Times New Roman" panose="02020603050405020304" pitchFamily="18" charset="0"/>
              </a:rPr>
              <a:t>Teaching Stories: A Video Collection for Educational Psychology</a:t>
            </a:r>
            <a:r>
              <a:rPr lang="en-US" altLang="en-US" dirty="0">
                <a:latin typeface="Times New Roman" panose="02020603050405020304" pitchFamily="18" charset="0"/>
              </a:rPr>
              <a:t>.</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6390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B1587A78-A9DC-41D5-B483-03D8765CDCB2}" type="slidenum">
              <a:rPr lang="en-US" altLang="en-US" sz="1200">
                <a:solidFill>
                  <a:schemeClr val="tx1"/>
                </a:solidFill>
              </a:rPr>
              <a:pPr/>
              <a:t>4</a:t>
            </a:fld>
            <a:endParaRPr lang="en-US" altLang="en-US" sz="1200">
              <a:solidFill>
                <a:schemeClr val="tx1"/>
              </a:solidFill>
            </a:endParaRPr>
          </a:p>
        </p:txBody>
      </p:sp>
    </p:spTree>
    <p:extLst>
      <p:ext uri="{BB962C8B-B14F-4D97-AF65-F5344CB8AC3E}">
        <p14:creationId xmlns:p14="http://schemas.microsoft.com/office/powerpoint/2010/main" val="4051101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1ED92A40-4200-4673-A8BE-39F67E9CFFBD}" type="slidenum">
              <a:rPr lang="en-US" altLang="en-US" sz="1200">
                <a:solidFill>
                  <a:schemeClr val="tx1"/>
                </a:solidFill>
              </a:rPr>
              <a:pPr/>
              <a:t>5</a:t>
            </a:fld>
            <a:endParaRPr lang="en-US" altLang="en-US" sz="1200">
              <a:solidFill>
                <a:schemeClr val="tx1"/>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9748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094B6E39-1A6D-4ACA-93C4-18E7A0D04FC7}" type="slidenum">
              <a:rPr lang="en-US" altLang="en-US" sz="1200">
                <a:solidFill>
                  <a:schemeClr val="tx1"/>
                </a:solidFill>
              </a:rPr>
              <a:pPr/>
              <a:t>6</a:t>
            </a:fld>
            <a:endParaRPr lang="en-US" altLang="en-US" sz="1200">
              <a:solidFill>
                <a:schemeClr val="tx1"/>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rPr>
              <a:t>During a slideshow, text may be written on the slides in the yes/no boxes, and then saved for later reference.</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5721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9C4FD1D4-197A-4580-A883-AC2EABDF06CA}" type="slidenum">
              <a:rPr lang="en-US" altLang="en-US" sz="1200">
                <a:solidFill>
                  <a:schemeClr val="tx1"/>
                </a:solidFill>
              </a:rPr>
              <a:pPr/>
              <a:t>7</a:t>
            </a:fld>
            <a:endParaRPr lang="en-US" altLang="en-US" sz="1200">
              <a:solidFill>
                <a:schemeClr val="tx1"/>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1072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EC6539BE-5782-430C-91DE-D567E17EDD2F}" type="slidenum">
              <a:rPr lang="en-US" altLang="en-US" sz="1200">
                <a:solidFill>
                  <a:schemeClr val="tx1"/>
                </a:solidFill>
              </a:rPr>
              <a:pPr/>
              <a:t>8</a:t>
            </a:fld>
            <a:endParaRPr lang="en-US" altLang="en-US" sz="1200">
              <a:solidFill>
                <a:schemeClr val="tx1"/>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dirty="0">
              <a:latin typeface="Times New Roman" panose="02020603050405020304" pitchFamily="18" charset="0"/>
            </a:endParaRPr>
          </a:p>
        </p:txBody>
      </p:sp>
    </p:spTree>
    <p:extLst>
      <p:ext uri="{BB962C8B-B14F-4D97-AF65-F5344CB8AC3E}">
        <p14:creationId xmlns:p14="http://schemas.microsoft.com/office/powerpoint/2010/main" val="208385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80808"/>
                </a:solidFill>
                <a:latin typeface="Times New Roman" panose="02020603050405020304" pitchFamily="18" charset="0"/>
              </a:defRPr>
            </a:lvl1pPr>
            <a:lvl2pPr marL="742950" indent="-285750">
              <a:defRPr sz="1600">
                <a:solidFill>
                  <a:srgbClr val="080808"/>
                </a:solidFill>
                <a:latin typeface="Times New Roman" panose="02020603050405020304" pitchFamily="18" charset="0"/>
              </a:defRPr>
            </a:lvl2pPr>
            <a:lvl3pPr marL="1143000" indent="-228600">
              <a:defRPr sz="1600">
                <a:solidFill>
                  <a:srgbClr val="080808"/>
                </a:solidFill>
                <a:latin typeface="Times New Roman" panose="02020603050405020304" pitchFamily="18" charset="0"/>
              </a:defRPr>
            </a:lvl3pPr>
            <a:lvl4pPr marL="1600200" indent="-228600">
              <a:defRPr sz="1600">
                <a:solidFill>
                  <a:srgbClr val="080808"/>
                </a:solidFill>
                <a:latin typeface="Times New Roman" panose="02020603050405020304" pitchFamily="18" charset="0"/>
              </a:defRPr>
            </a:lvl4pPr>
            <a:lvl5pPr marL="2057400" indent="-228600">
              <a:defRPr sz="1600">
                <a:solidFill>
                  <a:srgbClr val="080808"/>
                </a:solidFill>
                <a:latin typeface="Times New Roman" panose="02020603050405020304" pitchFamily="18" charset="0"/>
              </a:defRPr>
            </a:lvl5pPr>
            <a:lvl6pPr marL="2514600" indent="-228600" algn="ctr" eaLnBrk="0" fontAlgn="base" hangingPunct="0">
              <a:spcBef>
                <a:spcPct val="0"/>
              </a:spcBef>
              <a:spcAft>
                <a:spcPct val="0"/>
              </a:spcAft>
              <a:defRPr sz="1600">
                <a:solidFill>
                  <a:srgbClr val="080808"/>
                </a:solidFill>
                <a:latin typeface="Times New Roman" panose="02020603050405020304" pitchFamily="18" charset="0"/>
              </a:defRPr>
            </a:lvl6pPr>
            <a:lvl7pPr marL="2971800" indent="-228600" algn="ctr" eaLnBrk="0" fontAlgn="base" hangingPunct="0">
              <a:spcBef>
                <a:spcPct val="0"/>
              </a:spcBef>
              <a:spcAft>
                <a:spcPct val="0"/>
              </a:spcAft>
              <a:defRPr sz="1600">
                <a:solidFill>
                  <a:srgbClr val="080808"/>
                </a:solidFill>
                <a:latin typeface="Times New Roman" panose="02020603050405020304" pitchFamily="18" charset="0"/>
              </a:defRPr>
            </a:lvl7pPr>
            <a:lvl8pPr marL="3429000" indent="-228600" algn="ctr" eaLnBrk="0" fontAlgn="base" hangingPunct="0">
              <a:spcBef>
                <a:spcPct val="0"/>
              </a:spcBef>
              <a:spcAft>
                <a:spcPct val="0"/>
              </a:spcAft>
              <a:defRPr sz="1600">
                <a:solidFill>
                  <a:srgbClr val="080808"/>
                </a:solidFill>
                <a:latin typeface="Times New Roman" panose="02020603050405020304" pitchFamily="18" charset="0"/>
              </a:defRPr>
            </a:lvl8pPr>
            <a:lvl9pPr marL="3886200" indent="-228600" algn="ctr" eaLnBrk="0" fontAlgn="base" hangingPunct="0">
              <a:spcBef>
                <a:spcPct val="0"/>
              </a:spcBef>
              <a:spcAft>
                <a:spcPct val="0"/>
              </a:spcAft>
              <a:defRPr sz="1600">
                <a:solidFill>
                  <a:srgbClr val="080808"/>
                </a:solidFill>
                <a:latin typeface="Times New Roman" panose="02020603050405020304" pitchFamily="18" charset="0"/>
              </a:defRPr>
            </a:lvl9pPr>
          </a:lstStyle>
          <a:p>
            <a:fld id="{76661E20-37B9-478D-93E8-A6E551E7BC26}" type="slidenum">
              <a:rPr lang="en-US" altLang="en-US" sz="1200">
                <a:solidFill>
                  <a:schemeClr val="tx1"/>
                </a:solidFill>
              </a:rPr>
              <a:pPr/>
              <a:t>9</a:t>
            </a:fld>
            <a:endParaRPr lang="en-US" altLang="en-US" sz="1200">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latin typeface="Times New Roman" panose="02020603050405020304" pitchFamily="18" charset="0"/>
              </a:rPr>
              <a:t>Norm-referenced tests</a:t>
            </a:r>
            <a:r>
              <a:rPr lang="en-US" altLang="en-US" b="0" baseline="0" dirty="0">
                <a:latin typeface="Times New Roman" panose="02020603050405020304" pitchFamily="18" charset="0"/>
              </a:rPr>
              <a:t> - </a:t>
            </a:r>
            <a:r>
              <a:rPr lang="en-US" altLang="en-US" b="0" dirty="0">
                <a:latin typeface="Times New Roman" panose="02020603050405020304" pitchFamily="18" charset="0"/>
              </a:rPr>
              <a:t>A student’s score is interpreted by comparing it with how well other (the norm group) performed. </a:t>
            </a:r>
          </a:p>
          <a:p>
            <a:r>
              <a:rPr lang="en-US" altLang="en-US" b="0" dirty="0">
                <a:latin typeface="Times New Roman" panose="02020603050405020304" pitchFamily="18" charset="0"/>
              </a:rPr>
              <a:t>Criterion-referenced tests</a:t>
            </a:r>
            <a:r>
              <a:rPr lang="en-US" altLang="en-US" b="0" baseline="0" dirty="0">
                <a:latin typeface="Times New Roman" panose="02020603050405020304" pitchFamily="18" charset="0"/>
              </a:rPr>
              <a:t> - </a:t>
            </a:r>
            <a:r>
              <a:rPr lang="en-US" altLang="en-US" dirty="0">
                <a:latin typeface="Times New Roman" panose="02020603050405020304" pitchFamily="18" charset="0"/>
              </a:rPr>
              <a:t>Standardized tests in which the student’s performance is compared with established criteria or standards</a:t>
            </a:r>
          </a:p>
        </p:txBody>
      </p:sp>
    </p:spTree>
    <p:extLst>
      <p:ext uri="{BB962C8B-B14F-4D97-AF65-F5344CB8AC3E}">
        <p14:creationId xmlns:p14="http://schemas.microsoft.com/office/powerpoint/2010/main" val="223848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eaLnBrk="1" hangingPunct="1">
                <a:defRPr/>
              </a:pPr>
              <a:endParaRPr lang="en-US" sz="1800">
                <a:solidFill>
                  <a:schemeClr val="tx1"/>
                </a:solidFill>
                <a:latin typeface="Arial"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2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a:solidFill>
                  <a:schemeClr val="tx1"/>
                </a:solidFill>
                <a:latin typeface="Times New Roman" pitchFamily="28" charset="0"/>
              </a:endParaRPr>
            </a:p>
          </p:txBody>
        </p:sp>
        <p:sp>
          <p:nvSpPr>
            <p:cNvPr id="8" name="Freeform 1034"/>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a:latin typeface="Times New Roman" pitchFamily="28" charset="0"/>
              </a:endParaRPr>
            </a:p>
          </p:txBody>
        </p:sp>
        <p:sp>
          <p:nvSpPr>
            <p:cNvPr id="9" name="Freeform 1035"/>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latin typeface="Times New Roman" pitchFamily="28" charset="0"/>
              </a:endParaRPr>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928291D4-D06C-49E5-BA4A-159EA5AFFEC1}" type="slidenum">
              <a:rPr lang="en-US" altLang="en-US" sz="1000">
                <a:solidFill>
                  <a:schemeClr val="tx1"/>
                </a:solidFill>
                <a:latin typeface="Arial" panose="020B0604020202020204" pitchFamily="34" charset="0"/>
              </a:rPr>
              <a:pPr algn="r" eaLnBrk="1" hangingPunct="1"/>
              <a:t>‹#›</a:t>
            </a:fld>
            <a:endParaRPr lang="en-US" altLang="en-US" sz="1000">
              <a:solidFill>
                <a:schemeClr val="tx1"/>
              </a:solidFill>
              <a:latin typeface="Arial" panose="020B0604020202020204" pitchFamily="34" charset="0"/>
            </a:endParaRPr>
          </a:p>
        </p:txBody>
      </p:sp>
      <p:sp>
        <p:nvSpPr>
          <p:cNvPr id="182274" name="Rectangle 1026"/>
          <p:cNvSpPr>
            <a:spLocks noGrp="1" noChangeArrowheads="1"/>
          </p:cNvSpPr>
          <p:nvPr>
            <p:ph type="subTitle" idx="1"/>
          </p:nvPr>
        </p:nvSpPr>
        <p:spPr>
          <a:xfrm>
            <a:off x="2286000" y="3581400"/>
            <a:ext cx="5638800" cy="1905000"/>
          </a:xfrm>
        </p:spPr>
        <p:txBody>
          <a:bodyPr/>
          <a:lstStyle>
            <a:lvl1pPr marL="0" indent="0">
              <a:buFont typeface="Wingdings" pitchFamily="28" charset="2"/>
              <a:buNone/>
              <a:defRPr b="1"/>
            </a:lvl1pPr>
          </a:lstStyle>
          <a:p>
            <a:r>
              <a:rPr lang="en-US"/>
              <a:t>Click to edit Master subtitle style</a:t>
            </a:r>
          </a:p>
        </p:txBody>
      </p:sp>
      <p:sp>
        <p:nvSpPr>
          <p:cNvPr id="182284" name="Rectangle 1036"/>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2"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000">
                <a:solidFill>
                  <a:schemeClr val="tx1"/>
                </a:solidFill>
                <a:latin typeface="Arial" panose="020B0604020202020204" pitchFamily="34" charset="0"/>
              </a:defRPr>
            </a:lvl1pPr>
          </a:lstStyle>
          <a:p>
            <a:fld id="{9740B5B7-9DC3-4D25-AC7F-0D0A71242F70}" type="datetime1">
              <a:rPr lang="en-US" altLang="en-US"/>
              <a:pPr/>
              <a:t>8/24/2017</a:t>
            </a:fld>
            <a:endParaRPr lang="en-US" altLang="en-US"/>
          </a:p>
        </p:txBody>
      </p:sp>
      <p:sp>
        <p:nvSpPr>
          <p:cNvPr id="13"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solidFill>
                  <a:schemeClr val="tx1"/>
                </a:solidFill>
                <a:latin typeface="Arial" panose="020B0604020202020204" pitchFamily="34" charset="0"/>
              </a:defRPr>
            </a:lvl1pPr>
          </a:lstStyle>
          <a:p>
            <a:endParaRPr lang="en-US" altLang="en-US"/>
          </a:p>
        </p:txBody>
      </p:sp>
      <p:sp>
        <p:nvSpPr>
          <p:cNvPr id="3" name="Content Placeholder 2">
            <a:extLst>
              <a:ext uri="{FF2B5EF4-FFF2-40B4-BE49-F238E27FC236}">
                <a16:creationId xmlns:a16="http://schemas.microsoft.com/office/drawing/2014/main" id="{054D3675-8D9B-4813-A5ED-3CB9BDAC4D79}"/>
              </a:ext>
            </a:extLst>
          </p:cNvPr>
          <p:cNvSpPr>
            <a:spLocks noGrp="1"/>
          </p:cNvSpPr>
          <p:nvPr>
            <p:ph sz="quarter" idx="12"/>
          </p:nvPr>
        </p:nvSpPr>
        <p:spPr>
          <a:xfrm>
            <a:off x="2286000" y="3581400"/>
            <a:ext cx="5638800" cy="190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4CAAD544-37AC-47AB-9CF0-99465BEC2DCC}"/>
              </a:ext>
            </a:extLst>
          </p:cNvPr>
          <p:cNvSpPr>
            <a:spLocks noGrp="1"/>
          </p:cNvSpPr>
          <p:nvPr>
            <p:ph sz="quarter" idx="13"/>
          </p:nvPr>
        </p:nvSpPr>
        <p:spPr>
          <a:xfrm>
            <a:off x="990600" y="4343400"/>
            <a:ext cx="35052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86701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96DC216-0BC2-4078-B136-12F2EAE171C2}" type="slidenum">
              <a:rPr lang="en-US" altLang="en-US"/>
              <a:pPr/>
              <a:t>‹#›</a:t>
            </a:fld>
            <a:endParaRPr lang="en-US" altLang="en-US"/>
          </a:p>
        </p:txBody>
      </p:sp>
      <p:sp>
        <p:nvSpPr>
          <p:cNvPr id="5" name="Content Placeholder 4">
            <a:extLst>
              <a:ext uri="{FF2B5EF4-FFF2-40B4-BE49-F238E27FC236}">
                <a16:creationId xmlns:a16="http://schemas.microsoft.com/office/drawing/2014/main" id="{ED45A608-7753-4E4E-8EC4-37AA86E90FD5}"/>
              </a:ext>
            </a:extLst>
          </p:cNvPr>
          <p:cNvSpPr>
            <a:spLocks noGrp="1"/>
          </p:cNvSpPr>
          <p:nvPr>
            <p:ph sz="quarter" idx="11"/>
          </p:nvPr>
        </p:nvSpPr>
        <p:spPr>
          <a:xfrm>
            <a:off x="1071563" y="1981200"/>
            <a:ext cx="6319837"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13DBC76-8A91-49AB-8315-2FFA345C38DB}"/>
              </a:ext>
            </a:extLst>
          </p:cNvPr>
          <p:cNvSpPr>
            <a:spLocks noGrp="1"/>
          </p:cNvSpPr>
          <p:nvPr>
            <p:ph sz="quarter" idx="12"/>
          </p:nvPr>
        </p:nvSpPr>
        <p:spPr>
          <a:xfrm>
            <a:off x="1295400" y="2286000"/>
            <a:ext cx="3810000" cy="167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DD7F38A4-55D3-4E3F-9D8D-04C304B04FC3}"/>
              </a:ext>
            </a:extLst>
          </p:cNvPr>
          <p:cNvSpPr>
            <a:spLocks noGrp="1"/>
          </p:cNvSpPr>
          <p:nvPr>
            <p:ph sz="quarter" idx="13"/>
          </p:nvPr>
        </p:nvSpPr>
        <p:spPr>
          <a:xfrm>
            <a:off x="5334000" y="2209800"/>
            <a:ext cx="2286000" cy="152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2309E761-C355-4F5F-934C-6121A2EC5582}"/>
              </a:ext>
            </a:extLst>
          </p:cNvPr>
          <p:cNvSpPr>
            <a:spLocks noGrp="1"/>
          </p:cNvSpPr>
          <p:nvPr>
            <p:ph sz="quarter" idx="14"/>
          </p:nvPr>
        </p:nvSpPr>
        <p:spPr>
          <a:xfrm>
            <a:off x="1295400" y="4495800"/>
            <a:ext cx="3657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DB210793-E5D8-45B1-8DB9-41D21DCE626D}"/>
              </a:ext>
            </a:extLst>
          </p:cNvPr>
          <p:cNvSpPr>
            <a:spLocks noGrp="1"/>
          </p:cNvSpPr>
          <p:nvPr>
            <p:ph sz="quarter" idx="15"/>
          </p:nvPr>
        </p:nvSpPr>
        <p:spPr>
          <a:xfrm>
            <a:off x="5486400" y="4343400"/>
            <a:ext cx="2743200" cy="152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527395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5460892-61C2-4A76-A03A-9AA599BFC761}" type="slidenum">
              <a:rPr lang="en-US" altLang="en-US"/>
              <a:pPr/>
              <a:t>‹#›</a:t>
            </a:fld>
            <a:endParaRPr lang="en-US" altLang="en-US"/>
          </a:p>
        </p:txBody>
      </p:sp>
    </p:spTree>
    <p:extLst>
      <p:ext uri="{BB962C8B-B14F-4D97-AF65-F5344CB8AC3E}">
        <p14:creationId xmlns:p14="http://schemas.microsoft.com/office/powerpoint/2010/main" val="184926063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F8824CA-E252-4217-B62E-4645E6EC4041}" type="slidenum">
              <a:rPr lang="en-US" altLang="en-US"/>
              <a:pPr/>
              <a:t>‹#›</a:t>
            </a:fld>
            <a:endParaRPr lang="en-US" altLang="en-US"/>
          </a:p>
        </p:txBody>
      </p:sp>
    </p:spTree>
    <p:extLst>
      <p:ext uri="{BB962C8B-B14F-4D97-AF65-F5344CB8AC3E}">
        <p14:creationId xmlns:p14="http://schemas.microsoft.com/office/powerpoint/2010/main" val="20178872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C2B4D87-8149-4D2C-8C7A-63039B1F6C0A}" type="slidenum">
              <a:rPr lang="en-US" altLang="en-US"/>
              <a:pPr/>
              <a:t>‹#›</a:t>
            </a:fld>
            <a:endParaRPr lang="en-US" altLang="en-US"/>
          </a:p>
        </p:txBody>
      </p:sp>
    </p:spTree>
    <p:extLst>
      <p:ext uri="{BB962C8B-B14F-4D97-AF65-F5344CB8AC3E}">
        <p14:creationId xmlns:p14="http://schemas.microsoft.com/office/powerpoint/2010/main" val="9510005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5BB1092-61E2-4D28-B2D4-DAF79DB1121F}" type="slidenum">
              <a:rPr lang="en-US" altLang="en-US"/>
              <a:pPr/>
              <a:t>‹#›</a:t>
            </a:fld>
            <a:endParaRPr lang="en-US" altLang="en-US"/>
          </a:p>
        </p:txBody>
      </p:sp>
    </p:spTree>
    <p:extLst>
      <p:ext uri="{BB962C8B-B14F-4D97-AF65-F5344CB8AC3E}">
        <p14:creationId xmlns:p14="http://schemas.microsoft.com/office/powerpoint/2010/main" val="4166127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28600"/>
            <a:ext cx="1914525"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228600"/>
            <a:ext cx="55943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C864F35-0ABC-499A-A046-8FBEF319BDDF}" type="slidenum">
              <a:rPr lang="en-US" altLang="en-US"/>
              <a:pPr/>
              <a:t>‹#›</a:t>
            </a:fld>
            <a:endParaRPr lang="en-US" altLang="en-US"/>
          </a:p>
        </p:txBody>
      </p:sp>
    </p:spTree>
    <p:extLst>
      <p:ext uri="{BB962C8B-B14F-4D97-AF65-F5344CB8AC3E}">
        <p14:creationId xmlns:p14="http://schemas.microsoft.com/office/powerpoint/2010/main" val="24181385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228600"/>
            <a:ext cx="7158037" cy="11842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34CDFD0-36E6-4D69-99D5-E2E676408D6D}" type="slidenum">
              <a:rPr lang="en-US" altLang="en-US"/>
              <a:pPr/>
              <a:t>‹#›</a:t>
            </a:fld>
            <a:endParaRPr lang="en-US" altLang="en-US"/>
          </a:p>
        </p:txBody>
      </p:sp>
    </p:spTree>
    <p:extLst>
      <p:ext uri="{BB962C8B-B14F-4D97-AF65-F5344CB8AC3E}">
        <p14:creationId xmlns:p14="http://schemas.microsoft.com/office/powerpoint/2010/main" val="7247663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30"/>
          <p:cNvGrpSpPr>
            <a:grpSpLocks/>
          </p:cNvGrpSpPr>
          <p:nvPr/>
        </p:nvGrpSpPr>
        <p:grpSpPr bwMode="auto">
          <a:xfrm>
            <a:off x="0" y="914400"/>
            <a:ext cx="8686800" cy="2514600"/>
            <a:chOff x="0" y="576"/>
            <a:chExt cx="5472" cy="1584"/>
          </a:xfrm>
        </p:grpSpPr>
        <p:sp>
          <p:nvSpPr>
            <p:cNvPr id="5" name="Oval 1031"/>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eaLnBrk="1" hangingPunct="1">
                <a:defRPr/>
              </a:pPr>
              <a:endParaRPr lang="en-US" sz="1800">
                <a:solidFill>
                  <a:schemeClr val="tx1"/>
                </a:solidFill>
                <a:latin typeface="Arial" charset="0"/>
              </a:endParaRPr>
            </a:p>
          </p:txBody>
        </p:sp>
        <p:sp>
          <p:nvSpPr>
            <p:cNvPr id="6" name="Rectangle 1032"/>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28" charset="0"/>
              </a:endParaRPr>
            </a:p>
          </p:txBody>
        </p:sp>
        <p:sp>
          <p:nvSpPr>
            <p:cNvPr id="7" name="Rectangle 1033"/>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a:solidFill>
                  <a:schemeClr val="tx1"/>
                </a:solidFill>
                <a:latin typeface="Times New Roman" pitchFamily="28" charset="0"/>
              </a:endParaRPr>
            </a:p>
          </p:txBody>
        </p:sp>
        <p:sp>
          <p:nvSpPr>
            <p:cNvPr id="8" name="Freeform 1034"/>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a:latin typeface="Times New Roman" pitchFamily="28" charset="0"/>
              </a:endParaRPr>
            </a:p>
          </p:txBody>
        </p:sp>
        <p:sp>
          <p:nvSpPr>
            <p:cNvPr id="9" name="Freeform 1035"/>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latin typeface="Times New Roman" pitchFamily="28" charset="0"/>
              </a:endParaRPr>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fld id="{928291D4-D06C-49E5-BA4A-159EA5AFFEC1}" type="slidenum">
              <a:rPr lang="en-US" altLang="en-US" sz="1000">
                <a:solidFill>
                  <a:schemeClr val="tx1"/>
                </a:solidFill>
                <a:latin typeface="Arial" panose="020B0604020202020204" pitchFamily="34" charset="0"/>
              </a:rPr>
              <a:pPr algn="r" eaLnBrk="1" hangingPunct="1"/>
              <a:t>‹#›</a:t>
            </a:fld>
            <a:endParaRPr lang="en-US" altLang="en-US" sz="1000">
              <a:solidFill>
                <a:schemeClr val="tx1"/>
              </a:solidFill>
              <a:latin typeface="Arial" panose="020B0604020202020204" pitchFamily="34" charset="0"/>
            </a:endParaRPr>
          </a:p>
        </p:txBody>
      </p:sp>
      <p:sp>
        <p:nvSpPr>
          <p:cNvPr id="182274" name="Rectangle 1026"/>
          <p:cNvSpPr>
            <a:spLocks noGrp="1" noChangeArrowheads="1"/>
          </p:cNvSpPr>
          <p:nvPr>
            <p:ph type="subTitle" idx="1"/>
          </p:nvPr>
        </p:nvSpPr>
        <p:spPr>
          <a:xfrm>
            <a:off x="2286000" y="3581400"/>
            <a:ext cx="5638800" cy="1905000"/>
          </a:xfrm>
        </p:spPr>
        <p:txBody>
          <a:bodyPr/>
          <a:lstStyle>
            <a:lvl1pPr marL="0" indent="0">
              <a:buFont typeface="Wingdings" pitchFamily="28" charset="2"/>
              <a:buNone/>
              <a:defRPr b="1"/>
            </a:lvl1pPr>
          </a:lstStyle>
          <a:p>
            <a:r>
              <a:rPr lang="en-US"/>
              <a:t>Click to edit Master subtitle style</a:t>
            </a:r>
          </a:p>
        </p:txBody>
      </p:sp>
      <p:sp>
        <p:nvSpPr>
          <p:cNvPr id="182284" name="Rectangle 1036"/>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2" name="Rectangle 1027"/>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000">
                <a:solidFill>
                  <a:schemeClr val="tx1"/>
                </a:solidFill>
                <a:latin typeface="Arial" panose="020B0604020202020204" pitchFamily="34" charset="0"/>
              </a:defRPr>
            </a:lvl1pPr>
          </a:lstStyle>
          <a:p>
            <a:fld id="{9740B5B7-9DC3-4D25-AC7F-0D0A71242F70}" type="datetime1">
              <a:rPr lang="en-US" altLang="en-US"/>
              <a:pPr/>
              <a:t>8/24/2017</a:t>
            </a:fld>
            <a:endParaRPr lang="en-US" altLang="en-US"/>
          </a:p>
        </p:txBody>
      </p:sp>
      <p:sp>
        <p:nvSpPr>
          <p:cNvPr id="13" name="Rectangle 1028"/>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solidFill>
                  <a:schemeClr val="tx1"/>
                </a:solidFill>
                <a:latin typeface="Arial" panose="020B0604020202020204" pitchFamily="34" charset="0"/>
              </a:defRPr>
            </a:lvl1pPr>
          </a:lstStyle>
          <a:p>
            <a:endParaRPr lang="en-US" altLang="en-US"/>
          </a:p>
        </p:txBody>
      </p:sp>
      <p:sp>
        <p:nvSpPr>
          <p:cNvPr id="3" name="Content Placeholder 2">
            <a:extLst>
              <a:ext uri="{FF2B5EF4-FFF2-40B4-BE49-F238E27FC236}">
                <a16:creationId xmlns:a16="http://schemas.microsoft.com/office/drawing/2014/main" id="{054D3675-8D9B-4813-A5ED-3CB9BDAC4D79}"/>
              </a:ext>
            </a:extLst>
          </p:cNvPr>
          <p:cNvSpPr>
            <a:spLocks noGrp="1"/>
          </p:cNvSpPr>
          <p:nvPr>
            <p:ph sz="quarter" idx="12"/>
          </p:nvPr>
        </p:nvSpPr>
        <p:spPr>
          <a:xfrm>
            <a:off x="2286000" y="3581400"/>
            <a:ext cx="5638800" cy="190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4CAAD544-37AC-47AB-9CF0-99465BEC2DCC}"/>
              </a:ext>
            </a:extLst>
          </p:cNvPr>
          <p:cNvSpPr>
            <a:spLocks noGrp="1"/>
          </p:cNvSpPr>
          <p:nvPr>
            <p:ph sz="quarter" idx="13"/>
          </p:nvPr>
        </p:nvSpPr>
        <p:spPr>
          <a:xfrm>
            <a:off x="990600" y="4343400"/>
            <a:ext cx="3505200" cy="114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103907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D02FA43A-E51D-4E91-84B1-FA221D2BF3AD}"/>
              </a:ext>
            </a:extLst>
          </p:cNvPr>
          <p:cNvSpPr>
            <a:spLocks noGrp="1"/>
          </p:cNvSpPr>
          <p:nvPr>
            <p:ph sz="quarter" idx="11"/>
          </p:nvPr>
        </p:nvSpPr>
        <p:spPr>
          <a:xfrm>
            <a:off x="1447800" y="2286000"/>
            <a:ext cx="3276600" cy="1524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7EB9C18C-4888-4D66-A273-5AF68A15DC42}"/>
              </a:ext>
            </a:extLst>
          </p:cNvPr>
          <p:cNvSpPr>
            <a:spLocks noGrp="1"/>
          </p:cNvSpPr>
          <p:nvPr>
            <p:ph sz="quarter" idx="12"/>
          </p:nvPr>
        </p:nvSpPr>
        <p:spPr>
          <a:xfrm>
            <a:off x="5105400" y="2590800"/>
            <a:ext cx="1981200" cy="137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59061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6D6D581-37BB-461A-812A-D3A203A0AFA2}" type="slidenum">
              <a:rPr lang="en-US" altLang="en-US"/>
              <a:pPr/>
              <a:t>‹#›</a:t>
            </a:fld>
            <a:endParaRPr lang="en-US" altLang="en-US"/>
          </a:p>
        </p:txBody>
      </p:sp>
    </p:spTree>
    <p:extLst>
      <p:ext uri="{BB962C8B-B14F-4D97-AF65-F5344CB8AC3E}">
        <p14:creationId xmlns:p14="http://schemas.microsoft.com/office/powerpoint/2010/main" val="30715265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8461FC6-BD96-4A32-B547-3C63D2AE7533}" type="slidenum">
              <a:rPr lang="en-US" altLang="en-US"/>
              <a:pPr/>
              <a:t>‹#›</a:t>
            </a:fld>
            <a:endParaRPr lang="en-US" altLang="en-US"/>
          </a:p>
        </p:txBody>
      </p:sp>
      <p:sp>
        <p:nvSpPr>
          <p:cNvPr id="6" name="Content Placeholder 5">
            <a:extLst>
              <a:ext uri="{FF2B5EF4-FFF2-40B4-BE49-F238E27FC236}">
                <a16:creationId xmlns:a16="http://schemas.microsoft.com/office/drawing/2014/main" id="{D02FA43A-E51D-4E91-84B1-FA221D2BF3AD}"/>
              </a:ext>
            </a:extLst>
          </p:cNvPr>
          <p:cNvSpPr>
            <a:spLocks noGrp="1"/>
          </p:cNvSpPr>
          <p:nvPr>
            <p:ph sz="quarter" idx="11"/>
          </p:nvPr>
        </p:nvSpPr>
        <p:spPr>
          <a:xfrm>
            <a:off x="1447800" y="2286000"/>
            <a:ext cx="3276600" cy="1524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7EB9C18C-4888-4D66-A273-5AF68A15DC42}"/>
              </a:ext>
            </a:extLst>
          </p:cNvPr>
          <p:cNvSpPr>
            <a:spLocks noGrp="1"/>
          </p:cNvSpPr>
          <p:nvPr>
            <p:ph sz="quarter" idx="12"/>
          </p:nvPr>
        </p:nvSpPr>
        <p:spPr>
          <a:xfrm>
            <a:off x="5105400" y="2590800"/>
            <a:ext cx="1981200" cy="137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59455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6647EB1-113F-4596-AF90-1D830FA37168}" type="slidenum">
              <a:rPr lang="en-US" altLang="en-US"/>
              <a:pPr/>
              <a:t>‹#›</a:t>
            </a:fld>
            <a:endParaRPr lang="en-US" altLang="en-US"/>
          </a:p>
        </p:txBody>
      </p:sp>
      <p:sp>
        <p:nvSpPr>
          <p:cNvPr id="7" name="Text Placeholder 6">
            <a:extLst>
              <a:ext uri="{FF2B5EF4-FFF2-40B4-BE49-F238E27FC236}">
                <a16:creationId xmlns:a16="http://schemas.microsoft.com/office/drawing/2014/main" id="{A1A13FE5-FEC0-47E5-8416-F7F8B156ACC4}"/>
              </a:ext>
            </a:extLst>
          </p:cNvPr>
          <p:cNvSpPr>
            <a:spLocks noGrp="1"/>
          </p:cNvSpPr>
          <p:nvPr>
            <p:ph type="body" sz="quarter" idx="11"/>
          </p:nvPr>
        </p:nvSpPr>
        <p:spPr>
          <a:xfrm>
            <a:off x="533400" y="1981200"/>
            <a:ext cx="6858000" cy="167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395889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D2B5C69-3FB0-41CB-B55F-9344ED5AD434}" type="slidenum">
              <a:rPr lang="en-US" altLang="en-US"/>
              <a:pPr/>
              <a:t>‹#›</a:t>
            </a:fld>
            <a:endParaRPr lang="en-US" altLang="en-US"/>
          </a:p>
        </p:txBody>
      </p:sp>
    </p:spTree>
    <p:extLst>
      <p:ext uri="{BB962C8B-B14F-4D97-AF65-F5344CB8AC3E}">
        <p14:creationId xmlns:p14="http://schemas.microsoft.com/office/powerpoint/2010/main" val="250682334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96DC216-0BC2-4078-B136-12F2EAE171C2}" type="slidenum">
              <a:rPr lang="en-US" altLang="en-US"/>
              <a:pPr/>
              <a:t>‹#›</a:t>
            </a:fld>
            <a:endParaRPr lang="en-US" altLang="en-US"/>
          </a:p>
        </p:txBody>
      </p:sp>
      <p:sp>
        <p:nvSpPr>
          <p:cNvPr id="5" name="Content Placeholder 4">
            <a:extLst>
              <a:ext uri="{FF2B5EF4-FFF2-40B4-BE49-F238E27FC236}">
                <a16:creationId xmlns:a16="http://schemas.microsoft.com/office/drawing/2014/main" id="{ED45A608-7753-4E4E-8EC4-37AA86E90FD5}"/>
              </a:ext>
            </a:extLst>
          </p:cNvPr>
          <p:cNvSpPr>
            <a:spLocks noGrp="1"/>
          </p:cNvSpPr>
          <p:nvPr>
            <p:ph sz="quarter" idx="11"/>
          </p:nvPr>
        </p:nvSpPr>
        <p:spPr>
          <a:xfrm>
            <a:off x="1071563" y="1981200"/>
            <a:ext cx="6319837"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0AE0D2F1-3014-44D0-A28B-A36D8896852E}"/>
              </a:ext>
            </a:extLst>
          </p:cNvPr>
          <p:cNvSpPr>
            <a:spLocks noGrp="1"/>
          </p:cNvSpPr>
          <p:nvPr>
            <p:ph sz="quarter" idx="12"/>
          </p:nvPr>
        </p:nvSpPr>
        <p:spPr>
          <a:xfrm>
            <a:off x="1676400" y="2743200"/>
            <a:ext cx="3886200" cy="243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70A1AB-CFC8-4949-9685-EB70A242187E}"/>
              </a:ext>
            </a:extLst>
          </p:cNvPr>
          <p:cNvSpPr>
            <a:spLocks noGrp="1"/>
          </p:cNvSpPr>
          <p:nvPr>
            <p:ph sz="quarter" idx="13"/>
          </p:nvPr>
        </p:nvSpPr>
        <p:spPr>
          <a:xfrm>
            <a:off x="5257800" y="3200400"/>
            <a:ext cx="24384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156221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Rectangle 10">
            <a:extLst>
              <a:ext uri="{FF2B5EF4-FFF2-40B4-BE49-F238E27FC236}">
                <a16:creationId xmlns:a16="http://schemas.microsoft.com/office/drawing/2014/main" id="{549129BC-6543-4278-8700-71E2806DAB7D}"/>
              </a:ext>
            </a:extLst>
          </p:cNvPr>
          <p:cNvSpPr>
            <a:spLocks noChangeArrowheads="1"/>
          </p:cNvSpPr>
          <p:nvPr/>
        </p:nvSpPr>
        <p:spPr bwMode="auto">
          <a:xfrm>
            <a:off x="990600" y="1828800"/>
            <a:ext cx="7239000" cy="4114800"/>
          </a:xfrm>
          <a:prstGeom prst="rect">
            <a:avLst/>
          </a:prstGeom>
          <a:gradFill rotWithShape="0">
            <a:gsLst>
              <a:gs pos="0">
                <a:schemeClr val="accent1"/>
              </a:gs>
              <a:gs pos="100000">
                <a:schemeClr val="accent1">
                  <a:gamma/>
                  <a:tint val="40000"/>
                  <a:invGamma/>
                </a:schemeClr>
              </a:gs>
            </a:gsLst>
            <a:lin ang="5400000" scaled="1"/>
          </a:gradFill>
          <a:ln w="31750" cap="sq">
            <a:solidFill>
              <a:schemeClr val="accent1"/>
            </a:solidFill>
            <a:miter lim="800000"/>
            <a:headEnd type="none" w="sm" len="sm"/>
            <a:tailEnd type="none" w="sm" len="sm"/>
          </a:ln>
          <a:effectLst/>
        </p:spPr>
        <p:txBody>
          <a:bodyPr tIns="91440" rIns="1828800" bIns="91440" anchor="ctr"/>
          <a:lstStyle/>
          <a:p>
            <a:pPr eaLnBrk="1" hangingPunct="1">
              <a:spcBef>
                <a:spcPct val="20000"/>
              </a:spcBef>
              <a:tabLst>
                <a:tab pos="6400800" algn="l"/>
              </a:tabLst>
              <a:defRPr/>
            </a:pPr>
            <a:endParaRPr lang="en-US" dirty="0">
              <a:latin typeface="Times New Roman" pitchFamily="28" charset="0"/>
            </a:endParaRP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96DC216-0BC2-4078-B136-12F2EAE171C2}" type="slidenum">
              <a:rPr lang="en-US" altLang="en-US"/>
              <a:pPr/>
              <a:t>‹#›</a:t>
            </a:fld>
            <a:endParaRPr lang="en-US" altLang="en-US"/>
          </a:p>
        </p:txBody>
      </p:sp>
      <p:sp>
        <p:nvSpPr>
          <p:cNvPr id="5" name="Content Placeholder 4">
            <a:extLst>
              <a:ext uri="{FF2B5EF4-FFF2-40B4-BE49-F238E27FC236}">
                <a16:creationId xmlns:a16="http://schemas.microsoft.com/office/drawing/2014/main" id="{ED45A608-7753-4E4E-8EC4-37AA86E90FD5}"/>
              </a:ext>
            </a:extLst>
          </p:cNvPr>
          <p:cNvSpPr>
            <a:spLocks noGrp="1"/>
          </p:cNvSpPr>
          <p:nvPr>
            <p:ph sz="quarter" idx="11"/>
          </p:nvPr>
        </p:nvSpPr>
        <p:spPr>
          <a:xfrm>
            <a:off x="1071563" y="1981200"/>
            <a:ext cx="6319837"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036243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B26785E8-E10E-40FB-BBAF-4B8B947F13CE}"/>
              </a:ext>
            </a:extLst>
          </p:cNvPr>
          <p:cNvSpPr>
            <a:spLocks noGrp="1"/>
          </p:cNvSpPr>
          <p:nvPr>
            <p:ph type="tbl" sz="quarter" idx="10"/>
          </p:nvPr>
        </p:nvSpPr>
        <p:spPr>
          <a:xfrm>
            <a:off x="685800" y="2362200"/>
            <a:ext cx="8001000" cy="3505200"/>
          </a:xfrm>
        </p:spPr>
        <p:txBody>
          <a:bodyPr/>
          <a:lstStyle/>
          <a:p>
            <a:endParaRPr lang="en-US"/>
          </a:p>
        </p:txBody>
      </p:sp>
    </p:spTree>
    <p:extLst>
      <p:ext uri="{BB962C8B-B14F-4D97-AF65-F5344CB8AC3E}">
        <p14:creationId xmlns:p14="http://schemas.microsoft.com/office/powerpoint/2010/main" val="313680575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96DC216-0BC2-4078-B136-12F2EAE171C2}" type="slidenum">
              <a:rPr lang="en-US" altLang="en-US"/>
              <a:pPr/>
              <a:t>‹#›</a:t>
            </a:fld>
            <a:endParaRPr lang="en-US" altLang="en-US"/>
          </a:p>
        </p:txBody>
      </p:sp>
      <p:sp>
        <p:nvSpPr>
          <p:cNvPr id="5" name="Content Placeholder 4">
            <a:extLst>
              <a:ext uri="{FF2B5EF4-FFF2-40B4-BE49-F238E27FC236}">
                <a16:creationId xmlns:a16="http://schemas.microsoft.com/office/drawing/2014/main" id="{ED45A608-7753-4E4E-8EC4-37AA86E90FD5}"/>
              </a:ext>
            </a:extLst>
          </p:cNvPr>
          <p:cNvSpPr>
            <a:spLocks noGrp="1"/>
          </p:cNvSpPr>
          <p:nvPr>
            <p:ph sz="quarter" idx="11"/>
          </p:nvPr>
        </p:nvSpPr>
        <p:spPr>
          <a:xfrm>
            <a:off x="1071563" y="1981200"/>
            <a:ext cx="6319837"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0AE0D2F1-3014-44D0-A28B-A36D8896852E}"/>
              </a:ext>
            </a:extLst>
          </p:cNvPr>
          <p:cNvSpPr>
            <a:spLocks noGrp="1"/>
          </p:cNvSpPr>
          <p:nvPr>
            <p:ph sz="quarter" idx="12"/>
          </p:nvPr>
        </p:nvSpPr>
        <p:spPr>
          <a:xfrm>
            <a:off x="1676400" y="2743200"/>
            <a:ext cx="3886200" cy="243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70A1AB-CFC8-4949-9685-EB70A242187E}"/>
              </a:ext>
            </a:extLst>
          </p:cNvPr>
          <p:cNvSpPr>
            <a:spLocks noGrp="1"/>
          </p:cNvSpPr>
          <p:nvPr>
            <p:ph sz="quarter" idx="13"/>
          </p:nvPr>
        </p:nvSpPr>
        <p:spPr>
          <a:xfrm>
            <a:off x="5257800" y="3200400"/>
            <a:ext cx="24384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244930B-93D4-466E-8421-760D57015F4F}"/>
              </a:ext>
            </a:extLst>
          </p:cNvPr>
          <p:cNvSpPr>
            <a:spLocks noGrp="1"/>
          </p:cNvSpPr>
          <p:nvPr>
            <p:ph sz="quarter" idx="14"/>
          </p:nvPr>
        </p:nvSpPr>
        <p:spPr>
          <a:xfrm>
            <a:off x="1071563" y="4038600"/>
            <a:ext cx="4033837" cy="182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This slide lists the possible advantages and criticisms of high-stakes state standards-based tests. Under possible advantages, there are five points. &#10;The first point reads improved student performance.&#10;The second point reads more teaching time.&#10;The third point reads higher student expectations.&#10;The fourth point reads Identification of poor-performing schools or teachers.&#10;The fifth point reads improved confidence in schools.&#10;Under criticisms, there are four points. &#10;The first point reads dumbing down and more emphasis on rote memorization.&#10;The second point reads less time for problem-solving and critical thinking skills.&#10;The third point reads teachers teaching to the test.&#10;The fourth point reads discrimination against low-socioeconomic-status and ethnic minority children." title="High-Stakes State Standards-Based Tests">
            <a:extLst>
              <a:ext uri="{FF2B5EF4-FFF2-40B4-BE49-F238E27FC236}">
                <a16:creationId xmlns:a16="http://schemas.microsoft.com/office/drawing/2014/main" id="{DB45F2F2-7032-4F37-BBF5-684DCEB147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684" y="1705136"/>
            <a:ext cx="7435516" cy="4751248"/>
          </a:xfrm>
          <a:prstGeom prst="rect">
            <a:avLst/>
          </a:prstGeom>
        </p:spPr>
      </p:pic>
    </p:spTree>
    <p:extLst>
      <p:ext uri="{BB962C8B-B14F-4D97-AF65-F5344CB8AC3E}">
        <p14:creationId xmlns:p14="http://schemas.microsoft.com/office/powerpoint/2010/main" val="190841714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96DC216-0BC2-4078-B136-12F2EAE171C2}" type="slidenum">
              <a:rPr lang="en-US" altLang="en-US"/>
              <a:pPr/>
              <a:t>‹#›</a:t>
            </a:fld>
            <a:endParaRPr lang="en-US" altLang="en-US"/>
          </a:p>
        </p:txBody>
      </p:sp>
      <p:sp>
        <p:nvSpPr>
          <p:cNvPr id="5" name="Content Placeholder 4">
            <a:extLst>
              <a:ext uri="{FF2B5EF4-FFF2-40B4-BE49-F238E27FC236}">
                <a16:creationId xmlns:a16="http://schemas.microsoft.com/office/drawing/2014/main" id="{ED45A608-7753-4E4E-8EC4-37AA86E90FD5}"/>
              </a:ext>
            </a:extLst>
          </p:cNvPr>
          <p:cNvSpPr>
            <a:spLocks noGrp="1"/>
          </p:cNvSpPr>
          <p:nvPr>
            <p:ph sz="quarter" idx="11"/>
          </p:nvPr>
        </p:nvSpPr>
        <p:spPr>
          <a:xfrm>
            <a:off x="1071563" y="1981200"/>
            <a:ext cx="6319837"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13DBC76-8A91-49AB-8315-2FFA345C38DB}"/>
              </a:ext>
            </a:extLst>
          </p:cNvPr>
          <p:cNvSpPr>
            <a:spLocks noGrp="1"/>
          </p:cNvSpPr>
          <p:nvPr>
            <p:ph sz="quarter" idx="12"/>
          </p:nvPr>
        </p:nvSpPr>
        <p:spPr>
          <a:xfrm>
            <a:off x="1295400" y="2286000"/>
            <a:ext cx="3810000" cy="167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DD7F38A4-55D3-4E3F-9D8D-04C304B04FC3}"/>
              </a:ext>
            </a:extLst>
          </p:cNvPr>
          <p:cNvSpPr>
            <a:spLocks noGrp="1"/>
          </p:cNvSpPr>
          <p:nvPr>
            <p:ph sz="quarter" idx="13"/>
          </p:nvPr>
        </p:nvSpPr>
        <p:spPr>
          <a:xfrm>
            <a:off x="5334000" y="2209800"/>
            <a:ext cx="2286000" cy="152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2309E761-C355-4F5F-934C-6121A2EC5582}"/>
              </a:ext>
            </a:extLst>
          </p:cNvPr>
          <p:cNvSpPr>
            <a:spLocks noGrp="1"/>
          </p:cNvSpPr>
          <p:nvPr>
            <p:ph sz="quarter" idx="14"/>
          </p:nvPr>
        </p:nvSpPr>
        <p:spPr>
          <a:xfrm>
            <a:off x="1295400" y="4495800"/>
            <a:ext cx="3657600" cy="1295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DB210793-E5D8-45B1-8DB9-41D21DCE626D}"/>
              </a:ext>
            </a:extLst>
          </p:cNvPr>
          <p:cNvSpPr>
            <a:spLocks noGrp="1"/>
          </p:cNvSpPr>
          <p:nvPr>
            <p:ph sz="quarter" idx="15"/>
          </p:nvPr>
        </p:nvSpPr>
        <p:spPr>
          <a:xfrm>
            <a:off x="5486400" y="4343400"/>
            <a:ext cx="2743200" cy="152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55075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5460892-61C2-4A76-A03A-9AA599BFC761}" type="slidenum">
              <a:rPr lang="en-US" altLang="en-US"/>
              <a:pPr/>
              <a:t>‹#›</a:t>
            </a:fld>
            <a:endParaRPr lang="en-US" altLang="en-US"/>
          </a:p>
        </p:txBody>
      </p:sp>
    </p:spTree>
    <p:extLst>
      <p:ext uri="{BB962C8B-B14F-4D97-AF65-F5344CB8AC3E}">
        <p14:creationId xmlns:p14="http://schemas.microsoft.com/office/powerpoint/2010/main" val="316234330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F8824CA-E252-4217-B62E-4645E6EC4041}" type="slidenum">
              <a:rPr lang="en-US" altLang="en-US"/>
              <a:pPr/>
              <a:t>‹#›</a:t>
            </a:fld>
            <a:endParaRPr lang="en-US" altLang="en-US"/>
          </a:p>
        </p:txBody>
      </p:sp>
    </p:spTree>
    <p:extLst>
      <p:ext uri="{BB962C8B-B14F-4D97-AF65-F5344CB8AC3E}">
        <p14:creationId xmlns:p14="http://schemas.microsoft.com/office/powerpoint/2010/main" val="85702217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C2B4D87-8149-4D2C-8C7A-63039B1F6C0A}" type="slidenum">
              <a:rPr lang="en-US" altLang="en-US"/>
              <a:pPr/>
              <a:t>‹#›</a:t>
            </a:fld>
            <a:endParaRPr lang="en-US" altLang="en-US"/>
          </a:p>
        </p:txBody>
      </p:sp>
    </p:spTree>
    <p:extLst>
      <p:ext uri="{BB962C8B-B14F-4D97-AF65-F5344CB8AC3E}">
        <p14:creationId xmlns:p14="http://schemas.microsoft.com/office/powerpoint/2010/main" val="284668115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6D6D581-37BB-461A-812A-D3A203A0AFA2}" type="slidenum">
              <a:rPr lang="en-US" altLang="en-US"/>
              <a:pPr/>
              <a:t>‹#›</a:t>
            </a:fld>
            <a:endParaRPr lang="en-US" altLang="en-US"/>
          </a:p>
        </p:txBody>
      </p:sp>
    </p:spTree>
    <p:extLst>
      <p:ext uri="{BB962C8B-B14F-4D97-AF65-F5344CB8AC3E}">
        <p14:creationId xmlns:p14="http://schemas.microsoft.com/office/powerpoint/2010/main" val="284674943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5BB1092-61E2-4D28-B2D4-DAF79DB1121F}" type="slidenum">
              <a:rPr lang="en-US" altLang="en-US"/>
              <a:pPr/>
              <a:t>‹#›</a:t>
            </a:fld>
            <a:endParaRPr lang="en-US" altLang="en-US"/>
          </a:p>
        </p:txBody>
      </p:sp>
    </p:spTree>
    <p:extLst>
      <p:ext uri="{BB962C8B-B14F-4D97-AF65-F5344CB8AC3E}">
        <p14:creationId xmlns:p14="http://schemas.microsoft.com/office/powerpoint/2010/main" val="60472080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228600"/>
            <a:ext cx="1914525"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228600"/>
            <a:ext cx="55943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C864F35-0ABC-499A-A046-8FBEF319BDDF}" type="slidenum">
              <a:rPr lang="en-US" altLang="en-US"/>
              <a:pPr/>
              <a:t>‹#›</a:t>
            </a:fld>
            <a:endParaRPr lang="en-US" altLang="en-US"/>
          </a:p>
        </p:txBody>
      </p:sp>
    </p:spTree>
    <p:extLst>
      <p:ext uri="{BB962C8B-B14F-4D97-AF65-F5344CB8AC3E}">
        <p14:creationId xmlns:p14="http://schemas.microsoft.com/office/powerpoint/2010/main" val="40291879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71563" y="228600"/>
            <a:ext cx="7158037" cy="11842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34CDFD0-36E6-4D69-99D5-E2E676408D6D}" type="slidenum">
              <a:rPr lang="en-US" altLang="en-US"/>
              <a:pPr/>
              <a:t>‹#›</a:t>
            </a:fld>
            <a:endParaRPr lang="en-US" altLang="en-US"/>
          </a:p>
        </p:txBody>
      </p:sp>
    </p:spTree>
    <p:extLst>
      <p:ext uri="{BB962C8B-B14F-4D97-AF65-F5344CB8AC3E}">
        <p14:creationId xmlns:p14="http://schemas.microsoft.com/office/powerpoint/2010/main" val="35762549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6647EB1-113F-4596-AF90-1D830FA37168}" type="slidenum">
              <a:rPr lang="en-US" altLang="en-US"/>
              <a:pPr/>
              <a:t>‹#›</a:t>
            </a:fld>
            <a:endParaRPr lang="en-US" altLang="en-US"/>
          </a:p>
        </p:txBody>
      </p:sp>
      <p:sp>
        <p:nvSpPr>
          <p:cNvPr id="7" name="Text Placeholder 6">
            <a:extLst>
              <a:ext uri="{FF2B5EF4-FFF2-40B4-BE49-F238E27FC236}">
                <a16:creationId xmlns:a16="http://schemas.microsoft.com/office/drawing/2014/main" id="{A1A13FE5-FEC0-47E5-8416-F7F8B156ACC4}"/>
              </a:ext>
            </a:extLst>
          </p:cNvPr>
          <p:cNvSpPr>
            <a:spLocks noGrp="1"/>
          </p:cNvSpPr>
          <p:nvPr>
            <p:ph type="body" sz="quarter" idx="11"/>
          </p:nvPr>
        </p:nvSpPr>
        <p:spPr>
          <a:xfrm>
            <a:off x="533400" y="1981200"/>
            <a:ext cx="6858000" cy="167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30941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D2B5C69-3FB0-41CB-B55F-9344ED5AD434}" type="slidenum">
              <a:rPr lang="en-US" altLang="en-US"/>
              <a:pPr/>
              <a:t>‹#›</a:t>
            </a:fld>
            <a:endParaRPr lang="en-US" altLang="en-US"/>
          </a:p>
        </p:txBody>
      </p:sp>
    </p:spTree>
    <p:extLst>
      <p:ext uri="{BB962C8B-B14F-4D97-AF65-F5344CB8AC3E}">
        <p14:creationId xmlns:p14="http://schemas.microsoft.com/office/powerpoint/2010/main" val="10247089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ED45A608-7753-4E4E-8EC4-37AA86E90FD5}"/>
              </a:ext>
            </a:extLst>
          </p:cNvPr>
          <p:cNvSpPr>
            <a:spLocks noGrp="1"/>
          </p:cNvSpPr>
          <p:nvPr>
            <p:ph sz="quarter" idx="11"/>
          </p:nvPr>
        </p:nvSpPr>
        <p:spPr>
          <a:xfrm>
            <a:off x="1071563" y="1981200"/>
            <a:ext cx="6319837"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0AE0D2F1-3014-44D0-A28B-A36D8896852E}"/>
              </a:ext>
            </a:extLst>
          </p:cNvPr>
          <p:cNvSpPr>
            <a:spLocks noGrp="1"/>
          </p:cNvSpPr>
          <p:nvPr>
            <p:ph sz="quarter" idx="12"/>
          </p:nvPr>
        </p:nvSpPr>
        <p:spPr>
          <a:xfrm>
            <a:off x="1676400" y="2743200"/>
            <a:ext cx="3886200" cy="243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70A1AB-CFC8-4949-9685-EB70A242187E}"/>
              </a:ext>
            </a:extLst>
          </p:cNvPr>
          <p:cNvSpPr>
            <a:spLocks noGrp="1"/>
          </p:cNvSpPr>
          <p:nvPr>
            <p:ph sz="quarter" idx="13"/>
          </p:nvPr>
        </p:nvSpPr>
        <p:spPr>
          <a:xfrm>
            <a:off x="5257800" y="3200400"/>
            <a:ext cx="24384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80508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Rectangle 10">
            <a:extLst>
              <a:ext uri="{FF2B5EF4-FFF2-40B4-BE49-F238E27FC236}">
                <a16:creationId xmlns:a16="http://schemas.microsoft.com/office/drawing/2014/main" id="{549129BC-6543-4278-8700-71E2806DAB7D}"/>
              </a:ext>
            </a:extLst>
          </p:cNvPr>
          <p:cNvSpPr>
            <a:spLocks noChangeArrowheads="1"/>
          </p:cNvSpPr>
          <p:nvPr/>
        </p:nvSpPr>
        <p:spPr bwMode="auto">
          <a:xfrm>
            <a:off x="990600" y="1828800"/>
            <a:ext cx="7239000" cy="4114800"/>
          </a:xfrm>
          <a:prstGeom prst="rect">
            <a:avLst/>
          </a:prstGeom>
          <a:gradFill rotWithShape="0">
            <a:gsLst>
              <a:gs pos="0">
                <a:schemeClr val="accent1"/>
              </a:gs>
              <a:gs pos="100000">
                <a:schemeClr val="accent1">
                  <a:gamma/>
                  <a:tint val="40000"/>
                  <a:invGamma/>
                </a:schemeClr>
              </a:gs>
            </a:gsLst>
            <a:lin ang="5400000" scaled="1"/>
          </a:gradFill>
          <a:ln w="31750" cap="sq">
            <a:solidFill>
              <a:schemeClr val="accent1"/>
            </a:solidFill>
            <a:miter lim="800000"/>
            <a:headEnd type="none" w="sm" len="sm"/>
            <a:tailEnd type="none" w="sm" len="sm"/>
          </a:ln>
          <a:effectLst/>
        </p:spPr>
        <p:txBody>
          <a:bodyPr tIns="91440" rIns="1828800" bIns="91440" anchor="ctr"/>
          <a:lstStyle/>
          <a:p>
            <a:pPr eaLnBrk="1" hangingPunct="1">
              <a:spcBef>
                <a:spcPct val="20000"/>
              </a:spcBef>
              <a:tabLst>
                <a:tab pos="6400800" algn="l"/>
              </a:tabLst>
              <a:defRPr/>
            </a:pPr>
            <a:endParaRPr lang="en-US" dirty="0">
              <a:latin typeface="Times New Roman" pitchFamily="28" charset="0"/>
            </a:endParaRP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96DC216-0BC2-4078-B136-12F2EAE171C2}" type="slidenum">
              <a:rPr lang="en-US" altLang="en-US"/>
              <a:pPr/>
              <a:t>‹#›</a:t>
            </a:fld>
            <a:endParaRPr lang="en-US" altLang="en-US"/>
          </a:p>
        </p:txBody>
      </p:sp>
      <p:sp>
        <p:nvSpPr>
          <p:cNvPr id="5" name="Content Placeholder 4">
            <a:extLst>
              <a:ext uri="{FF2B5EF4-FFF2-40B4-BE49-F238E27FC236}">
                <a16:creationId xmlns:a16="http://schemas.microsoft.com/office/drawing/2014/main" id="{ED45A608-7753-4E4E-8EC4-37AA86E90FD5}"/>
              </a:ext>
            </a:extLst>
          </p:cNvPr>
          <p:cNvSpPr>
            <a:spLocks noGrp="1"/>
          </p:cNvSpPr>
          <p:nvPr>
            <p:ph sz="quarter" idx="11"/>
          </p:nvPr>
        </p:nvSpPr>
        <p:spPr>
          <a:xfrm>
            <a:off x="1071563" y="1981200"/>
            <a:ext cx="6319837"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16328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B26785E8-E10E-40FB-BBAF-4B8B947F13CE}"/>
              </a:ext>
            </a:extLst>
          </p:cNvPr>
          <p:cNvSpPr>
            <a:spLocks noGrp="1"/>
          </p:cNvSpPr>
          <p:nvPr>
            <p:ph type="tbl" sz="quarter" idx="10"/>
          </p:nvPr>
        </p:nvSpPr>
        <p:spPr>
          <a:xfrm>
            <a:off x="685800" y="2362200"/>
            <a:ext cx="8001000" cy="3505200"/>
          </a:xfrm>
        </p:spPr>
        <p:txBody>
          <a:bodyPr/>
          <a:lstStyle/>
          <a:p>
            <a:endParaRPr lang="en-US"/>
          </a:p>
        </p:txBody>
      </p:sp>
    </p:spTree>
    <p:extLst>
      <p:ext uri="{BB962C8B-B14F-4D97-AF65-F5344CB8AC3E}">
        <p14:creationId xmlns:p14="http://schemas.microsoft.com/office/powerpoint/2010/main" val="16932351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696DC216-0BC2-4078-B136-12F2EAE171C2}" type="slidenum">
              <a:rPr lang="en-US" altLang="en-US"/>
              <a:pPr/>
              <a:t>‹#›</a:t>
            </a:fld>
            <a:endParaRPr lang="en-US" altLang="en-US"/>
          </a:p>
        </p:txBody>
      </p:sp>
      <p:sp>
        <p:nvSpPr>
          <p:cNvPr id="5" name="Content Placeholder 4">
            <a:extLst>
              <a:ext uri="{FF2B5EF4-FFF2-40B4-BE49-F238E27FC236}">
                <a16:creationId xmlns:a16="http://schemas.microsoft.com/office/drawing/2014/main" id="{ED45A608-7753-4E4E-8EC4-37AA86E90FD5}"/>
              </a:ext>
            </a:extLst>
          </p:cNvPr>
          <p:cNvSpPr>
            <a:spLocks noGrp="1"/>
          </p:cNvSpPr>
          <p:nvPr>
            <p:ph sz="quarter" idx="11"/>
          </p:nvPr>
        </p:nvSpPr>
        <p:spPr>
          <a:xfrm>
            <a:off x="1071563" y="1981200"/>
            <a:ext cx="6319837"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0AE0D2F1-3014-44D0-A28B-A36D8896852E}"/>
              </a:ext>
            </a:extLst>
          </p:cNvPr>
          <p:cNvSpPr>
            <a:spLocks noGrp="1"/>
          </p:cNvSpPr>
          <p:nvPr>
            <p:ph sz="quarter" idx="12"/>
          </p:nvPr>
        </p:nvSpPr>
        <p:spPr>
          <a:xfrm>
            <a:off x="1676400" y="2743200"/>
            <a:ext cx="3886200" cy="2438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70A1AB-CFC8-4949-9685-EB70A242187E}"/>
              </a:ext>
            </a:extLst>
          </p:cNvPr>
          <p:cNvSpPr>
            <a:spLocks noGrp="1"/>
          </p:cNvSpPr>
          <p:nvPr>
            <p:ph sz="quarter" idx="13"/>
          </p:nvPr>
        </p:nvSpPr>
        <p:spPr>
          <a:xfrm>
            <a:off x="5257800" y="3200400"/>
            <a:ext cx="24384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244930B-93D4-466E-8421-760D57015F4F}"/>
              </a:ext>
            </a:extLst>
          </p:cNvPr>
          <p:cNvSpPr>
            <a:spLocks noGrp="1"/>
          </p:cNvSpPr>
          <p:nvPr>
            <p:ph sz="quarter" idx="14"/>
          </p:nvPr>
        </p:nvSpPr>
        <p:spPr>
          <a:xfrm>
            <a:off x="1071563" y="4038600"/>
            <a:ext cx="4033837" cy="182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This slide lists the possible advantages and criticisms of high-stakes state standards-based tests. Under possible advantages, there are five points. &#10;The first point reads improved student performance.&#10;The second point reads more teaching time.&#10;The third point reads higher student expectations.&#10;The fourth point reads Identification of poor-performing schools or teachers.&#10;The fifth point reads improved confidence in schools.&#10;Under criticisms, there are four points. &#10;The first point reads dumbing down and more emphasis on rote memorization.&#10;The second point reads less time for problem-solving and critical thinking skills.&#10;The third point reads teachers teaching to the test.&#10;The fourth point reads discrimination against low-socioeconomic-status and ethnic minority children." title="High-Stakes State Standards-Based Tests">
            <a:extLst>
              <a:ext uri="{FF2B5EF4-FFF2-40B4-BE49-F238E27FC236}">
                <a16:creationId xmlns:a16="http://schemas.microsoft.com/office/drawing/2014/main" id="{DB45F2F2-7032-4F37-BBF5-684DCEB147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684" y="1705136"/>
            <a:ext cx="7435516" cy="4751248"/>
          </a:xfrm>
          <a:prstGeom prst="rect">
            <a:avLst/>
          </a:prstGeom>
        </p:spPr>
      </p:pic>
    </p:spTree>
    <p:extLst>
      <p:ext uri="{BB962C8B-B14F-4D97-AF65-F5344CB8AC3E}">
        <p14:creationId xmlns:p14="http://schemas.microsoft.com/office/powerpoint/2010/main" val="10562290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eaLnBrk="1" hangingPunct="1">
              <a:defRPr/>
            </a:pPr>
            <a:endParaRPr lang="en-US" sz="2400">
              <a:solidFill>
                <a:schemeClr val="tx1"/>
              </a:solidFill>
              <a:latin typeface="Arial" charset="0"/>
            </a:endParaRPr>
          </a:p>
        </p:txBody>
      </p:sp>
      <p:sp>
        <p:nvSpPr>
          <p:cNvPr id="181251"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a:solidFill>
                <a:schemeClr val="tx1"/>
              </a:solidFill>
              <a:latin typeface="Arial" charset="0"/>
            </a:endParaRPr>
          </a:p>
        </p:txBody>
      </p:sp>
      <p:sp>
        <p:nvSpPr>
          <p:cNvPr id="2052" name="Rectangle 4"/>
          <p:cNvSpPr>
            <a:spLocks noGrp="1" noChangeArrowheads="1"/>
          </p:cNvSpPr>
          <p:nvPr>
            <p:ph type="title"/>
          </p:nvPr>
        </p:nvSpPr>
        <p:spPr bwMode="auto">
          <a:xfrm>
            <a:off x="1071563" y="228600"/>
            <a:ext cx="7158037"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1254"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a:latin typeface="Times New Roman" pitchFamily="28" charset="0"/>
            </a:endParaRPr>
          </a:p>
        </p:txBody>
      </p:sp>
      <p:sp>
        <p:nvSpPr>
          <p:cNvPr id="181255"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latin typeface="Times New Roman" pitchFamily="28" charset="0"/>
            </a:endParaRPr>
          </a:p>
        </p:txBody>
      </p:sp>
      <p:sp>
        <p:nvSpPr>
          <p:cNvPr id="181257"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a:latin typeface="Times New Roman" pitchFamily="28" charset="0"/>
            </a:endParaRPr>
          </a:p>
        </p:txBody>
      </p:sp>
      <p:sp>
        <p:nvSpPr>
          <p:cNvPr id="3" name="TextBox 2">
            <a:extLst>
              <a:ext uri="{FF2B5EF4-FFF2-40B4-BE49-F238E27FC236}">
                <a16:creationId xmlns:a16="http://schemas.microsoft.com/office/drawing/2014/main" id="{DF7C2394-5083-4EB6-BF7D-B9905BB7E89F}"/>
              </a:ext>
            </a:extLst>
          </p:cNvPr>
          <p:cNvSpPr txBox="1"/>
          <p:nvPr userDrawn="1"/>
        </p:nvSpPr>
        <p:spPr>
          <a:xfrm>
            <a:off x="7180262" y="228600"/>
            <a:ext cx="1658938" cy="246221"/>
          </a:xfrm>
          <a:prstGeom prst="rect">
            <a:avLst/>
          </a:prstGeom>
          <a:noFill/>
        </p:spPr>
        <p:txBody>
          <a:bodyPr wrap="square" rtlCol="0">
            <a:spAutoFit/>
          </a:bodyPr>
          <a:lstStyle/>
          <a:p>
            <a:pPr algn="r"/>
            <a:fld id="{7923F112-F122-47CB-8796-EA7AEFFC536A}" type="slidenum">
              <a:rPr lang="en-US" alt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CA383FE-1920-4A4D-8038-3D19860AB11E}"/>
              </a:ext>
            </a:extLst>
          </p:cNvPr>
          <p:cNvSpPr txBox="1"/>
          <p:nvPr userDrawn="1"/>
        </p:nvSpPr>
        <p:spPr>
          <a:xfrm>
            <a:off x="4715669" y="6400800"/>
            <a:ext cx="4284662"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80808"/>
                </a:solidFill>
                <a:effectLst/>
                <a:uLnTx/>
                <a:uFillTx/>
                <a:latin typeface="Arial" pitchFamily="34" charset="0"/>
                <a:ea typeface="+mn-ea"/>
                <a:cs typeface="Arial" pitchFamily="34" charset="0"/>
              </a:rPr>
              <a:t>© 2018 McGraw-Hill Higher Education. All rights reserved. </a:t>
            </a:r>
          </a:p>
        </p:txBody>
      </p:sp>
    </p:spTree>
  </p:cSld>
  <p:clrMap bg1="lt1" tx1="dk1" bg2="lt2" tx2="dk2" accent1="accent1" accent2="accent2" accent3="accent3" accent4="accent4" accent5="accent5" accent6="accent6" hlink="hlink" folHlink="folHlink"/>
  <p:sldLayoutIdLst>
    <p:sldLayoutId id="2147483741" r:id="rId1"/>
    <p:sldLayoutId id="2147483740" r:id="rId2"/>
    <p:sldLayoutId id="2147483739" r:id="rId3"/>
    <p:sldLayoutId id="2147483738" r:id="rId4"/>
    <p:sldLayoutId id="2147483737" r:id="rId5"/>
    <p:sldLayoutId id="2147483736" r:id="rId6"/>
    <p:sldLayoutId id="2147483745" r:id="rId7"/>
    <p:sldLayoutId id="2147483744" r:id="rId8"/>
    <p:sldLayoutId id="2147483743" r:id="rId9"/>
    <p:sldLayoutId id="2147483742" r:id="rId10"/>
    <p:sldLayoutId id="2147483735" r:id="rId11"/>
    <p:sldLayoutId id="2147483734" r:id="rId12"/>
    <p:sldLayoutId id="2147483733" r:id="rId13"/>
    <p:sldLayoutId id="2147483732" r:id="rId14"/>
    <p:sldLayoutId id="2147483731" r:id="rId15"/>
    <p:sldLayoutId id="2147483730" r:id="rId16"/>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bwMode="auto">
          <a:xfrm>
            <a:off x="1071563" y="228600"/>
            <a:ext cx="7158037"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77271390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slide" Target="slide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slide" Target="slide34.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slide" Target="slide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slide" Target="slide3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slide" Target="slide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slide" Target="slide3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40A71-001B-4214-AAD9-EFCE1CD92B9B}"/>
              </a:ext>
            </a:extLst>
          </p:cNvPr>
          <p:cNvSpPr>
            <a:spLocks noGrp="1"/>
          </p:cNvSpPr>
          <p:nvPr>
            <p:ph type="ctrTitle"/>
          </p:nvPr>
        </p:nvSpPr>
        <p:spPr/>
        <p:txBody>
          <a:bodyPr/>
          <a:lstStyle/>
          <a:p>
            <a:r>
              <a:rPr lang="en-US" altLang="en-US" dirty="0"/>
              <a:t>CHAPTER 15</a:t>
            </a:r>
            <a:endParaRPr lang="en-US" dirty="0"/>
          </a:p>
        </p:txBody>
      </p:sp>
      <p:sp>
        <p:nvSpPr>
          <p:cNvPr id="7" name="Content Placeholder 2">
            <a:extLst>
              <a:ext uri="{FF2B5EF4-FFF2-40B4-BE49-F238E27FC236}">
                <a16:creationId xmlns:a16="http://schemas.microsoft.com/office/drawing/2014/main" id="{4A9E2481-D59D-4874-B30A-F3ED937938B6}"/>
              </a:ext>
            </a:extLst>
          </p:cNvPr>
          <p:cNvSpPr>
            <a:spLocks noGrp="1"/>
          </p:cNvSpPr>
          <p:nvPr>
            <p:ph sz="quarter" idx="12"/>
          </p:nvPr>
        </p:nvSpPr>
        <p:spPr>
          <a:xfrm>
            <a:off x="2282041" y="3583998"/>
            <a:ext cx="5638800" cy="1905000"/>
          </a:xfrm>
        </p:spPr>
        <p:txBody>
          <a:bodyPr/>
          <a:lstStyle/>
          <a:p>
            <a:pPr marL="0" indent="0" eaLnBrk="1" hangingPunct="1">
              <a:buNone/>
            </a:pPr>
            <a:r>
              <a:rPr lang="en-US" altLang="en-US" b="1" dirty="0"/>
              <a:t>Standardized Tests and Testing</a:t>
            </a:r>
          </a:p>
        </p:txBody>
      </p:sp>
      <p:sp>
        <p:nvSpPr>
          <p:cNvPr id="8" name="Content Placeholder 14">
            <a:extLst>
              <a:ext uri="{FF2B5EF4-FFF2-40B4-BE49-F238E27FC236}">
                <a16:creationId xmlns:a16="http://schemas.microsoft.com/office/drawing/2014/main" id="{9F7C2943-0C12-4943-A9C6-E8CEA6F27DF7}"/>
              </a:ext>
            </a:extLst>
          </p:cNvPr>
          <p:cNvSpPr>
            <a:spLocks noGrp="1"/>
          </p:cNvSpPr>
          <p:nvPr>
            <p:ph sz="quarter" idx="13"/>
          </p:nvPr>
        </p:nvSpPr>
        <p:spPr>
          <a:xfrm>
            <a:off x="4643250" y="6400800"/>
            <a:ext cx="4419600" cy="304800"/>
          </a:xfrm>
        </p:spPr>
        <p:txBody>
          <a:bodyPr/>
          <a:lstStyle/>
          <a:p>
            <a:pPr marL="0" lvl="0" indent="0" algn="ctr">
              <a:spcBef>
                <a:spcPct val="0"/>
              </a:spcBef>
              <a:buClrTx/>
              <a:buSzTx/>
              <a:buNone/>
              <a:defRPr/>
            </a:pPr>
            <a:r>
              <a:rPr lang="en-US" sz="1200" kern="1200" dirty="0">
                <a:solidFill>
                  <a:srgbClr val="080808"/>
                </a:solidFill>
                <a:latin typeface="Arial" pitchFamily="34" charset="0"/>
                <a:cs typeface="Arial" pitchFamily="34" charset="0"/>
              </a:rPr>
              <a:t>© 2018 McGraw-Hill Higher Education. All rights reserved.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015B-39E3-4F1A-B79C-CB83E9981361}"/>
              </a:ext>
            </a:extLst>
          </p:cNvPr>
          <p:cNvSpPr>
            <a:spLocks noGrp="1"/>
          </p:cNvSpPr>
          <p:nvPr>
            <p:ph type="title"/>
          </p:nvPr>
        </p:nvSpPr>
        <p:spPr/>
        <p:txBody>
          <a:bodyPr/>
          <a:lstStyle/>
          <a:p>
            <a:r>
              <a:rPr lang="en-US" altLang="en-US" dirty="0"/>
              <a:t>Types of Validity</a:t>
            </a:r>
            <a:endParaRPr lang="en-US" dirty="0"/>
          </a:p>
        </p:txBody>
      </p:sp>
      <p:graphicFrame>
        <p:nvGraphicFramePr>
          <p:cNvPr id="4" name="Table Placeholder 3">
            <a:extLst>
              <a:ext uri="{FF2B5EF4-FFF2-40B4-BE49-F238E27FC236}">
                <a16:creationId xmlns:a16="http://schemas.microsoft.com/office/drawing/2014/main" id="{CF31D62F-6926-4C5B-9D19-488AFEC42409}"/>
              </a:ext>
            </a:extLst>
          </p:cNvPr>
          <p:cNvGraphicFramePr>
            <a:graphicFrameLocks noGrp="1"/>
          </p:cNvGraphicFramePr>
          <p:nvPr>
            <p:ph type="tbl" sz="quarter" idx="10"/>
            <p:extLst>
              <p:ext uri="{D42A27DB-BD31-4B8C-83A1-F6EECF244321}">
                <p14:modId xmlns:p14="http://schemas.microsoft.com/office/powerpoint/2010/main" val="610688494"/>
              </p:ext>
            </p:extLst>
          </p:nvPr>
        </p:nvGraphicFramePr>
        <p:xfrm>
          <a:off x="1066800" y="1600200"/>
          <a:ext cx="7162800" cy="484632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4021828325"/>
                    </a:ext>
                  </a:extLst>
                </a:gridCol>
                <a:gridCol w="5181600">
                  <a:extLst>
                    <a:ext uri="{9D8B030D-6E8A-4147-A177-3AD203B41FA5}">
                      <a16:colId xmlns:a16="http://schemas.microsoft.com/office/drawing/2014/main" val="135029189"/>
                    </a:ext>
                  </a:extLst>
                </a:gridCol>
              </a:tblGrid>
              <a:tr h="750498">
                <a:tc>
                  <a:txBody>
                    <a:bodyPr/>
                    <a:lstStyle/>
                    <a:p>
                      <a:r>
                        <a:rPr lang="en-US" altLang="en-US" sz="2400" b="1" dirty="0">
                          <a:solidFill>
                            <a:srgbClr val="826200"/>
                          </a:solidFill>
                          <a:latin typeface="Arial" panose="020B0604020202020204" pitchFamily="34" charset="0"/>
                        </a:rPr>
                        <a:t>Content:</a:t>
                      </a:r>
                      <a:endParaRPr lang="en-US" sz="2400" dirty="0">
                        <a:solidFill>
                          <a:srgbClr val="826200"/>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b="0" dirty="0">
                          <a:solidFill>
                            <a:schemeClr val="tx1"/>
                          </a:solidFill>
                          <a:latin typeface="Arial" panose="020B0604020202020204" pitchFamily="34" charset="0"/>
                        </a:rPr>
                        <a:t>Test’s ability to sample the content that is being measured</a:t>
                      </a:r>
                    </a:p>
                  </a:txBody>
                  <a:tcPr>
                    <a:noFill/>
                  </a:tcPr>
                </a:tc>
                <a:extLst>
                  <a:ext uri="{0D108BD9-81ED-4DB2-BD59-A6C34878D82A}">
                    <a16:rowId xmlns:a16="http://schemas.microsoft.com/office/drawing/2014/main" val="766027641"/>
                  </a:ext>
                </a:extLst>
              </a:tr>
              <a:tr h="1084053">
                <a:tc>
                  <a:txBody>
                    <a:bodyPr/>
                    <a:lstStyle/>
                    <a:p>
                      <a:r>
                        <a:rPr lang="en-US" altLang="en-US" sz="2400" b="1" dirty="0">
                          <a:solidFill>
                            <a:srgbClr val="826200"/>
                          </a:solidFill>
                          <a:latin typeface="Arial" panose="020B0604020202020204" pitchFamily="34" charset="0"/>
                        </a:rPr>
                        <a:t>Criterion:</a:t>
                      </a:r>
                      <a:endParaRPr lang="en-US" sz="2400" dirty="0">
                        <a:solidFill>
                          <a:srgbClr val="826200"/>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altLang="en-US" sz="2400" dirty="0">
                          <a:solidFill>
                            <a:schemeClr val="tx1"/>
                          </a:solidFill>
                          <a:latin typeface="Arial" panose="020B0604020202020204" pitchFamily="34" charset="0"/>
                        </a:rPr>
                        <a:t>Test’s ability to predict a student’s performance as measured by other assessments or criteria</a:t>
                      </a:r>
                      <a:endParaRPr lang="en-US" altLang="en-US" sz="2400" dirty="0">
                        <a:solidFill>
                          <a:schemeClr val="tx1"/>
                        </a:solidFill>
                        <a:latin typeface="Arial" panose="020B0604020202020204" pitchFamily="34" charset="0"/>
                      </a:endParaRPr>
                    </a:p>
                  </a:txBody>
                  <a:tcPr>
                    <a:noFill/>
                  </a:tcPr>
                </a:tc>
                <a:extLst>
                  <a:ext uri="{0D108BD9-81ED-4DB2-BD59-A6C34878D82A}">
                    <a16:rowId xmlns:a16="http://schemas.microsoft.com/office/drawing/2014/main" val="84252254"/>
                  </a:ext>
                </a:extLst>
              </a:tr>
              <a:tr h="750498">
                <a:tc>
                  <a:txBody>
                    <a:bodyPr/>
                    <a:lstStyle/>
                    <a:p>
                      <a:r>
                        <a:rPr lang="en-US" altLang="en-US" sz="2400" b="1" dirty="0">
                          <a:solidFill>
                            <a:srgbClr val="826200"/>
                          </a:solidFill>
                          <a:latin typeface="Arial" panose="020B0604020202020204" pitchFamily="34" charset="0"/>
                        </a:rPr>
                        <a:t>Concurrent:</a:t>
                      </a:r>
                      <a:endParaRPr lang="en-US" sz="2400" dirty="0">
                        <a:solidFill>
                          <a:srgbClr val="826200"/>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solidFill>
                            <a:schemeClr val="tx1"/>
                          </a:solidFill>
                          <a:latin typeface="Arial" panose="020B0604020202020204" pitchFamily="34" charset="0"/>
                        </a:rPr>
                        <a:t>The relation between a test’s score and other available criteria</a:t>
                      </a:r>
                    </a:p>
                  </a:txBody>
                  <a:tcPr>
                    <a:noFill/>
                  </a:tcPr>
                </a:tc>
                <a:extLst>
                  <a:ext uri="{0D108BD9-81ED-4DB2-BD59-A6C34878D82A}">
                    <a16:rowId xmlns:a16="http://schemas.microsoft.com/office/drawing/2014/main" val="2018469272"/>
                  </a:ext>
                </a:extLst>
              </a:tr>
              <a:tr h="750498">
                <a:tc>
                  <a:txBody>
                    <a:bodyPr/>
                    <a:lstStyle/>
                    <a:p>
                      <a:r>
                        <a:rPr lang="en-US" altLang="en-US" sz="2400" b="1" dirty="0">
                          <a:solidFill>
                            <a:srgbClr val="826200"/>
                          </a:solidFill>
                          <a:latin typeface="Arial" panose="020B0604020202020204" pitchFamily="34" charset="0"/>
                        </a:rPr>
                        <a:t>Predictive:</a:t>
                      </a:r>
                      <a:endParaRPr lang="en-US" sz="2400" dirty="0">
                        <a:solidFill>
                          <a:srgbClr val="826200"/>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400" dirty="0">
                          <a:solidFill>
                            <a:schemeClr val="tx1"/>
                          </a:solidFill>
                          <a:latin typeface="Arial" panose="020B0604020202020204" pitchFamily="34" charset="0"/>
                        </a:rPr>
                        <a:t>The relation between a test’s score and future performance</a:t>
                      </a:r>
                    </a:p>
                  </a:txBody>
                  <a:tcPr>
                    <a:noFill/>
                  </a:tcPr>
                </a:tc>
                <a:extLst>
                  <a:ext uri="{0D108BD9-81ED-4DB2-BD59-A6C34878D82A}">
                    <a16:rowId xmlns:a16="http://schemas.microsoft.com/office/drawing/2014/main" val="3278168783"/>
                  </a:ext>
                </a:extLst>
              </a:tr>
              <a:tr h="1084053">
                <a:tc>
                  <a:txBody>
                    <a:bodyPr/>
                    <a:lstStyle/>
                    <a:p>
                      <a:r>
                        <a:rPr lang="en-US" altLang="en-US" sz="2400" b="1" dirty="0">
                          <a:solidFill>
                            <a:srgbClr val="826200"/>
                          </a:solidFill>
                          <a:latin typeface="Arial" panose="020B0604020202020204" pitchFamily="34" charset="0"/>
                        </a:rPr>
                        <a:t>Construct:</a:t>
                      </a:r>
                      <a:endParaRPr lang="en-US" sz="2400" dirty="0">
                        <a:solidFill>
                          <a:srgbClr val="826200"/>
                        </a:solidFill>
                      </a:endParaRPr>
                    </a:p>
                  </a:txBody>
                  <a:tcPr>
                    <a:noFill/>
                  </a:tcPr>
                </a:tc>
                <a:tc>
                  <a:txBody>
                    <a:bodyPr/>
                    <a:lstStyle/>
                    <a:p>
                      <a:r>
                        <a:rPr lang="en-US" altLang="en-US" sz="2400" dirty="0">
                          <a:solidFill>
                            <a:schemeClr val="tx1"/>
                          </a:solidFill>
                          <a:latin typeface="Arial" panose="020B0604020202020204" pitchFamily="34" charset="0"/>
                        </a:rPr>
                        <a:t>The extent to which there is evidence that a test measures a particular construct</a:t>
                      </a:r>
                      <a:endParaRPr lang="en-US" sz="2400" dirty="0"/>
                    </a:p>
                  </a:txBody>
                  <a:tcPr>
                    <a:noFill/>
                  </a:tcPr>
                </a:tc>
                <a:extLst>
                  <a:ext uri="{0D108BD9-81ED-4DB2-BD59-A6C34878D82A}">
                    <a16:rowId xmlns:a16="http://schemas.microsoft.com/office/drawing/2014/main" val="2226090169"/>
                  </a:ext>
                </a:extLst>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07AC-BFB6-442C-BD8A-D3EF8F24D39E}"/>
              </a:ext>
            </a:extLst>
          </p:cNvPr>
          <p:cNvSpPr>
            <a:spLocks noGrp="1"/>
          </p:cNvSpPr>
          <p:nvPr>
            <p:ph type="title"/>
          </p:nvPr>
        </p:nvSpPr>
        <p:spPr/>
        <p:txBody>
          <a:bodyPr/>
          <a:lstStyle/>
          <a:p>
            <a:r>
              <a:rPr lang="en-US" altLang="en-US" dirty="0"/>
              <a:t>Reliability</a:t>
            </a:r>
            <a:endParaRPr lang="en-US" dirty="0"/>
          </a:p>
        </p:txBody>
      </p:sp>
      <p:sp>
        <p:nvSpPr>
          <p:cNvPr id="7" name="Content Placeholder 4">
            <a:extLst>
              <a:ext uri="{FF2B5EF4-FFF2-40B4-BE49-F238E27FC236}">
                <a16:creationId xmlns:a16="http://schemas.microsoft.com/office/drawing/2014/main" id="{FC51803A-E152-4D73-B951-988AB4DAEC80}"/>
              </a:ext>
            </a:extLst>
          </p:cNvPr>
          <p:cNvSpPr>
            <a:spLocks noGrp="1"/>
          </p:cNvSpPr>
          <p:nvPr>
            <p:ph sz="quarter" idx="11"/>
          </p:nvPr>
        </p:nvSpPr>
        <p:spPr>
          <a:xfrm>
            <a:off x="976563" y="1898075"/>
            <a:ext cx="6493019" cy="4267200"/>
          </a:xfrm>
        </p:spPr>
        <p:txBody>
          <a:bodyPr/>
          <a:lstStyle/>
          <a:p>
            <a:pPr marL="914400" lvl="0" indent="-914400" eaLnBrk="1" hangingPunct="1">
              <a:lnSpc>
                <a:spcPct val="90000"/>
              </a:lnSpc>
              <a:buClr>
                <a:srgbClr val="CC9900"/>
              </a:buClr>
              <a:buNone/>
            </a:pPr>
            <a:r>
              <a:rPr lang="en-US" altLang="en-US" sz="2800" b="1" kern="1200" dirty="0">
                <a:solidFill>
                  <a:srgbClr val="000000"/>
                </a:solidFill>
                <a:latin typeface="Arial" panose="020B0604020202020204" pitchFamily="34" charset="0"/>
              </a:rPr>
              <a:t>Test-retest</a:t>
            </a:r>
            <a:r>
              <a:rPr lang="en-US" altLang="en-US" sz="2800" kern="1200" dirty="0">
                <a:solidFill>
                  <a:srgbClr val="000000"/>
                </a:solidFill>
                <a:latin typeface="Arial" panose="020B0604020202020204" pitchFamily="34" charset="0"/>
              </a:rPr>
              <a:t>:</a:t>
            </a:r>
            <a:r>
              <a:rPr lang="en-US" altLang="en-US" sz="2400" b="1" kern="1200" dirty="0">
                <a:solidFill>
                  <a:srgbClr val="000099"/>
                </a:solidFill>
                <a:latin typeface="Arial" panose="020B0604020202020204" pitchFamily="34" charset="0"/>
              </a:rPr>
              <a:t> </a:t>
            </a:r>
            <a:r>
              <a:rPr lang="en-US" altLang="en-US" sz="2400" kern="1200" dirty="0">
                <a:solidFill>
                  <a:srgbClr val="292929"/>
                </a:solidFill>
                <a:latin typeface="Arial" panose="020B0604020202020204" pitchFamily="34" charset="0"/>
              </a:rPr>
              <a:t>The extent to which a test yields the same performance when given to a student on two different occasions</a:t>
            </a:r>
          </a:p>
          <a:p>
            <a:pPr marL="973138" lvl="0" indent="-973138" eaLnBrk="1" hangingPunct="1">
              <a:lnSpc>
                <a:spcPct val="90000"/>
              </a:lnSpc>
              <a:buClr>
                <a:srgbClr val="CC9900"/>
              </a:buClr>
              <a:buNone/>
            </a:pPr>
            <a:r>
              <a:rPr lang="en-US" altLang="en-US" sz="2800" b="1" kern="1200" dirty="0">
                <a:solidFill>
                  <a:srgbClr val="000000"/>
                </a:solidFill>
                <a:latin typeface="Arial" panose="020B0604020202020204" pitchFamily="34" charset="0"/>
              </a:rPr>
              <a:t>Alternate-form</a:t>
            </a:r>
            <a:r>
              <a:rPr lang="en-US" altLang="en-US" sz="2800" kern="1200" dirty="0">
                <a:solidFill>
                  <a:srgbClr val="000000"/>
                </a:solidFill>
                <a:latin typeface="Arial" panose="020B0604020202020204" pitchFamily="34" charset="0"/>
              </a:rPr>
              <a:t>:</a:t>
            </a:r>
            <a:r>
              <a:rPr lang="en-US" altLang="en-US" sz="2400" kern="1200" dirty="0">
                <a:solidFill>
                  <a:srgbClr val="292929"/>
                </a:solidFill>
                <a:latin typeface="Arial" panose="020B0604020202020204" pitchFamily="34" charset="0"/>
              </a:rPr>
              <a:t> Two different forms of the same test given on two different occasions to determine the consistency of the scores</a:t>
            </a:r>
          </a:p>
          <a:p>
            <a:pPr marL="914400" lvl="0" indent="-914400" eaLnBrk="1" hangingPunct="1">
              <a:lnSpc>
                <a:spcPct val="90000"/>
              </a:lnSpc>
              <a:buClr>
                <a:srgbClr val="CC9900"/>
              </a:buClr>
              <a:buNone/>
            </a:pPr>
            <a:r>
              <a:rPr lang="en-US" altLang="en-US" sz="2800" b="1" kern="1200" dirty="0">
                <a:solidFill>
                  <a:srgbClr val="000000"/>
                </a:solidFill>
                <a:latin typeface="Arial" panose="020B0604020202020204" pitchFamily="34" charset="0"/>
              </a:rPr>
              <a:t>Split-half</a:t>
            </a:r>
            <a:r>
              <a:rPr lang="en-US" altLang="en-US" sz="2800" kern="1200" dirty="0">
                <a:solidFill>
                  <a:srgbClr val="000000"/>
                </a:solidFill>
                <a:latin typeface="Arial" panose="020B0604020202020204" pitchFamily="34" charset="0"/>
              </a:rPr>
              <a:t>:</a:t>
            </a:r>
            <a:r>
              <a:rPr lang="en-US" altLang="en-US" sz="2400" b="1" kern="1200" dirty="0">
                <a:solidFill>
                  <a:srgbClr val="292929"/>
                </a:solidFill>
                <a:latin typeface="Arial" panose="020B0604020202020204" pitchFamily="34" charset="0"/>
              </a:rPr>
              <a:t> </a:t>
            </a:r>
            <a:r>
              <a:rPr lang="en-IN" altLang="en-US" sz="2400" kern="1200" dirty="0">
                <a:solidFill>
                  <a:srgbClr val="292929"/>
                </a:solidFill>
                <a:latin typeface="Arial" panose="020B0604020202020204" pitchFamily="34" charset="0"/>
              </a:rPr>
              <a:t>Dividing the test items into two halves and comparing the scores to determine test score consistency</a:t>
            </a:r>
            <a:endParaRPr lang="en-US" altLang="en-US" sz="2400" kern="1200" dirty="0">
              <a:solidFill>
                <a:srgbClr val="292929"/>
              </a:solidFill>
              <a:latin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4180B3-34C2-4C83-9EEC-BE945A3084A6}"/>
              </a:ext>
            </a:extLst>
          </p:cNvPr>
          <p:cNvSpPr>
            <a:spLocks noGrp="1"/>
          </p:cNvSpPr>
          <p:nvPr>
            <p:ph type="title"/>
          </p:nvPr>
        </p:nvSpPr>
        <p:spPr>
          <a:xfrm>
            <a:off x="914401" y="228600"/>
            <a:ext cx="7620000" cy="1184275"/>
          </a:xfrm>
        </p:spPr>
        <p:txBody>
          <a:bodyPr/>
          <a:lstStyle/>
          <a:p>
            <a:r>
              <a:rPr lang="en-US" altLang="en-US" sz="3600" dirty="0"/>
              <a:t>Standardized Tests and Teaching, 2</a:t>
            </a:r>
            <a:endParaRPr lang="en-US" sz="2000" dirty="0"/>
          </a:p>
        </p:txBody>
      </p:sp>
      <p:pic>
        <p:nvPicPr>
          <p:cNvPr id="4" name="Picture 3">
            <a:extLst>
              <a:ext uri="{FF2B5EF4-FFF2-40B4-BE49-F238E27FC236}">
                <a16:creationId xmlns:a16="http://schemas.microsoft.com/office/drawing/2014/main" id="{3C412B02-F124-4377-85B4-22A2D41295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42" t="24215" r="5287" b="6667"/>
          <a:stretch/>
        </p:blipFill>
        <p:spPr>
          <a:xfrm>
            <a:off x="451944" y="1660634"/>
            <a:ext cx="8208579" cy="4740166"/>
          </a:xfrm>
          <a:prstGeom prst="rect">
            <a:avLst/>
          </a:prstGeom>
        </p:spPr>
      </p:pic>
      <p:sp>
        <p:nvSpPr>
          <p:cNvPr id="5" name="Content Placeholder 5">
            <a:extLst>
              <a:ext uri="{FF2B5EF4-FFF2-40B4-BE49-F238E27FC236}">
                <a16:creationId xmlns:a16="http://schemas.microsoft.com/office/drawing/2014/main" id="{8A30E76F-4FE6-48B3-AE61-732FEBBFD968}"/>
              </a:ext>
            </a:extLst>
          </p:cNvPr>
          <p:cNvSpPr>
            <a:spLocks noGrp="1"/>
          </p:cNvSpPr>
          <p:nvPr>
            <p:ph sz="quarter" idx="11"/>
          </p:nvPr>
        </p:nvSpPr>
        <p:spPr>
          <a:xfrm>
            <a:off x="7620000" y="5638800"/>
            <a:ext cx="1524000" cy="3810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DAD4-294D-4B4D-966B-7B2A51D3DA71}"/>
              </a:ext>
            </a:extLst>
          </p:cNvPr>
          <p:cNvSpPr>
            <a:spLocks noGrp="1"/>
          </p:cNvSpPr>
          <p:nvPr>
            <p:ph type="title"/>
          </p:nvPr>
        </p:nvSpPr>
        <p:spPr>
          <a:xfrm>
            <a:off x="990600" y="228600"/>
            <a:ext cx="7539037" cy="1184275"/>
          </a:xfrm>
        </p:spPr>
        <p:txBody>
          <a:bodyPr/>
          <a:lstStyle/>
          <a:p>
            <a:r>
              <a:rPr lang="en-US" altLang="en-US" sz="3600" dirty="0"/>
              <a:t>Aptitude versus Achievement Tests</a:t>
            </a:r>
            <a:endParaRPr lang="en-US" sz="3600" dirty="0"/>
          </a:p>
        </p:txBody>
      </p:sp>
      <p:sp>
        <p:nvSpPr>
          <p:cNvPr id="8" name="Content Placeholder 4">
            <a:extLst>
              <a:ext uri="{FF2B5EF4-FFF2-40B4-BE49-F238E27FC236}">
                <a16:creationId xmlns:a16="http://schemas.microsoft.com/office/drawing/2014/main" id="{AA4A1ADB-2BA4-4CFD-B4EC-655F66E321AA}"/>
              </a:ext>
            </a:extLst>
          </p:cNvPr>
          <p:cNvSpPr>
            <a:spLocks noGrp="1"/>
          </p:cNvSpPr>
          <p:nvPr>
            <p:ph sz="quarter" idx="11"/>
          </p:nvPr>
        </p:nvSpPr>
        <p:spPr>
          <a:xfrm>
            <a:off x="1071563" y="2209800"/>
            <a:ext cx="3348037" cy="3124200"/>
          </a:xfrm>
          <a:gradFill>
            <a:gsLst>
              <a:gs pos="0">
                <a:schemeClr val="hlink"/>
              </a:gs>
              <a:gs pos="100000">
                <a:schemeClr val="hlink">
                  <a:gamma/>
                  <a:tint val="0"/>
                  <a:invGamma/>
                </a:schemeClr>
              </a:gs>
            </a:gsLst>
            <a:lin ang="5400000" scaled="1"/>
          </a:gradFill>
          <a:ln w="28575" cap="sq">
            <a:solidFill>
              <a:srgbClr val="999933"/>
            </a:solidFill>
            <a:miter lim="800000"/>
          </a:ln>
        </p:spPr>
        <p:txBody>
          <a:bodyPr tIns="182880"/>
          <a:lstStyle/>
          <a:p>
            <a:pPr marL="0" lvl="0" indent="0" algn="ctr">
              <a:spcBef>
                <a:spcPct val="0"/>
              </a:spcBef>
              <a:buClrTx/>
              <a:buSzTx/>
              <a:buNone/>
              <a:defRPr/>
            </a:pPr>
            <a:r>
              <a:rPr lang="en-US" sz="2800" b="1" kern="1200" dirty="0">
                <a:solidFill>
                  <a:srgbClr val="080808"/>
                </a:solidFill>
                <a:latin typeface="Arial" charset="0"/>
              </a:rPr>
              <a:t>Aptitude Tests</a:t>
            </a:r>
          </a:p>
          <a:p>
            <a:pPr marL="0" lvl="0" indent="0" algn="ctr">
              <a:spcBef>
                <a:spcPct val="30000"/>
              </a:spcBef>
              <a:buClrTx/>
              <a:buSzTx/>
              <a:buNone/>
              <a:defRPr/>
            </a:pPr>
            <a:r>
              <a:rPr lang="en-US" sz="2400" kern="1200" dirty="0">
                <a:solidFill>
                  <a:srgbClr val="080808"/>
                </a:solidFill>
                <a:latin typeface="Arial" charset="0"/>
              </a:rPr>
              <a:t>Predict a student’s ability to learn a skill</a:t>
            </a:r>
          </a:p>
          <a:p>
            <a:pPr marL="0" lvl="0" indent="0" algn="ctr">
              <a:spcBef>
                <a:spcPct val="0"/>
              </a:spcBef>
              <a:buClrTx/>
              <a:buSzTx/>
              <a:buNone/>
              <a:defRPr/>
            </a:pPr>
            <a:r>
              <a:rPr lang="en-US" sz="2400" kern="1200" dirty="0">
                <a:solidFill>
                  <a:srgbClr val="080808"/>
                </a:solidFill>
                <a:latin typeface="Arial" charset="0"/>
              </a:rPr>
              <a:t>or accomplish a task with further education or training</a:t>
            </a:r>
          </a:p>
        </p:txBody>
      </p:sp>
      <p:sp>
        <p:nvSpPr>
          <p:cNvPr id="9" name="Content Placeholder 11">
            <a:extLst>
              <a:ext uri="{FF2B5EF4-FFF2-40B4-BE49-F238E27FC236}">
                <a16:creationId xmlns:a16="http://schemas.microsoft.com/office/drawing/2014/main" id="{2032508D-C511-492B-B86F-E286AAFFAC25}"/>
              </a:ext>
            </a:extLst>
          </p:cNvPr>
          <p:cNvSpPr>
            <a:spLocks noGrp="1"/>
          </p:cNvSpPr>
          <p:nvPr>
            <p:ph sz="quarter" idx="12"/>
          </p:nvPr>
        </p:nvSpPr>
        <p:spPr>
          <a:xfrm>
            <a:off x="4953000" y="2209800"/>
            <a:ext cx="3276600" cy="3124201"/>
          </a:xfrm>
          <a:gradFill>
            <a:gsLst>
              <a:gs pos="0">
                <a:schemeClr val="hlink"/>
              </a:gs>
              <a:gs pos="100000">
                <a:schemeClr val="hlink">
                  <a:gamma/>
                  <a:tint val="0"/>
                  <a:invGamma/>
                </a:schemeClr>
              </a:gs>
            </a:gsLst>
            <a:lin ang="5400000" scaled="1"/>
          </a:gradFill>
          <a:ln w="28575" cap="sq">
            <a:solidFill>
              <a:schemeClr val="hlink"/>
            </a:solidFill>
            <a:miter lim="800000"/>
          </a:ln>
        </p:spPr>
        <p:txBody>
          <a:bodyPr tIns="182880"/>
          <a:lstStyle/>
          <a:p>
            <a:pPr marL="0" lvl="0" indent="0" algn="ctr">
              <a:spcBef>
                <a:spcPct val="0"/>
              </a:spcBef>
              <a:buClrTx/>
              <a:buSzTx/>
              <a:buNone/>
              <a:defRPr/>
            </a:pPr>
            <a:r>
              <a:rPr lang="en-US" sz="2800" b="1" kern="1200" dirty="0">
                <a:solidFill>
                  <a:srgbClr val="080808"/>
                </a:solidFill>
                <a:latin typeface="Arial" charset="0"/>
              </a:rPr>
              <a:t>Achievement Tests</a:t>
            </a:r>
          </a:p>
          <a:p>
            <a:pPr marL="0" lvl="0" indent="0" algn="ctr">
              <a:spcBef>
                <a:spcPct val="30000"/>
              </a:spcBef>
              <a:buClrTx/>
              <a:buSzTx/>
              <a:buNone/>
              <a:defRPr/>
            </a:pPr>
            <a:r>
              <a:rPr lang="en-US" sz="2400" kern="1200" dirty="0">
                <a:solidFill>
                  <a:srgbClr val="080808"/>
                </a:solidFill>
                <a:latin typeface="Arial" charset="0"/>
              </a:rPr>
              <a:t>Measure what the </a:t>
            </a:r>
          </a:p>
          <a:p>
            <a:pPr marL="0" lvl="0" indent="0" algn="ctr">
              <a:spcBef>
                <a:spcPct val="0"/>
              </a:spcBef>
              <a:buClrTx/>
              <a:buSzTx/>
              <a:buNone/>
              <a:defRPr/>
            </a:pPr>
            <a:r>
              <a:rPr lang="en-US" sz="2400" kern="1200" dirty="0">
                <a:solidFill>
                  <a:srgbClr val="080808"/>
                </a:solidFill>
                <a:latin typeface="Arial" charset="0"/>
              </a:rPr>
              <a:t>student has learned</a:t>
            </a:r>
          </a:p>
          <a:p>
            <a:pPr marL="0" lvl="0" indent="0" algn="ctr">
              <a:spcBef>
                <a:spcPct val="0"/>
              </a:spcBef>
              <a:buClrTx/>
              <a:buSzTx/>
              <a:buNone/>
              <a:defRPr/>
            </a:pPr>
            <a:r>
              <a:rPr lang="en-US" sz="2400" kern="1200" dirty="0">
                <a:solidFill>
                  <a:srgbClr val="080808"/>
                </a:solidFill>
                <a:latin typeface="Arial" charset="0"/>
              </a:rPr>
              <a:t>or mastered</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CBA1-2260-4EA0-880E-B0084F4BB7F2}"/>
              </a:ext>
            </a:extLst>
          </p:cNvPr>
          <p:cNvSpPr>
            <a:spLocks noGrp="1"/>
          </p:cNvSpPr>
          <p:nvPr>
            <p:ph type="title"/>
          </p:nvPr>
        </p:nvSpPr>
        <p:spPr>
          <a:xfrm>
            <a:off x="1100138" y="266700"/>
            <a:ext cx="7158037" cy="1184275"/>
          </a:xfrm>
        </p:spPr>
        <p:txBody>
          <a:bodyPr/>
          <a:lstStyle/>
          <a:p>
            <a:r>
              <a:rPr lang="en-US" altLang="en-US" sz="3600" dirty="0"/>
              <a:t>Types of Standardized Achievement Tests</a:t>
            </a:r>
            <a:endParaRPr lang="en-US" sz="3600" dirty="0"/>
          </a:p>
        </p:txBody>
      </p:sp>
      <p:sp>
        <p:nvSpPr>
          <p:cNvPr id="9" name="Content Placeholder 2"/>
          <p:cNvSpPr>
            <a:spLocks noGrp="1"/>
          </p:cNvSpPr>
          <p:nvPr>
            <p:ph idx="1"/>
          </p:nvPr>
        </p:nvSpPr>
        <p:spPr>
          <a:xfrm>
            <a:off x="608456" y="1759773"/>
            <a:ext cx="7661275" cy="1637387"/>
          </a:xfrm>
        </p:spPr>
        <p:txBody>
          <a:bodyPr/>
          <a:lstStyle/>
          <a:p>
            <a:pPr marL="0" indent="0" eaLnBrk="1" hangingPunct="1">
              <a:spcBef>
                <a:spcPts val="0"/>
              </a:spcBef>
              <a:spcAft>
                <a:spcPts val="1500"/>
              </a:spcAft>
              <a:buSzPct val="65000"/>
              <a:buNone/>
            </a:pPr>
            <a:r>
              <a:rPr lang="en-US" altLang="en-US" sz="2800" dirty="0"/>
              <a:t>Survey batteries</a:t>
            </a:r>
          </a:p>
          <a:p>
            <a:pPr marL="439738" lvl="1" eaLnBrk="1" hangingPunct="1">
              <a:spcBef>
                <a:spcPts val="0"/>
              </a:spcBef>
              <a:buClr>
                <a:srgbClr val="826200"/>
              </a:buClr>
              <a:buSzPct val="100000"/>
              <a:buFont typeface="Arial" panose="020B0604020202020204" pitchFamily="34" charset="0"/>
              <a:buChar char="•"/>
            </a:pPr>
            <a:r>
              <a:rPr lang="en-US" altLang="en-US" sz="2400" dirty="0"/>
              <a:t>Group of individual subject-matter tests</a:t>
            </a:r>
          </a:p>
          <a:p>
            <a:pPr marL="439738" lvl="1" eaLnBrk="1" hangingPunct="1">
              <a:buClr>
                <a:srgbClr val="826200"/>
              </a:buClr>
              <a:buSzPct val="100000"/>
              <a:buFont typeface="Arial" panose="020B0604020202020204" pitchFamily="34" charset="0"/>
              <a:buChar char="•"/>
            </a:pPr>
            <a:r>
              <a:rPr lang="en-US" altLang="en-US" sz="2400" dirty="0"/>
              <a:t>Designed for a particular level of students </a:t>
            </a:r>
          </a:p>
        </p:txBody>
      </p:sp>
      <p:sp>
        <p:nvSpPr>
          <p:cNvPr id="7" name="Content Placeholder 5">
            <a:extLst>
              <a:ext uri="{FF2B5EF4-FFF2-40B4-BE49-F238E27FC236}">
                <a16:creationId xmlns:a16="http://schemas.microsoft.com/office/drawing/2014/main" id="{54157039-7005-459D-BC86-411C2D7C9166}"/>
              </a:ext>
            </a:extLst>
          </p:cNvPr>
          <p:cNvSpPr>
            <a:spLocks noGrp="1"/>
          </p:cNvSpPr>
          <p:nvPr>
            <p:ph sz="quarter" idx="11"/>
          </p:nvPr>
        </p:nvSpPr>
        <p:spPr>
          <a:xfrm>
            <a:off x="597821" y="3481295"/>
            <a:ext cx="6746875" cy="1524000"/>
          </a:xfrm>
        </p:spPr>
        <p:txBody>
          <a:bodyPr/>
          <a:lstStyle/>
          <a:p>
            <a:pPr marL="0" indent="0" eaLnBrk="1" hangingPunct="1">
              <a:spcBef>
                <a:spcPts val="0"/>
              </a:spcBef>
              <a:spcAft>
                <a:spcPts val="1500"/>
              </a:spcAft>
              <a:buSzPct val="65000"/>
              <a:buNone/>
            </a:pPr>
            <a:r>
              <a:rPr lang="en-US" altLang="en-US" sz="2800" dirty="0"/>
              <a:t>Tests for specific subjects</a:t>
            </a:r>
          </a:p>
          <a:p>
            <a:pPr marL="439738" lvl="1" eaLnBrk="1" hangingPunct="1">
              <a:spcBef>
                <a:spcPts val="0"/>
              </a:spcBef>
              <a:buClr>
                <a:srgbClr val="826200"/>
              </a:buClr>
              <a:buSzPct val="100000"/>
              <a:buFont typeface="Arial" panose="020B0604020202020204" pitchFamily="34" charset="0"/>
              <a:buChar char="•"/>
            </a:pPr>
            <a:r>
              <a:rPr lang="en-US" altLang="en-US" sz="2400" dirty="0"/>
              <a:t>Assess skills in a particular area </a:t>
            </a:r>
            <a:br>
              <a:rPr lang="en-US" altLang="en-US" sz="2400" dirty="0"/>
            </a:br>
            <a:r>
              <a:rPr lang="en-US" altLang="en-US" sz="2400" dirty="0"/>
              <a:t>(Example - Math)</a:t>
            </a:r>
          </a:p>
        </p:txBody>
      </p:sp>
      <p:sp>
        <p:nvSpPr>
          <p:cNvPr id="8" name="Content Placeholder 7">
            <a:extLst>
              <a:ext uri="{FF2B5EF4-FFF2-40B4-BE49-F238E27FC236}">
                <a16:creationId xmlns:a16="http://schemas.microsoft.com/office/drawing/2014/main" id="{BB75A817-A274-4CEF-976F-5964F5CD0041}"/>
              </a:ext>
            </a:extLst>
          </p:cNvPr>
          <p:cNvSpPr>
            <a:spLocks noGrp="1"/>
          </p:cNvSpPr>
          <p:nvPr>
            <p:ph sz="quarter" idx="12"/>
          </p:nvPr>
        </p:nvSpPr>
        <p:spPr>
          <a:xfrm>
            <a:off x="609600" y="5068787"/>
            <a:ext cx="5832476" cy="1472381"/>
          </a:xfrm>
        </p:spPr>
        <p:txBody>
          <a:bodyPr/>
          <a:lstStyle/>
          <a:p>
            <a:pPr marL="0" indent="0" eaLnBrk="1" hangingPunct="1">
              <a:spcBef>
                <a:spcPts val="0"/>
              </a:spcBef>
              <a:spcAft>
                <a:spcPts val="1500"/>
              </a:spcAft>
              <a:buSzPct val="65000"/>
              <a:buNone/>
            </a:pPr>
            <a:r>
              <a:rPr lang="en-US" altLang="en-US" sz="2800" dirty="0"/>
              <a:t>Diagnostic tests</a:t>
            </a:r>
          </a:p>
          <a:p>
            <a:pPr marL="439738" lvl="1" eaLnBrk="1" hangingPunct="1">
              <a:spcBef>
                <a:spcPts val="0"/>
              </a:spcBef>
              <a:buClr>
                <a:srgbClr val="826200"/>
              </a:buClr>
              <a:buSzPct val="100000"/>
              <a:buFont typeface="Arial" panose="020B0604020202020204" pitchFamily="34" charset="0"/>
              <a:buChar char="•"/>
            </a:pPr>
            <a:r>
              <a:rPr lang="en-US" altLang="en-US" sz="2400" dirty="0"/>
              <a:t>In-depth evaluation of a specific </a:t>
            </a:r>
            <a:br>
              <a:rPr lang="en-US" altLang="en-US" sz="2400" dirty="0"/>
            </a:br>
            <a:r>
              <a:rPr lang="en-US" altLang="en-US" sz="2400" dirty="0"/>
              <a:t>area of learning</a:t>
            </a:r>
          </a:p>
        </p:txBody>
      </p:sp>
      <p:pic>
        <p:nvPicPr>
          <p:cNvPr id="1638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114800"/>
            <a:ext cx="20574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C63C9E-963D-49A9-A9FE-CC74A741B463}"/>
              </a:ext>
            </a:extLst>
          </p:cNvPr>
          <p:cNvSpPr>
            <a:spLocks noGrp="1"/>
          </p:cNvSpPr>
          <p:nvPr>
            <p:ph type="title"/>
          </p:nvPr>
        </p:nvSpPr>
        <p:spPr/>
        <p:txBody>
          <a:bodyPr/>
          <a:lstStyle/>
          <a:p>
            <a:r>
              <a:rPr lang="en-US" altLang="en-US" sz="3600" dirty="0">
                <a:solidFill>
                  <a:srgbClr val="000000"/>
                </a:solidFill>
              </a:rPr>
              <a:t>High-Stakes State Standards-Based Tests</a:t>
            </a:r>
            <a:endParaRPr lang="en-US" dirty="0"/>
          </a:p>
        </p:txBody>
      </p:sp>
      <p:sp>
        <p:nvSpPr>
          <p:cNvPr id="3" name="Content Placeholder 2">
            <a:extLst>
              <a:ext uri="{FF2B5EF4-FFF2-40B4-BE49-F238E27FC236}">
                <a16:creationId xmlns:a16="http://schemas.microsoft.com/office/drawing/2014/main" id="{657BAF8B-CD09-4A7D-A474-541CBE67E72E}"/>
              </a:ext>
            </a:extLst>
          </p:cNvPr>
          <p:cNvSpPr>
            <a:spLocks noGrp="1"/>
          </p:cNvSpPr>
          <p:nvPr>
            <p:ph sz="quarter" idx="12"/>
          </p:nvPr>
        </p:nvSpPr>
        <p:spPr>
          <a:xfrm>
            <a:off x="757990" y="2237874"/>
            <a:ext cx="2671763" cy="762000"/>
          </a:xfrm>
        </p:spPr>
        <p:txBody>
          <a:bodyPr/>
          <a:lstStyle/>
          <a:p>
            <a:pPr marL="0" lvl="0" indent="0" algn="ctr">
              <a:spcBef>
                <a:spcPct val="0"/>
              </a:spcBef>
              <a:buClrTx/>
              <a:buSzTx/>
              <a:buNone/>
            </a:pPr>
            <a:r>
              <a:rPr lang="en-US" altLang="en-US" sz="2400" b="1" kern="1200" dirty="0">
                <a:solidFill>
                  <a:srgbClr val="080808"/>
                </a:solidFill>
                <a:latin typeface="Arial" panose="020B0604020202020204" pitchFamily="34" charset="0"/>
              </a:rPr>
              <a:t>Possible</a:t>
            </a:r>
          </a:p>
          <a:p>
            <a:pPr marL="0" lvl="0" indent="0" algn="ctr">
              <a:spcBef>
                <a:spcPct val="0"/>
              </a:spcBef>
              <a:buClrTx/>
              <a:buSzTx/>
              <a:buNone/>
            </a:pPr>
            <a:r>
              <a:rPr lang="en-US" altLang="en-US" sz="2400" b="1" kern="1200" dirty="0">
                <a:solidFill>
                  <a:srgbClr val="080808"/>
                </a:solidFill>
                <a:latin typeface="Arial" panose="020B0604020202020204" pitchFamily="34" charset="0"/>
              </a:rPr>
              <a:t>Advantages</a:t>
            </a:r>
            <a:endParaRPr lang="en-US" altLang="en-US" sz="2000" i="1" kern="1200" dirty="0">
              <a:solidFill>
                <a:srgbClr val="080808"/>
              </a:solidFill>
              <a:latin typeface="Times New Roman" panose="02020603050405020304" pitchFamily="18" charset="0"/>
            </a:endParaRPr>
          </a:p>
        </p:txBody>
      </p:sp>
      <p:sp>
        <p:nvSpPr>
          <p:cNvPr id="2" name="Content Placeholder 1">
            <a:extLst>
              <a:ext uri="{FF2B5EF4-FFF2-40B4-BE49-F238E27FC236}">
                <a16:creationId xmlns:a16="http://schemas.microsoft.com/office/drawing/2014/main" id="{7CD73CC4-1417-43E5-9B86-DC33D48292D3}"/>
              </a:ext>
            </a:extLst>
          </p:cNvPr>
          <p:cNvSpPr>
            <a:spLocks noGrp="1"/>
          </p:cNvSpPr>
          <p:nvPr>
            <p:ph sz="quarter" idx="11"/>
          </p:nvPr>
        </p:nvSpPr>
        <p:spPr>
          <a:xfrm>
            <a:off x="3970422" y="1717783"/>
            <a:ext cx="4190719" cy="2112269"/>
          </a:xfrm>
        </p:spPr>
        <p:txBody>
          <a:bodyPr/>
          <a:lstStyle/>
          <a:p>
            <a:pPr marL="282575" lvl="0" indent="-282575">
              <a:spcBef>
                <a:spcPct val="0"/>
              </a:spcBef>
              <a:buClrTx/>
              <a:buSzTx/>
              <a:buFont typeface="Arial" panose="020B0604020202020204" pitchFamily="34" charset="0"/>
              <a:buChar char="•"/>
            </a:pPr>
            <a:r>
              <a:rPr lang="en-US" altLang="en-US" sz="2000" kern="1200" dirty="0">
                <a:solidFill>
                  <a:srgbClr val="080808"/>
                </a:solidFill>
                <a:latin typeface="Arial" panose="020B0604020202020204" pitchFamily="34" charset="0"/>
              </a:rPr>
              <a:t>Improved student performance</a:t>
            </a:r>
          </a:p>
          <a:p>
            <a:pPr marL="282575" lvl="0" indent="-282575">
              <a:spcBef>
                <a:spcPct val="0"/>
              </a:spcBef>
              <a:buClrTx/>
              <a:buSzTx/>
              <a:buFont typeface="Arial" panose="020B0604020202020204" pitchFamily="34" charset="0"/>
              <a:buChar char="•"/>
            </a:pPr>
            <a:r>
              <a:rPr lang="en-US" altLang="en-US" sz="2000" kern="1200" dirty="0">
                <a:solidFill>
                  <a:srgbClr val="080808"/>
                </a:solidFill>
                <a:latin typeface="Arial" panose="020B0604020202020204" pitchFamily="34" charset="0"/>
              </a:rPr>
              <a:t>More teaching time</a:t>
            </a:r>
          </a:p>
          <a:p>
            <a:pPr marL="282575" lvl="0" indent="-282575">
              <a:spcBef>
                <a:spcPct val="0"/>
              </a:spcBef>
              <a:buClrTx/>
              <a:buSzTx/>
              <a:buFont typeface="Arial" panose="020B0604020202020204" pitchFamily="34" charset="0"/>
              <a:buChar char="•"/>
            </a:pPr>
            <a:r>
              <a:rPr lang="en-US" altLang="en-US" sz="2000" kern="1200" dirty="0">
                <a:solidFill>
                  <a:srgbClr val="080808"/>
                </a:solidFill>
                <a:latin typeface="Arial" panose="020B0604020202020204" pitchFamily="34" charset="0"/>
              </a:rPr>
              <a:t>Higher student expectations</a:t>
            </a:r>
          </a:p>
          <a:p>
            <a:pPr marL="282575" lvl="0" indent="-282575">
              <a:spcBef>
                <a:spcPct val="0"/>
              </a:spcBef>
              <a:buClrTx/>
              <a:buSzTx/>
              <a:buFont typeface="Arial" panose="020B0604020202020204" pitchFamily="34" charset="0"/>
              <a:buChar char="•"/>
            </a:pPr>
            <a:r>
              <a:rPr lang="en-US" altLang="en-US" sz="2000" kern="1200" dirty="0">
                <a:solidFill>
                  <a:srgbClr val="080808"/>
                </a:solidFill>
                <a:latin typeface="Arial" panose="020B0604020202020204" pitchFamily="34" charset="0"/>
              </a:rPr>
              <a:t>Identification of poor-performing schools/teachers</a:t>
            </a:r>
          </a:p>
          <a:p>
            <a:pPr marL="282575" lvl="0" indent="-282575">
              <a:spcBef>
                <a:spcPct val="0"/>
              </a:spcBef>
              <a:buClrTx/>
              <a:buSzTx/>
              <a:buFont typeface="Arial" panose="020B0604020202020204" pitchFamily="34" charset="0"/>
              <a:buChar char="•"/>
            </a:pPr>
            <a:r>
              <a:rPr lang="en-US" altLang="en-US" sz="2000" kern="1200" dirty="0">
                <a:solidFill>
                  <a:srgbClr val="080808"/>
                </a:solidFill>
                <a:latin typeface="Arial" panose="020B0604020202020204" pitchFamily="34" charset="0"/>
              </a:rPr>
              <a:t>Improved confidence in schools</a:t>
            </a:r>
            <a:endParaRPr lang="en-US" altLang="en-US" sz="2000" i="1" kern="1200" dirty="0">
              <a:solidFill>
                <a:srgbClr val="080808"/>
              </a:solidFill>
              <a:latin typeface="Arial" panose="020B0604020202020204" pitchFamily="34" charset="0"/>
            </a:endParaRPr>
          </a:p>
        </p:txBody>
      </p:sp>
      <p:sp>
        <p:nvSpPr>
          <p:cNvPr id="4" name="Content Placeholder 3">
            <a:extLst>
              <a:ext uri="{FF2B5EF4-FFF2-40B4-BE49-F238E27FC236}">
                <a16:creationId xmlns:a16="http://schemas.microsoft.com/office/drawing/2014/main" id="{8430BD60-3D91-47CC-B024-E19527229FA6}"/>
              </a:ext>
            </a:extLst>
          </p:cNvPr>
          <p:cNvSpPr>
            <a:spLocks noGrp="1"/>
          </p:cNvSpPr>
          <p:nvPr>
            <p:ph sz="quarter" idx="13"/>
          </p:nvPr>
        </p:nvSpPr>
        <p:spPr>
          <a:xfrm>
            <a:off x="1066800" y="4527884"/>
            <a:ext cx="2003028" cy="496887"/>
          </a:xfrm>
        </p:spPr>
        <p:txBody>
          <a:bodyPr/>
          <a:lstStyle/>
          <a:p>
            <a:pPr marL="0" lvl="0" indent="0" algn="ctr">
              <a:spcBef>
                <a:spcPct val="0"/>
              </a:spcBef>
              <a:buClrTx/>
              <a:buSzTx/>
              <a:buNone/>
            </a:pPr>
            <a:r>
              <a:rPr lang="en-US" altLang="en-US" sz="2400" b="1" kern="1200" dirty="0">
                <a:solidFill>
                  <a:srgbClr val="080808"/>
                </a:solidFill>
                <a:latin typeface="Arial" panose="020B0604020202020204" pitchFamily="34" charset="0"/>
              </a:rPr>
              <a:t>Criticisms</a:t>
            </a:r>
          </a:p>
        </p:txBody>
      </p:sp>
      <p:sp>
        <p:nvSpPr>
          <p:cNvPr id="5" name="Content Placeholder 4">
            <a:extLst>
              <a:ext uri="{FF2B5EF4-FFF2-40B4-BE49-F238E27FC236}">
                <a16:creationId xmlns:a16="http://schemas.microsoft.com/office/drawing/2014/main" id="{847F8923-F9FF-45BE-8D08-F7F3D457F9D7}"/>
              </a:ext>
            </a:extLst>
          </p:cNvPr>
          <p:cNvSpPr>
            <a:spLocks noGrp="1"/>
          </p:cNvSpPr>
          <p:nvPr>
            <p:ph sz="quarter" idx="14"/>
          </p:nvPr>
        </p:nvSpPr>
        <p:spPr>
          <a:xfrm>
            <a:off x="3926306" y="3842084"/>
            <a:ext cx="4190719" cy="2580846"/>
          </a:xfrm>
        </p:spPr>
        <p:txBody>
          <a:bodyPr/>
          <a:lstStyle/>
          <a:p>
            <a:pPr marL="282575" lvl="0" indent="-282575">
              <a:spcBef>
                <a:spcPct val="0"/>
              </a:spcBef>
              <a:buClrTx/>
              <a:buSzTx/>
              <a:buFont typeface="Arial" panose="020B0604020202020204" pitchFamily="34" charset="0"/>
              <a:buChar char="•"/>
            </a:pPr>
            <a:r>
              <a:rPr lang="en-US" altLang="en-US" sz="2000" kern="1200" dirty="0">
                <a:solidFill>
                  <a:srgbClr val="080808"/>
                </a:solidFill>
                <a:latin typeface="Arial" panose="020B0604020202020204" pitchFamily="34" charset="0"/>
              </a:rPr>
              <a:t>“Dumbing down” and more emphasis on rote memorization</a:t>
            </a:r>
          </a:p>
          <a:p>
            <a:pPr marL="282575" lvl="0" indent="-282575">
              <a:spcBef>
                <a:spcPct val="0"/>
              </a:spcBef>
              <a:buClrTx/>
              <a:buSzTx/>
              <a:buFont typeface="Arial" panose="020B0604020202020204" pitchFamily="34" charset="0"/>
              <a:buChar char="•"/>
            </a:pPr>
            <a:r>
              <a:rPr lang="en-US" altLang="en-US" sz="2000" kern="1200" dirty="0">
                <a:solidFill>
                  <a:srgbClr val="080808"/>
                </a:solidFill>
                <a:latin typeface="Arial" panose="020B0604020202020204" pitchFamily="34" charset="0"/>
              </a:rPr>
              <a:t>Less time for problem-solving and critical thinking skills</a:t>
            </a:r>
          </a:p>
          <a:p>
            <a:pPr marL="282575" lvl="0" indent="-282575">
              <a:spcBef>
                <a:spcPct val="0"/>
              </a:spcBef>
              <a:buClrTx/>
              <a:buSzTx/>
              <a:buFont typeface="Arial" panose="020B0604020202020204" pitchFamily="34" charset="0"/>
              <a:buChar char="•"/>
            </a:pPr>
            <a:r>
              <a:rPr lang="en-US" altLang="en-US" sz="2000" kern="1200" dirty="0">
                <a:solidFill>
                  <a:srgbClr val="080808"/>
                </a:solidFill>
                <a:latin typeface="Arial" panose="020B0604020202020204" pitchFamily="34" charset="0"/>
              </a:rPr>
              <a:t>Teachers “teaching to the test”</a:t>
            </a:r>
          </a:p>
          <a:p>
            <a:pPr marL="282575" lvl="0" indent="-282575">
              <a:spcBef>
                <a:spcPct val="0"/>
              </a:spcBef>
              <a:buClrTx/>
              <a:buSzTx/>
              <a:buFont typeface="Arial" panose="020B0604020202020204" pitchFamily="34" charset="0"/>
              <a:buChar char="•"/>
            </a:pPr>
            <a:r>
              <a:rPr lang="en-US" altLang="en-US" sz="2000" kern="1200" dirty="0">
                <a:solidFill>
                  <a:srgbClr val="080808"/>
                </a:solidFill>
                <a:latin typeface="Arial" panose="020B0604020202020204" pitchFamily="34" charset="0"/>
              </a:rPr>
              <a:t>Discrimination against low-socioeconomic-status and ethnic minority children</a:t>
            </a:r>
            <a:endParaRPr lang="en-US" altLang="en-US" sz="2400" i="1" kern="1200" dirty="0">
              <a:solidFill>
                <a:srgbClr val="080808"/>
              </a:solidFill>
              <a:latin typeface="Times New Roman" panose="02020603050405020304" pitchFamily="1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75A46-777A-4430-9E1E-E349BFEF1FF1}"/>
              </a:ext>
            </a:extLst>
          </p:cNvPr>
          <p:cNvSpPr>
            <a:spLocks noGrp="1"/>
          </p:cNvSpPr>
          <p:nvPr>
            <p:ph type="title"/>
          </p:nvPr>
        </p:nvSpPr>
        <p:spPr/>
        <p:txBody>
          <a:bodyPr/>
          <a:lstStyle/>
          <a:p>
            <a:r>
              <a:rPr lang="en-US" altLang="en-US" sz="3600" dirty="0"/>
              <a:t>No Child Left Behind</a:t>
            </a:r>
            <a:endParaRPr lang="en-US" sz="3600" dirty="0"/>
          </a:p>
        </p:txBody>
      </p:sp>
      <p:sp>
        <p:nvSpPr>
          <p:cNvPr id="5" name="Content Placeholder 4">
            <a:extLst>
              <a:ext uri="{FF2B5EF4-FFF2-40B4-BE49-F238E27FC236}">
                <a16:creationId xmlns:a16="http://schemas.microsoft.com/office/drawing/2014/main" id="{0E58B442-A17E-401C-A2F4-9306F59903C7}"/>
              </a:ext>
            </a:extLst>
          </p:cNvPr>
          <p:cNvSpPr>
            <a:spLocks noGrp="1"/>
          </p:cNvSpPr>
          <p:nvPr>
            <p:ph sz="quarter" idx="11"/>
          </p:nvPr>
        </p:nvSpPr>
        <p:spPr>
          <a:xfrm>
            <a:off x="706582" y="1981200"/>
            <a:ext cx="7848601" cy="2092881"/>
          </a:xfrm>
          <a:gradFill flip="none" rotWithShape="0">
            <a:gsLst>
              <a:gs pos="0">
                <a:schemeClr val="folHlink"/>
              </a:gs>
              <a:gs pos="100000">
                <a:schemeClr val="folHlink">
                  <a:gamma/>
                  <a:tint val="0"/>
                  <a:invGamma/>
                </a:schemeClr>
              </a:gs>
            </a:gsLst>
            <a:lin ang="5400000" scaled="1"/>
            <a:tileRect/>
          </a:gradFill>
          <a:ln w="31750" cap="sq">
            <a:solidFill>
              <a:srgbClr val="999933"/>
            </a:solidFill>
            <a:miter lim="800000"/>
          </a:ln>
        </p:spPr>
        <p:txBody>
          <a:bodyPr tIns="182880"/>
          <a:lstStyle/>
          <a:p>
            <a:pPr>
              <a:buClr>
                <a:schemeClr val="tx2"/>
              </a:buClr>
              <a:buSzPct val="100000"/>
              <a:buFont typeface="Arial" panose="020B0604020202020204" pitchFamily="34" charset="0"/>
              <a:buChar char="•"/>
              <a:tabLst>
                <a:tab pos="1371600" algn="l"/>
                <a:tab pos="4972050" algn="l"/>
              </a:tabLst>
              <a:defRPr/>
            </a:pPr>
            <a:r>
              <a:rPr lang="en-US" sz="2800" dirty="0">
                <a:latin typeface="Arial" charset="0"/>
              </a:rPr>
              <a:t>By 2014, every U.S. student will test to proficiency in core math and literacy skills</a:t>
            </a:r>
          </a:p>
          <a:p>
            <a:pPr>
              <a:buClr>
                <a:schemeClr val="tx2"/>
              </a:buClr>
              <a:buSzPct val="100000"/>
              <a:buFont typeface="Arial" panose="020B0604020202020204" pitchFamily="34" charset="0"/>
              <a:buChar char="•"/>
              <a:tabLst>
                <a:tab pos="1371600" algn="l"/>
                <a:tab pos="4972050" algn="l"/>
              </a:tabLst>
              <a:defRPr/>
            </a:pPr>
            <a:r>
              <a:rPr lang="en-US" sz="2800" b="1" dirty="0">
                <a:effectLst>
                  <a:outerShdw blurRad="38100" dist="38100" dir="2700000" algn="tl">
                    <a:srgbClr val="FFFFFF"/>
                  </a:outerShdw>
                </a:effectLst>
                <a:latin typeface="Arial" charset="0"/>
              </a:rPr>
              <a:t>A</a:t>
            </a:r>
            <a:r>
              <a:rPr lang="en-US" sz="2800" dirty="0">
                <a:latin typeface="Arial" charset="0"/>
              </a:rPr>
              <a:t>dequate </a:t>
            </a:r>
            <a:r>
              <a:rPr lang="en-US" sz="2800" b="1" dirty="0">
                <a:effectLst>
                  <a:outerShdw blurRad="38100" dist="38100" dir="2700000" algn="tl">
                    <a:srgbClr val="FFFFFF"/>
                  </a:outerShdw>
                </a:effectLst>
                <a:latin typeface="Arial" charset="0"/>
              </a:rPr>
              <a:t>Y</a:t>
            </a:r>
            <a:r>
              <a:rPr lang="en-US" sz="2800" dirty="0">
                <a:latin typeface="Arial" charset="0"/>
              </a:rPr>
              <a:t>early </a:t>
            </a:r>
            <a:r>
              <a:rPr lang="en-US" sz="2800" b="1" dirty="0">
                <a:effectLst>
                  <a:outerShdw blurRad="38100" dist="38100" dir="2700000" algn="tl">
                    <a:srgbClr val="FFFFFF"/>
                  </a:outerShdw>
                </a:effectLst>
                <a:latin typeface="Arial" charset="0"/>
              </a:rPr>
              <a:t>P</a:t>
            </a:r>
            <a:r>
              <a:rPr lang="en-US" sz="2800" dirty="0">
                <a:latin typeface="Arial" charset="0"/>
              </a:rPr>
              <a:t>rogress (</a:t>
            </a:r>
            <a:r>
              <a:rPr lang="en-US" sz="2800" b="1" dirty="0">
                <a:effectLst>
                  <a:outerShdw blurRad="38100" dist="38100" dir="2700000" algn="tl">
                    <a:srgbClr val="FFFFFF"/>
                  </a:outerShdw>
                </a:effectLst>
                <a:latin typeface="Arial" charset="0"/>
              </a:rPr>
              <a:t>AYP</a:t>
            </a:r>
            <a:r>
              <a:rPr lang="en-US" sz="2800" dirty="0">
                <a:latin typeface="Arial" charset="0"/>
              </a:rPr>
              <a:t>) for entire school and sub-groups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2B49F9-BB83-4AD2-863B-D6A7B0436987}"/>
              </a:ext>
            </a:extLst>
          </p:cNvPr>
          <p:cNvSpPr>
            <a:spLocks noGrp="1"/>
          </p:cNvSpPr>
          <p:nvPr>
            <p:ph type="title"/>
          </p:nvPr>
        </p:nvSpPr>
        <p:spPr/>
        <p:txBody>
          <a:bodyPr/>
          <a:lstStyle/>
          <a:p>
            <a:r>
              <a:rPr lang="en-US" altLang="en-US" dirty="0"/>
              <a:t>Assessment of Teachers</a:t>
            </a:r>
            <a:endParaRPr lang="en-US" dirty="0"/>
          </a:p>
        </p:txBody>
      </p:sp>
      <p:sp>
        <p:nvSpPr>
          <p:cNvPr id="2" name="Content Placeholder 1">
            <a:extLst>
              <a:ext uri="{FF2B5EF4-FFF2-40B4-BE49-F238E27FC236}">
                <a16:creationId xmlns:a16="http://schemas.microsoft.com/office/drawing/2014/main" id="{B733B35D-5930-4DEF-9260-4CC4802C3368}"/>
              </a:ext>
            </a:extLst>
          </p:cNvPr>
          <p:cNvSpPr>
            <a:spLocks noGrp="1"/>
          </p:cNvSpPr>
          <p:nvPr>
            <p:ph sz="half" idx="1"/>
          </p:nvPr>
        </p:nvSpPr>
        <p:spPr>
          <a:xfrm>
            <a:off x="610118" y="1922208"/>
            <a:ext cx="4038081" cy="3411792"/>
          </a:xfrm>
        </p:spPr>
        <p:txBody>
          <a:bodyPr/>
          <a:lstStyle/>
          <a:p>
            <a:pPr eaLnBrk="1" hangingPunct="1">
              <a:buFont typeface="Wingdings" pitchFamily="28" charset="2"/>
              <a:buNone/>
              <a:defRPr/>
            </a:pPr>
            <a:r>
              <a:rPr lang="en-US" b="1" dirty="0">
                <a:effectLst>
                  <a:outerShdw blurRad="38100" dist="38100" dir="2700000" algn="tl">
                    <a:srgbClr val="C0C0C0"/>
                  </a:outerShdw>
                </a:effectLst>
              </a:rPr>
              <a:t>Praxis and State Tests</a:t>
            </a:r>
            <a:endParaRPr lang="en-US" dirty="0"/>
          </a:p>
          <a:p>
            <a:pPr eaLnBrk="1" hangingPunct="1">
              <a:buClr>
                <a:srgbClr val="826200"/>
              </a:buClr>
              <a:buSzPct val="100000"/>
              <a:buFont typeface="Arial" panose="020B0604020202020204" pitchFamily="34" charset="0"/>
              <a:buChar char="•"/>
              <a:defRPr/>
            </a:pPr>
            <a:r>
              <a:rPr lang="en-US" dirty="0"/>
              <a:t>Basic skills</a:t>
            </a:r>
          </a:p>
          <a:p>
            <a:pPr eaLnBrk="1" hangingPunct="1">
              <a:buClr>
                <a:srgbClr val="826200"/>
              </a:buClr>
              <a:buSzPct val="100000"/>
              <a:buFont typeface="Arial" panose="020B0604020202020204" pitchFamily="34" charset="0"/>
              <a:buChar char="•"/>
              <a:defRPr/>
            </a:pPr>
            <a:r>
              <a:rPr lang="en-US" dirty="0"/>
              <a:t>Subject-matter knowledge</a:t>
            </a:r>
          </a:p>
          <a:p>
            <a:pPr eaLnBrk="1" hangingPunct="1">
              <a:buClr>
                <a:srgbClr val="826200"/>
              </a:buClr>
              <a:buSzPct val="100000"/>
              <a:buFont typeface="Arial" panose="020B0604020202020204" pitchFamily="34" charset="0"/>
              <a:buChar char="•"/>
              <a:defRPr/>
            </a:pPr>
            <a:r>
              <a:rPr lang="en-US" dirty="0"/>
              <a:t>Pedagogical knowledge</a:t>
            </a:r>
          </a:p>
        </p:txBody>
      </p:sp>
      <p:sp>
        <p:nvSpPr>
          <p:cNvPr id="3" name="Content Placeholder 2">
            <a:extLst>
              <a:ext uri="{FF2B5EF4-FFF2-40B4-BE49-F238E27FC236}">
                <a16:creationId xmlns:a16="http://schemas.microsoft.com/office/drawing/2014/main" id="{BC4F922C-B3C0-4ABA-AB4D-599D9E536DFF}"/>
              </a:ext>
            </a:extLst>
          </p:cNvPr>
          <p:cNvSpPr>
            <a:spLocks noGrp="1"/>
          </p:cNvSpPr>
          <p:nvPr>
            <p:ph sz="half" idx="2"/>
          </p:nvPr>
        </p:nvSpPr>
        <p:spPr>
          <a:xfrm>
            <a:off x="4870911" y="1907460"/>
            <a:ext cx="3754437" cy="3578940"/>
          </a:xfrm>
        </p:spPr>
        <p:txBody>
          <a:bodyPr/>
          <a:lstStyle/>
          <a:p>
            <a:pPr eaLnBrk="1" hangingPunct="1">
              <a:buFont typeface="Wingdings" pitchFamily="28" charset="2"/>
              <a:buNone/>
              <a:defRPr/>
            </a:pPr>
            <a:r>
              <a:rPr lang="en-US" b="1" dirty="0">
                <a:effectLst>
                  <a:outerShdw blurRad="38100" dist="38100" dir="2700000" algn="tl">
                    <a:srgbClr val="C0C0C0"/>
                  </a:outerShdw>
                </a:effectLst>
              </a:rPr>
              <a:t>National Tests</a:t>
            </a:r>
          </a:p>
          <a:p>
            <a:pPr eaLnBrk="1" hangingPunct="1">
              <a:buClr>
                <a:srgbClr val="826200"/>
              </a:buClr>
              <a:buSzPct val="100000"/>
              <a:buFont typeface="Arial" panose="020B0604020202020204" pitchFamily="34" charset="0"/>
              <a:buChar char="•"/>
              <a:defRPr/>
            </a:pPr>
            <a:r>
              <a:rPr lang="en-US" dirty="0"/>
              <a:t>National Academy of Education</a:t>
            </a:r>
          </a:p>
          <a:p>
            <a:pPr eaLnBrk="1" hangingPunct="1">
              <a:buClr>
                <a:srgbClr val="826200"/>
              </a:buClr>
              <a:buSzPct val="100000"/>
              <a:buFont typeface="Arial" panose="020B0604020202020204" pitchFamily="34" charset="0"/>
              <a:buChar char="•"/>
              <a:defRPr/>
            </a:pPr>
            <a:r>
              <a:rPr lang="en-US" dirty="0"/>
              <a:t>National Board for Professional Teaching Standards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240ACE-9E12-417D-B698-27CE1E5915F8}"/>
              </a:ext>
            </a:extLst>
          </p:cNvPr>
          <p:cNvSpPr>
            <a:spLocks noGrp="1"/>
          </p:cNvSpPr>
          <p:nvPr>
            <p:ph type="title"/>
          </p:nvPr>
        </p:nvSpPr>
        <p:spPr>
          <a:xfrm>
            <a:off x="1071563" y="228600"/>
            <a:ext cx="7310437" cy="1184275"/>
          </a:xfrm>
        </p:spPr>
        <p:txBody>
          <a:bodyPr/>
          <a:lstStyle/>
          <a:p>
            <a:r>
              <a:rPr lang="en-US" altLang="en-US" sz="3600" dirty="0"/>
              <a:t>Standardized Tests and Teaching</a:t>
            </a:r>
            <a:r>
              <a:rPr lang="en-US" altLang="en-US" sz="3600" dirty="0">
                <a:solidFill>
                  <a:srgbClr val="000000"/>
                </a:solidFill>
              </a:rPr>
              <a:t>,</a:t>
            </a:r>
            <a:r>
              <a:rPr lang="en-US" altLang="en-US" sz="2000" dirty="0">
                <a:solidFill>
                  <a:srgbClr val="000000"/>
                </a:solidFill>
              </a:rPr>
              <a:t> </a:t>
            </a:r>
            <a:r>
              <a:rPr lang="en-US" altLang="en-US" sz="3600" dirty="0">
                <a:solidFill>
                  <a:srgbClr val="000000"/>
                </a:solidFill>
              </a:rPr>
              <a:t>3</a:t>
            </a:r>
            <a:endParaRPr lang="en-US" sz="3600" dirty="0"/>
          </a:p>
        </p:txBody>
      </p:sp>
      <p:pic>
        <p:nvPicPr>
          <p:cNvPr id="11" name="Picture 10">
            <a:extLst>
              <a:ext uri="{FF2B5EF4-FFF2-40B4-BE49-F238E27FC236}">
                <a16:creationId xmlns:a16="http://schemas.microsoft.com/office/drawing/2014/main" id="{CB7813FB-2F2E-4960-8241-F0849542E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0201"/>
            <a:ext cx="8144539" cy="4832498"/>
          </a:xfrm>
          <a:prstGeom prst="rect">
            <a:avLst/>
          </a:prstGeom>
        </p:spPr>
      </p:pic>
      <p:sp>
        <p:nvSpPr>
          <p:cNvPr id="4" name="Content Placeholder 5">
            <a:extLst>
              <a:ext uri="{FF2B5EF4-FFF2-40B4-BE49-F238E27FC236}">
                <a16:creationId xmlns:a16="http://schemas.microsoft.com/office/drawing/2014/main" id="{0A5986B0-0458-4CB0-9ECE-B5E63457407C}"/>
              </a:ext>
            </a:extLst>
          </p:cNvPr>
          <p:cNvSpPr>
            <a:spLocks noGrp="1"/>
          </p:cNvSpPr>
          <p:nvPr>
            <p:ph sz="quarter" idx="11"/>
          </p:nvPr>
        </p:nvSpPr>
        <p:spPr>
          <a:xfrm>
            <a:off x="6705600" y="5778193"/>
            <a:ext cx="2057400" cy="3810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C769-0240-46EF-A111-92A9F4636D37}"/>
              </a:ext>
            </a:extLst>
          </p:cNvPr>
          <p:cNvSpPr>
            <a:spLocks noGrp="1"/>
          </p:cNvSpPr>
          <p:nvPr>
            <p:ph type="title"/>
          </p:nvPr>
        </p:nvSpPr>
        <p:spPr/>
        <p:txBody>
          <a:bodyPr/>
          <a:lstStyle/>
          <a:p>
            <a:r>
              <a:rPr lang="en-US" altLang="en-US" sz="3600" dirty="0"/>
              <a:t>Don’ts of Standardized Testing</a:t>
            </a:r>
            <a:endParaRPr lang="en-US" sz="3600" dirty="0"/>
          </a:p>
        </p:txBody>
      </p:sp>
      <p:sp>
        <p:nvSpPr>
          <p:cNvPr id="6" name="Content Placeholder 4">
            <a:extLst>
              <a:ext uri="{FF2B5EF4-FFF2-40B4-BE49-F238E27FC236}">
                <a16:creationId xmlns:a16="http://schemas.microsoft.com/office/drawing/2014/main" id="{C46B5F0E-61C1-42E4-9EA2-693825807356}"/>
              </a:ext>
            </a:extLst>
          </p:cNvPr>
          <p:cNvSpPr>
            <a:spLocks noGrp="1"/>
          </p:cNvSpPr>
          <p:nvPr>
            <p:ph sz="quarter" idx="11"/>
          </p:nvPr>
        </p:nvSpPr>
        <p:spPr>
          <a:xfrm>
            <a:off x="762001" y="1666316"/>
            <a:ext cx="7696199" cy="4746516"/>
          </a:xfrm>
        </p:spPr>
        <p:txBody>
          <a:bodyPr/>
          <a:lstStyle/>
          <a:p>
            <a:pPr marL="0" indent="0">
              <a:spcBef>
                <a:spcPts val="0"/>
              </a:spcBef>
              <a:spcAft>
                <a:spcPts val="0"/>
              </a:spcAft>
              <a:buNone/>
            </a:pPr>
            <a:r>
              <a:rPr lang="en-US" altLang="en-US" sz="4000" b="1" dirty="0">
                <a:latin typeface="Arial" panose="020B0604020202020204" pitchFamily="34" charset="0"/>
              </a:rPr>
              <a:t>Do not</a:t>
            </a:r>
            <a:r>
              <a:rPr lang="en-US" altLang="en-US" sz="4000" dirty="0">
                <a:latin typeface="Arial" panose="020B0604020202020204" pitchFamily="34" charset="0"/>
              </a:rPr>
              <a:t>:</a:t>
            </a:r>
          </a:p>
          <a:p>
            <a:pPr marL="977900" lvl="1" defTabSz="1485900">
              <a:spcBef>
                <a:spcPct val="30000"/>
              </a:spcBef>
              <a:buClr>
                <a:srgbClr val="826200"/>
              </a:buClr>
              <a:buSzPct val="100000"/>
              <a:buFont typeface="Arial" panose="020B0604020202020204" pitchFamily="34" charset="0"/>
              <a:buChar char="•"/>
            </a:pPr>
            <a:r>
              <a:rPr lang="en-US" altLang="en-US" sz="2400" dirty="0">
                <a:latin typeface="Arial" panose="020B0604020202020204" pitchFamily="34" charset="0"/>
              </a:rPr>
              <a:t>Teach to the test</a:t>
            </a:r>
          </a:p>
          <a:p>
            <a:pPr marL="977900" lvl="1" defTabSz="1485900">
              <a:spcBef>
                <a:spcPct val="30000"/>
              </a:spcBef>
              <a:buClr>
                <a:srgbClr val="826200"/>
              </a:buClr>
              <a:buSzPct val="100000"/>
              <a:buFont typeface="Arial" panose="020B0604020202020204" pitchFamily="34" charset="0"/>
              <a:buChar char="•"/>
            </a:pPr>
            <a:r>
              <a:rPr lang="en-US" altLang="en-US" sz="2400" dirty="0">
                <a:latin typeface="Arial" panose="020B0604020202020204" pitchFamily="34" charset="0"/>
              </a:rPr>
              <a:t>Use the standardized test format for classroom tests</a:t>
            </a:r>
          </a:p>
          <a:p>
            <a:pPr marL="977900" lvl="1" defTabSz="1485900">
              <a:spcBef>
                <a:spcPct val="30000"/>
              </a:spcBef>
              <a:buClr>
                <a:srgbClr val="826200"/>
              </a:buClr>
              <a:buSzPct val="100000"/>
              <a:buFont typeface="Arial" panose="020B0604020202020204" pitchFamily="34" charset="0"/>
              <a:buChar char="•"/>
            </a:pPr>
            <a:r>
              <a:rPr lang="en-US" altLang="en-US" sz="2400" dirty="0">
                <a:latin typeface="Arial" panose="020B0604020202020204" pitchFamily="34" charset="0"/>
              </a:rPr>
              <a:t>Describe tests as a burden</a:t>
            </a:r>
          </a:p>
          <a:p>
            <a:pPr marL="977900" lvl="1" defTabSz="1485900">
              <a:spcBef>
                <a:spcPct val="30000"/>
              </a:spcBef>
              <a:buClr>
                <a:srgbClr val="826200"/>
              </a:buClr>
              <a:buSzPct val="100000"/>
              <a:buFont typeface="Arial" panose="020B0604020202020204" pitchFamily="34" charset="0"/>
              <a:buChar char="•"/>
            </a:pPr>
            <a:r>
              <a:rPr lang="en-US" altLang="en-US" sz="2400" dirty="0">
                <a:latin typeface="Arial" panose="020B0604020202020204" pitchFamily="34" charset="0"/>
              </a:rPr>
              <a:t>Tell students that important decisions will be made solely on the results of a single test</a:t>
            </a:r>
          </a:p>
          <a:p>
            <a:pPr marL="977900" lvl="1" defTabSz="1485900">
              <a:spcBef>
                <a:spcPct val="30000"/>
              </a:spcBef>
              <a:buClr>
                <a:srgbClr val="826200"/>
              </a:buClr>
              <a:buSzPct val="100000"/>
              <a:buFont typeface="Arial" panose="020B0604020202020204" pitchFamily="34" charset="0"/>
              <a:buChar char="•"/>
            </a:pPr>
            <a:r>
              <a:rPr lang="en-US" altLang="en-US" sz="2400" dirty="0">
                <a:latin typeface="Arial" panose="020B0604020202020204" pitchFamily="34" charset="0"/>
              </a:rPr>
              <a:t>Use previous forms of the test to prepare students</a:t>
            </a:r>
          </a:p>
          <a:p>
            <a:pPr marL="977900" lvl="1" defTabSz="1485900">
              <a:spcBef>
                <a:spcPct val="30000"/>
              </a:spcBef>
              <a:buClr>
                <a:srgbClr val="826200"/>
              </a:buClr>
              <a:buSzPct val="100000"/>
              <a:buFont typeface="Arial" panose="020B0604020202020204" pitchFamily="34" charset="0"/>
              <a:buChar char="•"/>
            </a:pPr>
            <a:r>
              <a:rPr lang="en-US" altLang="en-US" sz="2400" dirty="0">
                <a:latin typeface="Arial" panose="020B0604020202020204" pitchFamily="34" charset="0"/>
              </a:rPr>
              <a:t>Convey a negative attitude about the test</a:t>
            </a:r>
          </a:p>
        </p:txBody>
      </p:sp>
      <p:pic>
        <p:nvPicPr>
          <p:cNvPr id="2150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676400"/>
            <a:ext cx="11191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E4023-E920-4D9E-90C1-B0C6349950D7}"/>
              </a:ext>
            </a:extLst>
          </p:cNvPr>
          <p:cNvSpPr>
            <a:spLocks noGrp="1"/>
          </p:cNvSpPr>
          <p:nvPr>
            <p:ph type="title"/>
          </p:nvPr>
        </p:nvSpPr>
        <p:spPr>
          <a:xfrm>
            <a:off x="1071563" y="200025"/>
            <a:ext cx="7158037" cy="1184275"/>
          </a:xfrm>
        </p:spPr>
        <p:txBody>
          <a:bodyPr/>
          <a:lstStyle/>
          <a:p>
            <a:r>
              <a:rPr lang="en-US" dirty="0"/>
              <a:t>Learning Goals</a:t>
            </a:r>
          </a:p>
        </p:txBody>
      </p:sp>
      <p:sp>
        <p:nvSpPr>
          <p:cNvPr id="3" name="Content Placeholder 2">
            <a:extLst>
              <a:ext uri="{FF2B5EF4-FFF2-40B4-BE49-F238E27FC236}">
                <a16:creationId xmlns:a16="http://schemas.microsoft.com/office/drawing/2014/main" id="{9CA2E2D7-B961-44E4-BD6B-3E9D2735FDF4}"/>
              </a:ext>
            </a:extLst>
          </p:cNvPr>
          <p:cNvSpPr>
            <a:spLocks noGrp="1"/>
          </p:cNvSpPr>
          <p:nvPr>
            <p:ph idx="1"/>
          </p:nvPr>
        </p:nvSpPr>
        <p:spPr>
          <a:xfrm>
            <a:off x="949325" y="1981200"/>
            <a:ext cx="7051675" cy="4419600"/>
          </a:xfrm>
        </p:spPr>
        <p:txBody>
          <a:bodyPr/>
          <a:lstStyle/>
          <a:p>
            <a:pPr eaLnBrk="1" hangingPunct="1">
              <a:lnSpc>
                <a:spcPct val="80000"/>
              </a:lnSpc>
              <a:spcBef>
                <a:spcPct val="50000"/>
              </a:spcBef>
              <a:buClr>
                <a:srgbClr val="826200"/>
              </a:buClr>
              <a:buSzPct val="100000"/>
              <a:buFont typeface="Arial" panose="020B0604020202020204" pitchFamily="34" charset="0"/>
              <a:buChar char="•"/>
              <a:tabLst>
                <a:tab pos="349250" algn="l"/>
              </a:tabLst>
            </a:pPr>
            <a:r>
              <a:rPr lang="en-US" altLang="en-US" sz="2800" dirty="0"/>
              <a:t>Discuss the nature and purpose of standardized tests as well as the criteria for evaluating them</a:t>
            </a:r>
          </a:p>
          <a:p>
            <a:pPr eaLnBrk="1" hangingPunct="1">
              <a:lnSpc>
                <a:spcPct val="80000"/>
              </a:lnSpc>
              <a:spcBef>
                <a:spcPct val="50000"/>
              </a:spcBef>
              <a:buClr>
                <a:srgbClr val="826200"/>
              </a:buClr>
              <a:buSzPct val="100000"/>
              <a:buFont typeface="Arial" panose="020B0604020202020204" pitchFamily="34" charset="0"/>
              <a:buChar char="•"/>
              <a:tabLst>
                <a:tab pos="349250" algn="l"/>
              </a:tabLst>
            </a:pPr>
            <a:r>
              <a:rPr lang="en-US" altLang="en-US" sz="2800" dirty="0"/>
              <a:t>Compare aptitude and achievement tests and describe different types of achievement tests as well as some issues involved in these tests</a:t>
            </a:r>
          </a:p>
          <a:p>
            <a:pPr eaLnBrk="1" hangingPunct="1">
              <a:lnSpc>
                <a:spcPct val="80000"/>
              </a:lnSpc>
              <a:spcBef>
                <a:spcPct val="50000"/>
              </a:spcBef>
              <a:buClr>
                <a:srgbClr val="826200"/>
              </a:buClr>
              <a:buSzPct val="100000"/>
              <a:buFont typeface="Arial" panose="020B0604020202020204" pitchFamily="34" charset="0"/>
              <a:buChar char="•"/>
              <a:tabLst>
                <a:tab pos="349250" algn="l"/>
              </a:tabLst>
            </a:pPr>
            <a:r>
              <a:rPr lang="en-US" altLang="en-US" sz="2800" dirty="0"/>
              <a:t>Identify the teacher’s roles in standardized testing</a:t>
            </a:r>
          </a:p>
          <a:p>
            <a:pPr eaLnBrk="1" hangingPunct="1">
              <a:lnSpc>
                <a:spcPct val="80000"/>
              </a:lnSpc>
              <a:spcBef>
                <a:spcPct val="50000"/>
              </a:spcBef>
              <a:buClr>
                <a:srgbClr val="826200"/>
              </a:buClr>
              <a:buSzPct val="100000"/>
              <a:buFont typeface="Arial" panose="020B0604020202020204" pitchFamily="34" charset="0"/>
              <a:buChar char="•"/>
              <a:tabLst>
                <a:tab pos="349250" algn="l"/>
              </a:tabLst>
            </a:pPr>
            <a:r>
              <a:rPr lang="en-US" altLang="en-US" sz="2800" dirty="0"/>
              <a:t>Evaluate some key issues in standardized testing</a:t>
            </a:r>
            <a:endParaRPr lang="en-US" altLang="en-US" sz="2800" b="1"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dirty="0"/>
              <a:t>Best Practices for Improving Students’ Test-Taking Skills</a:t>
            </a:r>
          </a:p>
        </p:txBody>
      </p:sp>
      <p:sp>
        <p:nvSpPr>
          <p:cNvPr id="22531" name="Content Placeholder 2"/>
          <p:cNvSpPr>
            <a:spLocks noGrp="1"/>
          </p:cNvSpPr>
          <p:nvPr>
            <p:ph idx="1"/>
          </p:nvPr>
        </p:nvSpPr>
        <p:spPr>
          <a:xfrm>
            <a:off x="609600" y="1600200"/>
            <a:ext cx="7966075" cy="4724400"/>
          </a:xfrm>
        </p:spPr>
        <p:txBody>
          <a:bodyPr/>
          <a:lstStyle/>
          <a:p>
            <a:pPr eaLnBrk="1" hangingPunct="1">
              <a:buClr>
                <a:srgbClr val="826200"/>
              </a:buClr>
              <a:buSzPct val="100000"/>
              <a:buFont typeface="Arial" panose="020B0604020202020204" pitchFamily="34" charset="0"/>
              <a:buChar char="•"/>
            </a:pPr>
            <a:r>
              <a:rPr lang="en-US" altLang="en-US" sz="2400" dirty="0"/>
              <a:t>Read instructions and individual items carefully</a:t>
            </a:r>
          </a:p>
          <a:p>
            <a:pPr eaLnBrk="1" hangingPunct="1">
              <a:buClr>
                <a:srgbClr val="826200"/>
              </a:buClr>
              <a:buSzPct val="100000"/>
              <a:buFont typeface="Arial" panose="020B0604020202020204" pitchFamily="34" charset="0"/>
              <a:buChar char="•"/>
            </a:pPr>
            <a:r>
              <a:rPr lang="en-US" altLang="en-US" sz="2400" dirty="0"/>
              <a:t>Keep track of time; work quickly enough to finish the test</a:t>
            </a:r>
          </a:p>
          <a:p>
            <a:pPr eaLnBrk="1" hangingPunct="1">
              <a:buClr>
                <a:srgbClr val="826200"/>
              </a:buClr>
              <a:buSzPct val="100000"/>
              <a:buFont typeface="Arial" panose="020B0604020202020204" pitchFamily="34" charset="0"/>
              <a:buChar char="•"/>
            </a:pPr>
            <a:r>
              <a:rPr lang="en-US" altLang="en-US" sz="2400" dirty="0"/>
              <a:t>Skip difficult items; return to them later</a:t>
            </a:r>
          </a:p>
          <a:p>
            <a:pPr eaLnBrk="1" hangingPunct="1">
              <a:buClr>
                <a:srgbClr val="826200"/>
              </a:buClr>
              <a:buSzPct val="100000"/>
              <a:buFont typeface="Arial" panose="020B0604020202020204" pitchFamily="34" charset="0"/>
              <a:buChar char="•"/>
            </a:pPr>
            <a:r>
              <a:rPr lang="en-US" altLang="en-US" sz="2400" dirty="0"/>
              <a:t>Make informed guesses instead of omitting items</a:t>
            </a:r>
          </a:p>
          <a:p>
            <a:pPr eaLnBrk="1" hangingPunct="1">
              <a:buClr>
                <a:srgbClr val="826200"/>
              </a:buClr>
              <a:buSzPct val="100000"/>
              <a:buFont typeface="Arial" panose="020B0604020202020204" pitchFamily="34" charset="0"/>
              <a:buChar char="•"/>
            </a:pPr>
            <a:r>
              <a:rPr lang="en-US" altLang="en-US" sz="2400" dirty="0"/>
              <a:t>On multiple-choice tests, eliminate as many items as possible</a:t>
            </a:r>
          </a:p>
          <a:p>
            <a:pPr eaLnBrk="1" hangingPunct="1">
              <a:buClr>
                <a:srgbClr val="826200"/>
              </a:buClr>
              <a:buSzPct val="100000"/>
              <a:buFont typeface="Arial" panose="020B0604020202020204" pitchFamily="34" charset="0"/>
              <a:buChar char="•"/>
            </a:pPr>
            <a:r>
              <a:rPr lang="en-US" altLang="en-US" sz="2400" dirty="0"/>
              <a:t>Follow directions carefully when marking responses </a:t>
            </a:r>
          </a:p>
          <a:p>
            <a:pPr eaLnBrk="1" hangingPunct="1">
              <a:buClr>
                <a:srgbClr val="826200"/>
              </a:buClr>
              <a:buSzPct val="100000"/>
              <a:buFont typeface="Arial" panose="020B0604020202020204" pitchFamily="34" charset="0"/>
              <a:buChar char="•"/>
            </a:pPr>
            <a:r>
              <a:rPr lang="en-US" altLang="en-US" sz="2400" dirty="0"/>
              <a:t>Check answer sheets; make sure the appropriate response is marked</a:t>
            </a:r>
          </a:p>
          <a:p>
            <a:pPr eaLnBrk="1" hangingPunct="1">
              <a:buClr>
                <a:srgbClr val="826200"/>
              </a:buClr>
              <a:buSzPct val="100000"/>
              <a:buFont typeface="Arial" panose="020B0604020202020204" pitchFamily="34" charset="0"/>
              <a:buChar char="•"/>
            </a:pPr>
            <a:r>
              <a:rPr lang="en-US" altLang="en-US" sz="2400" dirty="0"/>
              <a:t>Double-check if time permits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1981C-FEF2-418E-B225-44E63D916C19}"/>
              </a:ext>
            </a:extLst>
          </p:cNvPr>
          <p:cNvSpPr>
            <a:spLocks noGrp="1"/>
          </p:cNvSpPr>
          <p:nvPr>
            <p:ph type="title"/>
          </p:nvPr>
        </p:nvSpPr>
        <p:spPr/>
        <p:txBody>
          <a:bodyPr/>
          <a:lstStyle/>
          <a:p>
            <a:r>
              <a:rPr lang="en-US" altLang="en-US" dirty="0"/>
              <a:t>Descriptive Statistics</a:t>
            </a:r>
            <a:endParaRPr lang="en-US" dirty="0"/>
          </a:p>
        </p:txBody>
      </p:sp>
      <p:sp>
        <p:nvSpPr>
          <p:cNvPr id="8" name="Content Placeholder 4">
            <a:extLst>
              <a:ext uri="{FF2B5EF4-FFF2-40B4-BE49-F238E27FC236}">
                <a16:creationId xmlns:a16="http://schemas.microsoft.com/office/drawing/2014/main" id="{B18F9C6B-142B-4978-A1E2-A6182A20F08C}"/>
              </a:ext>
            </a:extLst>
          </p:cNvPr>
          <p:cNvSpPr>
            <a:spLocks noGrp="1"/>
          </p:cNvSpPr>
          <p:nvPr>
            <p:ph sz="quarter" idx="11"/>
          </p:nvPr>
        </p:nvSpPr>
        <p:spPr>
          <a:xfrm>
            <a:off x="555523" y="1641887"/>
            <a:ext cx="7964129" cy="1196563"/>
          </a:xfrm>
        </p:spPr>
        <p:txBody>
          <a:bodyPr/>
          <a:lstStyle/>
          <a:p>
            <a:pPr marL="0" lvl="0" indent="0" algn="ctr">
              <a:spcBef>
                <a:spcPct val="0"/>
              </a:spcBef>
              <a:buClrTx/>
              <a:buSzTx/>
              <a:buNone/>
            </a:pPr>
            <a:r>
              <a:rPr lang="en-US" altLang="en-US" sz="2400" b="1" kern="1200" dirty="0">
                <a:solidFill>
                  <a:srgbClr val="080808"/>
                </a:solidFill>
                <a:latin typeface="Arial" panose="020B0604020202020204" pitchFamily="34" charset="0"/>
              </a:rPr>
              <a:t>Descriptive statistics</a:t>
            </a:r>
            <a:r>
              <a:rPr lang="en-US" altLang="en-US" sz="2400" kern="1200" dirty="0">
                <a:solidFill>
                  <a:srgbClr val="080808"/>
                </a:solidFill>
                <a:latin typeface="Arial" panose="020B0604020202020204" pitchFamily="34" charset="0"/>
              </a:rPr>
              <a:t> are the mathematical procedures that are used to describe and summarize data in a meaningful way</a:t>
            </a:r>
            <a:endParaRPr lang="en-US" altLang="en-US" sz="2400" i="1" kern="1200" dirty="0">
              <a:solidFill>
                <a:srgbClr val="080808"/>
              </a:solidFill>
              <a:latin typeface="Arial" panose="020B0604020202020204" pitchFamily="34" charset="0"/>
            </a:endParaRPr>
          </a:p>
        </p:txBody>
      </p:sp>
      <p:pic>
        <p:nvPicPr>
          <p:cNvPr id="4" name="Picture 3">
            <a:extLst>
              <a:ext uri="{FF2B5EF4-FFF2-40B4-BE49-F238E27FC236}">
                <a16:creationId xmlns:a16="http://schemas.microsoft.com/office/drawing/2014/main" id="{91BC7E22-6B99-42F1-8D97-9ACC82EBD1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33" t="40000" r="5001" b="6111"/>
          <a:stretch/>
        </p:blipFill>
        <p:spPr>
          <a:xfrm>
            <a:off x="304800" y="2743200"/>
            <a:ext cx="8382000" cy="3695700"/>
          </a:xfrm>
          <a:prstGeom prst="rect">
            <a:avLst/>
          </a:prstGeom>
        </p:spPr>
      </p:pic>
      <p:sp>
        <p:nvSpPr>
          <p:cNvPr id="6" name="Content Placeholder 11">
            <a:extLst>
              <a:ext uri="{FF2B5EF4-FFF2-40B4-BE49-F238E27FC236}">
                <a16:creationId xmlns:a16="http://schemas.microsoft.com/office/drawing/2014/main" id="{713264B4-7D8A-4C33-AE64-612A8B85CEE6}"/>
              </a:ext>
            </a:extLst>
          </p:cNvPr>
          <p:cNvSpPr>
            <a:spLocks noGrp="1"/>
          </p:cNvSpPr>
          <p:nvPr>
            <p:ph sz="quarter" idx="12"/>
          </p:nvPr>
        </p:nvSpPr>
        <p:spPr>
          <a:xfrm>
            <a:off x="6705600" y="6134100"/>
            <a:ext cx="2286000" cy="419100"/>
          </a:xfrm>
        </p:spPr>
        <p:txBody>
          <a:bodyPr/>
          <a:lstStyle/>
          <a:p>
            <a:pPr marL="0" lv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001A-EB74-4F4A-B192-001810A1A85C}"/>
              </a:ext>
            </a:extLst>
          </p:cNvPr>
          <p:cNvSpPr>
            <a:spLocks noGrp="1"/>
          </p:cNvSpPr>
          <p:nvPr>
            <p:ph type="title"/>
          </p:nvPr>
        </p:nvSpPr>
        <p:spPr/>
        <p:txBody>
          <a:bodyPr/>
          <a:lstStyle/>
          <a:p>
            <a:r>
              <a:rPr lang="en-US" altLang="en-US" dirty="0"/>
              <a:t>Measures of Central Tendency</a:t>
            </a:r>
            <a:endParaRPr lang="en-US" dirty="0"/>
          </a:p>
        </p:txBody>
      </p:sp>
      <p:sp>
        <p:nvSpPr>
          <p:cNvPr id="5" name="Content Placeholder 4">
            <a:extLst>
              <a:ext uri="{FF2B5EF4-FFF2-40B4-BE49-F238E27FC236}">
                <a16:creationId xmlns:a16="http://schemas.microsoft.com/office/drawing/2014/main" id="{67B19A1A-F5B4-44BA-A1E4-5E7F7C9C8EB4}"/>
              </a:ext>
            </a:extLst>
          </p:cNvPr>
          <p:cNvSpPr>
            <a:spLocks noGrp="1"/>
          </p:cNvSpPr>
          <p:nvPr>
            <p:ph sz="quarter" idx="11"/>
          </p:nvPr>
        </p:nvSpPr>
        <p:spPr>
          <a:xfrm>
            <a:off x="838200" y="2133600"/>
            <a:ext cx="7391400" cy="3124200"/>
          </a:xfrm>
          <a:gradFill>
            <a:gsLst>
              <a:gs pos="0">
                <a:schemeClr val="hlink"/>
              </a:gs>
              <a:gs pos="100000">
                <a:schemeClr val="hlink">
                  <a:gamma/>
                  <a:tint val="0"/>
                  <a:invGamma/>
                </a:schemeClr>
              </a:gs>
            </a:gsLst>
            <a:lin ang="5400000" scaled="1"/>
          </a:gradFill>
          <a:ln w="28575" cap="sq">
            <a:solidFill>
              <a:schemeClr val="hlink"/>
            </a:solidFill>
            <a:miter lim="800000"/>
          </a:ln>
        </p:spPr>
        <p:txBody>
          <a:bodyPr tIns="173736"/>
          <a:lstStyle/>
          <a:p>
            <a:pPr marL="400050" lvl="1" indent="0">
              <a:spcBef>
                <a:spcPct val="50000"/>
              </a:spcBef>
              <a:buClrTx/>
              <a:buSzTx/>
              <a:buNone/>
              <a:defRPr/>
            </a:pPr>
            <a:r>
              <a:rPr lang="en-US" b="1" kern="1200" dirty="0">
                <a:solidFill>
                  <a:srgbClr val="080808"/>
                </a:solidFill>
                <a:latin typeface="Arial" charset="0"/>
                <a:ea typeface="+mn-ea"/>
                <a:cs typeface="+mn-cs"/>
              </a:rPr>
              <a:t>Mean</a:t>
            </a:r>
            <a:r>
              <a:rPr lang="en-US" kern="1200" dirty="0">
                <a:solidFill>
                  <a:srgbClr val="080808"/>
                </a:solidFill>
                <a:latin typeface="Arial" charset="0"/>
                <a:ea typeface="+mn-ea"/>
                <a:cs typeface="+mn-cs"/>
              </a:rPr>
              <a:t>: The numerical average of a group of scores</a:t>
            </a:r>
          </a:p>
          <a:p>
            <a:pPr marL="400050" lvl="1" indent="0">
              <a:spcBef>
                <a:spcPct val="50000"/>
              </a:spcBef>
              <a:buClrTx/>
              <a:buSzTx/>
              <a:buNone/>
              <a:defRPr/>
            </a:pPr>
            <a:r>
              <a:rPr lang="en-US" b="1" kern="1200" dirty="0">
                <a:solidFill>
                  <a:srgbClr val="080808"/>
                </a:solidFill>
                <a:latin typeface="Arial" charset="0"/>
                <a:ea typeface="+mn-ea"/>
                <a:cs typeface="+mn-cs"/>
              </a:rPr>
              <a:t>Median</a:t>
            </a:r>
            <a:r>
              <a:rPr lang="en-US" kern="1200" dirty="0">
                <a:solidFill>
                  <a:srgbClr val="080808"/>
                </a:solidFill>
                <a:latin typeface="Arial" charset="0"/>
                <a:ea typeface="+mn-ea"/>
                <a:cs typeface="+mn-cs"/>
              </a:rPr>
              <a:t>: The score that falls exactly in the middle of a data set</a:t>
            </a:r>
          </a:p>
          <a:p>
            <a:pPr marL="400050" lvl="1" indent="0">
              <a:spcBef>
                <a:spcPct val="50000"/>
              </a:spcBef>
              <a:buClrTx/>
              <a:buSzTx/>
              <a:buNone/>
              <a:defRPr/>
            </a:pPr>
            <a:r>
              <a:rPr lang="en-US" b="1" kern="1200" dirty="0">
                <a:solidFill>
                  <a:srgbClr val="080808"/>
                </a:solidFill>
                <a:latin typeface="Arial" charset="0"/>
                <a:ea typeface="+mn-ea"/>
                <a:cs typeface="+mn-cs"/>
              </a:rPr>
              <a:t>Mode</a:t>
            </a:r>
            <a:r>
              <a:rPr lang="en-US" kern="1200" dirty="0">
                <a:solidFill>
                  <a:srgbClr val="080808"/>
                </a:solidFill>
                <a:latin typeface="Arial" charset="0"/>
                <a:ea typeface="+mn-ea"/>
                <a:cs typeface="+mn-cs"/>
              </a:rPr>
              <a:t>: The score that occurs most often</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4690-4776-4ED2-8F0D-F2837130D6B9}"/>
              </a:ext>
            </a:extLst>
          </p:cNvPr>
          <p:cNvSpPr>
            <a:spLocks noGrp="1"/>
          </p:cNvSpPr>
          <p:nvPr>
            <p:ph type="title"/>
          </p:nvPr>
        </p:nvSpPr>
        <p:spPr/>
        <p:txBody>
          <a:bodyPr/>
          <a:lstStyle/>
          <a:p>
            <a:r>
              <a:rPr lang="en-US" altLang="en-US" dirty="0"/>
              <a:t>Measures of Variability</a:t>
            </a:r>
            <a:endParaRPr lang="en-US" dirty="0"/>
          </a:p>
        </p:txBody>
      </p:sp>
      <p:sp>
        <p:nvSpPr>
          <p:cNvPr id="5" name="Content Placeholder 4">
            <a:extLst>
              <a:ext uri="{FF2B5EF4-FFF2-40B4-BE49-F238E27FC236}">
                <a16:creationId xmlns:a16="http://schemas.microsoft.com/office/drawing/2014/main" id="{55F2BBC4-FDD8-4D43-97A6-DBD7B2AB39C7}"/>
              </a:ext>
            </a:extLst>
          </p:cNvPr>
          <p:cNvSpPr>
            <a:spLocks noGrp="1"/>
          </p:cNvSpPr>
          <p:nvPr>
            <p:ph sz="quarter" idx="11"/>
          </p:nvPr>
        </p:nvSpPr>
        <p:spPr>
          <a:xfrm>
            <a:off x="685801" y="2209799"/>
            <a:ext cx="7848600" cy="2746375"/>
          </a:xfrm>
          <a:gradFill>
            <a:gsLst>
              <a:gs pos="0">
                <a:schemeClr val="folHlink"/>
              </a:gs>
              <a:gs pos="100000">
                <a:schemeClr val="folHlink">
                  <a:gamma/>
                  <a:tint val="0"/>
                  <a:invGamma/>
                </a:schemeClr>
              </a:gs>
            </a:gsLst>
            <a:lin ang="5400000" scaled="1"/>
          </a:gradFill>
          <a:ln w="31750" cap="sq">
            <a:solidFill>
              <a:schemeClr val="hlink"/>
            </a:solidFill>
            <a:miter lim="800000"/>
          </a:ln>
        </p:spPr>
        <p:txBody>
          <a:bodyPr lIns="173736" tIns="182880" rIns="91440"/>
          <a:lstStyle/>
          <a:p>
            <a:pPr marL="465138" lvl="0" indent="-465138">
              <a:spcBef>
                <a:spcPct val="50000"/>
              </a:spcBef>
              <a:buClrTx/>
              <a:buSzTx/>
              <a:buNone/>
              <a:tabLst>
                <a:tab pos="1371600" algn="l"/>
                <a:tab pos="4972050" algn="l"/>
              </a:tabLst>
              <a:defRPr/>
            </a:pPr>
            <a:r>
              <a:rPr lang="en-US" sz="2800" b="1" kern="1200" dirty="0">
                <a:solidFill>
                  <a:srgbClr val="080808"/>
                </a:solidFill>
                <a:latin typeface="Arial" charset="0"/>
              </a:rPr>
              <a:t>Range</a:t>
            </a:r>
            <a:r>
              <a:rPr lang="en-US" sz="2800" kern="1200" dirty="0">
                <a:solidFill>
                  <a:srgbClr val="080808"/>
                </a:solidFill>
                <a:latin typeface="Arial" charset="0"/>
              </a:rPr>
              <a:t>: The distance between the lowest and the highest scores</a:t>
            </a:r>
          </a:p>
          <a:p>
            <a:pPr marL="465138" lvl="0" indent="-465138">
              <a:spcBef>
                <a:spcPct val="50000"/>
              </a:spcBef>
              <a:buClrTx/>
              <a:buSzTx/>
              <a:buNone/>
              <a:tabLst>
                <a:tab pos="1371600" algn="l"/>
                <a:tab pos="4972050" algn="l"/>
              </a:tabLst>
              <a:defRPr/>
            </a:pPr>
            <a:r>
              <a:rPr lang="en-US" sz="2800" b="1" kern="1200" dirty="0">
                <a:solidFill>
                  <a:srgbClr val="080808"/>
                </a:solidFill>
                <a:latin typeface="Arial" charset="0"/>
              </a:rPr>
              <a:t>Standard deviation</a:t>
            </a:r>
            <a:r>
              <a:rPr lang="en-US" sz="2800" kern="1200" dirty="0">
                <a:solidFill>
                  <a:srgbClr val="080808"/>
                </a:solidFill>
                <a:latin typeface="Arial" charset="0"/>
              </a:rPr>
              <a:t>: </a:t>
            </a:r>
            <a:r>
              <a:rPr lang="en-US" sz="2400" kern="1200" dirty="0">
                <a:solidFill>
                  <a:srgbClr val="080808"/>
                </a:solidFill>
                <a:latin typeface="Arial" charset="0"/>
              </a:rPr>
              <a:t>A </a:t>
            </a:r>
            <a:r>
              <a:rPr lang="en-US" sz="2800" kern="1200" dirty="0">
                <a:solidFill>
                  <a:srgbClr val="080808"/>
                </a:solidFill>
                <a:latin typeface="Arial" charset="0"/>
              </a:rPr>
              <a:t>measure of how much a score varies on the average around the mean of the scores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1ACA6-B6D6-4F7C-9E90-1832BE6A1771}"/>
              </a:ext>
            </a:extLst>
          </p:cNvPr>
          <p:cNvSpPr>
            <a:spLocks noGrp="1"/>
          </p:cNvSpPr>
          <p:nvPr>
            <p:ph type="title"/>
          </p:nvPr>
        </p:nvSpPr>
        <p:spPr/>
        <p:txBody>
          <a:bodyPr/>
          <a:lstStyle/>
          <a:p>
            <a:r>
              <a:rPr lang="en-US" altLang="en-US" sz="3600" dirty="0"/>
              <a:t>Understanding Descriptive Statistics</a:t>
            </a:r>
            <a:endParaRPr lang="en-US" sz="3600" dirty="0"/>
          </a:p>
        </p:txBody>
      </p:sp>
      <p:sp>
        <p:nvSpPr>
          <p:cNvPr id="6" name="Content Placeholder 4">
            <a:extLst>
              <a:ext uri="{FF2B5EF4-FFF2-40B4-BE49-F238E27FC236}">
                <a16:creationId xmlns:a16="http://schemas.microsoft.com/office/drawing/2014/main" id="{DF177287-0BF8-4C34-9501-9E56025B941D}"/>
              </a:ext>
            </a:extLst>
          </p:cNvPr>
          <p:cNvSpPr>
            <a:spLocks noGrp="1"/>
          </p:cNvSpPr>
          <p:nvPr>
            <p:ph sz="quarter" idx="11"/>
          </p:nvPr>
        </p:nvSpPr>
        <p:spPr>
          <a:xfrm>
            <a:off x="1066800" y="1605117"/>
            <a:ext cx="7124700" cy="1123796"/>
          </a:xfrm>
        </p:spPr>
        <p:txBody>
          <a:bodyPr/>
          <a:lstStyle/>
          <a:p>
            <a:pPr marL="0" lvl="0" indent="0">
              <a:spcBef>
                <a:spcPct val="0"/>
              </a:spcBef>
              <a:buClrTx/>
              <a:buSzTx/>
              <a:buNone/>
            </a:pPr>
            <a:r>
              <a:rPr lang="en-US" altLang="en-US" sz="2400" b="1" kern="1200" dirty="0">
                <a:solidFill>
                  <a:srgbClr val="080808"/>
                </a:solidFill>
                <a:latin typeface="Arial" panose="020B0604020202020204" pitchFamily="34" charset="0"/>
              </a:rPr>
              <a:t>The Normal Distribution:</a:t>
            </a:r>
            <a:r>
              <a:rPr lang="en-US" altLang="en-US" sz="2800" b="1" kern="1200" dirty="0">
                <a:solidFill>
                  <a:srgbClr val="080808"/>
                </a:solidFill>
                <a:latin typeface="Arial" panose="020B0604020202020204" pitchFamily="34" charset="0"/>
              </a:rPr>
              <a:t> </a:t>
            </a:r>
            <a:r>
              <a:rPr lang="en-US" altLang="en-US" sz="2000" kern="1200" dirty="0">
                <a:solidFill>
                  <a:srgbClr val="080808"/>
                </a:solidFill>
                <a:latin typeface="Arial" panose="020B0604020202020204" pitchFamily="34" charset="0"/>
              </a:rPr>
              <a:t>A “bell-shaped” curve in which most of the score s are clustered around the mean; the farther from the mean, the less frequently the score occurs.</a:t>
            </a:r>
            <a:endParaRPr lang="en-US" altLang="en-US" sz="2000" i="1" kern="1200" dirty="0">
              <a:solidFill>
                <a:srgbClr val="080808"/>
              </a:solidFill>
              <a:latin typeface="Arial" panose="020B0604020202020204" pitchFamily="34" charset="0"/>
            </a:endParaRPr>
          </a:p>
        </p:txBody>
      </p:sp>
      <p:pic>
        <p:nvPicPr>
          <p:cNvPr id="4" name="Picture 3">
            <a:extLst>
              <a:ext uri="{FF2B5EF4-FFF2-40B4-BE49-F238E27FC236}">
                <a16:creationId xmlns:a16="http://schemas.microsoft.com/office/drawing/2014/main" id="{63C42FE3-5985-4B2F-B49E-48DEFBA8EE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7" t="39791" r="8333" b="8890"/>
          <a:stretch/>
        </p:blipFill>
        <p:spPr>
          <a:xfrm>
            <a:off x="838200" y="2728913"/>
            <a:ext cx="7543800" cy="3519488"/>
          </a:xfrm>
          <a:prstGeom prst="rect">
            <a:avLst/>
          </a:prstGeom>
        </p:spPr>
      </p:pic>
      <p:sp>
        <p:nvSpPr>
          <p:cNvPr id="5" name="Content Placeholder 11">
            <a:extLst>
              <a:ext uri="{FF2B5EF4-FFF2-40B4-BE49-F238E27FC236}">
                <a16:creationId xmlns:a16="http://schemas.microsoft.com/office/drawing/2014/main" id="{395A6E5C-5F1C-4EFE-B8B1-8FEB8A121099}"/>
              </a:ext>
            </a:extLst>
          </p:cNvPr>
          <p:cNvSpPr>
            <a:spLocks noGrp="1"/>
          </p:cNvSpPr>
          <p:nvPr>
            <p:ph sz="quarter" idx="12"/>
          </p:nvPr>
        </p:nvSpPr>
        <p:spPr>
          <a:xfrm>
            <a:off x="6705600" y="6134100"/>
            <a:ext cx="2286000" cy="419100"/>
          </a:xfrm>
        </p:spPr>
        <p:txBody>
          <a:bodyPr/>
          <a:lstStyle/>
          <a:p>
            <a:pPr marL="0" lv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4FD6A-04A7-432E-9EA5-87B031026539}"/>
              </a:ext>
            </a:extLst>
          </p:cNvPr>
          <p:cNvSpPr>
            <a:spLocks noGrp="1"/>
          </p:cNvSpPr>
          <p:nvPr>
            <p:ph type="title"/>
          </p:nvPr>
        </p:nvSpPr>
        <p:spPr/>
        <p:txBody>
          <a:bodyPr/>
          <a:lstStyle/>
          <a:p>
            <a:r>
              <a:rPr lang="en-US" altLang="en-US" sz="3200" dirty="0"/>
              <a:t>Commonly Reported Test Scores Based on the Normal Curve</a:t>
            </a:r>
            <a:endParaRPr lang="en-US" sz="3200" dirty="0"/>
          </a:p>
        </p:txBody>
      </p:sp>
      <p:pic>
        <p:nvPicPr>
          <p:cNvPr id="2765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73914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5">
            <a:extLst>
              <a:ext uri="{FF2B5EF4-FFF2-40B4-BE49-F238E27FC236}">
                <a16:creationId xmlns:a16="http://schemas.microsoft.com/office/drawing/2014/main" id="{43670B4E-DC20-4586-B355-DAACA998D614}"/>
              </a:ext>
            </a:extLst>
          </p:cNvPr>
          <p:cNvSpPr>
            <a:spLocks noGrp="1"/>
          </p:cNvSpPr>
          <p:nvPr>
            <p:ph sz="quarter" idx="11"/>
          </p:nvPr>
        </p:nvSpPr>
        <p:spPr>
          <a:xfrm>
            <a:off x="8041433" y="5562600"/>
            <a:ext cx="1065245" cy="639763"/>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z="3600" dirty="0"/>
              <a:t>Best Practices for Communicating Test Results to Parents</a:t>
            </a:r>
          </a:p>
        </p:txBody>
      </p:sp>
      <p:sp>
        <p:nvSpPr>
          <p:cNvPr id="28675" name="Content Placeholder 2"/>
          <p:cNvSpPr>
            <a:spLocks noGrp="1"/>
          </p:cNvSpPr>
          <p:nvPr>
            <p:ph idx="1"/>
          </p:nvPr>
        </p:nvSpPr>
        <p:spPr>
          <a:xfrm>
            <a:off x="381000" y="1600200"/>
            <a:ext cx="8118475" cy="4648200"/>
          </a:xfrm>
        </p:spPr>
        <p:txBody>
          <a:bodyPr/>
          <a:lstStyle/>
          <a:p>
            <a:pPr eaLnBrk="1" hangingPunct="1">
              <a:buClr>
                <a:srgbClr val="826200"/>
              </a:buClr>
              <a:buSzPct val="100000"/>
              <a:buFont typeface="Arial" panose="020B0604020202020204" pitchFamily="34" charset="0"/>
              <a:buChar char="•"/>
            </a:pPr>
            <a:r>
              <a:rPr lang="en-US" altLang="en-US" sz="2400" dirty="0"/>
              <a:t>Don’t report test results in isolation</a:t>
            </a:r>
          </a:p>
          <a:p>
            <a:pPr eaLnBrk="1" hangingPunct="1">
              <a:buClr>
                <a:srgbClr val="826200"/>
              </a:buClr>
              <a:buSzPct val="100000"/>
              <a:buFont typeface="Arial" panose="020B0604020202020204" pitchFamily="34" charset="0"/>
              <a:buChar char="•"/>
            </a:pPr>
            <a:r>
              <a:rPr lang="en-US" altLang="en-US" sz="2400" dirty="0"/>
              <a:t>Use easy-to-understand language when describing students’ test results</a:t>
            </a:r>
          </a:p>
          <a:p>
            <a:pPr eaLnBrk="1" hangingPunct="1">
              <a:buClr>
                <a:srgbClr val="826200"/>
              </a:buClr>
              <a:buSzPct val="100000"/>
              <a:buFont typeface="Arial" panose="020B0604020202020204" pitchFamily="34" charset="0"/>
              <a:buChar char="•"/>
            </a:pPr>
            <a:r>
              <a:rPr lang="en-US" altLang="en-US" sz="2400" dirty="0"/>
              <a:t>Tell parents that scores are approximate rather than absolute</a:t>
            </a:r>
          </a:p>
          <a:p>
            <a:pPr eaLnBrk="1" hangingPunct="1">
              <a:buClr>
                <a:srgbClr val="826200"/>
              </a:buClr>
              <a:buSzPct val="100000"/>
              <a:buFont typeface="Arial" panose="020B0604020202020204" pitchFamily="34" charset="0"/>
              <a:buChar char="•"/>
            </a:pPr>
            <a:r>
              <a:rPr lang="en-US" altLang="en-US" sz="2400" dirty="0"/>
              <a:t>Remember that percentile scores are the easiest for parents to understand</a:t>
            </a:r>
          </a:p>
          <a:p>
            <a:pPr eaLnBrk="1" hangingPunct="1">
              <a:buClr>
                <a:srgbClr val="826200"/>
              </a:buClr>
              <a:buSzPct val="100000"/>
              <a:buFont typeface="Arial" panose="020B0604020202020204" pitchFamily="34" charset="0"/>
              <a:buChar char="•"/>
            </a:pPr>
            <a:r>
              <a:rPr lang="en-US" altLang="en-US" sz="2400" dirty="0"/>
              <a:t>Familiarize yourself with student’s test report.</a:t>
            </a:r>
          </a:p>
          <a:p>
            <a:pPr eaLnBrk="1" hangingPunct="1">
              <a:buClr>
                <a:srgbClr val="826200"/>
              </a:buClr>
              <a:buSzPct val="100000"/>
              <a:buFont typeface="Arial" panose="020B0604020202020204" pitchFamily="34" charset="0"/>
              <a:buChar char="•"/>
            </a:pPr>
            <a:r>
              <a:rPr lang="en-US" altLang="en-US" sz="2400" dirty="0"/>
              <a:t>Be ready to answer parents’ questions about student’s scores and progress</a:t>
            </a:r>
          </a:p>
          <a:p>
            <a:pPr eaLnBrk="1" hangingPunct="1">
              <a:buClr>
                <a:srgbClr val="826200"/>
              </a:buClr>
              <a:buSzPct val="100000"/>
              <a:buFont typeface="Arial" panose="020B0604020202020204" pitchFamily="34" charset="0"/>
              <a:buChar char="•"/>
            </a:pPr>
            <a:r>
              <a:rPr lang="en-US" altLang="en-US" sz="2400" dirty="0"/>
              <a:t>Talk “with” not “to” parents in a discussion format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8DCC23-3A4A-4F7B-8E6B-CD34595B07E5}"/>
              </a:ext>
            </a:extLst>
          </p:cNvPr>
          <p:cNvSpPr>
            <a:spLocks noGrp="1"/>
          </p:cNvSpPr>
          <p:nvPr>
            <p:ph type="title"/>
          </p:nvPr>
        </p:nvSpPr>
        <p:spPr>
          <a:xfrm>
            <a:off x="1071563" y="324852"/>
            <a:ext cx="7386637" cy="1184275"/>
          </a:xfrm>
        </p:spPr>
        <p:txBody>
          <a:bodyPr/>
          <a:lstStyle/>
          <a:p>
            <a:r>
              <a:rPr lang="en-US" altLang="en-US" sz="3600" dirty="0"/>
              <a:t>Standardized Tests and Teaching, 4</a:t>
            </a:r>
            <a:endParaRPr lang="en-US" sz="3600" dirty="0"/>
          </a:p>
        </p:txBody>
      </p:sp>
      <p:pic>
        <p:nvPicPr>
          <p:cNvPr id="4" name="Picture 3">
            <a:extLst>
              <a:ext uri="{FF2B5EF4-FFF2-40B4-BE49-F238E27FC236}">
                <a16:creationId xmlns:a16="http://schemas.microsoft.com/office/drawing/2014/main" id="{7AD0DC6B-F890-4BAC-B2D3-488D958001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42" t="24828" r="7816" b="10498"/>
          <a:stretch/>
        </p:blipFill>
        <p:spPr>
          <a:xfrm>
            <a:off x="662152" y="1702676"/>
            <a:ext cx="7767145" cy="4435365"/>
          </a:xfrm>
          <a:prstGeom prst="rect">
            <a:avLst/>
          </a:prstGeom>
        </p:spPr>
      </p:pic>
      <p:sp>
        <p:nvSpPr>
          <p:cNvPr id="5" name="Content Placeholder 5">
            <a:extLst>
              <a:ext uri="{FF2B5EF4-FFF2-40B4-BE49-F238E27FC236}">
                <a16:creationId xmlns:a16="http://schemas.microsoft.com/office/drawing/2014/main" id="{5AA49B31-CF4E-4966-A586-55282D4EAA5B}"/>
              </a:ext>
            </a:extLst>
          </p:cNvPr>
          <p:cNvSpPr>
            <a:spLocks noGrp="1"/>
          </p:cNvSpPr>
          <p:nvPr>
            <p:ph sz="quarter" idx="11"/>
          </p:nvPr>
        </p:nvSpPr>
        <p:spPr>
          <a:xfrm>
            <a:off x="7086600" y="6138041"/>
            <a:ext cx="2057400" cy="3810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E437-2C5A-4188-82AB-2E756D0942EA}"/>
              </a:ext>
            </a:extLst>
          </p:cNvPr>
          <p:cNvSpPr>
            <a:spLocks noGrp="1"/>
          </p:cNvSpPr>
          <p:nvPr>
            <p:ph type="title"/>
          </p:nvPr>
        </p:nvSpPr>
        <p:spPr/>
        <p:txBody>
          <a:bodyPr/>
          <a:lstStyle/>
          <a:p>
            <a:r>
              <a:rPr lang="en-US" altLang="en-US" sz="3600" dirty="0"/>
              <a:t>Issues in Standardized Assessment</a:t>
            </a:r>
            <a:endParaRPr lang="en-US" sz="3600" dirty="0"/>
          </a:p>
        </p:txBody>
      </p:sp>
      <p:sp>
        <p:nvSpPr>
          <p:cNvPr id="6" name="Text Placeholder 6">
            <a:extLst>
              <a:ext uri="{FF2B5EF4-FFF2-40B4-BE49-F238E27FC236}">
                <a16:creationId xmlns:a16="http://schemas.microsoft.com/office/drawing/2014/main" id="{3675FB41-B417-4C54-A108-66FAA17375B2}"/>
              </a:ext>
            </a:extLst>
          </p:cNvPr>
          <p:cNvSpPr>
            <a:spLocks noGrp="1"/>
          </p:cNvSpPr>
          <p:nvPr>
            <p:ph type="body" sz="quarter" idx="11"/>
          </p:nvPr>
        </p:nvSpPr>
        <p:spPr>
          <a:xfrm>
            <a:off x="757518" y="1821873"/>
            <a:ext cx="7700682" cy="2301892"/>
          </a:xfrm>
        </p:spPr>
        <p:txBody>
          <a:bodyPr/>
          <a:lstStyle/>
          <a:p>
            <a:pPr marL="465138" lvl="0" indent="-465138" eaLnBrk="1" hangingPunct="1">
              <a:buClr>
                <a:srgbClr val="CC9900"/>
              </a:buClr>
              <a:buNone/>
            </a:pPr>
            <a:r>
              <a:rPr lang="en-US" altLang="en-US" sz="2400" b="1" dirty="0">
                <a:solidFill>
                  <a:srgbClr val="080808"/>
                </a:solidFill>
              </a:rPr>
              <a:t>Standardized Tests, Alternative Assessments, and High-Stakes Testing</a:t>
            </a:r>
          </a:p>
          <a:p>
            <a:pPr lvl="0" eaLnBrk="1" hangingPunct="1">
              <a:buClr>
                <a:srgbClr val="826200"/>
              </a:buClr>
              <a:buSzPct val="100000"/>
              <a:buFont typeface="Arial" panose="020B0604020202020204" pitchFamily="34" charset="0"/>
              <a:buChar char="•"/>
            </a:pPr>
            <a:r>
              <a:rPr lang="en-US" altLang="en-US" sz="2400" dirty="0">
                <a:solidFill>
                  <a:srgbClr val="080808"/>
                </a:solidFill>
              </a:rPr>
              <a:t>Avoid misuse of tests</a:t>
            </a:r>
          </a:p>
          <a:p>
            <a:pPr lvl="0" eaLnBrk="1" hangingPunct="1">
              <a:buClr>
                <a:srgbClr val="826200"/>
              </a:buClr>
              <a:buSzPct val="100000"/>
              <a:buFont typeface="Arial" panose="020B0604020202020204" pitchFamily="34" charset="0"/>
              <a:buChar char="•"/>
            </a:pPr>
            <a:r>
              <a:rPr lang="en-US" altLang="en-US" sz="2400" dirty="0">
                <a:solidFill>
                  <a:srgbClr val="080808"/>
                </a:solidFill>
              </a:rPr>
              <a:t>Understand test’s capabilities</a:t>
            </a:r>
          </a:p>
          <a:p>
            <a:pPr lvl="0" eaLnBrk="1" hangingPunct="1">
              <a:buClr>
                <a:srgbClr val="826200"/>
              </a:buClr>
              <a:buSzPct val="100000"/>
              <a:buFont typeface="Arial" panose="020B0604020202020204" pitchFamily="34" charset="0"/>
              <a:buChar char="•"/>
            </a:pPr>
            <a:r>
              <a:rPr lang="en-US" altLang="en-US" sz="2400" dirty="0">
                <a:solidFill>
                  <a:srgbClr val="080808"/>
                </a:solidFill>
              </a:rPr>
              <a:t>Include a variety of assessments</a:t>
            </a:r>
          </a:p>
        </p:txBody>
      </p:sp>
      <p:sp>
        <p:nvSpPr>
          <p:cNvPr id="5" name="Content Placeholder 3">
            <a:extLst>
              <a:ext uri="{FF2B5EF4-FFF2-40B4-BE49-F238E27FC236}">
                <a16:creationId xmlns:a16="http://schemas.microsoft.com/office/drawing/2014/main" id="{E6424D2B-99A4-4131-8E56-5D09786BBDBD}"/>
              </a:ext>
            </a:extLst>
          </p:cNvPr>
          <p:cNvSpPr>
            <a:spLocks noGrp="1"/>
          </p:cNvSpPr>
          <p:nvPr>
            <p:ph sz="half" idx="2"/>
          </p:nvPr>
        </p:nvSpPr>
        <p:spPr>
          <a:xfrm>
            <a:off x="757519" y="4123765"/>
            <a:ext cx="7853082" cy="190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465138" lvl="0" indent="-465138" eaLnBrk="1" hangingPunct="1">
              <a:spcBef>
                <a:spcPct val="70000"/>
              </a:spcBef>
              <a:buClr>
                <a:srgbClr val="CC9900"/>
              </a:buClr>
              <a:buNone/>
            </a:pPr>
            <a:r>
              <a:rPr lang="en-US" altLang="en-US" sz="2400" b="1" dirty="0">
                <a:solidFill>
                  <a:srgbClr val="080808"/>
                </a:solidFill>
              </a:rPr>
              <a:t>Diversity and Standardized Tests</a:t>
            </a:r>
          </a:p>
          <a:p>
            <a:pPr lvl="0" eaLnBrk="1" hangingPunct="1">
              <a:buClr>
                <a:srgbClr val="826200"/>
              </a:buClr>
              <a:buSzPct val="100000"/>
              <a:buFont typeface="Arial" panose="020B0604020202020204" pitchFamily="34" charset="0"/>
              <a:buChar char="•"/>
            </a:pPr>
            <a:r>
              <a:rPr lang="en-US" altLang="en-US" sz="2400" dirty="0">
                <a:solidFill>
                  <a:srgbClr val="080808"/>
                </a:solidFill>
              </a:rPr>
              <a:t>Special concern in creating culturally unbiased tests</a:t>
            </a:r>
          </a:p>
          <a:p>
            <a:pPr lvl="0" eaLnBrk="1" hangingPunct="1">
              <a:buClr>
                <a:srgbClr val="826200"/>
              </a:buClr>
              <a:buSzPct val="100000"/>
              <a:buFont typeface="Arial" panose="020B0604020202020204" pitchFamily="34" charset="0"/>
              <a:buChar char="•"/>
            </a:pPr>
            <a:r>
              <a:rPr lang="en-IN" altLang="en-US" sz="2400" dirty="0">
                <a:solidFill>
                  <a:srgbClr val="080808"/>
                </a:solidFill>
              </a:rPr>
              <a:t>Performance and portfolio assessments may reduce performance inequity for some students</a:t>
            </a:r>
            <a:endParaRPr lang="en-US" altLang="en-US" sz="2400" dirty="0">
              <a:solidFill>
                <a:srgbClr val="080808"/>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84BD8-EF8B-48B9-A244-CC4D47D30511}"/>
              </a:ext>
            </a:extLst>
          </p:cNvPr>
          <p:cNvSpPr>
            <a:spLocks noGrp="1"/>
          </p:cNvSpPr>
          <p:nvPr>
            <p:ph type="title"/>
          </p:nvPr>
        </p:nvSpPr>
        <p:spPr>
          <a:xfrm>
            <a:off x="1071563" y="266700"/>
            <a:ext cx="7158037" cy="1184275"/>
          </a:xfrm>
        </p:spPr>
        <p:txBody>
          <a:bodyPr/>
          <a:lstStyle/>
          <a:p>
            <a:r>
              <a:rPr lang="en-US" altLang="en-US" sz="3200" dirty="0"/>
              <a:t>Classroom Connections: Crack the Case—</a:t>
            </a:r>
            <a:r>
              <a:rPr lang="en-US" altLang="en-US" sz="2800" i="1" dirty="0">
                <a:solidFill>
                  <a:srgbClr val="626220"/>
                </a:solidFill>
              </a:rPr>
              <a:t>Standardized Test Pressure</a:t>
            </a:r>
            <a:endParaRPr lang="en-US" sz="2800" dirty="0">
              <a:solidFill>
                <a:srgbClr val="626220"/>
              </a:solidFill>
            </a:endParaRPr>
          </a:p>
        </p:txBody>
      </p:sp>
      <p:sp>
        <p:nvSpPr>
          <p:cNvPr id="3" name="Content Placeholder 2">
            <a:extLst>
              <a:ext uri="{FF2B5EF4-FFF2-40B4-BE49-F238E27FC236}">
                <a16:creationId xmlns:a16="http://schemas.microsoft.com/office/drawing/2014/main" id="{E82B3A6D-7431-42F7-BB4D-EE10C866C2F0}"/>
              </a:ext>
            </a:extLst>
          </p:cNvPr>
          <p:cNvSpPr>
            <a:spLocks noGrp="1"/>
          </p:cNvSpPr>
          <p:nvPr>
            <p:ph idx="1"/>
          </p:nvPr>
        </p:nvSpPr>
        <p:spPr>
          <a:xfrm>
            <a:off x="908984" y="1900518"/>
            <a:ext cx="6899275" cy="3581400"/>
          </a:xfrm>
        </p:spPr>
        <p:txBody>
          <a:bodyPr/>
          <a:lstStyle/>
          <a:p>
            <a:pPr eaLnBrk="1" hangingPunct="1">
              <a:lnSpc>
                <a:spcPct val="90000"/>
              </a:lnSpc>
              <a:spcBef>
                <a:spcPct val="30000"/>
              </a:spcBef>
              <a:buClr>
                <a:srgbClr val="826200"/>
              </a:buClr>
              <a:buSzPct val="100000"/>
              <a:buFont typeface="Arial" panose="020B0604020202020204" pitchFamily="34" charset="0"/>
              <a:buChar char="•"/>
            </a:pPr>
            <a:r>
              <a:rPr lang="en-US" altLang="en-US" sz="2800" dirty="0"/>
              <a:t>What testing issues are evident in this case?</a:t>
            </a:r>
          </a:p>
          <a:p>
            <a:pPr eaLnBrk="1" hangingPunct="1">
              <a:lnSpc>
                <a:spcPct val="90000"/>
              </a:lnSpc>
              <a:spcBef>
                <a:spcPct val="30000"/>
              </a:spcBef>
              <a:buClr>
                <a:srgbClr val="826200"/>
              </a:buClr>
              <a:buSzPct val="100000"/>
              <a:buFont typeface="Arial" panose="020B0604020202020204" pitchFamily="34" charset="0"/>
              <a:buChar char="•"/>
            </a:pPr>
            <a:r>
              <a:rPr lang="en-US" altLang="en-US" sz="2800" dirty="0"/>
              <a:t>What does Ms. Pryor do correctly in terms of preparing her students to take standardized tests?</a:t>
            </a:r>
          </a:p>
          <a:p>
            <a:pPr eaLnBrk="1" hangingPunct="1">
              <a:lnSpc>
                <a:spcPct val="90000"/>
              </a:lnSpc>
              <a:spcBef>
                <a:spcPct val="30000"/>
              </a:spcBef>
              <a:buClr>
                <a:srgbClr val="826200"/>
              </a:buClr>
              <a:buSzPct val="100000"/>
              <a:buFont typeface="Arial" panose="020B0604020202020204" pitchFamily="34" charset="0"/>
              <a:buChar char="•"/>
            </a:pPr>
            <a:r>
              <a:rPr lang="en-US" altLang="en-US" sz="2800" dirty="0"/>
              <a:t>What does Ms. Pryor do incorrectly in terms of preparing her students to take standardized tests?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75EFDF-2701-4D49-96BD-928F5D42A95F}"/>
              </a:ext>
            </a:extLst>
          </p:cNvPr>
          <p:cNvSpPr>
            <a:spLocks noGrp="1"/>
          </p:cNvSpPr>
          <p:nvPr>
            <p:ph type="title"/>
          </p:nvPr>
        </p:nvSpPr>
        <p:spPr>
          <a:xfrm>
            <a:off x="1071563" y="266700"/>
            <a:ext cx="7158037" cy="1184275"/>
          </a:xfrm>
        </p:spPr>
        <p:txBody>
          <a:bodyPr/>
          <a:lstStyle/>
          <a:p>
            <a:r>
              <a:rPr lang="en-US" altLang="en-US" sz="3600" dirty="0"/>
              <a:t>Standardized Tests and Teaching, 1</a:t>
            </a:r>
            <a:endParaRPr lang="en-US" sz="3600" dirty="0"/>
          </a:p>
        </p:txBody>
      </p:sp>
      <p:pic>
        <p:nvPicPr>
          <p:cNvPr id="4" name="Picture 3">
            <a:extLst>
              <a:ext uri="{FF2B5EF4-FFF2-40B4-BE49-F238E27FC236}">
                <a16:creationId xmlns:a16="http://schemas.microsoft.com/office/drawing/2014/main" id="{BEFC1DCC-C516-4885-A78A-726FB32B33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6" t="25555" r="10000" b="20000"/>
          <a:stretch/>
        </p:blipFill>
        <p:spPr>
          <a:xfrm>
            <a:off x="838200" y="1752600"/>
            <a:ext cx="7391400" cy="3733800"/>
          </a:xfrm>
          <a:prstGeom prst="rect">
            <a:avLst/>
          </a:prstGeom>
        </p:spPr>
      </p:pic>
      <p:sp>
        <p:nvSpPr>
          <p:cNvPr id="6" name="Content Placeholder 5">
            <a:extLst>
              <a:ext uri="{FF2B5EF4-FFF2-40B4-BE49-F238E27FC236}">
                <a16:creationId xmlns:a16="http://schemas.microsoft.com/office/drawing/2014/main" id="{0940E574-586B-42BC-8B43-DFD5CD103F0A}"/>
              </a:ext>
            </a:extLst>
          </p:cNvPr>
          <p:cNvSpPr>
            <a:spLocks noGrp="1"/>
          </p:cNvSpPr>
          <p:nvPr>
            <p:ph sz="quarter" idx="11"/>
          </p:nvPr>
        </p:nvSpPr>
        <p:spPr>
          <a:xfrm>
            <a:off x="6705600" y="5778193"/>
            <a:ext cx="2057400" cy="381000"/>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87734-EDF8-43C1-8E32-2C0F8FCD05D9}"/>
              </a:ext>
            </a:extLst>
          </p:cNvPr>
          <p:cNvSpPr>
            <a:spLocks noGrp="1"/>
          </p:cNvSpPr>
          <p:nvPr>
            <p:ph type="title"/>
          </p:nvPr>
        </p:nvSpPr>
        <p:spPr>
          <a:xfrm>
            <a:off x="1071563" y="257175"/>
            <a:ext cx="7158037" cy="1184275"/>
          </a:xfrm>
        </p:spPr>
        <p:txBody>
          <a:bodyPr/>
          <a:lstStyle/>
          <a:p>
            <a:r>
              <a:rPr lang="en-US" altLang="en-US" dirty="0"/>
              <a:t>Reflection &amp; Observation</a:t>
            </a:r>
            <a:endParaRPr lang="en-US" dirty="0"/>
          </a:p>
        </p:txBody>
      </p:sp>
      <p:sp>
        <p:nvSpPr>
          <p:cNvPr id="3" name="Text Placeholder 2">
            <a:extLst>
              <a:ext uri="{FF2B5EF4-FFF2-40B4-BE49-F238E27FC236}">
                <a16:creationId xmlns:a16="http://schemas.microsoft.com/office/drawing/2014/main" id="{527FE190-270F-4352-8199-7E0C93C638F1}"/>
              </a:ext>
            </a:extLst>
          </p:cNvPr>
          <p:cNvSpPr>
            <a:spLocks noGrp="1"/>
          </p:cNvSpPr>
          <p:nvPr>
            <p:ph type="body" sz="half" idx="1"/>
          </p:nvPr>
        </p:nvSpPr>
        <p:spPr>
          <a:xfrm>
            <a:off x="3437965" y="1676400"/>
            <a:ext cx="5105400" cy="1787525"/>
          </a:xfrm>
        </p:spPr>
        <p:txBody>
          <a:bodyPr/>
          <a:lstStyle/>
          <a:p>
            <a:pPr marL="457200" lvl="0" indent="-457200" eaLnBrk="1" hangingPunct="1">
              <a:lnSpc>
                <a:spcPct val="90000"/>
              </a:lnSpc>
              <a:buClr>
                <a:srgbClr val="CC9900"/>
              </a:buClr>
              <a:buNone/>
            </a:pPr>
            <a:r>
              <a:rPr lang="en-US" altLang="en-US" sz="2800" b="1" dirty="0">
                <a:solidFill>
                  <a:srgbClr val="292929"/>
                </a:solidFill>
              </a:rPr>
              <a:t>Reflection:</a:t>
            </a:r>
          </a:p>
          <a:p>
            <a:pPr lvl="0" eaLnBrk="1" hangingPunct="1">
              <a:lnSpc>
                <a:spcPct val="90000"/>
              </a:lnSpc>
              <a:buClr>
                <a:srgbClr val="826200"/>
              </a:buClr>
              <a:buSzPct val="120000"/>
              <a:buFont typeface="Arial" panose="020B0604020202020204" pitchFamily="34" charset="0"/>
              <a:buChar char="•"/>
            </a:pPr>
            <a:r>
              <a:rPr lang="en-US" altLang="en-US" sz="2200" i="1" dirty="0">
                <a:solidFill>
                  <a:srgbClr val="292929"/>
                </a:solidFill>
              </a:rPr>
              <a:t>What standardized tests have you taken?</a:t>
            </a:r>
          </a:p>
          <a:p>
            <a:pPr lvl="0" eaLnBrk="1" hangingPunct="1">
              <a:lnSpc>
                <a:spcPct val="90000"/>
              </a:lnSpc>
              <a:buClr>
                <a:srgbClr val="826200"/>
              </a:buClr>
              <a:buSzPct val="120000"/>
              <a:buFont typeface="Arial" panose="020B0604020202020204" pitchFamily="34" charset="0"/>
              <a:buChar char="•"/>
            </a:pPr>
            <a:r>
              <a:rPr lang="en-US" altLang="en-US" sz="2200" i="1" dirty="0">
                <a:solidFill>
                  <a:srgbClr val="292929"/>
                </a:solidFill>
              </a:rPr>
              <a:t>How have these tests affected your perceptions of competence?</a:t>
            </a:r>
          </a:p>
        </p:txBody>
      </p:sp>
      <p:pic>
        <p:nvPicPr>
          <p:cNvPr id="32770" name="Picture 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914400" y="2057400"/>
            <a:ext cx="1784350" cy="2700338"/>
          </a:xfrm>
          <a:noFill/>
          <a:ln>
            <a:solidFill>
              <a:schemeClr val="folHlink"/>
            </a:solid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470788-1891-44AF-BD97-4AAE7AD46AE6}"/>
              </a:ext>
            </a:extLst>
          </p:cNvPr>
          <p:cNvSpPr>
            <a:spLocks noGrp="1"/>
          </p:cNvSpPr>
          <p:nvPr>
            <p:ph type="title"/>
          </p:nvPr>
        </p:nvSpPr>
        <p:spPr>
          <a:xfrm>
            <a:off x="1004450" y="2819395"/>
            <a:ext cx="7158037" cy="1184275"/>
          </a:xfrm>
        </p:spPr>
        <p:txBody>
          <a:bodyPr/>
          <a:lstStyle/>
          <a:p>
            <a:pPr algn="ctr"/>
            <a:r>
              <a:rPr lang="en-US" dirty="0"/>
              <a:t>Appendix of Image for Long Descriptions</a:t>
            </a:r>
          </a:p>
        </p:txBody>
      </p:sp>
    </p:spTree>
    <p:extLst>
      <p:ext uri="{BB962C8B-B14F-4D97-AF65-F5344CB8AC3E}">
        <p14:creationId xmlns:p14="http://schemas.microsoft.com/office/powerpoint/2010/main" val="283170393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470788-1891-44AF-BD97-4AAE7AD46AE6}"/>
              </a:ext>
            </a:extLst>
          </p:cNvPr>
          <p:cNvSpPr>
            <a:spLocks noGrp="1"/>
          </p:cNvSpPr>
          <p:nvPr>
            <p:ph type="title"/>
          </p:nvPr>
        </p:nvSpPr>
        <p:spPr/>
        <p:txBody>
          <a:bodyPr/>
          <a:lstStyle/>
          <a:p>
            <a:r>
              <a:rPr lang="en-US" altLang="en-US" sz="3200" dirty="0"/>
              <a:t>Standardized Tests and Teaching, 1 </a:t>
            </a:r>
            <a:r>
              <a:rPr lang="en-US" sz="3200" dirty="0"/>
              <a:t>Long Description</a:t>
            </a:r>
          </a:p>
        </p:txBody>
      </p:sp>
      <p:sp>
        <p:nvSpPr>
          <p:cNvPr id="8" name="Content Placeholder 7">
            <a:extLst>
              <a:ext uri="{FF2B5EF4-FFF2-40B4-BE49-F238E27FC236}">
                <a16:creationId xmlns:a16="http://schemas.microsoft.com/office/drawing/2014/main" id="{1AC2788C-04B4-4AD1-93A7-DF748198B4D0}"/>
              </a:ext>
            </a:extLst>
          </p:cNvPr>
          <p:cNvSpPr>
            <a:spLocks noGrp="1"/>
          </p:cNvSpPr>
          <p:nvPr>
            <p:ph idx="1"/>
          </p:nvPr>
        </p:nvSpPr>
        <p:spPr>
          <a:xfrm>
            <a:off x="949325" y="1981200"/>
            <a:ext cx="7661275" cy="1066800"/>
          </a:xfrm>
        </p:spPr>
        <p:txBody>
          <a:bodyPr/>
          <a:lstStyle/>
          <a:p>
            <a:pPr marL="0" indent="0">
              <a:buNone/>
            </a:pPr>
            <a:r>
              <a:rPr lang="en-US" sz="1400" dirty="0"/>
              <a:t>This slide illustrates standardized tests and teaching using a flowchart. There is a box on top that is labeled the nature of standardized tests. This box is connected to the two boxes below it. The first box is labeled standardized tests and their purposes. The second box is labeled criteria for evaluating standardized tests.</a:t>
            </a:r>
          </a:p>
        </p:txBody>
      </p:sp>
      <p:sp>
        <p:nvSpPr>
          <p:cNvPr id="10" name="Content Placeholder 9">
            <a:extLst>
              <a:ext uri="{FF2B5EF4-FFF2-40B4-BE49-F238E27FC236}">
                <a16:creationId xmlns:a16="http://schemas.microsoft.com/office/drawing/2014/main" id="{01CDC28C-657E-414E-BF1F-482B3FC99755}"/>
              </a:ext>
            </a:extLst>
          </p:cNvPr>
          <p:cNvSpPr>
            <a:spLocks noGrp="1"/>
          </p:cNvSpPr>
          <p:nvPr>
            <p:ph sz="quarter" idx="12"/>
          </p:nvPr>
        </p:nvSpPr>
        <p:spPr>
          <a:xfrm>
            <a:off x="5410200" y="5570486"/>
            <a:ext cx="3352800" cy="304800"/>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279563350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470788-1891-44AF-BD97-4AAE7AD46AE6}"/>
              </a:ext>
            </a:extLst>
          </p:cNvPr>
          <p:cNvSpPr>
            <a:spLocks noGrp="1"/>
          </p:cNvSpPr>
          <p:nvPr>
            <p:ph type="title"/>
          </p:nvPr>
        </p:nvSpPr>
        <p:spPr/>
        <p:txBody>
          <a:bodyPr/>
          <a:lstStyle/>
          <a:p>
            <a:r>
              <a:rPr lang="en-US" altLang="en-US" sz="3200" dirty="0"/>
              <a:t>Standardized Tests and Teaching, 2 </a:t>
            </a:r>
            <a:r>
              <a:rPr lang="en-US" sz="3200" dirty="0"/>
              <a:t>Long Description</a:t>
            </a:r>
          </a:p>
        </p:txBody>
      </p:sp>
      <p:sp>
        <p:nvSpPr>
          <p:cNvPr id="8" name="Content Placeholder 7">
            <a:extLst>
              <a:ext uri="{FF2B5EF4-FFF2-40B4-BE49-F238E27FC236}">
                <a16:creationId xmlns:a16="http://schemas.microsoft.com/office/drawing/2014/main" id="{1AC2788C-04B4-4AD1-93A7-DF748198B4D0}"/>
              </a:ext>
            </a:extLst>
          </p:cNvPr>
          <p:cNvSpPr>
            <a:spLocks noGrp="1"/>
          </p:cNvSpPr>
          <p:nvPr>
            <p:ph idx="1"/>
          </p:nvPr>
        </p:nvSpPr>
        <p:spPr>
          <a:xfrm>
            <a:off x="949325" y="1981200"/>
            <a:ext cx="7661275" cy="1371600"/>
          </a:xfrm>
        </p:spPr>
        <p:txBody>
          <a:bodyPr/>
          <a:lstStyle/>
          <a:p>
            <a:pPr marL="0" indent="0">
              <a:buNone/>
            </a:pPr>
            <a:r>
              <a:rPr lang="en-US" sz="1400" dirty="0"/>
              <a:t>This slide illustrates standardized tests and teaching using a flowchart. There is a box on top that is labeled aptitude and achievement tests. This box is connected to the four boxes below it. The first box reads comparing aptitude and achievement tests. The second box reads types of standardized achievement tests. The third box reads high-stakes state standards-based tests. The fourth box reads standardized tests of teacher candidates.</a:t>
            </a:r>
          </a:p>
        </p:txBody>
      </p:sp>
      <p:sp>
        <p:nvSpPr>
          <p:cNvPr id="10" name="Content Placeholder 9">
            <a:extLst>
              <a:ext uri="{FF2B5EF4-FFF2-40B4-BE49-F238E27FC236}">
                <a16:creationId xmlns:a16="http://schemas.microsoft.com/office/drawing/2014/main" id="{01CDC28C-657E-414E-BF1F-482B3FC99755}"/>
              </a:ext>
            </a:extLst>
          </p:cNvPr>
          <p:cNvSpPr>
            <a:spLocks noGrp="1"/>
          </p:cNvSpPr>
          <p:nvPr>
            <p:ph sz="quarter" idx="12"/>
          </p:nvPr>
        </p:nvSpPr>
        <p:spPr>
          <a:xfrm>
            <a:off x="5410200" y="5570486"/>
            <a:ext cx="3352800" cy="304800"/>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5805270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470788-1891-44AF-BD97-4AAE7AD46AE6}"/>
              </a:ext>
            </a:extLst>
          </p:cNvPr>
          <p:cNvSpPr>
            <a:spLocks noGrp="1"/>
          </p:cNvSpPr>
          <p:nvPr>
            <p:ph type="title"/>
          </p:nvPr>
        </p:nvSpPr>
        <p:spPr/>
        <p:txBody>
          <a:bodyPr/>
          <a:lstStyle/>
          <a:p>
            <a:r>
              <a:rPr lang="en-US" altLang="en-US" sz="3200" dirty="0"/>
              <a:t>Standardized Tests and Teaching</a:t>
            </a:r>
            <a:r>
              <a:rPr lang="en-US" altLang="en-US" sz="3200" dirty="0">
                <a:solidFill>
                  <a:srgbClr val="000000"/>
                </a:solidFill>
              </a:rPr>
              <a:t>,</a:t>
            </a:r>
            <a:r>
              <a:rPr lang="en-US" altLang="en-US" sz="1800" dirty="0">
                <a:solidFill>
                  <a:srgbClr val="000000"/>
                </a:solidFill>
              </a:rPr>
              <a:t> </a:t>
            </a:r>
            <a:r>
              <a:rPr lang="en-US" altLang="en-US" sz="3200" dirty="0">
                <a:solidFill>
                  <a:srgbClr val="000000"/>
                </a:solidFill>
              </a:rPr>
              <a:t>3 </a:t>
            </a:r>
            <a:r>
              <a:rPr lang="en-US" sz="3200" dirty="0"/>
              <a:t>Long Description</a:t>
            </a:r>
          </a:p>
        </p:txBody>
      </p:sp>
      <p:sp>
        <p:nvSpPr>
          <p:cNvPr id="8" name="Content Placeholder 7">
            <a:extLst>
              <a:ext uri="{FF2B5EF4-FFF2-40B4-BE49-F238E27FC236}">
                <a16:creationId xmlns:a16="http://schemas.microsoft.com/office/drawing/2014/main" id="{1AC2788C-04B4-4AD1-93A7-DF748198B4D0}"/>
              </a:ext>
            </a:extLst>
          </p:cNvPr>
          <p:cNvSpPr>
            <a:spLocks noGrp="1"/>
          </p:cNvSpPr>
          <p:nvPr>
            <p:ph idx="1"/>
          </p:nvPr>
        </p:nvSpPr>
        <p:spPr>
          <a:xfrm>
            <a:off x="949325" y="1981200"/>
            <a:ext cx="7661275" cy="1295400"/>
          </a:xfrm>
        </p:spPr>
        <p:txBody>
          <a:bodyPr/>
          <a:lstStyle/>
          <a:p>
            <a:pPr marL="0" indent="0">
              <a:buNone/>
            </a:pPr>
            <a:r>
              <a:rPr lang="en-US" sz="1400" dirty="0"/>
              <a:t>This slide illustrates standardized tests and teaching using a flowchart. There is a box on top that is labeled the teacher’s role. This box is connected to the three boxes below it. The first box reads preparing students to take standardized tests. The second box reads understanding and interpreting test results. The third box reads using standardized test scores to plan and improve instruction.</a:t>
            </a:r>
          </a:p>
        </p:txBody>
      </p:sp>
      <p:sp>
        <p:nvSpPr>
          <p:cNvPr id="10" name="Content Placeholder 9">
            <a:extLst>
              <a:ext uri="{FF2B5EF4-FFF2-40B4-BE49-F238E27FC236}">
                <a16:creationId xmlns:a16="http://schemas.microsoft.com/office/drawing/2014/main" id="{01CDC28C-657E-414E-BF1F-482B3FC99755}"/>
              </a:ext>
            </a:extLst>
          </p:cNvPr>
          <p:cNvSpPr>
            <a:spLocks noGrp="1"/>
          </p:cNvSpPr>
          <p:nvPr>
            <p:ph sz="quarter" idx="12"/>
          </p:nvPr>
        </p:nvSpPr>
        <p:spPr>
          <a:xfrm>
            <a:off x="5410200" y="5570486"/>
            <a:ext cx="3352800" cy="304800"/>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103048878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470788-1891-44AF-BD97-4AAE7AD46AE6}"/>
              </a:ext>
            </a:extLst>
          </p:cNvPr>
          <p:cNvSpPr>
            <a:spLocks noGrp="1"/>
          </p:cNvSpPr>
          <p:nvPr>
            <p:ph type="title"/>
          </p:nvPr>
        </p:nvSpPr>
        <p:spPr/>
        <p:txBody>
          <a:bodyPr/>
          <a:lstStyle/>
          <a:p>
            <a:r>
              <a:rPr lang="en-US" altLang="en-US" sz="3200" dirty="0"/>
              <a:t>Descriptive Statistics </a:t>
            </a:r>
            <a:r>
              <a:rPr lang="en-US" sz="3200" dirty="0"/>
              <a:t>Long Description</a:t>
            </a:r>
          </a:p>
        </p:txBody>
      </p:sp>
      <p:sp>
        <p:nvSpPr>
          <p:cNvPr id="8" name="Content Placeholder 7">
            <a:extLst>
              <a:ext uri="{FF2B5EF4-FFF2-40B4-BE49-F238E27FC236}">
                <a16:creationId xmlns:a16="http://schemas.microsoft.com/office/drawing/2014/main" id="{1AC2788C-04B4-4AD1-93A7-DF748198B4D0}"/>
              </a:ext>
            </a:extLst>
          </p:cNvPr>
          <p:cNvSpPr>
            <a:spLocks noGrp="1"/>
          </p:cNvSpPr>
          <p:nvPr>
            <p:ph idx="1"/>
          </p:nvPr>
        </p:nvSpPr>
        <p:spPr>
          <a:xfrm>
            <a:off x="949325" y="1981200"/>
            <a:ext cx="7661275" cy="1752600"/>
          </a:xfrm>
        </p:spPr>
        <p:txBody>
          <a:bodyPr/>
          <a:lstStyle/>
          <a:p>
            <a:pPr marL="0" indent="0">
              <a:buNone/>
            </a:pPr>
            <a:r>
              <a:rPr lang="en-US" sz="1400" dirty="0"/>
              <a:t>This figure illustrates an example of the two ways of collecting descriptive statistics. The first is an example of a frequency distribution table. It contains two columns. The first column lists scores on a test, and the second column lists frequency. The second way of collecting descriptive statistics is through a histogram. It is in the form of a bar graph in which the X axis measures scores on a test and the Y axis measures their frequency.</a:t>
            </a:r>
          </a:p>
          <a:p>
            <a:pPr marL="0" indent="0">
              <a:buNone/>
            </a:pPr>
            <a:r>
              <a:rPr lang="en-US" sz="1400" dirty="0"/>
              <a:t>There is a box that reads descriptive statistics are the mathematical procedures that are used to describe and summarize data in a meaningful way.</a:t>
            </a:r>
          </a:p>
        </p:txBody>
      </p:sp>
      <p:sp>
        <p:nvSpPr>
          <p:cNvPr id="10" name="Content Placeholder 9">
            <a:extLst>
              <a:ext uri="{FF2B5EF4-FFF2-40B4-BE49-F238E27FC236}">
                <a16:creationId xmlns:a16="http://schemas.microsoft.com/office/drawing/2014/main" id="{01CDC28C-657E-414E-BF1F-482B3FC99755}"/>
              </a:ext>
            </a:extLst>
          </p:cNvPr>
          <p:cNvSpPr>
            <a:spLocks noGrp="1"/>
          </p:cNvSpPr>
          <p:nvPr>
            <p:ph sz="quarter" idx="12"/>
          </p:nvPr>
        </p:nvSpPr>
        <p:spPr>
          <a:xfrm>
            <a:off x="5410200" y="5570486"/>
            <a:ext cx="3352800" cy="304800"/>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171022860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470788-1891-44AF-BD97-4AAE7AD46AE6}"/>
              </a:ext>
            </a:extLst>
          </p:cNvPr>
          <p:cNvSpPr>
            <a:spLocks noGrp="1"/>
          </p:cNvSpPr>
          <p:nvPr>
            <p:ph type="title"/>
          </p:nvPr>
        </p:nvSpPr>
        <p:spPr/>
        <p:txBody>
          <a:bodyPr/>
          <a:lstStyle/>
          <a:p>
            <a:r>
              <a:rPr lang="en-US" altLang="en-US" sz="3200" dirty="0"/>
              <a:t>Understanding Descriptive Statistics </a:t>
            </a:r>
            <a:r>
              <a:rPr lang="en-US" sz="3200" dirty="0"/>
              <a:t>Long Description</a:t>
            </a:r>
          </a:p>
        </p:txBody>
      </p:sp>
      <p:sp>
        <p:nvSpPr>
          <p:cNvPr id="8" name="Content Placeholder 7">
            <a:extLst>
              <a:ext uri="{FF2B5EF4-FFF2-40B4-BE49-F238E27FC236}">
                <a16:creationId xmlns:a16="http://schemas.microsoft.com/office/drawing/2014/main" id="{1AC2788C-04B4-4AD1-93A7-DF748198B4D0}"/>
              </a:ext>
            </a:extLst>
          </p:cNvPr>
          <p:cNvSpPr>
            <a:spLocks noGrp="1"/>
          </p:cNvSpPr>
          <p:nvPr>
            <p:ph idx="1"/>
          </p:nvPr>
        </p:nvSpPr>
        <p:spPr>
          <a:xfrm>
            <a:off x="949325" y="1981200"/>
            <a:ext cx="7661275" cy="3886200"/>
          </a:xfrm>
        </p:spPr>
        <p:txBody>
          <a:bodyPr/>
          <a:lstStyle/>
          <a:p>
            <a:pPr marL="0" indent="0">
              <a:buNone/>
            </a:pPr>
            <a:r>
              <a:rPr lang="en-US" sz="1400" dirty="0"/>
              <a:t>This figure illustrates an example of normal distribution. It is in the form of a curved line that has been divided into six parts based on the measurements of negative three s, negative two s, negative one s, X, positive one s, positive two s, and positive three s. The negative numbers represent the number of standard deviations below the mean. X represents the mean, median, and mode. The positive numbers represent the number of standard deviations above the mean. The first part is 2.15 percent.</a:t>
            </a:r>
          </a:p>
          <a:p>
            <a:pPr marL="0" indent="0">
              <a:buNone/>
            </a:pPr>
            <a:r>
              <a:rPr lang="en-US" sz="1400" dirty="0"/>
              <a:t>The second part is 13.59 percent. There is an explanation that reads approximately 14 percent of the scores fall between one standard deviation and two standard deviations below the mean. The third part is 34.13 percent. There is an explanation that reads approximately 34 percent of the scores fall between the mean and one standard deviation below the mean. The fourth part is 34.13 percent. There is an explanation that reads approximately 34 percent of the scores fall between the mean and one standard deviation above the mean.</a:t>
            </a:r>
          </a:p>
          <a:p>
            <a:pPr marL="0" indent="0">
              <a:buNone/>
            </a:pPr>
            <a:r>
              <a:rPr lang="en-US" sz="1400" dirty="0"/>
              <a:t>The fifth part is 13.59 percent. There is an explanation that reads approximately 14 percent of the scores fall between one standard deviation and two standard deviations above the mean.</a:t>
            </a:r>
          </a:p>
          <a:p>
            <a:pPr marL="0" indent="0">
              <a:buNone/>
            </a:pPr>
            <a:r>
              <a:rPr lang="en-US" sz="1400" dirty="0"/>
              <a:t>The sixth part is 2.15 percent.</a:t>
            </a:r>
          </a:p>
          <a:p>
            <a:pPr marL="0" indent="0">
              <a:buNone/>
            </a:pPr>
            <a:r>
              <a:rPr lang="en-US" sz="1400" dirty="0"/>
              <a:t>Based on the values of these parts, the curve slopes upward until it reaches the mean and then slopes back downward.</a:t>
            </a:r>
          </a:p>
        </p:txBody>
      </p:sp>
      <p:sp>
        <p:nvSpPr>
          <p:cNvPr id="10" name="Content Placeholder 9">
            <a:extLst>
              <a:ext uri="{FF2B5EF4-FFF2-40B4-BE49-F238E27FC236}">
                <a16:creationId xmlns:a16="http://schemas.microsoft.com/office/drawing/2014/main" id="{01CDC28C-657E-414E-BF1F-482B3FC99755}"/>
              </a:ext>
            </a:extLst>
          </p:cNvPr>
          <p:cNvSpPr>
            <a:spLocks noGrp="1"/>
          </p:cNvSpPr>
          <p:nvPr>
            <p:ph sz="quarter" idx="12"/>
          </p:nvPr>
        </p:nvSpPr>
        <p:spPr>
          <a:xfrm>
            <a:off x="5410200" y="6060233"/>
            <a:ext cx="3352800" cy="304800"/>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86524088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470788-1891-44AF-BD97-4AAE7AD46AE6}"/>
              </a:ext>
            </a:extLst>
          </p:cNvPr>
          <p:cNvSpPr>
            <a:spLocks noGrp="1"/>
          </p:cNvSpPr>
          <p:nvPr>
            <p:ph type="title"/>
          </p:nvPr>
        </p:nvSpPr>
        <p:spPr>
          <a:xfrm>
            <a:off x="949325" y="152400"/>
            <a:ext cx="7158037" cy="1558157"/>
          </a:xfrm>
        </p:spPr>
        <p:txBody>
          <a:bodyPr/>
          <a:lstStyle/>
          <a:p>
            <a:r>
              <a:rPr lang="en-US" altLang="en-US" sz="3200" dirty="0"/>
              <a:t>Commonly Reported Test Scores Based on the Normal Curve </a:t>
            </a:r>
            <a:r>
              <a:rPr lang="en-US" sz="3200" dirty="0"/>
              <a:t>Long Description</a:t>
            </a:r>
          </a:p>
        </p:txBody>
      </p:sp>
      <p:sp>
        <p:nvSpPr>
          <p:cNvPr id="8" name="Content Placeholder 7">
            <a:extLst>
              <a:ext uri="{FF2B5EF4-FFF2-40B4-BE49-F238E27FC236}">
                <a16:creationId xmlns:a16="http://schemas.microsoft.com/office/drawing/2014/main" id="{1AC2788C-04B4-4AD1-93A7-DF748198B4D0}"/>
              </a:ext>
            </a:extLst>
          </p:cNvPr>
          <p:cNvSpPr>
            <a:spLocks noGrp="1"/>
          </p:cNvSpPr>
          <p:nvPr>
            <p:ph idx="1"/>
          </p:nvPr>
        </p:nvSpPr>
        <p:spPr>
          <a:xfrm>
            <a:off x="949325" y="1981200"/>
            <a:ext cx="7661275" cy="990600"/>
          </a:xfrm>
        </p:spPr>
        <p:txBody>
          <a:bodyPr/>
          <a:lstStyle/>
          <a:p>
            <a:pPr marL="0" indent="0">
              <a:buNone/>
            </a:pPr>
            <a:r>
              <a:rPr lang="en-US" sz="1400" dirty="0"/>
              <a:t>This figure illustrates commonly reported test scores based on the normal curve. The figure uses the example of the normal curve from the previous slide along with the standard deviation values as a scale to compare it with the values of cumulative percentages rounded, percentile equivalents, z-scores, stanines percentages, T-scores, and SAT scores.</a:t>
            </a:r>
          </a:p>
        </p:txBody>
      </p:sp>
      <p:sp>
        <p:nvSpPr>
          <p:cNvPr id="10" name="Content Placeholder 9">
            <a:extLst>
              <a:ext uri="{FF2B5EF4-FFF2-40B4-BE49-F238E27FC236}">
                <a16:creationId xmlns:a16="http://schemas.microsoft.com/office/drawing/2014/main" id="{01CDC28C-657E-414E-BF1F-482B3FC99755}"/>
              </a:ext>
            </a:extLst>
          </p:cNvPr>
          <p:cNvSpPr>
            <a:spLocks noGrp="1"/>
          </p:cNvSpPr>
          <p:nvPr>
            <p:ph sz="quarter" idx="12"/>
          </p:nvPr>
        </p:nvSpPr>
        <p:spPr>
          <a:xfrm>
            <a:off x="5410200" y="5570486"/>
            <a:ext cx="3352800" cy="304800"/>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423214977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470788-1891-44AF-BD97-4AAE7AD46AE6}"/>
              </a:ext>
            </a:extLst>
          </p:cNvPr>
          <p:cNvSpPr>
            <a:spLocks noGrp="1"/>
          </p:cNvSpPr>
          <p:nvPr>
            <p:ph type="title"/>
          </p:nvPr>
        </p:nvSpPr>
        <p:spPr/>
        <p:txBody>
          <a:bodyPr/>
          <a:lstStyle/>
          <a:p>
            <a:r>
              <a:rPr lang="en-US" altLang="en-US" sz="3200" dirty="0"/>
              <a:t>Standardized Tests and Teaching, 4 </a:t>
            </a:r>
            <a:r>
              <a:rPr lang="en-US" sz="3200" dirty="0"/>
              <a:t>Long Description</a:t>
            </a:r>
          </a:p>
        </p:txBody>
      </p:sp>
      <p:sp>
        <p:nvSpPr>
          <p:cNvPr id="8" name="Content Placeholder 7">
            <a:extLst>
              <a:ext uri="{FF2B5EF4-FFF2-40B4-BE49-F238E27FC236}">
                <a16:creationId xmlns:a16="http://schemas.microsoft.com/office/drawing/2014/main" id="{1AC2788C-04B4-4AD1-93A7-DF748198B4D0}"/>
              </a:ext>
            </a:extLst>
          </p:cNvPr>
          <p:cNvSpPr>
            <a:spLocks noGrp="1"/>
          </p:cNvSpPr>
          <p:nvPr>
            <p:ph idx="1"/>
          </p:nvPr>
        </p:nvSpPr>
        <p:spPr>
          <a:xfrm>
            <a:off x="949325" y="1981200"/>
            <a:ext cx="7661275" cy="990600"/>
          </a:xfrm>
        </p:spPr>
        <p:txBody>
          <a:bodyPr/>
          <a:lstStyle/>
          <a:p>
            <a:pPr marL="0" indent="0">
              <a:buNone/>
            </a:pPr>
            <a:r>
              <a:rPr lang="en-US" sz="1400" dirty="0"/>
              <a:t>This slide illustrates standardized tests and teaching using a flowchart. There is a box on top, which is connected to two boxes below. The box on top reads issues in standardized testing. The first of the two other boxes reads standardized tests, alternative assessments, high-stakes testing. The second box reads diversity and standardized testing.</a:t>
            </a:r>
          </a:p>
        </p:txBody>
      </p:sp>
      <p:sp>
        <p:nvSpPr>
          <p:cNvPr id="10" name="Content Placeholder 9">
            <a:extLst>
              <a:ext uri="{FF2B5EF4-FFF2-40B4-BE49-F238E27FC236}">
                <a16:creationId xmlns:a16="http://schemas.microsoft.com/office/drawing/2014/main" id="{01CDC28C-657E-414E-BF1F-482B3FC99755}"/>
              </a:ext>
            </a:extLst>
          </p:cNvPr>
          <p:cNvSpPr>
            <a:spLocks noGrp="1"/>
          </p:cNvSpPr>
          <p:nvPr>
            <p:ph sz="quarter" idx="12"/>
          </p:nvPr>
        </p:nvSpPr>
        <p:spPr>
          <a:xfrm>
            <a:off x="5410200" y="5570486"/>
            <a:ext cx="3352800" cy="304800"/>
          </a:xfrm>
        </p:spPr>
        <p:txBody>
          <a:bodyPr/>
          <a:lstStyle/>
          <a:p>
            <a:pPr marL="0" indent="0" algn="r">
              <a:buNone/>
            </a:pPr>
            <a:r>
              <a:rPr lang="en-US" sz="1200" dirty="0">
                <a:hlinkClick r:id="rId2" action="ppaction://hlinksldjump"/>
              </a:rPr>
              <a:t>Jump back to slide containing original image</a:t>
            </a:r>
            <a:endParaRPr lang="en-US" sz="1200" dirty="0"/>
          </a:p>
        </p:txBody>
      </p:sp>
    </p:spTree>
    <p:extLst>
      <p:ext uri="{BB962C8B-B14F-4D97-AF65-F5344CB8AC3E}">
        <p14:creationId xmlns:p14="http://schemas.microsoft.com/office/powerpoint/2010/main" val="26495169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dirty="0"/>
              <a:t>Connecting with Teachers</a:t>
            </a:r>
          </a:p>
        </p:txBody>
      </p:sp>
      <p:sp>
        <p:nvSpPr>
          <p:cNvPr id="7171" name="Content Placeholder 2"/>
          <p:cNvSpPr>
            <a:spLocks noGrp="1"/>
          </p:cNvSpPr>
          <p:nvPr>
            <p:ph idx="1"/>
          </p:nvPr>
        </p:nvSpPr>
        <p:spPr>
          <a:xfrm>
            <a:off x="457201" y="1752600"/>
            <a:ext cx="7696199" cy="4648200"/>
          </a:xfrm>
        </p:spPr>
        <p:txBody>
          <a:bodyPr/>
          <a:lstStyle/>
          <a:p>
            <a:pPr marL="0" indent="0" eaLnBrk="1" hangingPunct="1">
              <a:spcBef>
                <a:spcPts val="0"/>
              </a:spcBef>
              <a:spcAft>
                <a:spcPts val="1500"/>
              </a:spcAft>
              <a:buNone/>
            </a:pPr>
            <a:r>
              <a:rPr lang="en-US" altLang="en-US" sz="2400" dirty="0"/>
              <a:t>Barbara Berry, a French and humanities teacher at Ypsilanti High School in Ypsilanti, Michigan, tutored a 4th-year French student in mathematics</a:t>
            </a:r>
          </a:p>
          <a:p>
            <a:pPr marL="439738" lvl="1" eaLnBrk="1" hangingPunct="1">
              <a:buClr>
                <a:srgbClr val="826200"/>
              </a:buClr>
              <a:buSzPct val="100000"/>
              <a:buFont typeface="Arial" panose="020B0604020202020204" pitchFamily="34" charset="0"/>
              <a:buChar char="•"/>
            </a:pPr>
            <a:r>
              <a:rPr lang="en-US" altLang="en-US" sz="2400" dirty="0"/>
              <a:t>The student, a minority, did well on the verbal part of the SAT but did not do well enough on the math section to get a “full-ride” scholarship at a major university</a:t>
            </a:r>
          </a:p>
          <a:p>
            <a:pPr marL="439738" lvl="1" eaLnBrk="1" hangingPunct="1">
              <a:buClr>
                <a:srgbClr val="826200"/>
              </a:buClr>
              <a:buSzPct val="100000"/>
              <a:buFont typeface="Arial" panose="020B0604020202020204" pitchFamily="34" charset="0"/>
              <a:buChar char="•"/>
            </a:pPr>
            <a:r>
              <a:rPr lang="en-US" altLang="en-US" sz="2400" dirty="0"/>
              <a:t>Berry did two things: (1) Communicated enthusiasm for math and (2) Focused the student’s efforts on the material the test assessed</a:t>
            </a:r>
          </a:p>
          <a:p>
            <a:pPr marL="439738" lvl="1" eaLnBrk="1" hangingPunct="1">
              <a:buClr>
                <a:srgbClr val="826200"/>
              </a:buClr>
              <a:buSzPct val="100000"/>
              <a:buFont typeface="Arial" panose="020B0604020202020204" pitchFamily="34" charset="0"/>
              <a:buChar char="•"/>
            </a:pPr>
            <a:r>
              <a:rPr lang="en-US" altLang="en-US" sz="2400" dirty="0"/>
              <a:t>The student did well and got the scholarship</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E3D6-1B20-494D-9189-84648E7C408B}"/>
              </a:ext>
            </a:extLst>
          </p:cNvPr>
          <p:cNvSpPr>
            <a:spLocks noGrp="1"/>
          </p:cNvSpPr>
          <p:nvPr>
            <p:ph type="title"/>
          </p:nvPr>
        </p:nvSpPr>
        <p:spPr/>
        <p:txBody>
          <a:bodyPr/>
          <a:lstStyle/>
          <a:p>
            <a:r>
              <a:rPr lang="en-US" altLang="en-US" sz="3600" dirty="0"/>
              <a:t>The Nature of Standardized Tests, 1</a:t>
            </a:r>
            <a:endParaRPr lang="en-US" sz="3600" dirty="0"/>
          </a:p>
        </p:txBody>
      </p:sp>
      <p:sp>
        <p:nvSpPr>
          <p:cNvPr id="7" name="Content Placeholder 4">
            <a:extLst>
              <a:ext uri="{FF2B5EF4-FFF2-40B4-BE49-F238E27FC236}">
                <a16:creationId xmlns:a16="http://schemas.microsoft.com/office/drawing/2014/main" id="{9B2FEA42-8F0C-474B-B994-6721FA0581DC}"/>
              </a:ext>
            </a:extLst>
          </p:cNvPr>
          <p:cNvSpPr>
            <a:spLocks noGrp="1"/>
          </p:cNvSpPr>
          <p:nvPr>
            <p:ph sz="quarter" idx="11"/>
          </p:nvPr>
        </p:nvSpPr>
        <p:spPr>
          <a:xfrm>
            <a:off x="917188" y="1962150"/>
            <a:ext cx="7464812" cy="3528951"/>
          </a:xfrm>
          <a:solidFill>
            <a:srgbClr val="CCCC99"/>
          </a:solidFill>
          <a:ln w="31750" cap="sq">
            <a:solidFill>
              <a:srgbClr val="999933"/>
            </a:solidFill>
            <a:miter lim="800000"/>
          </a:ln>
        </p:spPr>
        <p:txBody>
          <a:bodyPr/>
          <a:lstStyle/>
          <a:p>
            <a:pPr marL="0" indent="0" algn="ctr">
              <a:buNone/>
            </a:pPr>
            <a:r>
              <a:rPr lang="en-US" altLang="en-US" sz="3000" b="1" dirty="0">
                <a:latin typeface="Arial" panose="020B0604020202020204" pitchFamily="34" charset="0"/>
              </a:rPr>
              <a:t>Standardized Tests</a:t>
            </a:r>
            <a:endParaRPr lang="en-US" altLang="en-US" sz="3000" dirty="0">
              <a:latin typeface="Arial" panose="020B0604020202020204" pitchFamily="34" charset="0"/>
            </a:endParaRPr>
          </a:p>
          <a:p>
            <a:pPr>
              <a:spcBef>
                <a:spcPct val="50000"/>
              </a:spcBef>
              <a:buClr>
                <a:schemeClr val="tx2"/>
              </a:buClr>
              <a:buSzPct val="100000"/>
              <a:buFontTx/>
              <a:buChar char="•"/>
            </a:pPr>
            <a:r>
              <a:rPr lang="en-US" altLang="en-US" sz="2800" dirty="0">
                <a:latin typeface="Arial" panose="020B0604020202020204" pitchFamily="34" charset="0"/>
              </a:rPr>
              <a:t>Have uniform procedures for</a:t>
            </a:r>
            <a:br>
              <a:rPr lang="en-US" altLang="en-US" sz="2800" dirty="0">
                <a:latin typeface="Arial" panose="020B0604020202020204" pitchFamily="34" charset="0"/>
              </a:rPr>
            </a:br>
            <a:r>
              <a:rPr lang="en-US" altLang="en-US" sz="2800" dirty="0">
                <a:latin typeface="Arial" panose="020B0604020202020204" pitchFamily="34" charset="0"/>
              </a:rPr>
              <a:t>administration and scoring</a:t>
            </a:r>
          </a:p>
          <a:p>
            <a:pPr>
              <a:spcBef>
                <a:spcPct val="50000"/>
              </a:spcBef>
              <a:buClr>
                <a:schemeClr val="tx2"/>
              </a:buClr>
              <a:buSzPct val="100000"/>
              <a:buFontTx/>
              <a:buChar char="•"/>
            </a:pPr>
            <a:r>
              <a:rPr lang="en-IN" altLang="en-US" sz="2800" dirty="0">
                <a:latin typeface="Arial" panose="020B0604020202020204" pitchFamily="34" charset="0"/>
              </a:rPr>
              <a:t>Allow comparison of student</a:t>
            </a:r>
            <a:br>
              <a:rPr lang="en-IN" altLang="en-US" sz="2800" dirty="0">
                <a:latin typeface="Arial" panose="020B0604020202020204" pitchFamily="34" charset="0"/>
              </a:rPr>
            </a:br>
            <a:r>
              <a:rPr lang="en-IN" altLang="en-US" sz="2800" dirty="0">
                <a:latin typeface="Arial" panose="020B0604020202020204" pitchFamily="34" charset="0"/>
              </a:rPr>
              <a:t>performances at the age or grade level on a national basis</a:t>
            </a:r>
            <a:endParaRPr lang="en-US" altLang="en-US" sz="2800" dirty="0">
              <a:latin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87C96-ED12-4859-89BC-2DC33B17C5BC}"/>
              </a:ext>
            </a:extLst>
          </p:cNvPr>
          <p:cNvSpPr>
            <a:spLocks noGrp="1"/>
          </p:cNvSpPr>
          <p:nvPr>
            <p:ph type="title"/>
          </p:nvPr>
        </p:nvSpPr>
        <p:spPr>
          <a:xfrm>
            <a:off x="1062038" y="257175"/>
            <a:ext cx="7158037" cy="1184275"/>
          </a:xfrm>
        </p:spPr>
        <p:txBody>
          <a:bodyPr/>
          <a:lstStyle/>
          <a:p>
            <a:r>
              <a:rPr lang="en-US" altLang="en-US" dirty="0"/>
              <a:t>Enter the Debate</a:t>
            </a:r>
            <a:endParaRPr lang="en-US" dirty="0"/>
          </a:p>
        </p:txBody>
      </p:sp>
      <p:sp>
        <p:nvSpPr>
          <p:cNvPr id="3" name="Content Placeholder 2">
            <a:extLst>
              <a:ext uri="{FF2B5EF4-FFF2-40B4-BE49-F238E27FC236}">
                <a16:creationId xmlns:a16="http://schemas.microsoft.com/office/drawing/2014/main" id="{9E9FB9D3-6FB7-4A1E-AAFA-E32173DBEB02}"/>
              </a:ext>
            </a:extLst>
          </p:cNvPr>
          <p:cNvSpPr>
            <a:spLocks noGrp="1"/>
          </p:cNvSpPr>
          <p:nvPr>
            <p:ph idx="1"/>
          </p:nvPr>
        </p:nvSpPr>
        <p:spPr>
          <a:xfrm>
            <a:off x="1374900" y="1500125"/>
            <a:ext cx="7127875" cy="1173163"/>
          </a:xfrm>
        </p:spPr>
        <p:txBody>
          <a:bodyPr/>
          <a:lstStyle/>
          <a:p>
            <a:pPr marL="0" indent="0">
              <a:buNone/>
            </a:pPr>
            <a:r>
              <a:rPr lang="en-US" altLang="en-US" i="1" dirty="0"/>
              <a:t>Should students have to pass a test to earn a high school diploma?</a:t>
            </a:r>
            <a:r>
              <a:rPr lang="en-US" altLang="en-US" dirty="0"/>
              <a:t> </a:t>
            </a:r>
          </a:p>
        </p:txBody>
      </p:sp>
      <p:sp>
        <p:nvSpPr>
          <p:cNvPr id="13" name="Content Placeholder 5">
            <a:extLst>
              <a:ext uri="{FF2B5EF4-FFF2-40B4-BE49-F238E27FC236}">
                <a16:creationId xmlns:a16="http://schemas.microsoft.com/office/drawing/2014/main" id="{550DCB12-2658-4D9F-B04B-22E4C560423C}"/>
              </a:ext>
            </a:extLst>
          </p:cNvPr>
          <p:cNvSpPr>
            <a:spLocks noGrp="1"/>
          </p:cNvSpPr>
          <p:nvPr>
            <p:ph sz="quarter" idx="11"/>
          </p:nvPr>
        </p:nvSpPr>
        <p:spPr>
          <a:xfrm>
            <a:off x="1283368" y="2696174"/>
            <a:ext cx="909637" cy="438149"/>
          </a:xfrm>
        </p:spPr>
        <p:txBody>
          <a:bodyPr/>
          <a:lstStyle/>
          <a:p>
            <a:pPr marL="0" lvl="0" indent="0">
              <a:spcBef>
                <a:spcPct val="50000"/>
              </a:spcBef>
              <a:buClrTx/>
              <a:buSzTx/>
              <a:buNone/>
            </a:pPr>
            <a:r>
              <a:rPr lang="en-US" altLang="en-US" sz="2400" b="1" kern="1200" dirty="0">
                <a:solidFill>
                  <a:srgbClr val="626220"/>
                </a:solidFill>
                <a:latin typeface="Arial" panose="020B0604020202020204" pitchFamily="34" charset="0"/>
              </a:rPr>
              <a:t>YES</a:t>
            </a:r>
          </a:p>
        </p:txBody>
      </p:sp>
      <p:sp>
        <p:nvSpPr>
          <p:cNvPr id="14" name="Content Placeholder 7">
            <a:extLst>
              <a:ext uri="{FF2B5EF4-FFF2-40B4-BE49-F238E27FC236}">
                <a16:creationId xmlns:a16="http://schemas.microsoft.com/office/drawing/2014/main" id="{D3A9F762-C6A4-46BD-B5CC-DD9D8FA33B5D}"/>
              </a:ext>
            </a:extLst>
          </p:cNvPr>
          <p:cNvSpPr>
            <a:spLocks noGrp="1"/>
          </p:cNvSpPr>
          <p:nvPr>
            <p:ph sz="quarter" idx="12"/>
          </p:nvPr>
        </p:nvSpPr>
        <p:spPr>
          <a:xfrm>
            <a:off x="5215681" y="2697163"/>
            <a:ext cx="762000" cy="381000"/>
          </a:xfrm>
        </p:spPr>
        <p:txBody>
          <a:bodyPr/>
          <a:lstStyle/>
          <a:p>
            <a:pPr marL="0" lvl="0" indent="0">
              <a:spcBef>
                <a:spcPct val="50000"/>
              </a:spcBef>
              <a:buClrTx/>
              <a:buSzTx/>
              <a:buNone/>
            </a:pPr>
            <a:r>
              <a:rPr lang="en-US" altLang="en-US" sz="2400" b="1" kern="1200" dirty="0">
                <a:solidFill>
                  <a:srgbClr val="626220"/>
                </a:solidFill>
                <a:latin typeface="Arial" panose="020B0604020202020204" pitchFamily="34" charset="0"/>
              </a:rPr>
              <a:t>NO</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FE0F3F-60B0-4208-99C1-3D0DC2908C81}"/>
              </a:ext>
            </a:extLst>
          </p:cNvPr>
          <p:cNvSpPr>
            <a:spLocks noGrp="1"/>
          </p:cNvSpPr>
          <p:nvPr>
            <p:ph type="title"/>
          </p:nvPr>
        </p:nvSpPr>
        <p:spPr/>
        <p:txBody>
          <a:bodyPr/>
          <a:lstStyle/>
          <a:p>
            <a:r>
              <a:rPr lang="en-US" altLang="en-US" sz="3600" dirty="0"/>
              <a:t>Purposes of Standardized Tests</a:t>
            </a:r>
            <a:endParaRPr lang="en-US" sz="3600" dirty="0"/>
          </a:p>
        </p:txBody>
      </p:sp>
      <p:pic>
        <p:nvPicPr>
          <p:cNvPr id="9" name="Picture 8">
            <a:extLst>
              <a:ext uri="{FF2B5EF4-FFF2-40B4-BE49-F238E27FC236}">
                <a16:creationId xmlns:a16="http://schemas.microsoft.com/office/drawing/2014/main" id="{AE3CB76E-4F8A-4788-A507-3846C461A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232" y="1671144"/>
            <a:ext cx="8391833" cy="4744404"/>
          </a:xfrm>
          <a:prstGeom prst="rect">
            <a:avLst/>
          </a:prstGeom>
        </p:spPr>
      </p:pic>
      <p:sp>
        <p:nvSpPr>
          <p:cNvPr id="2" name="Content Placeholder 1">
            <a:extLst>
              <a:ext uri="{FF2B5EF4-FFF2-40B4-BE49-F238E27FC236}">
                <a16:creationId xmlns:a16="http://schemas.microsoft.com/office/drawing/2014/main" id="{1877856F-D2CF-4078-90C0-D5A541A603C8}"/>
              </a:ext>
            </a:extLst>
          </p:cNvPr>
          <p:cNvSpPr>
            <a:spLocks noGrp="1"/>
          </p:cNvSpPr>
          <p:nvPr>
            <p:ph sz="quarter" idx="11"/>
          </p:nvPr>
        </p:nvSpPr>
        <p:spPr>
          <a:xfrm>
            <a:off x="5878287" y="1861732"/>
            <a:ext cx="2433637" cy="1600200"/>
          </a:xfrm>
        </p:spPr>
        <p:txBody>
          <a:bodyPr/>
          <a:lstStyle/>
          <a:p>
            <a:pPr marL="0" lvl="0" indent="0" algn="ctr">
              <a:spcBef>
                <a:spcPct val="0"/>
              </a:spcBef>
              <a:buClrTx/>
              <a:buSzTx/>
              <a:buNone/>
            </a:pPr>
            <a:r>
              <a:rPr lang="en-US" altLang="en-US" sz="2000" b="1" kern="1200" dirty="0">
                <a:solidFill>
                  <a:srgbClr val="292929"/>
                </a:solidFill>
                <a:latin typeface="Arial" panose="020B0604020202020204" pitchFamily="34" charset="0"/>
              </a:rPr>
              <a:t>Provide information for planning and improving instruction</a:t>
            </a:r>
          </a:p>
        </p:txBody>
      </p:sp>
      <p:sp>
        <p:nvSpPr>
          <p:cNvPr id="3" name="Content Placeholder 2">
            <a:extLst>
              <a:ext uri="{FF2B5EF4-FFF2-40B4-BE49-F238E27FC236}">
                <a16:creationId xmlns:a16="http://schemas.microsoft.com/office/drawing/2014/main" id="{FA07DBEA-BB25-4E3A-AF10-AFEB764700BD}"/>
              </a:ext>
            </a:extLst>
          </p:cNvPr>
          <p:cNvSpPr>
            <a:spLocks noGrp="1"/>
          </p:cNvSpPr>
          <p:nvPr>
            <p:ph sz="quarter" idx="12"/>
          </p:nvPr>
        </p:nvSpPr>
        <p:spPr>
          <a:xfrm>
            <a:off x="2053442" y="1991523"/>
            <a:ext cx="2743200" cy="990600"/>
          </a:xfrm>
        </p:spPr>
        <p:txBody>
          <a:bodyPr/>
          <a:lstStyle/>
          <a:p>
            <a:pPr marL="0" lvl="0" indent="0" algn="ctr">
              <a:spcBef>
                <a:spcPct val="0"/>
              </a:spcBef>
              <a:buClrTx/>
              <a:buSzTx/>
              <a:buNone/>
            </a:pPr>
            <a:r>
              <a:rPr lang="en-US" altLang="en-US" sz="2000" b="1" kern="1200" dirty="0">
                <a:solidFill>
                  <a:srgbClr val="292929"/>
                </a:solidFill>
                <a:latin typeface="Arial" panose="020B0604020202020204" pitchFamily="34" charset="0"/>
              </a:rPr>
              <a:t>Diagnose students’</a:t>
            </a:r>
          </a:p>
          <a:p>
            <a:pPr marL="0" lvl="0" indent="0" algn="ctr">
              <a:spcBef>
                <a:spcPct val="0"/>
              </a:spcBef>
              <a:buClrTx/>
              <a:buSzTx/>
              <a:buNone/>
            </a:pPr>
            <a:r>
              <a:rPr lang="en-US" altLang="en-US" sz="2000" b="1" kern="1200" dirty="0">
                <a:solidFill>
                  <a:srgbClr val="292929"/>
                </a:solidFill>
                <a:latin typeface="Arial" panose="020B0604020202020204" pitchFamily="34" charset="0"/>
              </a:rPr>
              <a:t>strengths and</a:t>
            </a:r>
          </a:p>
          <a:p>
            <a:pPr marL="0" lvl="0" indent="0" algn="ctr">
              <a:spcBef>
                <a:spcPct val="0"/>
              </a:spcBef>
              <a:buClrTx/>
              <a:buSzTx/>
              <a:buNone/>
            </a:pPr>
            <a:r>
              <a:rPr lang="en-US" altLang="en-US" sz="2000" b="1" kern="1200" dirty="0">
                <a:solidFill>
                  <a:srgbClr val="292929"/>
                </a:solidFill>
                <a:latin typeface="Arial" panose="020B0604020202020204" pitchFamily="34" charset="0"/>
              </a:rPr>
              <a:t> weaknesses</a:t>
            </a:r>
          </a:p>
        </p:txBody>
      </p:sp>
      <p:sp>
        <p:nvSpPr>
          <p:cNvPr id="4" name="Content Placeholder 3">
            <a:extLst>
              <a:ext uri="{FF2B5EF4-FFF2-40B4-BE49-F238E27FC236}">
                <a16:creationId xmlns:a16="http://schemas.microsoft.com/office/drawing/2014/main" id="{BE23E5BB-A856-44C6-BAE5-8A4070E67D55}"/>
              </a:ext>
            </a:extLst>
          </p:cNvPr>
          <p:cNvSpPr>
            <a:spLocks noGrp="1"/>
          </p:cNvSpPr>
          <p:nvPr>
            <p:ph sz="quarter" idx="13"/>
          </p:nvPr>
        </p:nvSpPr>
        <p:spPr>
          <a:xfrm>
            <a:off x="362200" y="3442850"/>
            <a:ext cx="3390900" cy="685800"/>
          </a:xfrm>
        </p:spPr>
        <p:txBody>
          <a:bodyPr/>
          <a:lstStyle/>
          <a:p>
            <a:pPr marL="0" lvl="0" indent="0" algn="ctr">
              <a:spcBef>
                <a:spcPct val="0"/>
              </a:spcBef>
              <a:buClrTx/>
              <a:buSzTx/>
              <a:buNone/>
            </a:pPr>
            <a:r>
              <a:rPr lang="en-US" altLang="en-US" sz="2000" b="1" kern="1200" dirty="0">
                <a:solidFill>
                  <a:srgbClr val="292929"/>
                </a:solidFill>
                <a:latin typeface="Arial" panose="020B0604020202020204" pitchFamily="34" charset="0"/>
              </a:rPr>
              <a:t>Provide information about students’ progress</a:t>
            </a:r>
          </a:p>
        </p:txBody>
      </p:sp>
      <p:sp>
        <p:nvSpPr>
          <p:cNvPr id="5" name="Content Placeholder 4">
            <a:extLst>
              <a:ext uri="{FF2B5EF4-FFF2-40B4-BE49-F238E27FC236}">
                <a16:creationId xmlns:a16="http://schemas.microsoft.com/office/drawing/2014/main" id="{2161FAAC-02F7-454B-9F70-B98CA3375AE9}"/>
              </a:ext>
            </a:extLst>
          </p:cNvPr>
          <p:cNvSpPr>
            <a:spLocks noGrp="1"/>
          </p:cNvSpPr>
          <p:nvPr>
            <p:ph sz="quarter" idx="14"/>
          </p:nvPr>
        </p:nvSpPr>
        <p:spPr>
          <a:xfrm>
            <a:off x="1409700" y="4548822"/>
            <a:ext cx="2057400" cy="685800"/>
          </a:xfrm>
        </p:spPr>
        <p:txBody>
          <a:bodyPr/>
          <a:lstStyle/>
          <a:p>
            <a:pPr marL="0" lvl="0" indent="0" algn="ctr">
              <a:spcBef>
                <a:spcPct val="0"/>
              </a:spcBef>
              <a:buClrTx/>
              <a:buSzTx/>
              <a:buNone/>
            </a:pPr>
            <a:r>
              <a:rPr lang="en-US" altLang="en-US" sz="2000" b="1" kern="1200" dirty="0">
                <a:solidFill>
                  <a:srgbClr val="292929"/>
                </a:solidFill>
                <a:latin typeface="Arial" panose="020B0604020202020204" pitchFamily="34" charset="0"/>
              </a:rPr>
              <a:t>Contribute to </a:t>
            </a:r>
          </a:p>
          <a:p>
            <a:pPr marL="0" lvl="0" indent="0" algn="ctr">
              <a:spcBef>
                <a:spcPct val="0"/>
              </a:spcBef>
              <a:buClrTx/>
              <a:buSzTx/>
              <a:buNone/>
            </a:pPr>
            <a:r>
              <a:rPr lang="en-US" altLang="en-US" sz="2000" b="1" kern="1200" dirty="0">
                <a:solidFill>
                  <a:srgbClr val="292929"/>
                </a:solidFill>
                <a:latin typeface="Arial" panose="020B0604020202020204" pitchFamily="34" charset="0"/>
              </a:rPr>
              <a:t>accountability</a:t>
            </a:r>
          </a:p>
        </p:txBody>
      </p:sp>
      <p:sp>
        <p:nvSpPr>
          <p:cNvPr id="6" name="Content Placeholder 5">
            <a:extLst>
              <a:ext uri="{FF2B5EF4-FFF2-40B4-BE49-F238E27FC236}">
                <a16:creationId xmlns:a16="http://schemas.microsoft.com/office/drawing/2014/main" id="{1F0BC9AA-87EC-44AF-A0C5-D8DB9F78867E}"/>
              </a:ext>
            </a:extLst>
          </p:cNvPr>
          <p:cNvSpPr>
            <a:spLocks noGrp="1"/>
          </p:cNvSpPr>
          <p:nvPr>
            <p:ph sz="quarter" idx="15"/>
          </p:nvPr>
        </p:nvSpPr>
        <p:spPr>
          <a:xfrm>
            <a:off x="847725" y="5600524"/>
            <a:ext cx="4324350" cy="762000"/>
          </a:xfrm>
        </p:spPr>
        <p:txBody>
          <a:bodyPr/>
          <a:lstStyle/>
          <a:p>
            <a:pPr marL="0" lvl="0" indent="0" algn="ctr">
              <a:spcBef>
                <a:spcPct val="0"/>
              </a:spcBef>
              <a:buClrTx/>
              <a:buSzTx/>
              <a:buNone/>
            </a:pPr>
            <a:r>
              <a:rPr lang="en-IN" altLang="en-US" sz="2000" b="1" kern="1200" dirty="0">
                <a:solidFill>
                  <a:srgbClr val="292929"/>
                </a:solidFill>
                <a:latin typeface="Arial" panose="020B0604020202020204" pitchFamily="34" charset="0"/>
              </a:rPr>
              <a:t>Provide evidence for placement of students in specific programs</a:t>
            </a:r>
            <a:endParaRPr lang="en-US" altLang="en-US" sz="2000" b="1" kern="1200" dirty="0">
              <a:solidFill>
                <a:srgbClr val="292929"/>
              </a:solidFill>
              <a:latin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E4644-56AB-4683-82A8-85DF659AEFDC}"/>
              </a:ext>
            </a:extLst>
          </p:cNvPr>
          <p:cNvSpPr>
            <a:spLocks noGrp="1"/>
          </p:cNvSpPr>
          <p:nvPr>
            <p:ph type="title"/>
          </p:nvPr>
        </p:nvSpPr>
        <p:spPr/>
        <p:txBody>
          <a:bodyPr/>
          <a:lstStyle/>
          <a:p>
            <a:r>
              <a:rPr lang="en-US" altLang="en-US" sz="3600" dirty="0"/>
              <a:t>The Nature of Standardized Tests, 2</a:t>
            </a:r>
            <a:endParaRPr lang="en-US" sz="2000" dirty="0"/>
          </a:p>
        </p:txBody>
      </p:sp>
      <p:sp>
        <p:nvSpPr>
          <p:cNvPr id="9" name="Content Placeholder 4">
            <a:extLst>
              <a:ext uri="{FF2B5EF4-FFF2-40B4-BE49-F238E27FC236}">
                <a16:creationId xmlns:a16="http://schemas.microsoft.com/office/drawing/2014/main" id="{C54564C3-49A7-4E03-A83A-434EE85E48C7}"/>
              </a:ext>
            </a:extLst>
          </p:cNvPr>
          <p:cNvSpPr>
            <a:spLocks noGrp="1"/>
          </p:cNvSpPr>
          <p:nvPr>
            <p:ph sz="quarter" idx="11"/>
          </p:nvPr>
        </p:nvSpPr>
        <p:spPr>
          <a:xfrm>
            <a:off x="990601" y="2133600"/>
            <a:ext cx="5562599" cy="3733800"/>
          </a:xfrm>
          <a:noFill/>
        </p:spPr>
        <p:txBody>
          <a:bodyPr/>
          <a:lstStyle/>
          <a:p>
            <a:pPr marL="0" lvl="0" indent="0" algn="ctr" eaLnBrk="1" hangingPunct="1">
              <a:buClrTx/>
              <a:buSzTx/>
              <a:buNone/>
              <a:tabLst>
                <a:tab pos="6400800" algn="l"/>
              </a:tabLst>
              <a:defRPr/>
            </a:pPr>
            <a:r>
              <a:rPr lang="en-US" sz="2400" b="1" kern="1200" dirty="0">
                <a:solidFill>
                  <a:srgbClr val="292929"/>
                </a:solidFill>
                <a:latin typeface="Arial" charset="0"/>
              </a:rPr>
              <a:t>Standards-based tests </a:t>
            </a:r>
            <a:r>
              <a:rPr lang="en-US" sz="2400" kern="1200" dirty="0">
                <a:solidFill>
                  <a:srgbClr val="292929"/>
                </a:solidFill>
                <a:latin typeface="Arial" charset="0"/>
              </a:rPr>
              <a:t>assess skills that students are expected to have mastered before they can be permitted to move to the next grade or be permitted to graduate</a:t>
            </a:r>
          </a:p>
          <a:p>
            <a:pPr marL="0" lvl="0" indent="0" algn="ctr" eaLnBrk="1" hangingPunct="1">
              <a:buClrTx/>
              <a:buSzTx/>
              <a:buNone/>
              <a:tabLst>
                <a:tab pos="6400800" algn="l"/>
              </a:tabLst>
              <a:defRPr/>
            </a:pPr>
            <a:r>
              <a:rPr lang="en-US" sz="2400" b="1" kern="1200" dirty="0">
                <a:solidFill>
                  <a:srgbClr val="292929"/>
                </a:solidFill>
                <a:latin typeface="Arial" charset="0"/>
              </a:rPr>
              <a:t>High-stakes testing</a:t>
            </a:r>
            <a:r>
              <a:rPr lang="en-US" sz="2400" kern="1200" dirty="0">
                <a:solidFill>
                  <a:srgbClr val="292929"/>
                </a:solidFill>
                <a:latin typeface="Arial" charset="0"/>
              </a:rPr>
              <a:t> is using tests in a way that will have important consequences for the student, affecting major educational decisions</a:t>
            </a:r>
            <a:endParaRPr lang="en-US" sz="1600" kern="1200" dirty="0">
              <a:solidFill>
                <a:srgbClr val="080808"/>
              </a:solidFill>
              <a:latin typeface="Times New Roman" pitchFamily="28" charset="0"/>
            </a:endParaRPr>
          </a:p>
        </p:txBody>
      </p:sp>
      <p:pic>
        <p:nvPicPr>
          <p:cNvPr id="1024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3789" y="2581275"/>
            <a:ext cx="188118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01BCA4-F568-4D98-B2EE-C877095A8471}"/>
              </a:ext>
            </a:extLst>
          </p:cNvPr>
          <p:cNvSpPr>
            <a:spLocks noGrp="1"/>
          </p:cNvSpPr>
          <p:nvPr>
            <p:ph type="title"/>
          </p:nvPr>
        </p:nvSpPr>
        <p:spPr>
          <a:xfrm>
            <a:off x="1071563" y="257175"/>
            <a:ext cx="7158037" cy="1184275"/>
          </a:xfrm>
        </p:spPr>
        <p:txBody>
          <a:bodyPr/>
          <a:lstStyle/>
          <a:p>
            <a:r>
              <a:rPr lang="en-US" altLang="en-US" dirty="0"/>
              <a:t>Evaluating Standardized Tests</a:t>
            </a:r>
            <a:endParaRPr lang="en-US" dirty="0"/>
          </a:p>
        </p:txBody>
      </p:sp>
      <p:sp>
        <p:nvSpPr>
          <p:cNvPr id="2" name="Content Placeholder 1">
            <a:extLst>
              <a:ext uri="{FF2B5EF4-FFF2-40B4-BE49-F238E27FC236}">
                <a16:creationId xmlns:a16="http://schemas.microsoft.com/office/drawing/2014/main" id="{303881C0-6CFD-4B5F-A33B-21289315862B}"/>
              </a:ext>
            </a:extLst>
          </p:cNvPr>
          <p:cNvSpPr>
            <a:spLocks noGrp="1"/>
          </p:cNvSpPr>
          <p:nvPr>
            <p:ph idx="1"/>
          </p:nvPr>
        </p:nvSpPr>
        <p:spPr>
          <a:xfrm>
            <a:off x="949325" y="1981200"/>
            <a:ext cx="7356475" cy="4114800"/>
          </a:xfrm>
        </p:spPr>
        <p:txBody>
          <a:bodyPr/>
          <a:lstStyle/>
          <a:p>
            <a:pPr eaLnBrk="1" hangingPunct="1">
              <a:buNone/>
            </a:pPr>
            <a:r>
              <a:rPr lang="en-US" altLang="en-US" b="1" dirty="0"/>
              <a:t>Norms</a:t>
            </a:r>
            <a:r>
              <a:rPr lang="en-US" altLang="en-US" dirty="0"/>
              <a:t> - </a:t>
            </a:r>
            <a:r>
              <a:rPr lang="en-US" altLang="en-US" sz="2800" dirty="0"/>
              <a:t>Does the normative group represent all students who may take the test?</a:t>
            </a:r>
          </a:p>
          <a:p>
            <a:pPr eaLnBrk="1" hangingPunct="1">
              <a:buNone/>
            </a:pPr>
            <a:r>
              <a:rPr lang="en-US" altLang="en-US" b="1" dirty="0"/>
              <a:t>Validity</a:t>
            </a:r>
            <a:r>
              <a:rPr lang="en-US" altLang="en-US" dirty="0"/>
              <a:t> - </a:t>
            </a:r>
            <a:r>
              <a:rPr lang="en-US" altLang="en-US" sz="2800" dirty="0"/>
              <a:t>Does the test measure what it is purported to measure?</a:t>
            </a:r>
          </a:p>
          <a:p>
            <a:pPr eaLnBrk="1" hangingPunct="1">
              <a:buNone/>
            </a:pPr>
            <a:r>
              <a:rPr lang="en-US" altLang="en-US" b="1" dirty="0"/>
              <a:t>Reliability</a:t>
            </a:r>
            <a:r>
              <a:rPr lang="en-US" altLang="en-US" dirty="0"/>
              <a:t> - </a:t>
            </a:r>
            <a:r>
              <a:rPr lang="en-US" altLang="en-US" sz="2800" dirty="0"/>
              <a:t>Are test scores stable, dependable, and relatively free from errors?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23"/>
  <p:tag name="MMPROD_UIDATA" val="&lt;database version=&quot;7.0&quot;&gt;&lt;object type=&quot;1&quot; unique_id=&quot;10001&quot;&gt;&lt;object type=&quot;8&quot; unique_id=&quot;11745&quot;&gt;&lt;/object&gt;&lt;object type=&quot;2&quot; unique_id=&quot;11746&quot;&gt;&lt;object type=&quot;3&quot; unique_id=&quot;11747&quot;&gt;&lt;property id=&quot;20148&quot; value=&quot;5&quot;/&gt;&lt;property id=&quot;20300&quot; value=&quot;Slide 1 - &amp;quot;CHAPTER 15&amp;amp;#x09;&amp;quot;&quot;/&gt;&lt;property id=&quot;20307&quot; value=&quot;340&quot;/&gt;&lt;/object&gt;&lt;object type=&quot;3&quot; unique_id=&quot;11748&quot;&gt;&lt;property id=&quot;20148&quot; value=&quot;5&quot;/&gt;&lt;property id=&quot;20300&quot; value=&quot;Slide 2 - &amp;quot;Learning Goals&amp;quot;&quot;/&gt;&lt;property id=&quot;20307&quot; value=&quot;333&quot;/&gt;&lt;/object&gt;&lt;object type=&quot;3&quot; unique_id=&quot;11749&quot;&gt;&lt;property id=&quot;20148&quot; value=&quot;5&quot;/&gt;&lt;property id=&quot;20300&quot; value=&quot;Slide 3 - &amp;quot;Standardized Tests and Teaching&amp;quot;&quot;/&gt;&lt;property id=&quot;20307&quot; value=&quot;329&quot;/&gt;&lt;/object&gt;&lt;object type=&quot;3&quot; unique_id=&quot;11750&quot;&gt;&lt;property id=&quot;20148&quot; value=&quot;5&quot;/&gt;&lt;property id=&quot;20300&quot; value=&quot;Slide 4 - &amp;quot;Connecting with Teachers&amp;quot;&quot;/&gt;&lt;property id=&quot;20307&quot; value=&quot;356&quot;/&gt;&lt;/object&gt;&lt;object type=&quot;3&quot; unique_id=&quot;11751&quot;&gt;&lt;property id=&quot;20148&quot; value=&quot;5&quot;/&gt;&lt;property id=&quot;20300&quot; value=&quot;Slide 5 - &amp;quot;The Nature of Standardized Tests&amp;quot;&quot;/&gt;&lt;property id=&quot;20307&quot; value=&quot;341&quot;/&gt;&lt;/object&gt;&lt;object type=&quot;3&quot; unique_id=&quot;11752&quot;&gt;&lt;property id=&quot;20148&quot; value=&quot;5&quot;/&gt;&lt;property id=&quot;20300&quot; value=&quot;Slide 6 - &amp;quot;Enter the Debate&amp;quot;&quot;/&gt;&lt;property id=&quot;20307&quot; value=&quot;332&quot;/&gt;&lt;/object&gt;&lt;object type=&quot;3&quot; unique_id=&quot;11753&quot;&gt;&lt;property id=&quot;20148&quot; value=&quot;5&quot;/&gt;&lt;property id=&quot;20300&quot; value=&quot;Slide 7 - &amp;quot;Purposes of Standardized Tests&amp;quot;&quot;/&gt;&lt;property id=&quot;20307&quot; value=&quot;342&quot;/&gt;&lt;/object&gt;&lt;object type=&quot;3&quot; unique_id=&quot;11754&quot;&gt;&lt;property id=&quot;20148&quot; value=&quot;5&quot;/&gt;&lt;property id=&quot;20300&quot; value=&quot;Slide 8 - &amp;quot;The Nature of Standardized Tests&amp;quot;&quot;/&gt;&lt;property id=&quot;20307&quot; value=&quot;343&quot;/&gt;&lt;/object&gt;&lt;object type=&quot;3&quot; unique_id=&quot;11755&quot;&gt;&lt;property id=&quot;20148&quot; value=&quot;5&quot;/&gt;&lt;property id=&quot;20300&quot; value=&quot;Slide 9 - &amp;quot;Evaluating Standardized Tests&amp;quot;&quot;/&gt;&lt;property id=&quot;20307&quot; value=&quot;337&quot;/&gt;&lt;/object&gt;&lt;object type=&quot;3&quot; unique_id=&quot;11756&quot;&gt;&lt;property id=&quot;20148&quot; value=&quot;5&quot;/&gt;&lt;property id=&quot;20300&quot; value=&quot;Slide 10 - &amp;quot;Types of Validity&amp;quot;&quot;/&gt;&lt;property id=&quot;20307&quot; value=&quot;344&quot;/&gt;&lt;/object&gt;&lt;object type=&quot;3&quot; unique_id=&quot;11757&quot;&gt;&lt;property id=&quot;20148&quot; value=&quot;5&quot;/&gt;&lt;property id=&quot;20300&quot; value=&quot;Slide 11 - &amp;quot;Reliability&amp;quot;&quot;/&gt;&lt;property id=&quot;20307&quot; value=&quot;345&quot;/&gt;&lt;/object&gt;&lt;object type=&quot;3&quot; unique_id=&quot;11758&quot;&gt;&lt;property id=&quot;20148&quot; value=&quot;5&quot;/&gt;&lt;property id=&quot;20300&quot; value=&quot;Slide 12 - &amp;quot;Standardized Tests and Teaching&amp;quot;&quot;/&gt;&lt;property id=&quot;20307&quot; value=&quot;328&quot;/&gt;&lt;/object&gt;&lt;object type=&quot;3&quot; unique_id=&quot;11759&quot;&gt;&lt;property id=&quot;20148&quot; value=&quot;5&quot;/&gt;&lt;property id=&quot;20300&quot; value=&quot;Slide 13 - &amp;quot;Aptitude vs. Achievement Tests&amp;quot;&quot;/&gt;&lt;property id=&quot;20307&quot; value=&quot;346&quot;/&gt;&lt;/object&gt;&lt;object type=&quot;3&quot; unique_id=&quot;11760&quot;&gt;&lt;property id=&quot;20148&quot; value=&quot;5&quot;/&gt;&lt;property id=&quot;20300&quot; value=&quot;Slide 14 - &amp;quot;Types of Standardized Achievement Tests&amp;quot;&quot;/&gt;&lt;property id=&quot;20307&quot; value=&quot;338&quot;/&gt;&lt;/object&gt;&lt;object type=&quot;3&quot; unique_id=&quot;11761&quot;&gt;&lt;property id=&quot;20148&quot; value=&quot;5&quot;/&gt;&lt;property id=&quot;20300&quot; value=&quot;Slide 15 - &amp;quot;High-Stakes State Standards-Based Tests&amp;quot;&quot;/&gt;&lt;property id=&quot;20307&quot; value=&quot;347&quot;/&gt;&lt;/object&gt;&lt;object type=&quot;3&quot; unique_id=&quot;11762&quot;&gt;&lt;property id=&quot;20148&quot; value=&quot;5&quot;/&gt;&lt;property id=&quot;20300&quot; value=&quot;Slide 16 - &amp;quot;No Child Left Behind&amp;quot;&quot;/&gt;&lt;property id=&quot;20307&quot; value=&quot;348&quot;/&gt;&lt;/object&gt;&lt;object type=&quot;3&quot; unique_id=&quot;11763&quot;&gt;&lt;property id=&quot;20148&quot; value=&quot;5&quot;/&gt;&lt;property id=&quot;20300&quot; value=&quot;Slide 17 - &amp;quot;Assessment of Teachers&amp;quot;&quot;/&gt;&lt;property id=&quot;20307&quot; value=&quot;339&quot;/&gt;&lt;/object&gt;&lt;object type=&quot;3&quot; unique_id=&quot;11764&quot;&gt;&lt;property id=&quot;20148&quot; value=&quot;5&quot;/&gt;&lt;property id=&quot;20300&quot; value=&quot;Slide 18 - &amp;quot;Standardized Tests and Teaching&amp;quot;&quot;/&gt;&lt;property id=&quot;20307&quot; value=&quot;330&quot;/&gt;&lt;/object&gt;&lt;object type=&quot;3&quot; unique_id=&quot;11765&quot;&gt;&lt;property id=&quot;20148&quot; value=&quot;5&quot;/&gt;&lt;property id=&quot;20300&quot; value=&quot;Slide 19 - &amp;quot;Don’ts of Standardized Testing&amp;quot;&quot;/&gt;&lt;property id=&quot;20307&quot; value=&quot;349&quot;/&gt;&lt;/object&gt;&lt;object type=&quot;3&quot; unique_id=&quot;11766&quot;&gt;&lt;property id=&quot;20148&quot; value=&quot;5&quot;/&gt;&lt;property id=&quot;20300&quot; value=&quot;Slide 20 - &amp;quot;Best Practices for Improving Students’ Test-Taking Skills&amp;quot;&quot;/&gt;&lt;property id=&quot;20307&quot; value=&quot;357&quot;/&gt;&lt;/object&gt;&lt;object type=&quot;3&quot; unique_id=&quot;11767&quot;&gt;&lt;property id=&quot;20148&quot; value=&quot;5&quot;/&gt;&lt;property id=&quot;20300&quot; value=&quot;Slide 21 - &amp;quot;Descriptive Statistics&amp;quot;&quot;/&gt;&lt;property id=&quot;20307&quot; value=&quot;350&quot;/&gt;&lt;/object&gt;&lt;object type=&quot;3&quot; unique_id=&quot;11768&quot;&gt;&lt;property id=&quot;20148&quot; value=&quot;5&quot;/&gt;&lt;property id=&quot;20300&quot; value=&quot;Slide 22 - &amp;quot;Measures of Central Tendency&amp;quot;&quot;/&gt;&lt;property id=&quot;20307&quot; value=&quot;351&quot;/&gt;&lt;/object&gt;&lt;object type=&quot;3&quot; unique_id=&quot;11769&quot;&gt;&lt;property id=&quot;20148&quot; value=&quot;5&quot;/&gt;&lt;property id=&quot;20300&quot; value=&quot;Slide 23 - &amp;quot;Measures of Variability&amp;quot;&quot;/&gt;&lt;property id=&quot;20307&quot; value=&quot;352&quot;/&gt;&lt;/object&gt;&lt;object type=&quot;3&quot; unique_id=&quot;11770&quot;&gt;&lt;property id=&quot;20148&quot; value=&quot;5&quot;/&gt;&lt;property id=&quot;20300&quot; value=&quot;Slide 24 - &amp;quot;Understanding Descriptive Statistics&amp;quot;&quot;/&gt;&lt;property id=&quot;20307&quot; value=&quot;353&quot;/&gt;&lt;/object&gt;&lt;object type=&quot;3&quot; unique_id=&quot;11771&quot;&gt;&lt;property id=&quot;20148&quot; value=&quot;5&quot;/&gt;&lt;property id=&quot;20300&quot; value=&quot;Slide 25 - &amp;quot;Commonly Reported Test Scores Based on the Normal Curve&amp;quot;&quot;/&gt;&lt;property id=&quot;20307&quot; value=&quot;354&quot;/&gt;&lt;/object&gt;&lt;object type=&quot;3&quot; unique_id=&quot;11772&quot;&gt;&lt;property id=&quot;20148&quot; value=&quot;5&quot;/&gt;&lt;property id=&quot;20300&quot; value=&quot;Slide 26 - &amp;quot;Best Practices for Communicating Test Results to Parents&amp;quot;&quot;/&gt;&lt;property id=&quot;20307&quot; value=&quot;358&quot;/&gt;&lt;/object&gt;&lt;object type=&quot;3&quot; unique_id=&quot;11773&quot;&gt;&lt;property id=&quot;20148&quot; value=&quot;5&quot;/&gt;&lt;property id=&quot;20300&quot; value=&quot;Slide 27 - &amp;quot;Standardized Tests and Teaching&amp;quot;&quot;/&gt;&lt;property id=&quot;20307&quot; value=&quot;331&quot;/&gt;&lt;/object&gt;&lt;object type=&quot;3&quot; unique_id=&quot;11774&quot;&gt;&lt;property id=&quot;20148&quot; value=&quot;5&quot;/&gt;&lt;property id=&quot;20300&quot; value=&quot;Slide 28 - &amp;quot;Issues in Standardized Assessment&amp;quot;&quot;/&gt;&lt;property id=&quot;20307&quot; value=&quot;355&quot;/&gt;&lt;/object&gt;&lt;object type=&quot;3&quot; unique_id=&quot;11775&quot;&gt;&lt;property id=&quot;20148&quot; value=&quot;5&quot;/&gt;&lt;property id=&quot;20300&quot; value=&quot;Slide 29 - &amp;quot;Classroom Connections: Crack the Case—Standardized Test Pressure&amp;quot;&quot;/&gt;&lt;property id=&quot;20307&quot; value=&quot;334&quot;/&gt;&lt;/object&gt;&lt;object type=&quot;3&quot; unique_id=&quot;11776&quot;&gt;&lt;property id=&quot;20148&quot; value=&quot;5&quot;/&gt;&lt;property id=&quot;20300&quot; value=&quot;Slide 30 - &amp;quot;Reflection &amp;amp; Observation&amp;quot;&quot;/&gt;&lt;property id=&quot;20307&quot; value=&quot;336&quot;/&gt;&lt;/object&gt;&lt;/object&gt;&lt;/object&gt;&lt;/database&gt;"/>
  <p:tag name="SECTOMILLISECCONVERTED" val="1"/>
</p:tagLst>
</file>

<file path=ppt/theme/theme1.xml><?xml version="1.0" encoding="utf-8"?>
<a:theme xmlns:a="http://schemas.openxmlformats.org/drawingml/2006/main" name="1_Axis">
  <a:themeElements>
    <a:clrScheme name="Custom 23">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1_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080808"/>
            </a:solidFill>
            <a:effectLst/>
            <a:latin typeface="Times New Roman" pitchFamily="2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080808"/>
            </a:solidFill>
            <a:effectLst/>
            <a:latin typeface="Times New Roman" pitchFamily="28" charset="0"/>
          </a:defRPr>
        </a:defPPr>
      </a:lstStyle>
    </a:lnDef>
  </a:objectDefaults>
  <a:extraClrSchemeLst>
    <a:extraClrScheme>
      <a:clrScheme name="1_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1_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1_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1_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1_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1_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1_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xis">
  <a:themeElements>
    <a:clrScheme name="Custom 22">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1_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080808"/>
            </a:solidFill>
            <a:effectLst/>
            <a:latin typeface="Times New Roman" pitchFamily="2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080808"/>
            </a:solidFill>
            <a:effectLst/>
            <a:latin typeface="Times New Roman" pitchFamily="28" charset="0"/>
          </a:defRPr>
        </a:defPPr>
      </a:lstStyle>
    </a:lnDef>
  </a:objectDefaults>
  <a:extraClrSchemeLst>
    <a:extraClrScheme>
      <a:clrScheme name="1_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1_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1_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1_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1_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1_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1_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Props1.xml><?xml version="1.0" encoding="utf-8"?>
<ds:datastoreItem xmlns:ds="http://schemas.openxmlformats.org/officeDocument/2006/customXml" ds:itemID="{B005E4AF-B251-4157-9DDB-DF309A398C10}">
  <ds:schemaRefs>
    <ds:schemaRef ds:uri="http://schemas.microsoft.com/sharepoint/v3/contenttype/forms"/>
  </ds:schemaRefs>
</ds:datastoreItem>
</file>

<file path=customXml/itemProps2.xml><?xml version="1.0" encoding="utf-8"?>
<ds:datastoreItem xmlns:ds="http://schemas.openxmlformats.org/officeDocument/2006/customXml" ds:itemID="{FD867DD8-C5E9-400B-899A-9FA7FF65B4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94DFE8-E578-4332-AD00-4D14EF13A6FB}">
  <ds:schemaRef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www.w3.org/XML/1998/namespace"/>
    <ds:schemaRef ds:uri="http://purl.org/dc/dcmitype/"/>
    <ds:schemaRef ds:uri="http://schemas.microsoft.com/office/infopath/2007/PartnerControls"/>
    <ds:schemaRef ds:uri="aa4f5ada-9d1d-46d6-b705-f2cf90d05a91"/>
    <ds:schemaRef ds:uri="3b891efd-a537-4e57-a9a6-7bde74ae8a20"/>
  </ds:schemaRefs>
</ds:datastoreItem>
</file>

<file path=docProps/app.xml><?xml version="1.0" encoding="utf-8"?>
<Properties xmlns="http://schemas.openxmlformats.org/officeDocument/2006/extended-properties" xmlns:vt="http://schemas.openxmlformats.org/officeDocument/2006/docPropsVTypes">
  <Template/>
  <TotalTime>5571</TotalTime>
  <Words>2436</Words>
  <Application>Microsoft Office PowerPoint</Application>
  <PresentationFormat>On-screen Show (4:3)</PresentationFormat>
  <Paragraphs>240</Paragraphs>
  <Slides>38</Slides>
  <Notes>30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Times New Roman</vt:lpstr>
      <vt:lpstr>Wingdings</vt:lpstr>
      <vt:lpstr>1_Axis</vt:lpstr>
      <vt:lpstr>2_Axis</vt:lpstr>
      <vt:lpstr>CHAPTER 15</vt:lpstr>
      <vt:lpstr>Learning Goals</vt:lpstr>
      <vt:lpstr>Standardized Tests and Teaching, 1</vt:lpstr>
      <vt:lpstr>Connecting with Teachers</vt:lpstr>
      <vt:lpstr>The Nature of Standardized Tests, 1</vt:lpstr>
      <vt:lpstr>Enter the Debate</vt:lpstr>
      <vt:lpstr>Purposes of Standardized Tests</vt:lpstr>
      <vt:lpstr>The Nature of Standardized Tests, 2</vt:lpstr>
      <vt:lpstr>Evaluating Standardized Tests</vt:lpstr>
      <vt:lpstr>Types of Validity</vt:lpstr>
      <vt:lpstr>Reliability</vt:lpstr>
      <vt:lpstr>Standardized Tests and Teaching, 2</vt:lpstr>
      <vt:lpstr>Aptitude versus Achievement Tests</vt:lpstr>
      <vt:lpstr>Types of Standardized Achievement Tests</vt:lpstr>
      <vt:lpstr>High-Stakes State Standards-Based Tests</vt:lpstr>
      <vt:lpstr>No Child Left Behind</vt:lpstr>
      <vt:lpstr>Assessment of Teachers</vt:lpstr>
      <vt:lpstr>Standardized Tests and Teaching, 3</vt:lpstr>
      <vt:lpstr>Don’ts of Standardized Testing</vt:lpstr>
      <vt:lpstr>Best Practices for Improving Students’ Test-Taking Skills</vt:lpstr>
      <vt:lpstr>Descriptive Statistics</vt:lpstr>
      <vt:lpstr>Measures of Central Tendency</vt:lpstr>
      <vt:lpstr>Measures of Variability</vt:lpstr>
      <vt:lpstr>Understanding Descriptive Statistics</vt:lpstr>
      <vt:lpstr>Commonly Reported Test Scores Based on the Normal Curve</vt:lpstr>
      <vt:lpstr>Best Practices for Communicating Test Results to Parents</vt:lpstr>
      <vt:lpstr>Standardized Tests and Teaching, 4</vt:lpstr>
      <vt:lpstr>Issues in Standardized Assessment</vt:lpstr>
      <vt:lpstr>Classroom Connections: Crack the Case—Standardized Test Pressure</vt:lpstr>
      <vt:lpstr>Reflection &amp; Observation</vt:lpstr>
      <vt:lpstr>Appendix of Image for Long Descriptions</vt:lpstr>
      <vt:lpstr>Standardized Tests and Teaching, 1 Long Description</vt:lpstr>
      <vt:lpstr>Standardized Tests and Teaching, 2 Long Description</vt:lpstr>
      <vt:lpstr>Standardized Tests and Teaching, 3 Long Description</vt:lpstr>
      <vt:lpstr>Descriptive Statistics Long Description</vt:lpstr>
      <vt:lpstr>Understanding Descriptive Statistics Long Description</vt:lpstr>
      <vt:lpstr>Commonly Reported Test Scores Based on the Normal Curve Long Description</vt:lpstr>
      <vt:lpstr>Standardized Tests and Teaching, 4 Long Description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dc:title>
  <dc:creator>cr customer</dc:creator>
  <cp:lastModifiedBy>Rutika</cp:lastModifiedBy>
  <cp:revision>418</cp:revision>
  <dcterms:created xsi:type="dcterms:W3CDTF">2002-06-09T17:00:30Z</dcterms:created>
  <dcterms:modified xsi:type="dcterms:W3CDTF">2017-08-24T11:22:50Z</dcterms:modified>
</cp:coreProperties>
</file>