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5" r:id="rId4"/>
    <p:sldMasterId id="2147483762" r:id="rId5"/>
    <p:sldMasterId id="2147483744" r:id="rId6"/>
  </p:sldMasterIdLst>
  <p:notesMasterIdLst>
    <p:notesMasterId r:id="rId44"/>
  </p:notesMasterIdLst>
  <p:handoutMasterIdLst>
    <p:handoutMasterId r:id="rId45"/>
  </p:handoutMasterIdLst>
  <p:sldIdLst>
    <p:sldId id="356" r:id="rId7"/>
    <p:sldId id="345" r:id="rId8"/>
    <p:sldId id="338" r:id="rId9"/>
    <p:sldId id="370" r:id="rId10"/>
    <p:sldId id="357" r:id="rId11"/>
    <p:sldId id="358" r:id="rId12"/>
    <p:sldId id="355" r:id="rId13"/>
    <p:sldId id="359" r:id="rId14"/>
    <p:sldId id="339" r:id="rId15"/>
    <p:sldId id="360" r:id="rId16"/>
    <p:sldId id="362" r:id="rId17"/>
    <p:sldId id="371" r:id="rId18"/>
    <p:sldId id="372" r:id="rId19"/>
    <p:sldId id="361" r:id="rId20"/>
    <p:sldId id="365" r:id="rId21"/>
    <p:sldId id="373" r:id="rId22"/>
    <p:sldId id="340" r:id="rId23"/>
    <p:sldId id="366" r:id="rId24"/>
    <p:sldId id="367" r:id="rId25"/>
    <p:sldId id="353" r:id="rId26"/>
    <p:sldId id="374" r:id="rId27"/>
    <p:sldId id="368" r:id="rId28"/>
    <p:sldId id="354" r:id="rId29"/>
    <p:sldId id="341" r:id="rId30"/>
    <p:sldId id="369" r:id="rId31"/>
    <p:sldId id="342" r:id="rId32"/>
    <p:sldId id="349" r:id="rId33"/>
    <p:sldId id="375" r:id="rId34"/>
    <p:sldId id="344" r:id="rId35"/>
    <p:sldId id="348" r:id="rId36"/>
    <p:sldId id="350" r:id="rId37"/>
    <p:sldId id="376" r:id="rId38"/>
    <p:sldId id="377" r:id="rId39"/>
    <p:sldId id="378" r:id="rId40"/>
    <p:sldId id="379" r:id="rId41"/>
    <p:sldId id="380" r:id="rId42"/>
    <p:sldId id="381" r:id="rId43"/>
  </p:sldIdLst>
  <p:sldSz cx="9144000" cy="6858000" type="screen4x3"/>
  <p:notesSz cx="6858000" cy="9144000"/>
  <p:custDataLst>
    <p:tags r:id="rId46"/>
  </p:custDataLst>
  <p:defaultTextStyle>
    <a:defPPr>
      <a:defRPr lang="en-US"/>
    </a:defPPr>
    <a:lvl1pPr algn="l" rtl="0" eaLnBrk="0" fontAlgn="base" hangingPunct="0">
      <a:spcBef>
        <a:spcPct val="0"/>
      </a:spcBef>
      <a:spcAft>
        <a:spcPct val="0"/>
      </a:spcAft>
      <a:defRPr kumimoji="1" sz="2800" i="1" kern="1200">
        <a:solidFill>
          <a:srgbClr val="080808"/>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800" i="1" kern="1200">
        <a:solidFill>
          <a:srgbClr val="080808"/>
        </a:solidFill>
        <a:latin typeface="Arial" panose="020B0604020202020204" pitchFamily="34" charset="0"/>
        <a:ea typeface="+mn-ea"/>
        <a:cs typeface="+mn-cs"/>
      </a:defRPr>
    </a:lvl2pPr>
    <a:lvl3pPr marL="914400" algn="l" rtl="0" eaLnBrk="0" fontAlgn="base" hangingPunct="0">
      <a:spcBef>
        <a:spcPct val="0"/>
      </a:spcBef>
      <a:spcAft>
        <a:spcPct val="0"/>
      </a:spcAft>
      <a:defRPr kumimoji="1" sz="2800" i="1" kern="1200">
        <a:solidFill>
          <a:srgbClr val="080808"/>
        </a:solidFill>
        <a:latin typeface="Arial" panose="020B0604020202020204" pitchFamily="34" charset="0"/>
        <a:ea typeface="+mn-ea"/>
        <a:cs typeface="+mn-cs"/>
      </a:defRPr>
    </a:lvl3pPr>
    <a:lvl4pPr marL="1371600" algn="l" rtl="0" eaLnBrk="0" fontAlgn="base" hangingPunct="0">
      <a:spcBef>
        <a:spcPct val="0"/>
      </a:spcBef>
      <a:spcAft>
        <a:spcPct val="0"/>
      </a:spcAft>
      <a:defRPr kumimoji="1" sz="2800" i="1" kern="1200">
        <a:solidFill>
          <a:srgbClr val="080808"/>
        </a:solidFill>
        <a:latin typeface="Arial" panose="020B0604020202020204" pitchFamily="34" charset="0"/>
        <a:ea typeface="+mn-ea"/>
        <a:cs typeface="+mn-cs"/>
      </a:defRPr>
    </a:lvl4pPr>
    <a:lvl5pPr marL="1828800" algn="l" rtl="0" eaLnBrk="0" fontAlgn="base" hangingPunct="0">
      <a:spcBef>
        <a:spcPct val="0"/>
      </a:spcBef>
      <a:spcAft>
        <a:spcPct val="0"/>
      </a:spcAft>
      <a:defRPr kumimoji="1" sz="2800" i="1" kern="1200">
        <a:solidFill>
          <a:srgbClr val="080808"/>
        </a:solidFill>
        <a:latin typeface="Arial" panose="020B0604020202020204" pitchFamily="34" charset="0"/>
        <a:ea typeface="+mn-ea"/>
        <a:cs typeface="+mn-cs"/>
      </a:defRPr>
    </a:lvl5pPr>
    <a:lvl6pPr marL="2286000" algn="l" defTabSz="914400" rtl="0" eaLnBrk="1" latinLnBrk="0" hangingPunct="1">
      <a:defRPr kumimoji="1" sz="2800" i="1" kern="1200">
        <a:solidFill>
          <a:srgbClr val="080808"/>
        </a:solidFill>
        <a:latin typeface="Arial" panose="020B0604020202020204" pitchFamily="34" charset="0"/>
        <a:ea typeface="+mn-ea"/>
        <a:cs typeface="+mn-cs"/>
      </a:defRPr>
    </a:lvl6pPr>
    <a:lvl7pPr marL="2743200" algn="l" defTabSz="914400" rtl="0" eaLnBrk="1" latinLnBrk="0" hangingPunct="1">
      <a:defRPr kumimoji="1" sz="2800" i="1" kern="1200">
        <a:solidFill>
          <a:srgbClr val="080808"/>
        </a:solidFill>
        <a:latin typeface="Arial" panose="020B0604020202020204" pitchFamily="34" charset="0"/>
        <a:ea typeface="+mn-ea"/>
        <a:cs typeface="+mn-cs"/>
      </a:defRPr>
    </a:lvl7pPr>
    <a:lvl8pPr marL="3200400" algn="l" defTabSz="914400" rtl="0" eaLnBrk="1" latinLnBrk="0" hangingPunct="1">
      <a:defRPr kumimoji="1" sz="2800" i="1" kern="1200">
        <a:solidFill>
          <a:srgbClr val="080808"/>
        </a:solidFill>
        <a:latin typeface="Arial" panose="020B0604020202020204" pitchFamily="34" charset="0"/>
        <a:ea typeface="+mn-ea"/>
        <a:cs typeface="+mn-cs"/>
      </a:defRPr>
    </a:lvl8pPr>
    <a:lvl9pPr marL="3657600" algn="l" defTabSz="914400" rtl="0" eaLnBrk="1" latinLnBrk="0" hangingPunct="1">
      <a:defRPr kumimoji="1" sz="2800" i="1" kern="1200">
        <a:solidFill>
          <a:srgbClr val="080808"/>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728">
          <p15:clr>
            <a:srgbClr val="A4A3A4"/>
          </p15:clr>
        </p15:guide>
        <p15:guide id="2" pos="302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initials="N" lastIdx="1" clrIdx="0"/>
  <p:cmAuthor id="2" name="Nikita G Kurup" initials="NGK" lastIdx="22" clrIdx="1">
    <p:extLst>
      <p:ext uri="{19B8F6BF-5375-455C-9EA6-DF929625EA0E}">
        <p15:presenceInfo xmlns:p15="http://schemas.microsoft.com/office/powerpoint/2012/main" userId="Nikita G Kurup" providerId="None"/>
      </p:ext>
    </p:extLst>
  </p:cmAuthor>
  <p:cmAuthor id="3" name="Anisha Maria Fernandes" initials="AMF" lastIdx="17" clrIdx="2">
    <p:extLst>
      <p:ext uri="{19B8F6BF-5375-455C-9EA6-DF929625EA0E}">
        <p15:presenceInfo xmlns:p15="http://schemas.microsoft.com/office/powerpoint/2012/main" userId="S-1-5-21-3361151005-2080053223-3394076701-188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26220"/>
    <a:srgbClr val="999933"/>
    <a:srgbClr val="CCCC99"/>
    <a:srgbClr val="FFFFFF"/>
    <a:srgbClr val="84CAB4"/>
    <a:srgbClr val="337561"/>
    <a:srgbClr val="CCECFF"/>
    <a:srgbClr val="FF99FF"/>
    <a:srgbClr val="BCFAFA"/>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250" autoAdjust="0"/>
    <p:restoredTop sz="94280" autoAdjust="0"/>
  </p:normalViewPr>
  <p:slideViewPr>
    <p:cSldViewPr>
      <p:cViewPr varScale="1">
        <p:scale>
          <a:sx n="69" d="100"/>
          <a:sy n="69" d="100"/>
        </p:scale>
        <p:origin x="996" y="60"/>
      </p:cViewPr>
      <p:guideLst>
        <p:guide orient="horz" pos="1728"/>
        <p:guide pos="30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1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gs" Target="tags/tag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b="1" i="0">
                <a:latin typeface="Times New Roman" pitchFamily="18" charset="0"/>
              </a:defRPr>
            </a:lvl1pPr>
          </a:lstStyle>
          <a:p>
            <a:pPr>
              <a:defRPr/>
            </a:pPr>
            <a:endParaRPr lang="en-US" dirty="0"/>
          </a:p>
        </p:txBody>
      </p:sp>
      <p:sp>
        <p:nvSpPr>
          <p:cNvPr id="1669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b="1" i="0">
                <a:latin typeface="Times New Roman" pitchFamily="18" charset="0"/>
              </a:defRPr>
            </a:lvl1pPr>
          </a:lstStyle>
          <a:p>
            <a:pPr>
              <a:defRPr/>
            </a:pPr>
            <a:endParaRPr lang="en-US" dirty="0"/>
          </a:p>
        </p:txBody>
      </p:sp>
      <p:sp>
        <p:nvSpPr>
          <p:cNvPr id="1669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b="1" i="0">
                <a:latin typeface="Times New Roman" pitchFamily="18" charset="0"/>
              </a:defRPr>
            </a:lvl1pPr>
          </a:lstStyle>
          <a:p>
            <a:pPr>
              <a:defRPr/>
            </a:pPr>
            <a:endParaRPr lang="en-US" dirty="0"/>
          </a:p>
        </p:txBody>
      </p:sp>
      <p:sp>
        <p:nvSpPr>
          <p:cNvPr id="1669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b="1" i="0">
                <a:latin typeface="Times New Roman" panose="02020603050405020304" pitchFamily="18" charset="0"/>
              </a:defRPr>
            </a:lvl1pPr>
          </a:lstStyle>
          <a:p>
            <a:fld id="{BBFB567D-003D-49E6-A096-7AE6FEA24F5D}" type="slidenum">
              <a:rPr lang="en-US" altLang="en-US"/>
              <a:pPr/>
              <a:t>‹#›</a:t>
            </a:fld>
            <a:endParaRPr lang="en-US" altLang="en-US" dirty="0"/>
          </a:p>
        </p:txBody>
      </p:sp>
    </p:spTree>
    <p:extLst>
      <p:ext uri="{BB962C8B-B14F-4D97-AF65-F5344CB8AC3E}">
        <p14:creationId xmlns:p14="http://schemas.microsoft.com/office/powerpoint/2010/main" val="3800387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i="0">
                <a:solidFill>
                  <a:schemeClr val="tx1"/>
                </a:solidFill>
                <a:latin typeface="Times New Roman" pitchFamily="18" charset="0"/>
              </a:defRPr>
            </a:lvl1pPr>
          </a:lstStyle>
          <a:p>
            <a:pPr>
              <a:defRPr/>
            </a:pPr>
            <a:endParaRPr lang="en-US" dirty="0"/>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i="0">
                <a:solidFill>
                  <a:schemeClr val="tx1"/>
                </a:solidFill>
                <a:latin typeface="Times New Roman" pitchFamily="18" charset="0"/>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i="0">
                <a:solidFill>
                  <a:schemeClr val="tx1"/>
                </a:solidFill>
                <a:latin typeface="Times New Roman" pitchFamily="18" charset="0"/>
              </a:defRPr>
            </a:lvl1pPr>
          </a:lstStyle>
          <a:p>
            <a:pPr>
              <a:defRPr/>
            </a:pPr>
            <a:endParaRPr lang="en-US" dirty="0"/>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i="0">
                <a:solidFill>
                  <a:schemeClr val="tx1"/>
                </a:solidFill>
                <a:latin typeface="Times New Roman" panose="02020603050405020304" pitchFamily="18" charset="0"/>
              </a:defRPr>
            </a:lvl1pPr>
          </a:lstStyle>
          <a:p>
            <a:fld id="{24C45102-5000-419F-AC7D-60B4B3B85D7F}" type="slidenum">
              <a:rPr lang="en-US" altLang="en-US"/>
              <a:pPr/>
              <a:t>‹#›</a:t>
            </a:fld>
            <a:endParaRPr lang="en-US" altLang="en-US" dirty="0"/>
          </a:p>
        </p:txBody>
      </p:sp>
    </p:spTree>
    <p:extLst>
      <p:ext uri="{BB962C8B-B14F-4D97-AF65-F5344CB8AC3E}">
        <p14:creationId xmlns:p14="http://schemas.microsoft.com/office/powerpoint/2010/main" val="871356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CEAB422F-78F2-4184-B26B-A1B2C2C5E105}" type="slidenum">
              <a:rPr kumimoji="0" lang="en-US" altLang="en-US" sz="1200" i="0">
                <a:solidFill>
                  <a:schemeClr val="tx1"/>
                </a:solidFill>
                <a:latin typeface="Times New Roman" panose="02020603050405020304" pitchFamily="18" charset="0"/>
              </a:rPr>
              <a:pPr/>
              <a:t>1</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510808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FA4CE01E-41ED-4621-B432-F608F4406447}" type="slidenum">
              <a:rPr kumimoji="0" lang="en-US" altLang="en-US" sz="1200" i="0">
                <a:solidFill>
                  <a:schemeClr val="tx1"/>
                </a:solidFill>
                <a:latin typeface="Times New Roman" panose="02020603050405020304" pitchFamily="18" charset="0"/>
              </a:rPr>
              <a:pPr/>
              <a:t>10</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064292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1E02241A-459F-4F31-9F54-318713A8F94E}" type="slidenum">
              <a:rPr kumimoji="0" lang="en-US" altLang="en-US" sz="1200" i="0">
                <a:solidFill>
                  <a:schemeClr val="tx1"/>
                </a:solidFill>
                <a:latin typeface="Times New Roman" panose="02020603050405020304" pitchFamily="18" charset="0"/>
              </a:rPr>
              <a:pPr/>
              <a:t>11</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770997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04F513E7-283D-4878-902B-BE3DECBEA86B}" type="slidenum">
              <a:rPr kumimoji="0" lang="en-US" altLang="en-US" sz="1200" i="0">
                <a:solidFill>
                  <a:schemeClr val="tx1"/>
                </a:solidFill>
                <a:latin typeface="Times New Roman" panose="02020603050405020304" pitchFamily="18" charset="0"/>
              </a:rPr>
              <a:pPr/>
              <a:t>12</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300551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5DABECEC-AECE-4DBC-A11A-19AB930E089E}" type="slidenum">
              <a:rPr kumimoji="0" lang="en-US" altLang="en-US" sz="1200" i="0">
                <a:solidFill>
                  <a:schemeClr val="tx1"/>
                </a:solidFill>
                <a:latin typeface="Times New Roman" panose="02020603050405020304" pitchFamily="18" charset="0"/>
              </a:rPr>
              <a:pPr/>
              <a:t>13</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661366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C1D53B5A-0E90-466A-9BF7-D8A176B6CDC0}" type="slidenum">
              <a:rPr kumimoji="0" lang="en-US" altLang="en-US" sz="1200" i="0">
                <a:solidFill>
                  <a:schemeClr val="tx1"/>
                </a:solidFill>
                <a:latin typeface="Times New Roman" panose="02020603050405020304" pitchFamily="18" charset="0"/>
              </a:rPr>
              <a:pPr/>
              <a:t>14</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530042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C8390FE6-59E8-457B-8456-A8653A804E52}" type="slidenum">
              <a:rPr kumimoji="0" lang="en-US" altLang="en-US" sz="1200" i="0">
                <a:solidFill>
                  <a:schemeClr val="tx1"/>
                </a:solidFill>
                <a:latin typeface="Times New Roman" panose="02020603050405020304" pitchFamily="18" charset="0"/>
              </a:rPr>
              <a:pPr/>
              <a:t>15</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4979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BADCEE3F-4D26-499A-AE99-494453F67442}" type="slidenum">
              <a:rPr kumimoji="0" lang="en-US" altLang="en-US" sz="1200" i="0">
                <a:solidFill>
                  <a:schemeClr val="tx1"/>
                </a:solidFill>
                <a:latin typeface="Times New Roman" panose="02020603050405020304" pitchFamily="18" charset="0"/>
              </a:rPr>
              <a:pPr/>
              <a:t>16</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593576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B1285838-23C5-4235-9FD2-8EDB1D8ECE24}" type="slidenum">
              <a:rPr kumimoji="0" lang="en-US" altLang="en-US" sz="1200" i="0">
                <a:solidFill>
                  <a:schemeClr val="tx1"/>
                </a:solidFill>
                <a:latin typeface="Times New Roman" panose="02020603050405020304" pitchFamily="18" charset="0"/>
              </a:rPr>
              <a:pPr/>
              <a:t>17</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427044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F6AB6860-8EC9-47D1-8715-475F5B52084D}" type="slidenum">
              <a:rPr kumimoji="0" lang="en-US" altLang="en-US" sz="1200" i="0">
                <a:solidFill>
                  <a:schemeClr val="tx1"/>
                </a:solidFill>
                <a:latin typeface="Times New Roman" panose="02020603050405020304" pitchFamily="18" charset="0"/>
              </a:rPr>
              <a:pPr/>
              <a:t>18</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428817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Performance assessments - Commonly thought of as students’ actual performances (dance, music, art, and physical education) as well as papers, projects, oral presentations, experiments, and portfolios</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6A8FF599-E072-4C8D-9E88-5537AC12D736}" type="slidenum">
              <a:rPr kumimoji="0" lang="en-US" altLang="en-US" sz="1200" i="0">
                <a:solidFill>
                  <a:schemeClr val="tx1"/>
                </a:solidFill>
                <a:latin typeface="Times New Roman" panose="02020603050405020304" pitchFamily="18" charset="0"/>
              </a:rPr>
              <a:pPr/>
              <a:t>19</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57499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12BDEAF8-FD5A-4373-8F99-F60755B84187}" type="slidenum">
              <a:rPr kumimoji="0" lang="en-US" altLang="en-US" sz="1200" i="0">
                <a:solidFill>
                  <a:schemeClr val="tx1"/>
                </a:solidFill>
                <a:latin typeface="Times New Roman" panose="02020603050405020304" pitchFamily="18" charset="0"/>
              </a:rPr>
              <a:pPr/>
              <a:t>2</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501075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Scoring rubrics involve:</a:t>
            </a:r>
          </a:p>
          <a:p>
            <a:r>
              <a:rPr lang="en-US" altLang="en-US" dirty="0"/>
              <a:t>(1) the criteria that are used to judge performance</a:t>
            </a:r>
          </a:p>
          <a:p>
            <a:r>
              <a:rPr lang="en-US" altLang="en-US" dirty="0"/>
              <a:t>(2</a:t>
            </a:r>
            <a:r>
              <a:rPr lang="en-US" altLang="en-US"/>
              <a:t>) what </a:t>
            </a:r>
            <a:r>
              <a:rPr lang="en-US" altLang="en-US" dirty="0"/>
              <a:t>the range in the quality of the performance should look like</a:t>
            </a:r>
          </a:p>
          <a:p>
            <a:r>
              <a:rPr lang="en-US" altLang="en-US" dirty="0"/>
              <a:t>(3) what score should be given and what that score means</a:t>
            </a:r>
          </a:p>
          <a:p>
            <a:r>
              <a:rPr lang="en-US" altLang="en-US" dirty="0"/>
              <a:t>(4) how the different levels of quality should be described and differentiated from one another</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F41D3166-3635-49B1-B429-35A720C89DC2}" type="slidenum">
              <a:rPr kumimoji="0" lang="en-US" altLang="en-US" sz="1200" i="0">
                <a:solidFill>
                  <a:schemeClr val="tx1"/>
                </a:solidFill>
                <a:latin typeface="Times New Roman" panose="02020603050405020304" pitchFamily="18" charset="0"/>
              </a:rPr>
              <a:pPr/>
              <a:t>20</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005830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5D9AAC9D-3619-4907-89A6-A52F7D69267E}" type="slidenum">
              <a:rPr kumimoji="0" lang="en-US" altLang="en-US" sz="1200" i="0">
                <a:solidFill>
                  <a:schemeClr val="tx1"/>
                </a:solidFill>
                <a:latin typeface="Times New Roman" panose="02020603050405020304" pitchFamily="18" charset="0"/>
              </a:rPr>
              <a:pPr/>
              <a:t>21</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145098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6A08C0E4-B733-4BC4-ACD2-B4A7284D1A66}" type="slidenum">
              <a:rPr kumimoji="0" lang="en-US" altLang="en-US" sz="1200" i="0">
                <a:solidFill>
                  <a:schemeClr val="tx1"/>
                </a:solidFill>
                <a:latin typeface="Times New Roman" panose="02020603050405020304" pitchFamily="18" charset="0"/>
              </a:rPr>
              <a:pPr/>
              <a:t>22</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618093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Growth portfolio - Student’s work over an extended time period (throughout a school year)</a:t>
            </a:r>
            <a:r>
              <a:rPr lang="en-US" altLang="en-US" baseline="0" dirty="0"/>
              <a:t> that r</a:t>
            </a:r>
            <a:r>
              <a:rPr lang="en-US" altLang="en-US" dirty="0"/>
              <a:t>eveals the student’s progress in meeting learning targets</a:t>
            </a:r>
          </a:p>
          <a:p>
            <a:r>
              <a:rPr lang="en-US" altLang="en-US" dirty="0"/>
              <a:t>Best-work (showcase) portfolio - Showcases the student’s most outstanding work</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2B3A7A9F-CEB4-46A5-BEAF-721E109EC3BA}" type="slidenum">
              <a:rPr kumimoji="0" lang="en-US" altLang="en-US" sz="1200" i="0">
                <a:solidFill>
                  <a:schemeClr val="tx1"/>
                </a:solidFill>
                <a:latin typeface="Times New Roman" panose="02020603050405020304" pitchFamily="18" charset="0"/>
              </a:rPr>
              <a:pPr/>
              <a:t>23</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42649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Grading - Translating descriptive assessment information into letters, numbers, or other marks that indicate the quality of a student’s learning or performance</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E326B013-9BE4-4CEE-BC47-32E48B460DEE}" type="slidenum">
              <a:rPr kumimoji="0" lang="en-US" altLang="en-US" sz="1200" i="0">
                <a:solidFill>
                  <a:schemeClr val="tx1"/>
                </a:solidFill>
                <a:latin typeface="Times New Roman" panose="02020603050405020304" pitchFamily="18" charset="0"/>
              </a:rPr>
              <a:pPr/>
              <a:t>24</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948211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E4F4FDD5-9494-4826-A4B5-35E83F049E2E}" type="slidenum">
              <a:rPr kumimoji="0" lang="en-US" altLang="en-US" sz="1200" i="0">
                <a:solidFill>
                  <a:schemeClr val="tx1"/>
                </a:solidFill>
                <a:latin typeface="Times New Roman" panose="02020603050405020304" pitchFamily="18" charset="0"/>
              </a:rPr>
              <a:pPr/>
              <a:t>25</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818777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Norm-referenced grading - Comparing performance across students</a:t>
            </a:r>
          </a:p>
          <a:p>
            <a:r>
              <a:rPr lang="en-US" altLang="en-US" dirty="0"/>
              <a:t>Criterion-referenced grading - Comparing performance with a predetermined standard</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BA80749D-76BB-4F41-9A1C-5FAEB9C517F4}" type="slidenum">
              <a:rPr kumimoji="0" lang="en-US" altLang="en-US" sz="1200" i="0">
                <a:solidFill>
                  <a:schemeClr val="tx1"/>
                </a:solidFill>
                <a:latin typeface="Times New Roman" panose="02020603050405020304" pitchFamily="18" charset="0"/>
              </a:rPr>
              <a:pPr/>
              <a:t>26</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847249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E4530BCF-67E8-4B11-A862-CFE3D8A25159}" type="slidenum">
              <a:rPr kumimoji="0" lang="en-US" altLang="en-US" sz="1200" i="0">
                <a:solidFill>
                  <a:schemeClr val="tx1"/>
                </a:solidFill>
                <a:latin typeface="Times New Roman" panose="02020603050405020304" pitchFamily="18" charset="0"/>
              </a:rPr>
              <a:pPr/>
              <a:t>27</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290646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82C297BB-9740-4A9C-84D9-89659FF2A1DA}" type="slidenum">
              <a:rPr kumimoji="0" lang="en-US" altLang="en-US" sz="1200" i="0">
                <a:solidFill>
                  <a:schemeClr val="tx1"/>
                </a:solidFill>
                <a:latin typeface="Times New Roman" panose="02020603050405020304" pitchFamily="18" charset="0"/>
              </a:rPr>
              <a:pPr/>
              <a:t>28</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002545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096EBA85-7CC9-4FAA-8D6C-800B2EF1B5DD}" type="slidenum">
              <a:rPr kumimoji="0" lang="en-US" altLang="en-US" sz="1200" i="0">
                <a:solidFill>
                  <a:schemeClr val="tx1"/>
                </a:solidFill>
                <a:latin typeface="Times New Roman" panose="02020603050405020304" pitchFamily="18" charset="0"/>
              </a:rPr>
              <a:pPr/>
              <a:t>29</a:t>
            </a:fld>
            <a:endParaRPr kumimoji="0" lang="en-US" altLang="en-US" sz="1200" i="0" dirty="0">
              <a:solidFill>
                <a:schemeClr val="tx1"/>
              </a:solidFill>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During a slideshow, text may be written on the slides in the yes/no boxes, and then saved for later reference.</a:t>
            </a:r>
          </a:p>
          <a:p>
            <a:endParaRPr lang="en-US" altLang="en-US" dirty="0"/>
          </a:p>
        </p:txBody>
      </p:sp>
    </p:spTree>
    <p:extLst>
      <p:ext uri="{BB962C8B-B14F-4D97-AF65-F5344CB8AC3E}">
        <p14:creationId xmlns:p14="http://schemas.microsoft.com/office/powerpoint/2010/main" val="261543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00C30A51-CF56-486E-ACBD-4E312D4406CE}" type="slidenum">
              <a:rPr kumimoji="0" lang="en-US" altLang="en-US" sz="1200" i="0">
                <a:solidFill>
                  <a:schemeClr val="tx1"/>
                </a:solidFill>
                <a:latin typeface="Times New Roman" panose="02020603050405020304" pitchFamily="18" charset="0"/>
              </a:rPr>
              <a:pPr/>
              <a:t>3</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743384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AD373FB9-66BE-41F1-8F15-41D809BAC688}" type="slidenum">
              <a:rPr kumimoji="0" lang="en-US" altLang="en-US" sz="1200" i="0">
                <a:solidFill>
                  <a:schemeClr val="tx1"/>
                </a:solidFill>
                <a:latin typeface="Times New Roman" panose="02020603050405020304" pitchFamily="18" charset="0"/>
              </a:rPr>
              <a:pPr/>
              <a:t>30</a:t>
            </a:fld>
            <a:endParaRPr kumimoji="0" lang="en-US" altLang="en-US" sz="1200" i="0" dirty="0">
              <a:solidFill>
                <a:schemeClr val="tx1"/>
              </a:solidFill>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case is on page 609 of the text.</a:t>
            </a:r>
          </a:p>
        </p:txBody>
      </p:sp>
    </p:spTree>
    <p:extLst>
      <p:ext uri="{BB962C8B-B14F-4D97-AF65-F5344CB8AC3E}">
        <p14:creationId xmlns:p14="http://schemas.microsoft.com/office/powerpoint/2010/main" val="2257017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9B1982D2-3A60-424E-AB48-C588895D12F5}" type="slidenum">
              <a:rPr kumimoji="0" lang="en-US" altLang="en-US" sz="1200" i="0">
                <a:solidFill>
                  <a:schemeClr val="tx1"/>
                </a:solidFill>
                <a:latin typeface="Times New Roman" panose="02020603050405020304" pitchFamily="18" charset="0"/>
              </a:rPr>
              <a:pPr/>
              <a:t>31</a:t>
            </a:fld>
            <a:endParaRPr kumimoji="0" lang="en-US" altLang="en-US" sz="1200" i="0" dirty="0">
              <a:solidFill>
                <a:schemeClr val="tx1"/>
              </a:solidFill>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accompanies the video segment, </a:t>
            </a:r>
            <a:r>
              <a:rPr lang="en-US" altLang="en-US" i="1" dirty="0"/>
              <a:t>Portfolio Assessment</a:t>
            </a:r>
            <a:r>
              <a:rPr lang="en-US" altLang="en-US" dirty="0"/>
              <a:t>, on the McGraw-Hill DVD </a:t>
            </a:r>
            <a:r>
              <a:rPr lang="en-US" altLang="en-US" b="1" dirty="0"/>
              <a:t>Teaching Stories: A Video Collection for Educational Psychology</a:t>
            </a:r>
            <a:r>
              <a:rPr lang="en-US" altLang="en-US" dirty="0"/>
              <a:t>.</a:t>
            </a:r>
          </a:p>
          <a:p>
            <a:endParaRPr lang="en-US" altLang="en-US" dirty="0"/>
          </a:p>
        </p:txBody>
      </p:sp>
    </p:spTree>
    <p:extLst>
      <p:ext uri="{BB962C8B-B14F-4D97-AF65-F5344CB8AC3E}">
        <p14:creationId xmlns:p14="http://schemas.microsoft.com/office/powerpoint/2010/main" val="2968514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A562AFF2-80A2-4C41-B19E-8512CCD7082C}" type="slidenum">
              <a:rPr kumimoji="0" lang="en-US" altLang="en-US" sz="1200" i="0">
                <a:solidFill>
                  <a:schemeClr val="tx1"/>
                </a:solidFill>
                <a:latin typeface="Times New Roman" panose="02020603050405020304" pitchFamily="18" charset="0"/>
              </a:rPr>
              <a:pPr/>
              <a:t>4</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02848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Preinstruction Assessment - Teacher determines students’ current level of skill before formal instruction (informal observation, prior grades and scores on standardized test, or diagnostic pretest in subject area). </a:t>
            </a:r>
          </a:p>
          <a:p>
            <a:r>
              <a:rPr lang="en-US" altLang="en-US" dirty="0"/>
              <a:t>Formative Assessment - Occurs during the course of instruction rather than after it is completed</a:t>
            </a:r>
            <a:r>
              <a:rPr lang="en-US" altLang="en-US" baseline="0" dirty="0"/>
              <a:t> and e</a:t>
            </a:r>
            <a:r>
              <a:rPr lang="en-US" altLang="en-US" dirty="0"/>
              <a:t>mphasizes assessment for learning rather than assessment of learning</a:t>
            </a:r>
          </a:p>
          <a:p>
            <a:r>
              <a:rPr lang="en-US" altLang="en-US" dirty="0"/>
              <a:t>Summative Assessment - Postinstruction assessment or formal instruction</a:t>
            </a:r>
            <a:r>
              <a:rPr lang="en-US" altLang="en-US" baseline="0" dirty="0"/>
              <a:t> that involves a</a:t>
            </a:r>
            <a:r>
              <a:rPr lang="en-US" altLang="en-US" dirty="0"/>
              <a:t>ssessment after instruction is finished with the purpose of documenting student performance</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464FEF65-E730-4400-AA88-85C03A335F93}" type="slidenum">
              <a:rPr kumimoji="0" lang="en-US" altLang="en-US" sz="1200" i="0">
                <a:solidFill>
                  <a:schemeClr val="tx1"/>
                </a:solidFill>
                <a:latin typeface="Times New Roman" panose="02020603050405020304" pitchFamily="18" charset="0"/>
              </a:rPr>
              <a:pPr/>
              <a:t>5</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36777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0979F52F-F4A2-49CD-99EF-E4F4041C04B1}" type="slidenum">
              <a:rPr kumimoji="0" lang="en-US" altLang="en-US" sz="1200" i="0">
                <a:solidFill>
                  <a:schemeClr val="tx1"/>
                </a:solidFill>
                <a:latin typeface="Times New Roman" panose="02020603050405020304" pitchFamily="18" charset="0"/>
              </a:rPr>
              <a:pPr/>
              <a:t>6</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715041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Inferences - Conclusions the teacher draws from the assessment information</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285A5735-AD34-4D11-BC16-68B67C087162}" type="slidenum">
              <a:rPr kumimoji="0" lang="en-US" altLang="en-US" sz="1200" i="0">
                <a:solidFill>
                  <a:schemeClr val="tx1"/>
                </a:solidFill>
                <a:latin typeface="Times New Roman" panose="02020603050405020304" pitchFamily="18" charset="0"/>
              </a:rPr>
              <a:pPr/>
              <a:t>7</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777111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Historically, classrooms have used objective tests (multiple-choice) that have clear, unambiguous scoring criteria.</a:t>
            </a:r>
          </a:p>
          <a:p>
            <a:r>
              <a:rPr lang="en-US" altLang="en-US" dirty="0"/>
              <a:t>Performance-based assessments require students to create answers or products that demonstrate their knowledge or skill (portfolios).</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3E6EFA41-C3C9-40DE-BF64-B2DE6C3153C0}" type="slidenum">
              <a:rPr kumimoji="0" lang="en-US" altLang="en-US" sz="1200" i="0">
                <a:solidFill>
                  <a:schemeClr val="tx1"/>
                </a:solidFill>
                <a:latin typeface="Times New Roman" panose="02020603050405020304" pitchFamily="18" charset="0"/>
              </a:rPr>
              <a:pPr/>
              <a:t>8</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544356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fld id="{3846C4C2-62C0-48FF-B093-413900F71B10}" type="slidenum">
              <a:rPr kumimoji="0" lang="en-US" altLang="en-US" sz="1200" i="0">
                <a:solidFill>
                  <a:schemeClr val="tx1"/>
                </a:solidFill>
                <a:latin typeface="Times New Roman" panose="02020603050405020304" pitchFamily="18" charset="0"/>
              </a:rPr>
              <a:pPr/>
              <a:t>9</a:t>
            </a:fld>
            <a:endParaRPr kumimoji="0" lang="en-US" altLang="en-US" sz="1200" i="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625907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1030"/>
          <p:cNvGrpSpPr>
            <a:grpSpLocks/>
          </p:cNvGrpSpPr>
          <p:nvPr/>
        </p:nvGrpSpPr>
        <p:grpSpPr bwMode="auto">
          <a:xfrm>
            <a:off x="0" y="914400"/>
            <a:ext cx="8686800" cy="2514600"/>
            <a:chOff x="0" y="576"/>
            <a:chExt cx="5472" cy="1584"/>
          </a:xfrm>
        </p:grpSpPr>
        <p:sp>
          <p:nvSpPr>
            <p:cNvPr id="5" name="Oval 1031"/>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defRPr/>
              </a:pPr>
              <a:endParaRPr kumimoji="0" lang="en-US" sz="1800" i="0" dirty="0">
                <a:solidFill>
                  <a:schemeClr val="tx1"/>
                </a:solidFill>
                <a:latin typeface="Arial" charset="0"/>
              </a:endParaRPr>
            </a:p>
          </p:txBody>
        </p:sp>
        <p:sp>
          <p:nvSpPr>
            <p:cNvPr id="6" name="Rectangle 1032"/>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defRPr/>
              </a:pPr>
              <a:endParaRPr kumimoji="0" lang="en-US" sz="2400" i="0" dirty="0">
                <a:solidFill>
                  <a:schemeClr val="tx1"/>
                </a:solidFill>
                <a:latin typeface="Times New Roman" pitchFamily="18" charset="0"/>
              </a:endParaRPr>
            </a:p>
          </p:txBody>
        </p:sp>
        <p:sp>
          <p:nvSpPr>
            <p:cNvPr id="7" name="Rectangle 1033"/>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kumimoji="0" lang="en-US" sz="2400" i="0" dirty="0">
                <a:solidFill>
                  <a:schemeClr val="tx1"/>
                </a:solidFill>
                <a:latin typeface="Times New Roman" pitchFamily="18" charset="0"/>
              </a:endParaRPr>
            </a:p>
          </p:txBody>
        </p:sp>
        <p:sp>
          <p:nvSpPr>
            <p:cNvPr id="8" name="Freeform 1034"/>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9" name="Freeform 1035"/>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grpSp>
      <p:sp>
        <p:nvSpPr>
          <p:cNvPr id="11"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fld id="{7B25D243-F47E-419D-BE93-4C427B3C1080}" type="slidenum">
              <a:rPr kumimoji="0" lang="en-US" altLang="en-US" sz="1000" i="0">
                <a:solidFill>
                  <a:schemeClr val="tx1"/>
                </a:solidFill>
              </a:rPr>
              <a:pPr algn="r" eaLnBrk="1" hangingPunct="1"/>
              <a:t>‹#›</a:t>
            </a:fld>
            <a:endParaRPr kumimoji="0" lang="en-US" altLang="en-US" sz="1000" i="0" dirty="0">
              <a:solidFill>
                <a:schemeClr val="tx1"/>
              </a:solidFill>
            </a:endParaRPr>
          </a:p>
        </p:txBody>
      </p:sp>
      <p:sp>
        <p:nvSpPr>
          <p:cNvPr id="203778" name="Rectangle 1026"/>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203788" name="Rectangle 1036"/>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2" name="Rectangle 1027"/>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kumimoji="0" sz="1000" i="0">
                <a:solidFill>
                  <a:schemeClr val="tx1"/>
                </a:solidFill>
              </a:defRPr>
            </a:lvl1pPr>
          </a:lstStyle>
          <a:p>
            <a:fld id="{57DEBBE8-731F-48BD-9F85-1076E6AC284B}" type="datetime1">
              <a:rPr lang="en-US" altLang="en-US"/>
              <a:pPr/>
              <a:t>8/24/2017</a:t>
            </a:fld>
            <a:endParaRPr lang="en-US" altLang="en-US" dirty="0"/>
          </a:p>
        </p:txBody>
      </p:sp>
      <p:sp>
        <p:nvSpPr>
          <p:cNvPr id="13" name="Rectangle 1028"/>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kumimoji="0" sz="1000" i="0">
                <a:solidFill>
                  <a:schemeClr val="tx1"/>
                </a:solidFill>
              </a:defRPr>
            </a:lvl1pPr>
          </a:lstStyle>
          <a:p>
            <a:endParaRPr lang="en-US" altLang="en-US" dirty="0"/>
          </a:p>
        </p:txBody>
      </p:sp>
      <p:sp>
        <p:nvSpPr>
          <p:cNvPr id="3" name="Content Placeholder 2"/>
          <p:cNvSpPr>
            <a:spLocks noGrp="1"/>
          </p:cNvSpPr>
          <p:nvPr>
            <p:ph sz="quarter" idx="12"/>
          </p:nvPr>
        </p:nvSpPr>
        <p:spPr>
          <a:xfrm>
            <a:off x="152400" y="4038600"/>
            <a:ext cx="1143000" cy="121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3"/>
          </p:nvPr>
        </p:nvSpPr>
        <p:spPr>
          <a:xfrm>
            <a:off x="1676400" y="4038600"/>
            <a:ext cx="914400" cy="144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92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F8CFADA-C6FA-4E2A-A44C-DB682D377ACB}" type="slidenum">
              <a:rPr lang="en-US" altLang="en-US"/>
              <a:pPr/>
              <a:t>‹#›</a:t>
            </a:fld>
            <a:endParaRPr lang="en-US" altLang="en-US" dirty="0"/>
          </a:p>
        </p:txBody>
      </p:sp>
      <p:sp>
        <p:nvSpPr>
          <p:cNvPr id="5" name="Content Placeholder 4"/>
          <p:cNvSpPr>
            <a:spLocks noGrp="1"/>
          </p:cNvSpPr>
          <p:nvPr>
            <p:ph sz="quarter" idx="11"/>
          </p:nvPr>
        </p:nvSpPr>
        <p:spPr>
          <a:xfrm>
            <a:off x="1447800" y="2743200"/>
            <a:ext cx="1676400" cy="144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2"/>
          </p:nvPr>
        </p:nvSpPr>
        <p:spPr>
          <a:xfrm>
            <a:off x="3505200" y="2667000"/>
            <a:ext cx="15240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3"/>
          </p:nvPr>
        </p:nvSpPr>
        <p:spPr>
          <a:xfrm>
            <a:off x="5410200" y="2590800"/>
            <a:ext cx="1524000" cy="1828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4"/>
          </p:nvPr>
        </p:nvSpPr>
        <p:spPr>
          <a:xfrm>
            <a:off x="914400" y="2057400"/>
            <a:ext cx="2057400"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7918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2A239A6-473E-4817-8D94-0D83F5717A77}" type="slidenum">
              <a:rPr lang="en-US" altLang="en-US"/>
              <a:pPr/>
              <a:t>‹#›</a:t>
            </a:fld>
            <a:endParaRPr lang="en-US" altLang="en-US" dirty="0"/>
          </a:p>
        </p:txBody>
      </p:sp>
      <p:sp>
        <p:nvSpPr>
          <p:cNvPr id="4" name="Content Placeholder 3"/>
          <p:cNvSpPr>
            <a:spLocks noGrp="1"/>
          </p:cNvSpPr>
          <p:nvPr>
            <p:ph sz="quarter" idx="11"/>
          </p:nvPr>
        </p:nvSpPr>
        <p:spPr>
          <a:xfrm>
            <a:off x="762000" y="3352800"/>
            <a:ext cx="1066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12"/>
          </p:nvPr>
        </p:nvSpPr>
        <p:spPr>
          <a:xfrm>
            <a:off x="2286000" y="3429000"/>
            <a:ext cx="1447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7971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47C567DE-1BDD-4208-AF7C-EDCD9E8C1C29}" type="slidenum">
              <a:rPr lang="en-US" altLang="en-US"/>
              <a:pPr/>
              <a:t>‹#›</a:t>
            </a:fld>
            <a:endParaRPr lang="en-US" altLang="en-US" dirty="0"/>
          </a:p>
        </p:txBody>
      </p:sp>
    </p:spTree>
    <p:extLst>
      <p:ext uri="{BB962C8B-B14F-4D97-AF65-F5344CB8AC3E}">
        <p14:creationId xmlns:p14="http://schemas.microsoft.com/office/powerpoint/2010/main" val="4126627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DD24F57B-4760-4458-828C-533DF39B5EA1}" type="slidenum">
              <a:rPr lang="en-US" altLang="en-US"/>
              <a:pPr/>
              <a:t>‹#›</a:t>
            </a:fld>
            <a:endParaRPr lang="en-US" altLang="en-US" dirty="0"/>
          </a:p>
        </p:txBody>
      </p:sp>
    </p:spTree>
    <p:extLst>
      <p:ext uri="{BB962C8B-B14F-4D97-AF65-F5344CB8AC3E}">
        <p14:creationId xmlns:p14="http://schemas.microsoft.com/office/powerpoint/2010/main" val="1256808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17728220-91E4-4534-8EFD-8403209E6C39}" type="slidenum">
              <a:rPr lang="en-US" altLang="en-US"/>
              <a:pPr/>
              <a:t>‹#›</a:t>
            </a:fld>
            <a:endParaRPr lang="en-US" altLang="en-US" dirty="0"/>
          </a:p>
        </p:txBody>
      </p:sp>
    </p:spTree>
    <p:extLst>
      <p:ext uri="{BB962C8B-B14F-4D97-AF65-F5344CB8AC3E}">
        <p14:creationId xmlns:p14="http://schemas.microsoft.com/office/powerpoint/2010/main" val="1714703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0"/>
            <a:ext cx="1914525"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0"/>
            <a:ext cx="55943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E6038C66-FD1A-4B70-9BB5-F0CD3F9859A6}" type="slidenum">
              <a:rPr lang="en-US" altLang="en-US"/>
              <a:pPr/>
              <a:t>‹#›</a:t>
            </a:fld>
            <a:endParaRPr lang="en-US" altLang="en-US" dirty="0"/>
          </a:p>
        </p:txBody>
      </p:sp>
    </p:spTree>
    <p:extLst>
      <p:ext uri="{BB962C8B-B14F-4D97-AF65-F5344CB8AC3E}">
        <p14:creationId xmlns:p14="http://schemas.microsoft.com/office/powerpoint/2010/main" val="37740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563" y="0"/>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23F190E6-5301-4732-8D8B-430FF63A737D}" type="slidenum">
              <a:rPr lang="en-US" altLang="en-US"/>
              <a:pPr/>
              <a:t>‹#›</a:t>
            </a:fld>
            <a:endParaRPr lang="en-US" altLang="en-US" dirty="0"/>
          </a:p>
        </p:txBody>
      </p:sp>
    </p:spTree>
    <p:extLst>
      <p:ext uri="{BB962C8B-B14F-4D97-AF65-F5344CB8AC3E}">
        <p14:creationId xmlns:p14="http://schemas.microsoft.com/office/powerpoint/2010/main" val="4192396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49325" y="1981200"/>
            <a:ext cx="7661275"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4C4DA0A-3EAF-49F7-BBAD-46A7E16FA4D0}"/>
              </a:ext>
            </a:extLst>
          </p:cNvPr>
          <p:cNvSpPr>
            <a:spLocks noGrp="1"/>
          </p:cNvSpPr>
          <p:nvPr>
            <p:ph sz="quarter" idx="11" hasCustomPrompt="1"/>
          </p:nvPr>
        </p:nvSpPr>
        <p:spPr>
          <a:xfrm>
            <a:off x="1371600" y="4114800"/>
            <a:ext cx="5029200" cy="1219200"/>
          </a:xfrm>
        </p:spPr>
        <p:txBody>
          <a:bodyPr/>
          <a:lstStyle>
            <a:lvl1pPr marL="0" indent="0">
              <a:buNone/>
              <a:defRPr/>
            </a:lvl1pPr>
          </a:lstStyle>
          <a:p>
            <a:pPr lvl="0"/>
            <a:r>
              <a:rPr lang="en-US" dirty="0"/>
              <a:t>B </a:t>
            </a:r>
            <a:r>
              <a:rPr lang="en-US" dirty="0" err="1"/>
              <a:t>cnvdxbn</a:t>
            </a:r>
            <a:endParaRPr lang="en-US" dirty="0"/>
          </a:p>
        </p:txBody>
      </p:sp>
      <p:sp>
        <p:nvSpPr>
          <p:cNvPr id="7" name="Content Placeholder 5">
            <a:extLst>
              <a:ext uri="{FF2B5EF4-FFF2-40B4-BE49-F238E27FC236}">
                <a16:creationId xmlns:a16="http://schemas.microsoft.com/office/drawing/2014/main" id="{BB5D9771-E5E1-4E19-AD54-BBDAD60B7809}"/>
              </a:ext>
            </a:extLst>
          </p:cNvPr>
          <p:cNvSpPr>
            <a:spLocks noGrp="1"/>
          </p:cNvSpPr>
          <p:nvPr>
            <p:ph sz="quarter" idx="12" hasCustomPrompt="1"/>
          </p:nvPr>
        </p:nvSpPr>
        <p:spPr>
          <a:xfrm>
            <a:off x="3029993" y="2801203"/>
            <a:ext cx="5029200" cy="1219200"/>
          </a:xfrm>
        </p:spPr>
        <p:txBody>
          <a:bodyPr/>
          <a:lstStyle>
            <a:lvl1pPr marL="0" indent="0">
              <a:buNone/>
              <a:defRPr/>
            </a:lvl1pPr>
          </a:lstStyle>
          <a:p>
            <a:pPr lvl="0"/>
            <a:r>
              <a:rPr lang="en-US" dirty="0" err="1"/>
              <a:t>abf</a:t>
            </a:r>
            <a:endParaRPr lang="en-US" dirty="0"/>
          </a:p>
        </p:txBody>
      </p:sp>
    </p:spTree>
    <p:extLst>
      <p:ext uri="{BB962C8B-B14F-4D97-AF65-F5344CB8AC3E}">
        <p14:creationId xmlns:p14="http://schemas.microsoft.com/office/powerpoint/2010/main" val="3151430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49325" y="1981200"/>
            <a:ext cx="7661275"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4C4DA0A-3EAF-49F7-BBAD-46A7E16FA4D0}"/>
              </a:ext>
            </a:extLst>
          </p:cNvPr>
          <p:cNvSpPr>
            <a:spLocks noGrp="1"/>
          </p:cNvSpPr>
          <p:nvPr>
            <p:ph sz="quarter" idx="11" hasCustomPrompt="1"/>
          </p:nvPr>
        </p:nvSpPr>
        <p:spPr>
          <a:xfrm>
            <a:off x="1371600" y="4114800"/>
            <a:ext cx="5029200" cy="1219200"/>
          </a:xfrm>
        </p:spPr>
        <p:txBody>
          <a:bodyPr/>
          <a:lstStyle>
            <a:lvl1pPr marL="0" indent="0">
              <a:buNone/>
              <a:defRPr/>
            </a:lvl1pPr>
          </a:lstStyle>
          <a:p>
            <a:pPr lvl="0"/>
            <a:r>
              <a:rPr lang="en-US" dirty="0"/>
              <a:t>B </a:t>
            </a:r>
            <a:r>
              <a:rPr lang="en-US" dirty="0" err="1"/>
              <a:t>cnvdxbn</a:t>
            </a:r>
            <a:endParaRPr lang="en-US" dirty="0"/>
          </a:p>
        </p:txBody>
      </p:sp>
      <p:sp>
        <p:nvSpPr>
          <p:cNvPr id="7" name="Content Placeholder 5">
            <a:extLst>
              <a:ext uri="{FF2B5EF4-FFF2-40B4-BE49-F238E27FC236}">
                <a16:creationId xmlns:a16="http://schemas.microsoft.com/office/drawing/2014/main" id="{BB5D9771-E5E1-4E19-AD54-BBDAD60B7809}"/>
              </a:ext>
            </a:extLst>
          </p:cNvPr>
          <p:cNvSpPr>
            <a:spLocks noGrp="1"/>
          </p:cNvSpPr>
          <p:nvPr>
            <p:ph sz="quarter" idx="12" hasCustomPrompt="1"/>
          </p:nvPr>
        </p:nvSpPr>
        <p:spPr>
          <a:xfrm>
            <a:off x="3029993" y="2801203"/>
            <a:ext cx="5029200" cy="1219200"/>
          </a:xfrm>
        </p:spPr>
        <p:txBody>
          <a:bodyPr/>
          <a:lstStyle>
            <a:lvl1pPr marL="0" indent="0">
              <a:buNone/>
              <a:defRPr/>
            </a:lvl1pPr>
          </a:lstStyle>
          <a:p>
            <a:pPr lvl="0"/>
            <a:r>
              <a:rPr lang="en-US" dirty="0" err="1"/>
              <a:t>abf</a:t>
            </a:r>
            <a:endParaRPr lang="en-US" dirty="0"/>
          </a:p>
        </p:txBody>
      </p:sp>
    </p:spTree>
    <p:extLst>
      <p:ext uri="{BB962C8B-B14F-4D97-AF65-F5344CB8AC3E}">
        <p14:creationId xmlns:p14="http://schemas.microsoft.com/office/powerpoint/2010/main" val="2879784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30"/>
          <p:cNvGrpSpPr>
            <a:grpSpLocks/>
          </p:cNvGrpSpPr>
          <p:nvPr/>
        </p:nvGrpSpPr>
        <p:grpSpPr bwMode="auto">
          <a:xfrm>
            <a:off x="0" y="914400"/>
            <a:ext cx="8686800" cy="2514600"/>
            <a:chOff x="0" y="576"/>
            <a:chExt cx="5472" cy="1584"/>
          </a:xfrm>
        </p:grpSpPr>
        <p:sp>
          <p:nvSpPr>
            <p:cNvPr id="5" name="Oval 1031"/>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defRPr/>
              </a:pPr>
              <a:endParaRPr kumimoji="0" lang="en-US" sz="1800" i="0" dirty="0">
                <a:solidFill>
                  <a:schemeClr val="tx1"/>
                </a:solidFill>
                <a:latin typeface="Arial" charset="0"/>
              </a:endParaRPr>
            </a:p>
          </p:txBody>
        </p:sp>
        <p:sp>
          <p:nvSpPr>
            <p:cNvPr id="6" name="Rectangle 1032"/>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defRPr/>
              </a:pPr>
              <a:endParaRPr kumimoji="0" lang="en-US" sz="2400" i="0" dirty="0">
                <a:solidFill>
                  <a:schemeClr val="tx1"/>
                </a:solidFill>
                <a:latin typeface="Times New Roman" pitchFamily="18" charset="0"/>
              </a:endParaRPr>
            </a:p>
          </p:txBody>
        </p:sp>
        <p:sp>
          <p:nvSpPr>
            <p:cNvPr id="7" name="Rectangle 1033"/>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kumimoji="0" lang="en-US" sz="2400" i="0" dirty="0">
                <a:solidFill>
                  <a:schemeClr val="tx1"/>
                </a:solidFill>
                <a:latin typeface="Times New Roman" pitchFamily="18" charset="0"/>
              </a:endParaRPr>
            </a:p>
          </p:txBody>
        </p:sp>
        <p:sp>
          <p:nvSpPr>
            <p:cNvPr id="8" name="Freeform 1034"/>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9" name="Freeform 1035"/>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grpSp>
      <p:sp>
        <p:nvSpPr>
          <p:cNvPr id="10" name="Text Box 1037"/>
          <p:cNvSpPr txBox="1">
            <a:spLocks noChangeArrowheads="1"/>
          </p:cNvSpPr>
          <p:nvPr/>
        </p:nvSpPr>
        <p:spPr bwMode="auto">
          <a:xfrm>
            <a:off x="4953000" y="6583363"/>
            <a:ext cx="4097338" cy="274637"/>
          </a:xfrm>
          <a:prstGeom prst="rect">
            <a:avLst/>
          </a:prstGeom>
          <a:noFill/>
          <a:ln w="9525">
            <a:noFill/>
            <a:miter lim="800000"/>
            <a:headEnd/>
            <a:tailEnd/>
          </a:ln>
          <a:effectLst/>
        </p:spPr>
        <p:txBody>
          <a:bodyPr wrap="none">
            <a:spAutoFit/>
          </a:bodyPr>
          <a:lstStyle/>
          <a:p>
            <a:pPr eaLnBrk="1" hangingPunct="1">
              <a:defRPr/>
            </a:pPr>
            <a:r>
              <a:rPr kumimoji="0" lang="en-US" sz="1200" i="0" dirty="0">
                <a:solidFill>
                  <a:schemeClr val="tx1"/>
                </a:solidFill>
                <a:latin typeface="Arial" charset="0"/>
              </a:rPr>
              <a:t>© 2009 McGraw-Hill Higher Education. All rights reserved.</a:t>
            </a:r>
          </a:p>
        </p:txBody>
      </p:sp>
      <p:sp>
        <p:nvSpPr>
          <p:cNvPr id="11"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fld id="{7B25D243-F47E-419D-BE93-4C427B3C1080}" type="slidenum">
              <a:rPr kumimoji="0" lang="en-US" altLang="en-US" sz="1000" i="0">
                <a:solidFill>
                  <a:schemeClr val="tx1"/>
                </a:solidFill>
              </a:rPr>
              <a:pPr algn="r" eaLnBrk="1" hangingPunct="1"/>
              <a:t>‹#›</a:t>
            </a:fld>
            <a:endParaRPr kumimoji="0" lang="en-US" altLang="en-US" sz="1000" i="0" dirty="0">
              <a:solidFill>
                <a:schemeClr val="tx1"/>
              </a:solidFill>
            </a:endParaRPr>
          </a:p>
        </p:txBody>
      </p:sp>
      <p:sp>
        <p:nvSpPr>
          <p:cNvPr id="203778" name="Rectangle 1026"/>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203788" name="Rectangle 1036"/>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2" name="Rectangle 1027"/>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kumimoji="0" sz="1000" i="0">
                <a:solidFill>
                  <a:schemeClr val="tx1"/>
                </a:solidFill>
              </a:defRPr>
            </a:lvl1pPr>
          </a:lstStyle>
          <a:p>
            <a:fld id="{57DEBBE8-731F-48BD-9F85-1076E6AC284B}" type="datetime1">
              <a:rPr lang="en-US" altLang="en-US"/>
              <a:pPr/>
              <a:t>8/24/2017</a:t>
            </a:fld>
            <a:endParaRPr lang="en-US" altLang="en-US" dirty="0"/>
          </a:p>
        </p:txBody>
      </p:sp>
      <p:sp>
        <p:nvSpPr>
          <p:cNvPr id="13" name="Rectangle 1028"/>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kumimoji="0" sz="1000" i="0">
                <a:solidFill>
                  <a:schemeClr val="tx1"/>
                </a:solidFill>
              </a:defRPr>
            </a:lvl1pPr>
          </a:lstStyle>
          <a:p>
            <a:endParaRPr lang="en-US" altLang="en-US" dirty="0"/>
          </a:p>
        </p:txBody>
      </p:sp>
    </p:spTree>
    <p:extLst>
      <p:ext uri="{BB962C8B-B14F-4D97-AF65-F5344CB8AC3E}">
        <p14:creationId xmlns:p14="http://schemas.microsoft.com/office/powerpoint/2010/main" val="2193343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7086600" y="228600"/>
            <a:ext cx="1752600" cy="246221"/>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5EB75FDD-B8E1-4025-9BC6-05FE751E1C86}" type="slidenum">
              <a:rPr kumimoji="0" lang="en-US" altLang="en-US" sz="1000" i="0" kern="1200" smtClean="0">
                <a:solidFill>
                  <a:schemeClr val="tx1"/>
                </a:solidFill>
                <a:latin typeface="Arial" panose="020B0604020202020204" pitchFamily="34" charset="0"/>
                <a:ea typeface="+mn-ea"/>
                <a:cs typeface="+mn-cs"/>
              </a:rPr>
              <a:pPr marL="0" marR="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i="0" kern="1200" dirty="0">
              <a:solidFill>
                <a:schemeClr val="tx1"/>
              </a:solidFill>
              <a:latin typeface="Arial" panose="020B0604020202020204" pitchFamily="34" charset="0"/>
              <a:ea typeface="+mn-ea"/>
              <a:cs typeface="+mn-cs"/>
            </a:endParaRPr>
          </a:p>
        </p:txBody>
      </p:sp>
      <p:sp>
        <p:nvSpPr>
          <p:cNvPr id="5" name="Content Placeholder 4"/>
          <p:cNvSpPr>
            <a:spLocks noGrp="1"/>
          </p:cNvSpPr>
          <p:nvPr>
            <p:ph sz="quarter" idx="10"/>
          </p:nvPr>
        </p:nvSpPr>
        <p:spPr>
          <a:xfrm>
            <a:off x="533400" y="3733800"/>
            <a:ext cx="538163"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p:cNvSpPr>
            <a:spLocks noGrp="1"/>
          </p:cNvSpPr>
          <p:nvPr>
            <p:ph sz="quarter" idx="11"/>
          </p:nvPr>
        </p:nvSpPr>
        <p:spPr>
          <a:xfrm>
            <a:off x="1600200" y="3810000"/>
            <a:ext cx="13716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4810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6437030-7EB3-49C8-881D-D85391536907}" type="slidenum">
              <a:rPr lang="en-US" altLang="en-US"/>
              <a:pPr/>
              <a:t>‹#›</a:t>
            </a:fld>
            <a:endParaRPr lang="en-US" altLang="en-US" dirty="0"/>
          </a:p>
        </p:txBody>
      </p:sp>
    </p:spTree>
    <p:extLst>
      <p:ext uri="{BB962C8B-B14F-4D97-AF65-F5344CB8AC3E}">
        <p14:creationId xmlns:p14="http://schemas.microsoft.com/office/powerpoint/2010/main" val="963528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CEC82D3E-005C-436C-A4B9-74A2B2812EA1}" type="slidenum">
              <a:rPr lang="en-US" altLang="en-US"/>
              <a:pPr/>
              <a:t>‹#›</a:t>
            </a:fld>
            <a:endParaRPr lang="en-US" altLang="en-US" dirty="0"/>
          </a:p>
        </p:txBody>
      </p:sp>
    </p:spTree>
    <p:extLst>
      <p:ext uri="{BB962C8B-B14F-4D97-AF65-F5344CB8AC3E}">
        <p14:creationId xmlns:p14="http://schemas.microsoft.com/office/powerpoint/2010/main" val="3183721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ACF6307-108F-4A57-AC8E-5DE45729C1EC}" type="slidenum">
              <a:rPr lang="en-US" altLang="en-US"/>
              <a:pPr/>
              <a:t>‹#›</a:t>
            </a:fld>
            <a:endParaRPr lang="en-US" altLang="en-US" dirty="0"/>
          </a:p>
        </p:txBody>
      </p:sp>
    </p:spTree>
    <p:extLst>
      <p:ext uri="{BB962C8B-B14F-4D97-AF65-F5344CB8AC3E}">
        <p14:creationId xmlns:p14="http://schemas.microsoft.com/office/powerpoint/2010/main" val="92322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47323C9-07D4-40F7-831B-BA9B5A452C91}" type="slidenum">
              <a:rPr lang="en-US" altLang="en-US"/>
              <a:pPr/>
              <a:t>‹#›</a:t>
            </a:fld>
            <a:endParaRPr lang="en-US" altLang="en-US" dirty="0"/>
          </a:p>
        </p:txBody>
      </p:sp>
      <p:sp>
        <p:nvSpPr>
          <p:cNvPr id="9" name="Content Placeholder 8"/>
          <p:cNvSpPr>
            <a:spLocks noGrp="1"/>
          </p:cNvSpPr>
          <p:nvPr>
            <p:ph sz="quarter" idx="11"/>
          </p:nvPr>
        </p:nvSpPr>
        <p:spPr>
          <a:xfrm>
            <a:off x="-228600" y="3810000"/>
            <a:ext cx="1447800" cy="1447800"/>
          </a:xfrm>
        </p:spPr>
        <p:txBody>
          <a:bodyPr/>
          <a:lstStyle/>
          <a:p>
            <a:pPr lvl="0"/>
            <a:endParaRPr lang="en-GB" dirty="0"/>
          </a:p>
        </p:txBody>
      </p:sp>
      <p:sp>
        <p:nvSpPr>
          <p:cNvPr id="11" name="Content Placeholder 10"/>
          <p:cNvSpPr>
            <a:spLocks noGrp="1"/>
          </p:cNvSpPr>
          <p:nvPr>
            <p:ph sz="quarter" idx="12"/>
          </p:nvPr>
        </p:nvSpPr>
        <p:spPr>
          <a:xfrm>
            <a:off x="1447800" y="3810000"/>
            <a:ext cx="1447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3048000" y="3810000"/>
            <a:ext cx="8382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4191000" y="3810000"/>
            <a:ext cx="10668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5562600" y="3810000"/>
            <a:ext cx="1066800" cy="144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6"/>
          </p:nvPr>
        </p:nvSpPr>
        <p:spPr>
          <a:xfrm>
            <a:off x="6934200" y="3810000"/>
            <a:ext cx="1447800" cy="144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92966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F8CFADA-C6FA-4E2A-A44C-DB682D377ACB}" type="slidenum">
              <a:rPr lang="en-US" altLang="en-US"/>
              <a:pPr/>
              <a:t>‹#›</a:t>
            </a:fld>
            <a:endParaRPr lang="en-US" altLang="en-US" dirty="0"/>
          </a:p>
        </p:txBody>
      </p:sp>
    </p:spTree>
    <p:extLst>
      <p:ext uri="{BB962C8B-B14F-4D97-AF65-F5344CB8AC3E}">
        <p14:creationId xmlns:p14="http://schemas.microsoft.com/office/powerpoint/2010/main" val="4264783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2A239A6-473E-4817-8D94-0D83F5717A77}" type="slidenum">
              <a:rPr lang="en-US" altLang="en-US"/>
              <a:pPr/>
              <a:t>‹#›</a:t>
            </a:fld>
            <a:endParaRPr lang="en-US" altLang="en-US" dirty="0"/>
          </a:p>
        </p:txBody>
      </p:sp>
    </p:spTree>
    <p:extLst>
      <p:ext uri="{BB962C8B-B14F-4D97-AF65-F5344CB8AC3E}">
        <p14:creationId xmlns:p14="http://schemas.microsoft.com/office/powerpoint/2010/main" val="243851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47C567DE-1BDD-4208-AF7C-EDCD9E8C1C29}" type="slidenum">
              <a:rPr lang="en-US" altLang="en-US"/>
              <a:pPr/>
              <a:t>‹#›</a:t>
            </a:fld>
            <a:endParaRPr lang="en-US" altLang="en-US" dirty="0"/>
          </a:p>
        </p:txBody>
      </p:sp>
    </p:spTree>
    <p:extLst>
      <p:ext uri="{BB962C8B-B14F-4D97-AF65-F5344CB8AC3E}">
        <p14:creationId xmlns:p14="http://schemas.microsoft.com/office/powerpoint/2010/main" val="1331945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DD24F57B-4760-4458-828C-533DF39B5EA1}" type="slidenum">
              <a:rPr lang="en-US" altLang="en-US"/>
              <a:pPr/>
              <a:t>‹#›</a:t>
            </a:fld>
            <a:endParaRPr lang="en-US" altLang="en-US" dirty="0"/>
          </a:p>
        </p:txBody>
      </p:sp>
    </p:spTree>
    <p:extLst>
      <p:ext uri="{BB962C8B-B14F-4D97-AF65-F5344CB8AC3E}">
        <p14:creationId xmlns:p14="http://schemas.microsoft.com/office/powerpoint/2010/main" val="3289684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17728220-91E4-4534-8EFD-8403209E6C39}" type="slidenum">
              <a:rPr lang="en-US" altLang="en-US"/>
              <a:pPr/>
              <a:t>‹#›</a:t>
            </a:fld>
            <a:endParaRPr lang="en-US" altLang="en-US" dirty="0"/>
          </a:p>
        </p:txBody>
      </p:sp>
    </p:spTree>
    <p:extLst>
      <p:ext uri="{BB962C8B-B14F-4D97-AF65-F5344CB8AC3E}">
        <p14:creationId xmlns:p14="http://schemas.microsoft.com/office/powerpoint/2010/main" val="3881601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0"/>
            <a:ext cx="1914525"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0"/>
            <a:ext cx="55943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E6038C66-FD1A-4B70-9BB5-F0CD3F9859A6}" type="slidenum">
              <a:rPr lang="en-US" altLang="en-US"/>
              <a:pPr/>
              <a:t>‹#›</a:t>
            </a:fld>
            <a:endParaRPr lang="en-US" altLang="en-US" dirty="0"/>
          </a:p>
        </p:txBody>
      </p:sp>
    </p:spTree>
    <p:extLst>
      <p:ext uri="{BB962C8B-B14F-4D97-AF65-F5344CB8AC3E}">
        <p14:creationId xmlns:p14="http://schemas.microsoft.com/office/powerpoint/2010/main" val="255521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Box 6"/>
          <p:cNvSpPr txBox="1"/>
          <p:nvPr userDrawn="1"/>
        </p:nvSpPr>
        <p:spPr>
          <a:xfrm>
            <a:off x="7086600" y="228600"/>
            <a:ext cx="1752600" cy="246221"/>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5EB75FDD-B8E1-4025-9BC6-05FE751E1C86}" type="slidenum">
              <a:rPr kumimoji="0" lang="en-US" altLang="en-US" sz="1000" i="0" kern="1200" smtClean="0">
                <a:solidFill>
                  <a:schemeClr val="tx1"/>
                </a:solidFill>
                <a:latin typeface="Arial" panose="020B0604020202020204" pitchFamily="34" charset="0"/>
                <a:ea typeface="+mn-ea"/>
                <a:cs typeface="+mn-cs"/>
              </a:rPr>
              <a:pPr marL="0" marR="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i="0" kern="1200" dirty="0">
              <a:solidFill>
                <a:schemeClr val="tx1"/>
              </a:solidFill>
              <a:latin typeface="Arial" panose="020B0604020202020204" pitchFamily="34" charset="0"/>
              <a:ea typeface="+mn-ea"/>
              <a:cs typeface="+mn-cs"/>
            </a:endParaRPr>
          </a:p>
        </p:txBody>
      </p:sp>
      <p:sp>
        <p:nvSpPr>
          <p:cNvPr id="6" name="Table Placeholder 5">
            <a:extLst>
              <a:ext uri="{FF2B5EF4-FFF2-40B4-BE49-F238E27FC236}">
                <a16:creationId xmlns:a16="http://schemas.microsoft.com/office/drawing/2014/main" id="{3725D3BF-BD74-4687-A943-387EB16D0FF3}"/>
              </a:ext>
            </a:extLst>
          </p:cNvPr>
          <p:cNvSpPr>
            <a:spLocks noGrp="1"/>
          </p:cNvSpPr>
          <p:nvPr>
            <p:ph type="tbl" sz="quarter" idx="10"/>
          </p:nvPr>
        </p:nvSpPr>
        <p:spPr>
          <a:xfrm>
            <a:off x="457200" y="2362200"/>
            <a:ext cx="8229600" cy="3124200"/>
          </a:xfrm>
        </p:spPr>
        <p:txBody>
          <a:bodyPr/>
          <a:lstStyle/>
          <a:p>
            <a:endParaRPr lang="en-US"/>
          </a:p>
        </p:txBody>
      </p:sp>
    </p:spTree>
    <p:extLst>
      <p:ext uri="{BB962C8B-B14F-4D97-AF65-F5344CB8AC3E}">
        <p14:creationId xmlns:p14="http://schemas.microsoft.com/office/powerpoint/2010/main" val="1158813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563" y="0"/>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23F190E6-5301-4732-8D8B-430FF63A737D}" type="slidenum">
              <a:rPr lang="en-US" altLang="en-US"/>
              <a:pPr/>
              <a:t>‹#›</a:t>
            </a:fld>
            <a:endParaRPr lang="en-US" altLang="en-US" dirty="0"/>
          </a:p>
        </p:txBody>
      </p:sp>
    </p:spTree>
    <p:extLst>
      <p:ext uri="{BB962C8B-B14F-4D97-AF65-F5344CB8AC3E}">
        <p14:creationId xmlns:p14="http://schemas.microsoft.com/office/powerpoint/2010/main" val="2093884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381000" y="4572000"/>
            <a:ext cx="1371600"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p:nvPr>
        </p:nvSpPr>
        <p:spPr>
          <a:xfrm>
            <a:off x="2133600" y="4572000"/>
            <a:ext cx="1143000" cy="114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3"/>
          </p:nvPr>
        </p:nvSpPr>
        <p:spPr>
          <a:xfrm>
            <a:off x="3733800" y="4724400"/>
            <a:ext cx="2057400" cy="15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4"/>
          </p:nvPr>
        </p:nvSpPr>
        <p:spPr>
          <a:xfrm>
            <a:off x="6096000" y="4724400"/>
            <a:ext cx="2133600" cy="137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5"/>
          </p:nvPr>
        </p:nvSpPr>
        <p:spPr>
          <a:xfrm>
            <a:off x="152400" y="2895600"/>
            <a:ext cx="12954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624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AutoShape 6"/>
          <p:cNvSpPr>
            <a:spLocks noChangeArrowheads="1"/>
          </p:cNvSpPr>
          <p:nvPr userDrawn="1"/>
        </p:nvSpPr>
        <p:spPr bwMode="auto">
          <a:xfrm>
            <a:off x="5116793" y="2017999"/>
            <a:ext cx="3809627" cy="1359691"/>
          </a:xfrm>
          <a:prstGeom prst="wedgeRoundRectCallout">
            <a:avLst>
              <a:gd name="adj1" fmla="val -1258"/>
              <a:gd name="adj2" fmla="val 132332"/>
              <a:gd name="adj3" fmla="val 16667"/>
            </a:avLst>
          </a:prstGeom>
          <a:solidFill>
            <a:schemeClr val="accent2">
              <a:alpha val="39999"/>
            </a:schemeClr>
          </a:solidFill>
          <a:ln w="12700" cap="sq">
            <a:solidFill>
              <a:schemeClr val="hlink"/>
            </a:solidFill>
            <a:miter lim="800000"/>
            <a:headEnd type="none" w="sm" len="sm"/>
            <a:tailEnd type="none" w="sm" len="sm"/>
          </a:ln>
        </p:spPr>
        <p:txBody>
          <a:bodyPr wrap="square" anchor="ctr">
            <a:spAutoFit/>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pPr algn="ctr">
              <a:lnSpc>
                <a:spcPct val="90000"/>
              </a:lnSpc>
            </a:pPr>
            <a:endParaRPr kumimoji="0" lang="en-US" altLang="en-US" sz="2000" b="1" i="0" dirty="0"/>
          </a:p>
          <a:p>
            <a:pPr algn="ctr">
              <a:lnSpc>
                <a:spcPct val="90000"/>
              </a:lnSpc>
            </a:pPr>
            <a:endParaRPr kumimoji="0" lang="en-US" altLang="en-US" sz="2000" b="1" i="0" dirty="0"/>
          </a:p>
          <a:p>
            <a:pPr algn="ctr">
              <a:lnSpc>
                <a:spcPct val="90000"/>
              </a:lnSpc>
            </a:pPr>
            <a:endParaRPr kumimoji="0" lang="en-US" altLang="en-US" sz="2000" b="1" i="0" dirty="0"/>
          </a:p>
        </p:txBody>
      </p:sp>
      <p:sp>
        <p:nvSpPr>
          <p:cNvPr id="11" name="AutoShape 7"/>
          <p:cNvSpPr>
            <a:spLocks noChangeArrowheads="1"/>
          </p:cNvSpPr>
          <p:nvPr userDrawn="1"/>
        </p:nvSpPr>
        <p:spPr bwMode="auto">
          <a:xfrm>
            <a:off x="762000" y="2123831"/>
            <a:ext cx="4114800" cy="1021556"/>
          </a:xfrm>
          <a:prstGeom prst="wedgeRoundRectCallout">
            <a:avLst>
              <a:gd name="adj1" fmla="val 81944"/>
              <a:gd name="adj2" fmla="val 180671"/>
              <a:gd name="adj3" fmla="val 16667"/>
            </a:avLst>
          </a:prstGeom>
          <a:solidFill>
            <a:schemeClr val="accent2">
              <a:alpha val="39999"/>
            </a:schemeClr>
          </a:solidFill>
          <a:ln w="12700" cap="sq" algn="ctr">
            <a:solidFill>
              <a:schemeClr val="hlink"/>
            </a:solidFill>
            <a:miter lim="800000"/>
            <a:headEnd type="none" w="sm" len="sm"/>
            <a:tailEnd type="none" w="sm" len="sm"/>
          </a:ln>
        </p:spPr>
        <p:txBody>
          <a:bodyPr anchor="ctr">
            <a:spAutoFit/>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pPr algn="ctr">
              <a:lnSpc>
                <a:spcPct val="90000"/>
              </a:lnSpc>
            </a:pPr>
            <a:endParaRPr kumimoji="0" lang="en-US" altLang="en-US" sz="2000" b="1" i="0" dirty="0"/>
          </a:p>
          <a:p>
            <a:pPr algn="ctr">
              <a:lnSpc>
                <a:spcPct val="90000"/>
              </a:lnSpc>
            </a:pPr>
            <a:endParaRPr kumimoji="0" lang="en-US" altLang="en-US" sz="2000" b="1" i="0" dirty="0"/>
          </a:p>
          <a:p>
            <a:pPr algn="ctr">
              <a:lnSpc>
                <a:spcPct val="90000"/>
              </a:lnSpc>
            </a:pPr>
            <a:endParaRPr kumimoji="0" lang="en-US" altLang="en-US" sz="2000" b="1" i="0" dirty="0"/>
          </a:p>
        </p:txBody>
      </p:sp>
      <p:sp>
        <p:nvSpPr>
          <p:cNvPr id="13" name="AutoShape 5"/>
          <p:cNvSpPr>
            <a:spLocks noChangeArrowheads="1"/>
          </p:cNvSpPr>
          <p:nvPr userDrawn="1"/>
        </p:nvSpPr>
        <p:spPr bwMode="auto">
          <a:xfrm>
            <a:off x="304800" y="3490628"/>
            <a:ext cx="3657600" cy="1328023"/>
          </a:xfrm>
          <a:prstGeom prst="wedgeRoundRectCallout">
            <a:avLst>
              <a:gd name="adj1" fmla="val 111935"/>
              <a:gd name="adj2" fmla="val 69556"/>
              <a:gd name="adj3" fmla="val 16667"/>
            </a:avLst>
          </a:prstGeom>
          <a:solidFill>
            <a:schemeClr val="accent2">
              <a:alpha val="39999"/>
            </a:schemeClr>
          </a:solidFill>
          <a:ln w="12700" cap="sq" algn="ctr">
            <a:solidFill>
              <a:schemeClr val="hlink"/>
            </a:solidFill>
            <a:miter lim="800000"/>
            <a:headEnd type="none" w="sm" len="sm"/>
            <a:tailEnd type="none" w="sm" len="sm"/>
          </a:ln>
        </p:spPr>
        <p:txBody>
          <a:bodyPr anchor="ctr">
            <a:spAutoFit/>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pPr algn="ctr">
              <a:lnSpc>
                <a:spcPct val="90000"/>
              </a:lnSpc>
            </a:pPr>
            <a:endParaRPr kumimoji="0" lang="en-US" altLang="en-US" sz="2000" b="1" i="0" dirty="0"/>
          </a:p>
          <a:p>
            <a:pPr algn="ctr">
              <a:lnSpc>
                <a:spcPct val="90000"/>
              </a:lnSpc>
            </a:pPr>
            <a:endParaRPr kumimoji="0" lang="en-US" altLang="en-US" sz="2000" b="1" i="0" dirty="0"/>
          </a:p>
          <a:p>
            <a:pPr algn="ctr">
              <a:lnSpc>
                <a:spcPct val="90000"/>
              </a:lnSpc>
            </a:pPr>
            <a:endParaRPr kumimoji="0" lang="en-US" altLang="en-US" sz="2000" b="1" i="0" dirty="0"/>
          </a:p>
          <a:p>
            <a:pPr algn="ctr">
              <a:lnSpc>
                <a:spcPct val="90000"/>
              </a:lnSpc>
            </a:pPr>
            <a:endParaRPr kumimoji="0" lang="en-US" altLang="en-US" sz="2000" b="1" i="0" dirty="0"/>
          </a:p>
        </p:txBody>
      </p:sp>
      <p:sp>
        <p:nvSpPr>
          <p:cNvPr id="14" name="AutoShape 8"/>
          <p:cNvSpPr>
            <a:spLocks noChangeArrowheads="1"/>
          </p:cNvSpPr>
          <p:nvPr userDrawn="1"/>
        </p:nvSpPr>
        <p:spPr bwMode="auto">
          <a:xfrm>
            <a:off x="1219200" y="5105909"/>
            <a:ext cx="3581400" cy="1328023"/>
          </a:xfrm>
          <a:prstGeom prst="wedgeRoundRectCallout">
            <a:avLst>
              <a:gd name="adj1" fmla="val 91093"/>
              <a:gd name="adj2" fmla="val -33593"/>
              <a:gd name="adj3" fmla="val 16667"/>
            </a:avLst>
          </a:prstGeom>
          <a:solidFill>
            <a:schemeClr val="accent2">
              <a:alpha val="39999"/>
            </a:schemeClr>
          </a:solidFill>
          <a:ln w="12700" cap="sq" algn="ctr">
            <a:solidFill>
              <a:schemeClr val="hlink"/>
            </a:solidFill>
            <a:miter lim="800000"/>
            <a:headEnd type="none" w="sm" len="sm"/>
            <a:tailEnd type="none" w="sm" len="sm"/>
          </a:ln>
        </p:spPr>
        <p:txBody>
          <a:bodyPr anchor="ctr">
            <a:spAutoFit/>
          </a:bodyPr>
          <a:lstStyle>
            <a:lvl1pPr>
              <a:defRPr kumimoji="1" sz="2800" i="1">
                <a:solidFill>
                  <a:srgbClr val="080808"/>
                </a:solidFill>
                <a:latin typeface="Arial" panose="020B0604020202020204" pitchFamily="34" charset="0"/>
              </a:defRPr>
            </a:lvl1pPr>
            <a:lvl2pPr marL="742950" indent="-285750">
              <a:defRPr kumimoji="1" sz="2800" i="1">
                <a:solidFill>
                  <a:srgbClr val="080808"/>
                </a:solidFill>
                <a:latin typeface="Arial" panose="020B0604020202020204" pitchFamily="34" charset="0"/>
              </a:defRPr>
            </a:lvl2pPr>
            <a:lvl3pPr marL="1143000" indent="-228600">
              <a:defRPr kumimoji="1" sz="2800" i="1">
                <a:solidFill>
                  <a:srgbClr val="080808"/>
                </a:solidFill>
                <a:latin typeface="Arial" panose="020B0604020202020204" pitchFamily="34" charset="0"/>
              </a:defRPr>
            </a:lvl3pPr>
            <a:lvl4pPr marL="1600200" indent="-228600">
              <a:defRPr kumimoji="1" sz="2800" i="1">
                <a:solidFill>
                  <a:srgbClr val="080808"/>
                </a:solidFill>
                <a:latin typeface="Arial" panose="020B0604020202020204" pitchFamily="34" charset="0"/>
              </a:defRPr>
            </a:lvl4pPr>
            <a:lvl5pPr marL="2057400" indent="-228600">
              <a:defRPr kumimoji="1" sz="2800" i="1">
                <a:solidFill>
                  <a:srgbClr val="080808"/>
                </a:solidFill>
                <a:latin typeface="Arial" panose="020B0604020202020204" pitchFamily="34" charset="0"/>
              </a:defRPr>
            </a:lvl5pPr>
            <a:lvl6pPr marL="2514600" indent="-228600" eaLnBrk="0" fontAlgn="base" hangingPunct="0">
              <a:spcBef>
                <a:spcPct val="0"/>
              </a:spcBef>
              <a:spcAft>
                <a:spcPct val="0"/>
              </a:spcAft>
              <a:defRPr kumimoji="1" sz="2800" i="1">
                <a:solidFill>
                  <a:srgbClr val="080808"/>
                </a:solidFill>
                <a:latin typeface="Arial" panose="020B0604020202020204" pitchFamily="34" charset="0"/>
              </a:defRPr>
            </a:lvl6pPr>
            <a:lvl7pPr marL="2971800" indent="-228600" eaLnBrk="0" fontAlgn="base" hangingPunct="0">
              <a:spcBef>
                <a:spcPct val="0"/>
              </a:spcBef>
              <a:spcAft>
                <a:spcPct val="0"/>
              </a:spcAft>
              <a:defRPr kumimoji="1" sz="2800" i="1">
                <a:solidFill>
                  <a:srgbClr val="080808"/>
                </a:solidFill>
                <a:latin typeface="Arial" panose="020B0604020202020204" pitchFamily="34" charset="0"/>
              </a:defRPr>
            </a:lvl7pPr>
            <a:lvl8pPr marL="3429000" indent="-228600" eaLnBrk="0" fontAlgn="base" hangingPunct="0">
              <a:spcBef>
                <a:spcPct val="0"/>
              </a:spcBef>
              <a:spcAft>
                <a:spcPct val="0"/>
              </a:spcAft>
              <a:defRPr kumimoji="1" sz="2800" i="1">
                <a:solidFill>
                  <a:srgbClr val="080808"/>
                </a:solidFill>
                <a:latin typeface="Arial" panose="020B0604020202020204" pitchFamily="34" charset="0"/>
              </a:defRPr>
            </a:lvl8pPr>
            <a:lvl9pPr marL="3886200" indent="-228600" eaLnBrk="0" fontAlgn="base" hangingPunct="0">
              <a:spcBef>
                <a:spcPct val="0"/>
              </a:spcBef>
              <a:spcAft>
                <a:spcPct val="0"/>
              </a:spcAft>
              <a:defRPr kumimoji="1" sz="2800" i="1">
                <a:solidFill>
                  <a:srgbClr val="080808"/>
                </a:solidFill>
                <a:latin typeface="Arial" panose="020B0604020202020204" pitchFamily="34" charset="0"/>
              </a:defRPr>
            </a:lvl9pPr>
          </a:lstStyle>
          <a:p>
            <a:pPr algn="ctr">
              <a:lnSpc>
                <a:spcPct val="90000"/>
              </a:lnSpc>
            </a:pPr>
            <a:endParaRPr kumimoji="0" lang="en-US" altLang="en-US" sz="2000" b="1" i="0" dirty="0"/>
          </a:p>
          <a:p>
            <a:pPr algn="ctr">
              <a:lnSpc>
                <a:spcPct val="90000"/>
              </a:lnSpc>
            </a:pPr>
            <a:endParaRPr kumimoji="0" lang="en-US" altLang="en-US" sz="2000" b="1" i="0" dirty="0"/>
          </a:p>
          <a:p>
            <a:pPr algn="ctr">
              <a:lnSpc>
                <a:spcPct val="90000"/>
              </a:lnSpc>
            </a:pPr>
            <a:endParaRPr kumimoji="0" lang="en-US" altLang="en-US" sz="2000" b="1" i="0" dirty="0"/>
          </a:p>
          <a:p>
            <a:pPr algn="ctr">
              <a:lnSpc>
                <a:spcPct val="90000"/>
              </a:lnSpc>
            </a:pPr>
            <a:endParaRPr kumimoji="0" lang="en-US" altLang="en-US" sz="2000" b="1" i="0" dirty="0"/>
          </a:p>
        </p:txBody>
      </p:sp>
      <p:sp>
        <p:nvSpPr>
          <p:cNvPr id="5" name="Content Placeholder 4"/>
          <p:cNvSpPr>
            <a:spLocks noGrp="1"/>
          </p:cNvSpPr>
          <p:nvPr>
            <p:ph sz="quarter" idx="10"/>
          </p:nvPr>
        </p:nvSpPr>
        <p:spPr>
          <a:xfrm>
            <a:off x="0" y="4419600"/>
            <a:ext cx="12192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1"/>
          </p:nvPr>
        </p:nvSpPr>
        <p:spPr>
          <a:xfrm>
            <a:off x="-1066800" y="4393096"/>
            <a:ext cx="1143000" cy="2011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17"/>
          <p:cNvSpPr>
            <a:spLocks noGrp="1"/>
          </p:cNvSpPr>
          <p:nvPr>
            <p:ph sz="quarter" idx="12"/>
          </p:nvPr>
        </p:nvSpPr>
        <p:spPr>
          <a:xfrm>
            <a:off x="3124200" y="4572000"/>
            <a:ext cx="1219200" cy="185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9"/>
          <p:cNvSpPr>
            <a:spLocks noGrp="1"/>
          </p:cNvSpPr>
          <p:nvPr>
            <p:ph sz="quarter" idx="13"/>
          </p:nvPr>
        </p:nvSpPr>
        <p:spPr>
          <a:xfrm>
            <a:off x="4876800" y="4419600"/>
            <a:ext cx="14478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1"/>
          <p:cNvSpPr>
            <a:spLocks noGrp="1"/>
          </p:cNvSpPr>
          <p:nvPr>
            <p:ph sz="quarter" idx="14"/>
          </p:nvPr>
        </p:nvSpPr>
        <p:spPr>
          <a:xfrm>
            <a:off x="6705600" y="4419600"/>
            <a:ext cx="15240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8851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27139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ACF6307-108F-4A57-AC8E-5DE45729C1EC}" type="slidenum">
              <a:rPr lang="en-US" altLang="en-US"/>
              <a:pPr/>
              <a:t>‹#›</a:t>
            </a:fld>
            <a:endParaRPr lang="en-US" altLang="en-US" dirty="0"/>
          </a:p>
        </p:txBody>
      </p:sp>
      <p:sp>
        <p:nvSpPr>
          <p:cNvPr id="7" name="Content Placeholder 6"/>
          <p:cNvSpPr>
            <a:spLocks noGrp="1"/>
          </p:cNvSpPr>
          <p:nvPr>
            <p:ph sz="quarter" idx="11"/>
          </p:nvPr>
        </p:nvSpPr>
        <p:spPr>
          <a:xfrm>
            <a:off x="457200" y="3276600"/>
            <a:ext cx="13716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2"/>
          </p:nvPr>
        </p:nvSpPr>
        <p:spPr>
          <a:xfrm>
            <a:off x="2133600" y="3276600"/>
            <a:ext cx="14478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p:cNvSpPr>
            <a:spLocks noGrp="1"/>
          </p:cNvSpPr>
          <p:nvPr>
            <p:ph sz="quarter" idx="13"/>
          </p:nvPr>
        </p:nvSpPr>
        <p:spPr>
          <a:xfrm>
            <a:off x="609600" y="3429000"/>
            <a:ext cx="13716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8"/>
          <p:cNvSpPr>
            <a:spLocks noGrp="1"/>
          </p:cNvSpPr>
          <p:nvPr>
            <p:ph sz="quarter" idx="14"/>
          </p:nvPr>
        </p:nvSpPr>
        <p:spPr>
          <a:xfrm>
            <a:off x="2286000" y="3429000"/>
            <a:ext cx="14478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able Placeholder 10"/>
          <p:cNvSpPr>
            <a:spLocks noGrp="1"/>
          </p:cNvSpPr>
          <p:nvPr>
            <p:ph type="tbl" sz="quarter" idx="15"/>
          </p:nvPr>
        </p:nvSpPr>
        <p:spPr>
          <a:xfrm>
            <a:off x="228600" y="1600200"/>
            <a:ext cx="2209800" cy="304800"/>
          </a:xfrm>
        </p:spPr>
        <p:txBody>
          <a:bodyPr/>
          <a:lstStyle/>
          <a:p>
            <a:endParaRPr lang="en-GB"/>
          </a:p>
        </p:txBody>
      </p:sp>
    </p:spTree>
    <p:extLst>
      <p:ext uri="{BB962C8B-B14F-4D97-AF65-F5344CB8AC3E}">
        <p14:creationId xmlns:p14="http://schemas.microsoft.com/office/powerpoint/2010/main" val="1850361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ACF6307-108F-4A57-AC8E-5DE45729C1EC}" type="slidenum">
              <a:rPr lang="en-US" altLang="en-US"/>
              <a:pPr/>
              <a:t>‹#›</a:t>
            </a:fld>
            <a:endParaRPr lang="en-US" altLang="en-US" dirty="0"/>
          </a:p>
        </p:txBody>
      </p:sp>
      <p:sp>
        <p:nvSpPr>
          <p:cNvPr id="15" name="Table Placeholder 14"/>
          <p:cNvSpPr>
            <a:spLocks noGrp="1"/>
          </p:cNvSpPr>
          <p:nvPr>
            <p:ph type="tbl" sz="quarter" idx="11"/>
          </p:nvPr>
        </p:nvSpPr>
        <p:spPr>
          <a:xfrm>
            <a:off x="1981200" y="2819400"/>
            <a:ext cx="3276600" cy="1143000"/>
          </a:xfrm>
        </p:spPr>
        <p:txBody>
          <a:bodyPr/>
          <a:lstStyle>
            <a:lvl1pPr>
              <a:defRPr/>
            </a:lvl1pPr>
          </a:lstStyle>
          <a:p>
            <a:endParaRPr lang="en-GB" dirty="0"/>
          </a:p>
        </p:txBody>
      </p:sp>
    </p:spTree>
    <p:extLst>
      <p:ext uri="{BB962C8B-B14F-4D97-AF65-F5344CB8AC3E}">
        <p14:creationId xmlns:p14="http://schemas.microsoft.com/office/powerpoint/2010/main" val="240731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47323C9-07D4-40F7-831B-BA9B5A452C91}" type="slidenum">
              <a:rPr lang="en-US" altLang="en-US"/>
              <a:pPr/>
              <a:t>‹#›</a:t>
            </a:fld>
            <a:endParaRPr lang="en-US" altLang="en-US" dirty="0"/>
          </a:p>
        </p:txBody>
      </p:sp>
    </p:spTree>
    <p:extLst>
      <p:ext uri="{BB962C8B-B14F-4D97-AF65-F5344CB8AC3E}">
        <p14:creationId xmlns:p14="http://schemas.microsoft.com/office/powerpoint/2010/main" val="4099564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eaLnBrk="1" hangingPunct="1">
              <a:defRPr/>
            </a:pPr>
            <a:endParaRPr kumimoji="0" lang="en-US" sz="2400" i="0" dirty="0">
              <a:solidFill>
                <a:schemeClr val="tx1"/>
              </a:solidFill>
              <a:latin typeface="Arial" charset="0"/>
            </a:endParaRPr>
          </a:p>
        </p:txBody>
      </p:sp>
      <p:sp>
        <p:nvSpPr>
          <p:cNvPr id="202755"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kumimoji="0" lang="en-US" sz="2400" i="0" dirty="0">
              <a:solidFill>
                <a:schemeClr val="tx1"/>
              </a:solidFill>
              <a:latin typeface="Arial" charset="0"/>
            </a:endParaRPr>
          </a:p>
        </p:txBody>
      </p:sp>
      <p:sp>
        <p:nvSpPr>
          <p:cNvPr id="4100" name="Rectangle 4"/>
          <p:cNvSpPr>
            <a:spLocks noGrp="1" noChangeArrowheads="1"/>
          </p:cNvSpPr>
          <p:nvPr>
            <p:ph type="title"/>
          </p:nvPr>
        </p:nvSpPr>
        <p:spPr bwMode="auto">
          <a:xfrm>
            <a:off x="1071563" y="0"/>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101"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2758"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202759"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sp>
        <p:nvSpPr>
          <p:cNvPr id="2" name="TextBox 1"/>
          <p:cNvSpPr txBox="1"/>
          <p:nvPr userDrawn="1"/>
        </p:nvSpPr>
        <p:spPr>
          <a:xfrm>
            <a:off x="7086600" y="228600"/>
            <a:ext cx="1752600" cy="246221"/>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5EB75FDD-B8E1-4025-9BC6-05FE751E1C86}" type="slidenum">
              <a:rPr kumimoji="0" lang="en-US" altLang="en-US" sz="1000" i="0" kern="1200" smtClean="0">
                <a:solidFill>
                  <a:schemeClr val="tx1"/>
                </a:solidFill>
                <a:latin typeface="Arial" panose="020B0604020202020204" pitchFamily="34" charset="0"/>
                <a:ea typeface="+mn-ea"/>
                <a:cs typeface="+mn-cs"/>
              </a:rPr>
              <a:pPr marL="0" marR="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i="0" kern="1200" dirty="0">
              <a:solidFill>
                <a:schemeClr val="tx1"/>
              </a:solidFill>
              <a:latin typeface="Arial" panose="020B0604020202020204" pitchFamily="34" charset="0"/>
              <a:ea typeface="+mn-ea"/>
              <a:cs typeface="+mn-cs"/>
            </a:endParaRPr>
          </a:p>
        </p:txBody>
      </p:sp>
      <p:sp>
        <p:nvSpPr>
          <p:cNvPr id="11" name="Text Box 8"/>
          <p:cNvSpPr txBox="1">
            <a:spLocks noChangeArrowheads="1"/>
          </p:cNvSpPr>
          <p:nvPr userDrawn="1"/>
        </p:nvSpPr>
        <p:spPr bwMode="auto">
          <a:xfrm>
            <a:off x="4953000" y="6583363"/>
            <a:ext cx="4097338" cy="274637"/>
          </a:xfrm>
          <a:prstGeom prst="rect">
            <a:avLst/>
          </a:prstGeom>
          <a:noFill/>
          <a:ln w="9525">
            <a:noFill/>
            <a:miter lim="800000"/>
            <a:headEnd/>
            <a:tailEnd/>
          </a:ln>
          <a:effectLst/>
        </p:spPr>
        <p:txBody>
          <a:bodyPr wrap="none">
            <a:spAutoFit/>
          </a:bodyPr>
          <a:lstStyle/>
          <a:p>
            <a:pPr eaLnBrk="1" hangingPunct="1">
              <a:defRPr/>
            </a:pPr>
            <a:r>
              <a:rPr lang="en-US" altLang="en-US" sz="1200" i="0" dirty="0"/>
              <a:t>© 2018 McGraw-Hill Higher Education. All rights reserved.</a:t>
            </a:r>
            <a:endParaRPr kumimoji="0" lang="en-US" sz="1200" i="0" dirty="0">
              <a:solidFill>
                <a:schemeClr val="tx1"/>
              </a:solidFill>
              <a:latin typeface="Arial" charset="0"/>
            </a:endParaRPr>
          </a:p>
        </p:txBody>
      </p:sp>
    </p:spTree>
  </p:cSld>
  <p:clrMap bg1="lt1" tx1="dk1" bg2="lt2" tx2="dk2" accent1="accent1" accent2="accent2" accent3="accent3" accent4="accent4" accent5="accent5" accent6="accent6" hlink="hlink" folHlink="folHlink"/>
  <p:sldLayoutIdLst>
    <p:sldLayoutId id="2147483743" r:id="rId1"/>
    <p:sldLayoutId id="2147483742" r:id="rId2"/>
    <p:sldLayoutId id="2147483760" r:id="rId3"/>
    <p:sldLayoutId id="2147483757" r:id="rId4"/>
    <p:sldLayoutId id="2147483758" r:id="rId5"/>
    <p:sldLayoutId id="2147483741" r:id="rId6"/>
    <p:sldLayoutId id="2147483740" r:id="rId7"/>
    <p:sldLayoutId id="2147483759" r:id="rId8"/>
    <p:sldLayoutId id="2147483739" r:id="rId9"/>
    <p:sldLayoutId id="2147483738" r:id="rId10"/>
    <p:sldLayoutId id="2147483737" r:id="rId11"/>
    <p:sldLayoutId id="2147483736" r:id="rId12"/>
    <p:sldLayoutId id="2147483735" r:id="rId13"/>
    <p:sldLayoutId id="2147483734" r:id="rId14"/>
    <p:sldLayoutId id="2147483733" r:id="rId15"/>
    <p:sldLayoutId id="2147483732" r:id="rId16"/>
  </p:sldLayoutIdLs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Title"/>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3077"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 name="Rectangle 5"/>
          <p:cNvSpPr>
            <a:spLocks noGrp="1" noChangeArrowheads="1"/>
          </p:cNvSpPr>
          <p:nvPr>
            <p:ph type="sldNum" sz="quarter" idx="4"/>
          </p:nvPr>
        </p:nvSpPr>
        <p:spPr bwMode="auto">
          <a:xfrm>
            <a:off x="6934200" y="228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lvl1pPr>
          </a:lstStyle>
          <a:p>
            <a:fld id="{7DF7B737-56F8-45AC-9147-431D31E41E36}" type="slidenum">
              <a:rPr lang="en-US" altLang="en-US"/>
              <a:pPr/>
              <a:t>‹#›</a:t>
            </a:fld>
            <a:endParaRPr lang="en-US" altLang="en-US"/>
          </a:p>
        </p:txBody>
      </p:sp>
    </p:spTree>
    <p:extLst>
      <p:ext uri="{BB962C8B-B14F-4D97-AF65-F5344CB8AC3E}">
        <p14:creationId xmlns:p14="http://schemas.microsoft.com/office/powerpoint/2010/main" val="3669253069"/>
      </p:ext>
    </p:extLst>
  </p:cSld>
  <p:clrMap bg1="lt1" tx1="dk1" bg2="lt2" tx2="dk2" accent1="accent1" accent2="accent2" accent3="accent3" accent4="accent4" accent5="accent5" accent6="accent6" hlink="hlink" folHlink="folHlink"/>
  <p:sldLayoutIdLst>
    <p:sldLayoutId id="2147483761" r:id="rId1"/>
    <p:sldLayoutId id="2147483763" r:id="rId2"/>
  </p:sldLayoutIdLs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eaLnBrk="1" hangingPunct="1">
              <a:defRPr/>
            </a:pPr>
            <a:endParaRPr kumimoji="0" lang="en-US" sz="2400" i="0" dirty="0">
              <a:solidFill>
                <a:schemeClr val="tx1"/>
              </a:solidFill>
              <a:latin typeface="Arial" charset="0"/>
            </a:endParaRPr>
          </a:p>
        </p:txBody>
      </p:sp>
      <p:sp>
        <p:nvSpPr>
          <p:cNvPr id="202755"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kumimoji="0" lang="en-US" sz="2400" i="0" dirty="0">
              <a:solidFill>
                <a:schemeClr val="tx1"/>
              </a:solidFill>
              <a:latin typeface="Arial" charset="0"/>
            </a:endParaRPr>
          </a:p>
        </p:txBody>
      </p:sp>
      <p:sp>
        <p:nvSpPr>
          <p:cNvPr id="4100" name="Rectangle 4"/>
          <p:cNvSpPr>
            <a:spLocks noGrp="1" noChangeArrowheads="1"/>
          </p:cNvSpPr>
          <p:nvPr>
            <p:ph type="title"/>
          </p:nvPr>
        </p:nvSpPr>
        <p:spPr bwMode="auto">
          <a:xfrm>
            <a:off x="1071563" y="0"/>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101"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2758"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202759"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sp>
        <p:nvSpPr>
          <p:cNvPr id="3" name="TextBox 2"/>
          <p:cNvSpPr txBox="1"/>
          <p:nvPr userDrawn="1"/>
        </p:nvSpPr>
        <p:spPr>
          <a:xfrm>
            <a:off x="7815262" y="228600"/>
            <a:ext cx="1023938" cy="246221"/>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5EB75FDD-B8E1-4025-9BC6-05FE751E1C86}" type="slidenum">
              <a:rPr kumimoji="0" lang="en-US" altLang="en-US" sz="1000" i="0" kern="1200" smtClean="0">
                <a:solidFill>
                  <a:schemeClr val="tx1"/>
                </a:solidFill>
                <a:latin typeface="Arial" panose="020B0604020202020204" pitchFamily="34" charset="0"/>
                <a:ea typeface="+mn-ea"/>
                <a:cs typeface="+mn-cs"/>
              </a:rPr>
              <a:pPr marL="0" marR="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i="0" kern="1200" dirty="0">
              <a:solidFill>
                <a:schemeClr val="tx1"/>
              </a:solidFill>
              <a:latin typeface="Arial" panose="020B0604020202020204" pitchFamily="34" charset="0"/>
              <a:ea typeface="+mn-ea"/>
              <a:cs typeface="+mn-cs"/>
            </a:endParaRPr>
          </a:p>
        </p:txBody>
      </p:sp>
      <p:sp>
        <p:nvSpPr>
          <p:cNvPr id="12" name="Text Box 8"/>
          <p:cNvSpPr txBox="1">
            <a:spLocks noChangeArrowheads="1"/>
          </p:cNvSpPr>
          <p:nvPr userDrawn="1"/>
        </p:nvSpPr>
        <p:spPr bwMode="auto">
          <a:xfrm>
            <a:off x="4953000" y="6583363"/>
            <a:ext cx="4097338" cy="274637"/>
          </a:xfrm>
          <a:prstGeom prst="rect">
            <a:avLst/>
          </a:prstGeom>
          <a:noFill/>
          <a:ln w="9525">
            <a:noFill/>
            <a:miter lim="800000"/>
            <a:headEnd/>
            <a:tailEnd/>
          </a:ln>
          <a:effectLst/>
        </p:spPr>
        <p:txBody>
          <a:bodyPr wrap="none">
            <a:spAutoFit/>
          </a:bodyPr>
          <a:lstStyle/>
          <a:p>
            <a:pPr eaLnBrk="1" hangingPunct="1">
              <a:defRPr/>
            </a:pPr>
            <a:r>
              <a:rPr lang="en-US" altLang="en-US" sz="1200" i="0" dirty="0"/>
              <a:t>© 2018 McGraw-Hill Higher Education. All rights reserved.</a:t>
            </a:r>
            <a:endParaRPr kumimoji="0" lang="en-US" sz="1200" i="0" dirty="0">
              <a:solidFill>
                <a:schemeClr val="tx1"/>
              </a:solidFill>
              <a:latin typeface="Arial" charset="0"/>
            </a:endParaRPr>
          </a:p>
        </p:txBody>
      </p:sp>
    </p:spTree>
    <p:extLst>
      <p:ext uri="{BB962C8B-B14F-4D97-AF65-F5344CB8AC3E}">
        <p14:creationId xmlns:p14="http://schemas.microsoft.com/office/powerpoint/2010/main" val="294442488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slide" Target="slide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slide" Target="slide3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slide" Target="slide3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slide" Target="slide34.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slide" Target="slide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443038"/>
            <a:ext cx="3429000" cy="1600200"/>
          </a:xfrm>
        </p:spPr>
        <p:txBody>
          <a:bodyPr/>
          <a:lstStyle/>
          <a:p>
            <a:r>
              <a:rPr lang="en-US" altLang="en-US" dirty="0"/>
              <a:t>CHAPTER 16</a:t>
            </a:r>
            <a:endParaRPr lang="en-GB" dirty="0"/>
          </a:p>
        </p:txBody>
      </p:sp>
      <p:sp>
        <p:nvSpPr>
          <p:cNvPr id="21" name="Content Placeholder 2"/>
          <p:cNvSpPr>
            <a:spLocks noGrp="1"/>
          </p:cNvSpPr>
          <p:nvPr>
            <p:ph sz="quarter" idx="12"/>
          </p:nvPr>
        </p:nvSpPr>
        <p:spPr>
          <a:xfrm>
            <a:off x="2286451" y="3581400"/>
            <a:ext cx="5777256" cy="1108364"/>
          </a:xfrm>
        </p:spPr>
        <p:txBody>
          <a:bodyPr/>
          <a:lstStyle/>
          <a:p>
            <a:pPr marL="0" lvl="0" indent="0">
              <a:buNone/>
            </a:pPr>
            <a:r>
              <a:rPr lang="en-US" altLang="en-US" b="1" dirty="0"/>
              <a:t>Classroom Assessment and Grading</a:t>
            </a:r>
            <a:endParaRPr lang="en-GB" b="1" dirty="0"/>
          </a:p>
        </p:txBody>
      </p:sp>
      <p:sp>
        <p:nvSpPr>
          <p:cNvPr id="22" name="Content Placeholder 14"/>
          <p:cNvSpPr>
            <a:spLocks noGrp="1"/>
          </p:cNvSpPr>
          <p:nvPr>
            <p:ph sz="quarter" idx="13"/>
          </p:nvPr>
        </p:nvSpPr>
        <p:spPr>
          <a:xfrm>
            <a:off x="4953001" y="6581778"/>
            <a:ext cx="4114800" cy="229001"/>
          </a:xfrm>
        </p:spPr>
        <p:txBody>
          <a:bodyPr/>
          <a:lstStyle/>
          <a:p>
            <a:pPr marL="0" lvl="0" indent="0">
              <a:buNone/>
            </a:pPr>
            <a:r>
              <a:rPr kumimoji="1" lang="en-US" altLang="en-US" sz="1200" kern="1200" dirty="0">
                <a:solidFill>
                  <a:srgbClr val="080808"/>
                </a:solidFill>
                <a:latin typeface="Arial" panose="020B0604020202020204" pitchFamily="34" charset="0"/>
              </a:rPr>
              <a:t>© 2018 McGraw-Hill Higher Education. All rights reserved.</a:t>
            </a:r>
            <a:endParaRPr kumimoji="1" lang="en-GB" sz="1200" kern="1200" dirty="0">
              <a:solidFill>
                <a:srgbClr val="080808"/>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762000"/>
            <a:ext cx="3957637" cy="650875"/>
          </a:xfrm>
        </p:spPr>
        <p:txBody>
          <a:bodyPr/>
          <a:lstStyle/>
          <a:p>
            <a:r>
              <a:rPr lang="en-US" altLang="en-US" dirty="0"/>
              <a:t>Traditional Tests</a:t>
            </a:r>
            <a:endParaRPr lang="en-GB" dirty="0"/>
          </a:p>
        </p:txBody>
      </p:sp>
      <p:sp>
        <p:nvSpPr>
          <p:cNvPr id="4" name="Content Placeholder 3"/>
          <p:cNvSpPr>
            <a:spLocks noGrp="1"/>
          </p:cNvSpPr>
          <p:nvPr>
            <p:ph idx="1"/>
          </p:nvPr>
        </p:nvSpPr>
        <p:spPr>
          <a:xfrm>
            <a:off x="1069067" y="1981200"/>
            <a:ext cx="7236733" cy="3276600"/>
          </a:xfrm>
        </p:spPr>
        <p:txBody>
          <a:bodyPr/>
          <a:lstStyle/>
          <a:p>
            <a:pPr marL="236538" indent="-236538" eaLnBrk="1" hangingPunct="1">
              <a:buFont typeface="Wingdings" panose="05000000000000000000" pitchFamily="2" charset="2"/>
              <a:buNone/>
              <a:tabLst>
                <a:tab pos="466725" algn="l"/>
              </a:tabLst>
            </a:pPr>
            <a:r>
              <a:rPr lang="en-US" altLang="en-US" sz="2600" b="1" kern="1200" dirty="0">
                <a:latin typeface="Arial" panose="020B0604020202020204" pitchFamily="34" charset="0"/>
              </a:rPr>
              <a:t>Traditional tests </a:t>
            </a:r>
            <a:r>
              <a:rPr lang="en-US" altLang="en-US" sz="2600" kern="1200" dirty="0">
                <a:latin typeface="Arial" panose="020B0604020202020204" pitchFamily="34" charset="0"/>
              </a:rPr>
              <a:t>are typically paper-and-pencil tests in which students select from choices, calculate numbers, construct short responses, and write essays</a:t>
            </a:r>
          </a:p>
          <a:p>
            <a:pPr marL="236538" indent="-236538" eaLnBrk="1" hangingPunct="1">
              <a:spcBef>
                <a:spcPct val="50000"/>
              </a:spcBef>
              <a:buFont typeface="Wingdings" panose="05000000000000000000" pitchFamily="2" charset="2"/>
              <a:buNone/>
              <a:tabLst>
                <a:tab pos="466725" algn="l"/>
              </a:tabLst>
            </a:pPr>
            <a:r>
              <a:rPr lang="en-US" altLang="en-US" sz="2600" b="1" kern="1200" dirty="0">
                <a:latin typeface="Arial" panose="020B0604020202020204" pitchFamily="34" charset="0"/>
              </a:rPr>
              <a:t>Two main types:</a:t>
            </a:r>
          </a:p>
          <a:p>
            <a:pPr marL="201613" indent="-201613" eaLnBrk="1" hangingPunct="1">
              <a:spcAft>
                <a:spcPts val="300"/>
              </a:spcAft>
              <a:buClr>
                <a:srgbClr val="6F6F25"/>
              </a:buClr>
              <a:buSzPct val="100000"/>
              <a:buFont typeface="Arial" panose="020B0604020202020204" pitchFamily="34" charset="0"/>
              <a:buChar char="•"/>
            </a:pPr>
            <a:r>
              <a:rPr lang="en-US" altLang="en-US" sz="2600" kern="1200" dirty="0">
                <a:latin typeface="Arial" panose="020B0604020202020204" pitchFamily="34" charset="0"/>
              </a:rPr>
              <a:t>Selected-response items	</a:t>
            </a:r>
          </a:p>
          <a:p>
            <a:pPr marL="201613" indent="-201613" eaLnBrk="1" hangingPunct="1">
              <a:buClr>
                <a:srgbClr val="6F6F25"/>
              </a:buClr>
              <a:buSzPct val="100000"/>
              <a:buFont typeface="Arial" panose="020B0604020202020204" pitchFamily="34" charset="0"/>
              <a:buChar char="•"/>
            </a:pPr>
            <a:r>
              <a:rPr lang="en-US" altLang="en-US" sz="2600" kern="1200" dirty="0">
                <a:latin typeface="Arial" panose="020B0604020202020204" pitchFamily="34" charset="0"/>
              </a:rPr>
              <a:t>Constructed-response items</a:t>
            </a:r>
            <a:endParaRPr lang="en-GB" sz="2600" kern="1200" dirty="0">
              <a:latin typeface="Arial" panose="020B0604020202020204" pitchFamily="34" charset="0"/>
            </a:endParaRPr>
          </a:p>
        </p:txBody>
      </p:sp>
      <p:pic>
        <p:nvPicPr>
          <p:cNvPr id="1536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114800"/>
            <a:ext cx="3000375"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381000"/>
            <a:ext cx="7158037" cy="1031875"/>
          </a:xfrm>
        </p:spPr>
        <p:txBody>
          <a:bodyPr/>
          <a:lstStyle/>
          <a:p>
            <a:r>
              <a:rPr lang="en-US" altLang="en-US" dirty="0"/>
              <a:t>Selected-Response Items: </a:t>
            </a:r>
            <a:r>
              <a:rPr lang="en-US" altLang="en-US" sz="2800" b="1" i="1" dirty="0">
                <a:solidFill>
                  <a:srgbClr val="626220"/>
                </a:solidFill>
              </a:rPr>
              <a:t>Multiple-Choice Items</a:t>
            </a:r>
            <a:endParaRPr lang="en-GB" dirty="0">
              <a:solidFill>
                <a:srgbClr val="626220"/>
              </a:solidFill>
            </a:endParaRPr>
          </a:p>
        </p:txBody>
      </p:sp>
      <p:sp>
        <p:nvSpPr>
          <p:cNvPr id="8" name="Content Placeholder 4"/>
          <p:cNvSpPr>
            <a:spLocks noGrp="1"/>
          </p:cNvSpPr>
          <p:nvPr>
            <p:ph sz="quarter" idx="11"/>
          </p:nvPr>
        </p:nvSpPr>
        <p:spPr>
          <a:xfrm>
            <a:off x="1563260" y="1889617"/>
            <a:ext cx="1259505" cy="312274"/>
          </a:xfrm>
        </p:spPr>
        <p:txBody>
          <a:bodyPr/>
          <a:lstStyle/>
          <a:p>
            <a:pPr marL="0" lvl="0" indent="0">
              <a:buNone/>
            </a:pPr>
            <a:r>
              <a:rPr lang="en-GB" sz="1600" b="1" dirty="0"/>
              <a:t>Strengths</a:t>
            </a:r>
          </a:p>
        </p:txBody>
      </p:sp>
      <p:sp>
        <p:nvSpPr>
          <p:cNvPr id="9" name="Content Placeholder 6"/>
          <p:cNvSpPr>
            <a:spLocks noGrp="1"/>
          </p:cNvSpPr>
          <p:nvPr>
            <p:ph sz="quarter" idx="12"/>
          </p:nvPr>
        </p:nvSpPr>
        <p:spPr>
          <a:xfrm>
            <a:off x="1559824" y="2384802"/>
            <a:ext cx="5993501" cy="1915040"/>
          </a:xfrm>
        </p:spPr>
        <p:txBody>
          <a:bodyPr/>
          <a:lstStyle/>
          <a:p>
            <a:pPr marL="234950" indent="-203200">
              <a:lnSpc>
                <a:spcPct val="90000"/>
              </a:lnSpc>
              <a:buClr>
                <a:srgbClr val="826200"/>
              </a:buClr>
              <a:buSzPct val="100000"/>
              <a:buFont typeface="Arial" panose="020B0604020202020204" pitchFamily="34" charset="0"/>
              <a:buChar char="•"/>
            </a:pPr>
            <a:r>
              <a:rPr lang="en-GB" sz="1600" dirty="0"/>
              <a:t>Both simple and complex learning outcomes can be measured.</a:t>
            </a:r>
          </a:p>
          <a:p>
            <a:pPr marL="234950" indent="-203200">
              <a:lnSpc>
                <a:spcPct val="90000"/>
              </a:lnSpc>
              <a:buClr>
                <a:srgbClr val="826200"/>
              </a:buClr>
              <a:buSzPct val="100000"/>
              <a:buFont typeface="Arial" panose="020B0604020202020204" pitchFamily="34" charset="0"/>
              <a:buChar char="•"/>
            </a:pPr>
            <a:r>
              <a:rPr lang="en-GB" sz="1600" dirty="0"/>
              <a:t>The task is highly structured and clear.</a:t>
            </a:r>
          </a:p>
          <a:p>
            <a:pPr marL="234950" indent="-203200">
              <a:lnSpc>
                <a:spcPct val="90000"/>
              </a:lnSpc>
              <a:buClr>
                <a:srgbClr val="826200"/>
              </a:buClr>
              <a:buSzPct val="100000"/>
              <a:buFont typeface="Arial" panose="020B0604020202020204" pitchFamily="34" charset="0"/>
              <a:buChar char="•"/>
            </a:pPr>
            <a:r>
              <a:rPr lang="en-GB" sz="1600" dirty="0"/>
              <a:t>A broad sample of achievement can be measured.</a:t>
            </a:r>
          </a:p>
          <a:p>
            <a:pPr marL="234950" indent="-203200">
              <a:lnSpc>
                <a:spcPct val="90000"/>
              </a:lnSpc>
              <a:buClr>
                <a:srgbClr val="826200"/>
              </a:buClr>
              <a:buSzPct val="100000"/>
              <a:buFont typeface="Arial" panose="020B0604020202020204" pitchFamily="34" charset="0"/>
              <a:buChar char="•"/>
            </a:pPr>
            <a:r>
              <a:rPr lang="en-GB" sz="1600" dirty="0"/>
              <a:t>Incorrect alternatives provide diagnostic information.</a:t>
            </a:r>
          </a:p>
          <a:p>
            <a:pPr marL="234950" indent="-203200">
              <a:lnSpc>
                <a:spcPct val="90000"/>
              </a:lnSpc>
              <a:buClr>
                <a:srgbClr val="826200"/>
              </a:buClr>
              <a:buSzPct val="100000"/>
              <a:buFont typeface="Arial" panose="020B0604020202020204" pitchFamily="34" charset="0"/>
              <a:buChar char="•"/>
            </a:pPr>
            <a:r>
              <a:rPr lang="en-GB" sz="1600" dirty="0"/>
              <a:t>Scores are less influenced by guessing than true/false items.</a:t>
            </a:r>
          </a:p>
          <a:p>
            <a:pPr marL="234950" indent="-203200">
              <a:lnSpc>
                <a:spcPct val="90000"/>
              </a:lnSpc>
              <a:buClr>
                <a:srgbClr val="826200"/>
              </a:buClr>
              <a:buSzPct val="100000"/>
              <a:buFont typeface="Arial" panose="020B0604020202020204" pitchFamily="34" charset="0"/>
              <a:buChar char="•"/>
            </a:pPr>
            <a:r>
              <a:rPr lang="en-GB" sz="1600" dirty="0"/>
              <a:t>Scoring is easy, objective, and reliable.</a:t>
            </a:r>
          </a:p>
        </p:txBody>
      </p:sp>
      <p:sp>
        <p:nvSpPr>
          <p:cNvPr id="10" name="Content Placeholder 8"/>
          <p:cNvSpPr>
            <a:spLocks noGrp="1"/>
          </p:cNvSpPr>
          <p:nvPr>
            <p:ph sz="quarter" idx="13"/>
          </p:nvPr>
        </p:nvSpPr>
        <p:spPr>
          <a:xfrm>
            <a:off x="1571625" y="4299842"/>
            <a:ext cx="1385456" cy="271840"/>
          </a:xfrm>
        </p:spPr>
        <p:txBody>
          <a:bodyPr/>
          <a:lstStyle/>
          <a:p>
            <a:pPr marL="0" indent="0">
              <a:buNone/>
            </a:pPr>
            <a:r>
              <a:rPr lang="en-GB" sz="1600" b="1" dirty="0"/>
              <a:t>Limitations</a:t>
            </a:r>
          </a:p>
        </p:txBody>
      </p:sp>
      <p:sp>
        <p:nvSpPr>
          <p:cNvPr id="11" name="Content Placeholder 10"/>
          <p:cNvSpPr>
            <a:spLocks noGrp="1"/>
          </p:cNvSpPr>
          <p:nvPr>
            <p:ph sz="quarter" idx="14"/>
          </p:nvPr>
        </p:nvSpPr>
        <p:spPr>
          <a:xfrm>
            <a:off x="1564953" y="4762500"/>
            <a:ext cx="5988372" cy="1724221"/>
          </a:xfrm>
        </p:spPr>
        <p:txBody>
          <a:bodyPr/>
          <a:lstStyle/>
          <a:p>
            <a:pPr marL="234950" indent="-203200">
              <a:lnSpc>
                <a:spcPct val="90000"/>
              </a:lnSpc>
              <a:buClr>
                <a:srgbClr val="826200"/>
              </a:buClr>
              <a:buSzPct val="100000"/>
              <a:buFont typeface="Arial" panose="020B0604020202020204" pitchFamily="34" charset="0"/>
              <a:buChar char="•"/>
            </a:pPr>
            <a:r>
              <a:rPr lang="en-GB" sz="1600" dirty="0"/>
              <a:t>Constructing good items is time consuming.</a:t>
            </a:r>
          </a:p>
          <a:p>
            <a:pPr marL="234950" indent="-203200">
              <a:lnSpc>
                <a:spcPct val="90000"/>
              </a:lnSpc>
              <a:buClr>
                <a:srgbClr val="826200"/>
              </a:buClr>
              <a:buSzPct val="100000"/>
              <a:buFont typeface="Arial" panose="020B0604020202020204" pitchFamily="34" charset="0"/>
              <a:buChar char="•"/>
            </a:pPr>
            <a:r>
              <a:rPr lang="en-GB" sz="1600" dirty="0"/>
              <a:t>It is frequently difficult to find plausible distractors.</a:t>
            </a:r>
          </a:p>
          <a:p>
            <a:pPr marL="234950" indent="-203200">
              <a:lnSpc>
                <a:spcPct val="90000"/>
              </a:lnSpc>
              <a:buClr>
                <a:srgbClr val="826200"/>
              </a:buClr>
              <a:buSzPct val="100000"/>
              <a:buFont typeface="Arial" panose="020B0604020202020204" pitchFamily="34" charset="0"/>
              <a:buChar char="•"/>
            </a:pPr>
            <a:r>
              <a:rPr lang="en-GB" sz="1600" dirty="0"/>
              <a:t>The multiple-choice format is ineffective for measuring some types of problem solving and the ability to organize and express ideas.</a:t>
            </a:r>
          </a:p>
          <a:p>
            <a:pPr marL="234950" indent="-203200">
              <a:lnSpc>
                <a:spcPct val="90000"/>
              </a:lnSpc>
              <a:buClr>
                <a:srgbClr val="826200"/>
              </a:buClr>
              <a:buSzPct val="100000"/>
              <a:buFont typeface="Arial" panose="020B0604020202020204" pitchFamily="34" charset="0"/>
              <a:buChar char="•"/>
            </a:pPr>
            <a:r>
              <a:rPr lang="en-GB" sz="1600" dirty="0"/>
              <a:t>Score can be influenced by reading ability.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228600"/>
            <a:ext cx="6091237" cy="1184275"/>
          </a:xfrm>
        </p:spPr>
        <p:txBody>
          <a:bodyPr/>
          <a:lstStyle/>
          <a:p>
            <a:r>
              <a:rPr lang="en-US" altLang="en-US" dirty="0"/>
              <a:t>Best Practices for Writing Multiple-Choice Items, 1</a:t>
            </a:r>
            <a:endParaRPr lang="en-GB" dirty="0"/>
          </a:p>
        </p:txBody>
      </p:sp>
      <p:sp>
        <p:nvSpPr>
          <p:cNvPr id="17411" name="Content Placeholder 2"/>
          <p:cNvSpPr>
            <a:spLocks noGrp="1"/>
          </p:cNvSpPr>
          <p:nvPr>
            <p:ph idx="1"/>
          </p:nvPr>
        </p:nvSpPr>
        <p:spPr>
          <a:xfrm>
            <a:off x="457200" y="1752600"/>
            <a:ext cx="8194675" cy="4343400"/>
          </a:xfrm>
        </p:spPr>
        <p:txBody>
          <a:bodyPr/>
          <a:lstStyle/>
          <a:p>
            <a:pPr eaLnBrk="1" hangingPunct="1">
              <a:buClr>
                <a:srgbClr val="826200"/>
              </a:buClr>
              <a:buSzPct val="100000"/>
              <a:buFont typeface="Arial" panose="020B0604020202020204" pitchFamily="34" charset="0"/>
              <a:buChar char="•"/>
            </a:pPr>
            <a:r>
              <a:rPr lang="en-US" altLang="en-US" sz="2800" dirty="0"/>
              <a:t>Write the stem as a question</a:t>
            </a:r>
          </a:p>
          <a:p>
            <a:pPr eaLnBrk="1" hangingPunct="1">
              <a:buClr>
                <a:srgbClr val="826200"/>
              </a:buClr>
              <a:buSzPct val="100000"/>
              <a:buFont typeface="Arial" panose="020B0604020202020204" pitchFamily="34" charset="0"/>
              <a:buChar char="•"/>
            </a:pPr>
            <a:r>
              <a:rPr lang="en-US" altLang="en-US" sz="2800" dirty="0"/>
              <a:t>Give 3 or 4 possible alternatives for the correct answer</a:t>
            </a:r>
          </a:p>
          <a:p>
            <a:pPr eaLnBrk="1" hangingPunct="1">
              <a:buClr>
                <a:srgbClr val="826200"/>
              </a:buClr>
              <a:buSzPct val="100000"/>
              <a:buFont typeface="Arial" panose="020B0604020202020204" pitchFamily="34" charset="0"/>
              <a:buChar char="•"/>
            </a:pPr>
            <a:r>
              <a:rPr lang="en-US" altLang="en-US" sz="2800" dirty="0"/>
              <a:t>State items and options positively if possible</a:t>
            </a:r>
          </a:p>
          <a:p>
            <a:pPr eaLnBrk="1" hangingPunct="1">
              <a:buClr>
                <a:srgbClr val="826200"/>
              </a:buClr>
              <a:buSzPct val="100000"/>
              <a:buFont typeface="Arial" panose="020B0604020202020204" pitchFamily="34" charset="0"/>
              <a:buChar char="•"/>
            </a:pPr>
            <a:r>
              <a:rPr lang="en-US" altLang="en-US" sz="2800" dirty="0"/>
              <a:t>Make the stem long and the alternatives short</a:t>
            </a:r>
          </a:p>
          <a:p>
            <a:pPr eaLnBrk="1" hangingPunct="1">
              <a:buClr>
                <a:srgbClr val="826200"/>
              </a:buClr>
              <a:buSzPct val="100000"/>
              <a:buFont typeface="Arial" panose="020B0604020202020204" pitchFamily="34" charset="0"/>
              <a:buChar char="•"/>
            </a:pPr>
            <a:r>
              <a:rPr lang="en-US" altLang="en-US" sz="2800" dirty="0"/>
              <a:t>Ensure that the alternatives grammatically match the stem</a:t>
            </a:r>
          </a:p>
          <a:p>
            <a:pPr eaLnBrk="1" hangingPunct="1">
              <a:buClr>
                <a:srgbClr val="826200"/>
              </a:buClr>
              <a:buSzPct val="100000"/>
              <a:buFont typeface="Arial" panose="020B0604020202020204" pitchFamily="34" charset="0"/>
              <a:buChar char="•"/>
            </a:pPr>
            <a:r>
              <a:rPr lang="en-US" altLang="en-US" sz="2800" dirty="0"/>
              <a:t>Write items that have a clearly defensible correct or best answer</a:t>
            </a:r>
            <a:endParaRPr lang="en-US" alt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228600"/>
            <a:ext cx="6015037" cy="1184275"/>
          </a:xfrm>
        </p:spPr>
        <p:txBody>
          <a:bodyPr/>
          <a:lstStyle/>
          <a:p>
            <a:r>
              <a:rPr lang="en-US" altLang="en-US" dirty="0"/>
              <a:t>Best Practices for Writing Multiple-Choice Item, 2</a:t>
            </a:r>
            <a:endParaRPr lang="en-GB" dirty="0"/>
          </a:p>
        </p:txBody>
      </p:sp>
      <p:sp>
        <p:nvSpPr>
          <p:cNvPr id="18435" name="Content Placeholder 2"/>
          <p:cNvSpPr>
            <a:spLocks noGrp="1"/>
          </p:cNvSpPr>
          <p:nvPr>
            <p:ph idx="1"/>
          </p:nvPr>
        </p:nvSpPr>
        <p:spPr>
          <a:xfrm>
            <a:off x="533400" y="1600200"/>
            <a:ext cx="7966075" cy="4724400"/>
          </a:xfrm>
        </p:spPr>
        <p:txBody>
          <a:bodyPr/>
          <a:lstStyle/>
          <a:p>
            <a:pPr eaLnBrk="1" hangingPunct="1">
              <a:buClr>
                <a:srgbClr val="826200"/>
              </a:buClr>
              <a:buSzPct val="100000"/>
              <a:buFont typeface="Arial" panose="020B0604020202020204" pitchFamily="34" charset="0"/>
              <a:buChar char="•"/>
            </a:pPr>
            <a:r>
              <a:rPr lang="en-US" altLang="en-US" sz="2800" dirty="0"/>
              <a:t>Vary the placement of the correct option</a:t>
            </a:r>
          </a:p>
          <a:p>
            <a:pPr eaLnBrk="1" hangingPunct="1">
              <a:buClr>
                <a:srgbClr val="826200"/>
              </a:buClr>
              <a:buSzPct val="100000"/>
              <a:buFont typeface="Arial" panose="020B0604020202020204" pitchFamily="34" charset="0"/>
              <a:buChar char="•"/>
            </a:pPr>
            <a:r>
              <a:rPr lang="en-US" altLang="en-US" sz="2800" dirty="0"/>
              <a:t>Beware of cues in option length</a:t>
            </a:r>
          </a:p>
          <a:p>
            <a:pPr eaLnBrk="1" hangingPunct="1">
              <a:buClr>
                <a:srgbClr val="826200"/>
              </a:buClr>
              <a:buSzPct val="100000"/>
              <a:buFont typeface="Arial" panose="020B0604020202020204" pitchFamily="34" charset="0"/>
              <a:buChar char="•"/>
            </a:pPr>
            <a:r>
              <a:rPr lang="en-US" altLang="en-US" sz="2800" dirty="0"/>
              <a:t>Don’t expect students to make narrow distinctions among answer choices</a:t>
            </a:r>
          </a:p>
          <a:p>
            <a:pPr eaLnBrk="1" hangingPunct="1">
              <a:buClr>
                <a:srgbClr val="826200"/>
              </a:buClr>
              <a:buSzPct val="100000"/>
              <a:buFont typeface="Arial" panose="020B0604020202020204" pitchFamily="34" charset="0"/>
              <a:buChar char="•"/>
            </a:pPr>
            <a:r>
              <a:rPr lang="en-US" altLang="en-US" sz="2800" dirty="0"/>
              <a:t>Don’t overuse “None of the above” and “All of the above”</a:t>
            </a:r>
          </a:p>
          <a:p>
            <a:pPr eaLnBrk="1" hangingPunct="1">
              <a:buClr>
                <a:srgbClr val="826200"/>
              </a:buClr>
              <a:buSzPct val="100000"/>
              <a:buFont typeface="Arial" panose="020B0604020202020204" pitchFamily="34" charset="0"/>
              <a:buChar char="•"/>
            </a:pPr>
            <a:r>
              <a:rPr lang="en-US" altLang="en-US" sz="2800" dirty="0"/>
              <a:t>When writing questions, don’t use the exact wording in the textbook</a:t>
            </a:r>
          </a:p>
          <a:p>
            <a:pPr eaLnBrk="1" hangingPunct="1">
              <a:buClr>
                <a:srgbClr val="826200"/>
              </a:buClr>
              <a:buSzPct val="100000"/>
              <a:buFont typeface="Arial" panose="020B0604020202020204" pitchFamily="34" charset="0"/>
              <a:buChar char="•"/>
            </a:pPr>
            <a:r>
              <a:rPr lang="en-US" altLang="en-US" sz="2800" dirty="0"/>
              <a:t>Write some items that encourage students to use higher-level thinking</a:t>
            </a:r>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1071563" y="381000"/>
            <a:ext cx="6243637" cy="1031875"/>
          </a:xfrm>
        </p:spPr>
        <p:txBody>
          <a:bodyPr/>
          <a:lstStyle/>
          <a:p>
            <a:r>
              <a:rPr lang="en-US" altLang="en-US" dirty="0"/>
              <a:t>Selected-Response Items: </a:t>
            </a:r>
            <a:r>
              <a:rPr lang="en-US" altLang="en-US" sz="2800" b="1" i="1" dirty="0">
                <a:solidFill>
                  <a:srgbClr val="626220"/>
                </a:solidFill>
              </a:rPr>
              <a:t>True-False Items</a:t>
            </a:r>
            <a:endParaRPr lang="en-GB" dirty="0">
              <a:solidFill>
                <a:srgbClr val="626220"/>
              </a:solidFill>
            </a:endParaRPr>
          </a:p>
        </p:txBody>
      </p:sp>
      <p:sp>
        <p:nvSpPr>
          <p:cNvPr id="22" name="Content Placeholder 21"/>
          <p:cNvSpPr>
            <a:spLocks noGrp="1"/>
          </p:cNvSpPr>
          <p:nvPr>
            <p:ph sz="quarter" idx="15"/>
          </p:nvPr>
        </p:nvSpPr>
        <p:spPr>
          <a:xfrm>
            <a:off x="560294" y="1995391"/>
            <a:ext cx="1177636" cy="339915"/>
          </a:xfrm>
        </p:spPr>
        <p:txBody>
          <a:bodyPr/>
          <a:lstStyle/>
          <a:p>
            <a:pPr marL="0" indent="0">
              <a:buNone/>
            </a:pPr>
            <a:r>
              <a:rPr lang="en-GB" sz="1600" b="1" dirty="0"/>
              <a:t>Strengths</a:t>
            </a:r>
          </a:p>
        </p:txBody>
      </p:sp>
      <p:sp>
        <p:nvSpPr>
          <p:cNvPr id="18" name="Content Placeholder 17"/>
          <p:cNvSpPr>
            <a:spLocks noGrp="1"/>
          </p:cNvSpPr>
          <p:nvPr>
            <p:ph sz="quarter" idx="11"/>
          </p:nvPr>
        </p:nvSpPr>
        <p:spPr>
          <a:xfrm>
            <a:off x="581221" y="2501153"/>
            <a:ext cx="7993520" cy="1242220"/>
          </a:xfrm>
        </p:spPr>
        <p:txBody>
          <a:bodyPr/>
          <a:lstStyle/>
          <a:p>
            <a:pPr marL="234950" indent="-203200">
              <a:lnSpc>
                <a:spcPct val="90000"/>
              </a:lnSpc>
              <a:buClr>
                <a:srgbClr val="826200"/>
              </a:buClr>
              <a:buSzPct val="100000"/>
              <a:buFont typeface="Arial" panose="020B0604020202020204" pitchFamily="34" charset="0"/>
              <a:buChar char="•"/>
            </a:pPr>
            <a:r>
              <a:rPr lang="en-GB" sz="1600" dirty="0"/>
              <a:t>The item is useful for outcomes where there are only two possible alternatives (e.g., fact or opinion, valid or invalid).</a:t>
            </a:r>
          </a:p>
          <a:p>
            <a:pPr marL="234950" indent="-203200">
              <a:lnSpc>
                <a:spcPct val="90000"/>
              </a:lnSpc>
              <a:buClr>
                <a:srgbClr val="826200"/>
              </a:buClr>
              <a:buSzPct val="100000"/>
              <a:buFont typeface="Arial" panose="020B0604020202020204" pitchFamily="34" charset="0"/>
              <a:buChar char="•"/>
            </a:pPr>
            <a:r>
              <a:rPr lang="en-GB" sz="1600" dirty="0"/>
              <a:t>Less demand is placed on reading ability than in multiple-choice items.</a:t>
            </a:r>
          </a:p>
          <a:p>
            <a:pPr marL="234950" indent="-203200">
              <a:lnSpc>
                <a:spcPct val="90000"/>
              </a:lnSpc>
              <a:buClr>
                <a:srgbClr val="826200"/>
              </a:buClr>
              <a:buSzPct val="100000"/>
              <a:buFont typeface="Arial" panose="020B0604020202020204" pitchFamily="34" charset="0"/>
              <a:buChar char="•"/>
            </a:pPr>
            <a:r>
              <a:rPr lang="en-GB" sz="1600" dirty="0"/>
              <a:t>A relatively large number of items can be answered in a typical testing period.</a:t>
            </a:r>
          </a:p>
          <a:p>
            <a:pPr marL="234950" indent="-203200">
              <a:lnSpc>
                <a:spcPct val="90000"/>
              </a:lnSpc>
              <a:buClr>
                <a:srgbClr val="826200"/>
              </a:buClr>
              <a:buSzPct val="100000"/>
              <a:buFont typeface="Arial" panose="020B0604020202020204" pitchFamily="34" charset="0"/>
              <a:buChar char="•"/>
            </a:pPr>
            <a:r>
              <a:rPr lang="en-GB" sz="1600" dirty="0"/>
              <a:t>Scoring is easy, objective, and reliable.</a:t>
            </a:r>
          </a:p>
        </p:txBody>
      </p:sp>
      <p:sp>
        <p:nvSpPr>
          <p:cNvPr id="19" name="Content Placeholder 18"/>
          <p:cNvSpPr>
            <a:spLocks noGrp="1"/>
          </p:cNvSpPr>
          <p:nvPr>
            <p:ph sz="quarter" idx="12"/>
          </p:nvPr>
        </p:nvSpPr>
        <p:spPr>
          <a:xfrm>
            <a:off x="587188" y="3936114"/>
            <a:ext cx="1383030" cy="331086"/>
          </a:xfrm>
        </p:spPr>
        <p:txBody>
          <a:bodyPr/>
          <a:lstStyle/>
          <a:p>
            <a:pPr marL="0" indent="0">
              <a:buNone/>
            </a:pPr>
            <a:r>
              <a:rPr lang="en-GB" sz="1600" b="1" dirty="0"/>
              <a:t>Limitations</a:t>
            </a:r>
          </a:p>
        </p:txBody>
      </p:sp>
      <p:sp>
        <p:nvSpPr>
          <p:cNvPr id="20" name="Content Placeholder 19"/>
          <p:cNvSpPr>
            <a:spLocks noGrp="1"/>
          </p:cNvSpPr>
          <p:nvPr>
            <p:ph sz="quarter" idx="13"/>
          </p:nvPr>
        </p:nvSpPr>
        <p:spPr>
          <a:xfrm>
            <a:off x="609600" y="4401304"/>
            <a:ext cx="7471982" cy="1847096"/>
          </a:xfrm>
        </p:spPr>
        <p:txBody>
          <a:bodyPr/>
          <a:lstStyle/>
          <a:p>
            <a:pPr marL="234950" indent="-203200">
              <a:lnSpc>
                <a:spcPct val="90000"/>
              </a:lnSpc>
              <a:buClr>
                <a:srgbClr val="826200"/>
              </a:buClr>
              <a:buSzPct val="100000"/>
              <a:buFont typeface="Arial" panose="020B0604020202020204" pitchFamily="34" charset="0"/>
              <a:buChar char="•"/>
            </a:pPr>
            <a:r>
              <a:rPr lang="en-GB" sz="1600" dirty="0"/>
              <a:t>It is difficult to write items at a high level of knowledge and thinking that are free from ambiguity.</a:t>
            </a:r>
          </a:p>
          <a:p>
            <a:pPr marL="234950" indent="-203200">
              <a:lnSpc>
                <a:spcPct val="90000"/>
              </a:lnSpc>
              <a:buClr>
                <a:srgbClr val="826200"/>
              </a:buClr>
              <a:buSzPct val="100000"/>
              <a:buFont typeface="Arial" panose="020B0604020202020204" pitchFamily="34" charset="0"/>
              <a:buChar char="•"/>
            </a:pPr>
            <a:r>
              <a:rPr lang="en-GB" sz="1600" dirty="0"/>
              <a:t>When a statement indicates correctly that a statement is false, that response provides no evidence that the student knows what is correct.</a:t>
            </a:r>
          </a:p>
          <a:p>
            <a:pPr marL="234950" indent="-203200">
              <a:lnSpc>
                <a:spcPct val="90000"/>
              </a:lnSpc>
              <a:buClr>
                <a:srgbClr val="826200"/>
              </a:buClr>
              <a:buSzPct val="100000"/>
              <a:buFont typeface="Arial" panose="020B0604020202020204" pitchFamily="34" charset="0"/>
              <a:buChar char="•"/>
            </a:pPr>
            <a:r>
              <a:rPr lang="en-GB" sz="1600" dirty="0"/>
              <a:t>No diagnostic information is provided by the incorrect answers.</a:t>
            </a:r>
          </a:p>
          <a:p>
            <a:pPr marL="234950" indent="-203200">
              <a:lnSpc>
                <a:spcPct val="90000"/>
              </a:lnSpc>
              <a:buClr>
                <a:srgbClr val="826200"/>
              </a:buClr>
              <a:buSzPct val="100000"/>
              <a:buFont typeface="Arial" panose="020B0604020202020204" pitchFamily="34" charset="0"/>
              <a:buChar char="•"/>
            </a:pPr>
            <a:r>
              <a:rPr lang="en-GB" sz="1600" dirty="0"/>
              <a:t>Scores are more influenced by guessing than with any other item type.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081969" y="290286"/>
            <a:ext cx="6909599" cy="1076614"/>
          </a:xfrm>
        </p:spPr>
        <p:txBody>
          <a:bodyPr/>
          <a:lstStyle/>
          <a:p>
            <a:pPr>
              <a:spcAft>
                <a:spcPts val="0"/>
              </a:spcAft>
            </a:pPr>
            <a:r>
              <a:rPr lang="en-US" altLang="en-US" dirty="0"/>
              <a:t>Constructed-Response Items:</a:t>
            </a:r>
            <a:br>
              <a:rPr lang="en-US" altLang="en-US" dirty="0"/>
            </a:br>
            <a:r>
              <a:rPr lang="en-US" altLang="en-US" sz="2800" b="1" i="1" dirty="0">
                <a:solidFill>
                  <a:schemeClr val="hlink"/>
                </a:solidFill>
              </a:rPr>
              <a:t> </a:t>
            </a:r>
            <a:r>
              <a:rPr lang="en-US" altLang="en-US" sz="2800" b="1" i="1" dirty="0">
                <a:solidFill>
                  <a:srgbClr val="626220"/>
                </a:solidFill>
              </a:rPr>
              <a:t>Short-Answer Items and Essay Items</a:t>
            </a:r>
            <a:endParaRPr lang="en-GB" sz="2800" b="1" i="1" dirty="0">
              <a:solidFill>
                <a:srgbClr val="626220"/>
              </a:solidFill>
            </a:endParaRPr>
          </a:p>
        </p:txBody>
      </p:sp>
      <p:sp>
        <p:nvSpPr>
          <p:cNvPr id="8" name="Content Placeholder 7"/>
          <p:cNvSpPr>
            <a:spLocks noGrp="1"/>
          </p:cNvSpPr>
          <p:nvPr>
            <p:ph sz="quarter" idx="15"/>
          </p:nvPr>
        </p:nvSpPr>
        <p:spPr>
          <a:xfrm>
            <a:off x="878541" y="1855694"/>
            <a:ext cx="1295400" cy="373906"/>
          </a:xfrm>
        </p:spPr>
        <p:txBody>
          <a:bodyPr/>
          <a:lstStyle/>
          <a:p>
            <a:pPr marL="0" indent="0">
              <a:buNone/>
            </a:pPr>
            <a:r>
              <a:rPr lang="en-GB" sz="1800" b="1" dirty="0">
                <a:solidFill>
                  <a:schemeClr val="tx2"/>
                </a:solidFill>
                <a:latin typeface="+mj-lt"/>
                <a:ea typeface="+mj-ea"/>
                <a:cs typeface="+mj-cs"/>
              </a:rPr>
              <a:t>Strengths</a:t>
            </a:r>
          </a:p>
        </p:txBody>
      </p:sp>
      <p:sp>
        <p:nvSpPr>
          <p:cNvPr id="3" name="Content Placeholder 2"/>
          <p:cNvSpPr>
            <a:spLocks noGrp="1"/>
          </p:cNvSpPr>
          <p:nvPr>
            <p:ph sz="quarter" idx="11"/>
          </p:nvPr>
        </p:nvSpPr>
        <p:spPr>
          <a:xfrm>
            <a:off x="927100" y="2359954"/>
            <a:ext cx="7115402" cy="1196046"/>
          </a:xfrm>
        </p:spPr>
        <p:txBody>
          <a:bodyPr/>
          <a:lstStyle/>
          <a:p>
            <a:pPr marL="234950" indent="-203200">
              <a:lnSpc>
                <a:spcPct val="90000"/>
              </a:lnSpc>
              <a:buClr>
                <a:srgbClr val="826200"/>
              </a:buClr>
              <a:buSzPct val="100000"/>
              <a:buFont typeface="Arial" panose="020B0604020202020204" pitchFamily="34" charset="0"/>
              <a:buChar char="•"/>
            </a:pPr>
            <a:r>
              <a:rPr lang="en-GB" sz="1740" dirty="0"/>
              <a:t>The highest level of learning outcomes (analysis, synthesis, evaluation) can be measured.</a:t>
            </a:r>
          </a:p>
          <a:p>
            <a:pPr marL="234950" indent="-203200">
              <a:lnSpc>
                <a:spcPct val="90000"/>
              </a:lnSpc>
              <a:buClr>
                <a:srgbClr val="826200"/>
              </a:buClr>
              <a:buSzPct val="100000"/>
              <a:buFont typeface="Arial" panose="020B0604020202020204" pitchFamily="34" charset="0"/>
              <a:buChar char="•"/>
            </a:pPr>
            <a:r>
              <a:rPr lang="en-GB" sz="1740" dirty="0"/>
              <a:t>The integration and application of ideas can be emphasized.</a:t>
            </a:r>
          </a:p>
          <a:p>
            <a:pPr marL="234950" indent="-203200">
              <a:lnSpc>
                <a:spcPct val="90000"/>
              </a:lnSpc>
              <a:buClr>
                <a:srgbClr val="826200"/>
              </a:buClr>
              <a:buSzPct val="100000"/>
              <a:buFont typeface="Arial" panose="020B0604020202020204" pitchFamily="34" charset="0"/>
              <a:buChar char="•"/>
            </a:pPr>
            <a:r>
              <a:rPr lang="en-GB" sz="1740" dirty="0"/>
              <a:t>Preparation time is usually less than for selection-type formats.</a:t>
            </a:r>
          </a:p>
        </p:txBody>
      </p:sp>
      <p:sp>
        <p:nvSpPr>
          <p:cNvPr id="7" name="Content Placeholder 6"/>
          <p:cNvSpPr>
            <a:spLocks noGrp="1"/>
          </p:cNvSpPr>
          <p:nvPr>
            <p:ph sz="quarter" idx="14"/>
          </p:nvPr>
        </p:nvSpPr>
        <p:spPr>
          <a:xfrm>
            <a:off x="901700" y="3556000"/>
            <a:ext cx="1603005" cy="361186"/>
          </a:xfrm>
        </p:spPr>
        <p:txBody>
          <a:bodyPr/>
          <a:lstStyle/>
          <a:p>
            <a:pPr marL="0" indent="0">
              <a:buNone/>
            </a:pPr>
            <a:r>
              <a:rPr lang="en-GB" sz="1800" b="1" dirty="0">
                <a:solidFill>
                  <a:schemeClr val="tx2"/>
                </a:solidFill>
                <a:latin typeface="+mj-lt"/>
                <a:ea typeface="+mj-ea"/>
                <a:cs typeface="+mj-cs"/>
              </a:rPr>
              <a:t>Limitations</a:t>
            </a:r>
          </a:p>
        </p:txBody>
      </p:sp>
      <p:sp>
        <p:nvSpPr>
          <p:cNvPr id="6" name="Content Placeholder 5"/>
          <p:cNvSpPr>
            <a:spLocks noGrp="1"/>
          </p:cNvSpPr>
          <p:nvPr>
            <p:ph sz="quarter" idx="13"/>
          </p:nvPr>
        </p:nvSpPr>
        <p:spPr>
          <a:xfrm>
            <a:off x="939800" y="4092956"/>
            <a:ext cx="7162209" cy="2384044"/>
          </a:xfrm>
        </p:spPr>
        <p:txBody>
          <a:bodyPr/>
          <a:lstStyle/>
          <a:p>
            <a:pPr marL="234950" indent="-203200">
              <a:lnSpc>
                <a:spcPct val="90000"/>
              </a:lnSpc>
              <a:buClr>
                <a:srgbClr val="826200"/>
              </a:buClr>
              <a:buSzPct val="100000"/>
              <a:buFont typeface="Arial" panose="020B0604020202020204" pitchFamily="34" charset="0"/>
              <a:buChar char="•"/>
            </a:pPr>
            <a:r>
              <a:rPr lang="en-GB" sz="1740" dirty="0"/>
              <a:t>Achievement may not be adequately sampled due to the time needed to answer each question.</a:t>
            </a:r>
          </a:p>
          <a:p>
            <a:pPr marL="234950" indent="-203200">
              <a:lnSpc>
                <a:spcPct val="90000"/>
              </a:lnSpc>
              <a:buClr>
                <a:srgbClr val="826200"/>
              </a:buClr>
              <a:buSzPct val="100000"/>
              <a:buFont typeface="Arial" panose="020B0604020202020204" pitchFamily="34" charset="0"/>
              <a:buChar char="•"/>
            </a:pPr>
            <a:r>
              <a:rPr lang="en-GB" sz="1740" dirty="0"/>
              <a:t>It can be difficult to relate essay responses to intended learning outcomes because of freedom to select, organize, and express ideas.</a:t>
            </a:r>
          </a:p>
          <a:p>
            <a:pPr marL="234950" indent="-203200">
              <a:lnSpc>
                <a:spcPct val="90000"/>
              </a:lnSpc>
              <a:buClr>
                <a:srgbClr val="826200"/>
              </a:buClr>
              <a:buSzPct val="100000"/>
              <a:buFont typeface="Arial" panose="020B0604020202020204" pitchFamily="34" charset="0"/>
              <a:buChar char="•"/>
            </a:pPr>
            <a:r>
              <a:rPr lang="en-GB" sz="1740" dirty="0"/>
              <a:t>Scores are raised by writing skill and bluffing, and lowered by poor handwriting, misspelling, and grammatical errors.</a:t>
            </a:r>
          </a:p>
          <a:p>
            <a:pPr marL="234950" indent="-203200">
              <a:lnSpc>
                <a:spcPct val="90000"/>
              </a:lnSpc>
              <a:buClr>
                <a:srgbClr val="826200"/>
              </a:buClr>
              <a:buSzPct val="100000"/>
              <a:buFont typeface="Arial" panose="020B0604020202020204" pitchFamily="34" charset="0"/>
              <a:buChar char="•"/>
            </a:pPr>
            <a:r>
              <a:rPr lang="en-GB" sz="1740" dirty="0"/>
              <a:t>Scoring is time-consuming, subjective, and possibly unreliable.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228600"/>
            <a:ext cx="6091237" cy="1184275"/>
          </a:xfrm>
        </p:spPr>
        <p:txBody>
          <a:bodyPr/>
          <a:lstStyle/>
          <a:p>
            <a:r>
              <a:rPr lang="en-US" altLang="en-US" dirty="0"/>
              <a:t>Best Practices for Scoring Essay Questions</a:t>
            </a:r>
            <a:endParaRPr lang="en-GB" dirty="0"/>
          </a:p>
        </p:txBody>
      </p:sp>
      <p:sp>
        <p:nvSpPr>
          <p:cNvPr id="21507" name="Content Placeholder 2"/>
          <p:cNvSpPr>
            <a:spLocks noGrp="1"/>
          </p:cNvSpPr>
          <p:nvPr>
            <p:ph idx="1"/>
          </p:nvPr>
        </p:nvSpPr>
        <p:spPr>
          <a:xfrm>
            <a:off x="609600" y="1752599"/>
            <a:ext cx="7966075" cy="4829175"/>
          </a:xfrm>
        </p:spPr>
        <p:txBody>
          <a:bodyPr/>
          <a:lstStyle/>
          <a:p>
            <a:pPr eaLnBrk="1" hangingPunct="1">
              <a:buClr>
                <a:srgbClr val="826200"/>
              </a:buClr>
              <a:buSzPct val="100000"/>
              <a:buFont typeface="Arial" panose="020B0604020202020204" pitchFamily="34" charset="0"/>
              <a:buChar char="•"/>
            </a:pPr>
            <a:r>
              <a:rPr lang="en-US" altLang="en-US" sz="2600" dirty="0"/>
              <a:t>Determine what constitutes a good or acceptable answer prior to administering and scoring student responses</a:t>
            </a:r>
          </a:p>
          <a:p>
            <a:pPr eaLnBrk="1" hangingPunct="1">
              <a:buClr>
                <a:srgbClr val="826200"/>
              </a:buClr>
              <a:buSzPct val="100000"/>
              <a:buFont typeface="Arial" panose="020B0604020202020204" pitchFamily="34" charset="0"/>
              <a:buChar char="•"/>
            </a:pPr>
            <a:r>
              <a:rPr lang="en-IN" altLang="en-US" sz="2600" dirty="0"/>
              <a:t>Devise a method to score essays without knowing which students wrote them</a:t>
            </a:r>
          </a:p>
          <a:p>
            <a:pPr eaLnBrk="1" hangingPunct="1">
              <a:buClr>
                <a:srgbClr val="826200"/>
              </a:buClr>
              <a:buSzPct val="100000"/>
              <a:buFont typeface="Arial" panose="020B0604020202020204" pitchFamily="34" charset="0"/>
              <a:buChar char="•"/>
            </a:pPr>
            <a:r>
              <a:rPr lang="en-US" altLang="en-US" sz="2600" dirty="0"/>
              <a:t>Evaluate all answers to the same questions together</a:t>
            </a:r>
          </a:p>
          <a:p>
            <a:pPr eaLnBrk="1" hangingPunct="1">
              <a:buClr>
                <a:srgbClr val="826200"/>
              </a:buClr>
              <a:buSzPct val="100000"/>
              <a:buFont typeface="Arial" panose="020B0604020202020204" pitchFamily="34" charset="0"/>
              <a:buChar char="•"/>
            </a:pPr>
            <a:r>
              <a:rPr lang="en-US" altLang="en-US" sz="2600" dirty="0"/>
              <a:t>Devise a policy for handling irrelevant or incorrect responses</a:t>
            </a:r>
          </a:p>
          <a:p>
            <a:pPr eaLnBrk="1" hangingPunct="1">
              <a:buClr>
                <a:srgbClr val="826200"/>
              </a:buClr>
              <a:buSzPct val="100000"/>
              <a:buFont typeface="Arial" panose="020B0604020202020204" pitchFamily="34" charset="0"/>
              <a:buChar char="•"/>
            </a:pPr>
            <a:r>
              <a:rPr lang="en-US" altLang="en-US" sz="2600" dirty="0"/>
              <a:t>Reread papers before handing them back</a:t>
            </a:r>
          </a:p>
          <a:p>
            <a:pPr eaLnBrk="1" hangingPunct="1">
              <a:buClr>
                <a:srgbClr val="826200"/>
              </a:buClr>
              <a:buSzPct val="100000"/>
              <a:buFont typeface="Arial" panose="020B0604020202020204" pitchFamily="34" charset="0"/>
              <a:buChar char="•"/>
            </a:pPr>
            <a:r>
              <a:rPr lang="en-US" altLang="en-US" sz="2600" dirty="0"/>
              <a:t>Write comments on the paper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516030"/>
            <a:ext cx="6206708" cy="627959"/>
          </a:xfrm>
        </p:spPr>
        <p:txBody>
          <a:bodyPr/>
          <a:lstStyle/>
          <a:p>
            <a:r>
              <a:rPr lang="en-US" altLang="en-US" dirty="0"/>
              <a:t>Classroom Assessment, 3</a:t>
            </a:r>
            <a:endParaRPr lang="en-GB" dirty="0"/>
          </a:p>
        </p:txBody>
      </p:sp>
      <p:pic>
        <p:nvPicPr>
          <p:cNvPr id="5" name="Picture 4">
            <a:extLst>
              <a:ext uri="{FF2B5EF4-FFF2-40B4-BE49-F238E27FC236}">
                <a16:creationId xmlns:a16="http://schemas.microsoft.com/office/drawing/2014/main" id="{9D8CC8AC-2DD7-44D7-9720-6A987C4807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74" t="27478" r="5000" b="20255"/>
          <a:stretch/>
        </p:blipFill>
        <p:spPr>
          <a:xfrm>
            <a:off x="509778" y="1884426"/>
            <a:ext cx="8177022" cy="3584448"/>
          </a:xfrm>
          <a:prstGeom prst="rect">
            <a:avLst/>
          </a:prstGeom>
        </p:spPr>
      </p:pic>
      <p:sp>
        <p:nvSpPr>
          <p:cNvPr id="4" name="Content Placeholder 3">
            <a:extLst>
              <a:ext uri="{FF2B5EF4-FFF2-40B4-BE49-F238E27FC236}">
                <a16:creationId xmlns:a16="http://schemas.microsoft.com/office/drawing/2014/main" id="{CB64CF23-2D94-44EC-878E-98E18CB884F2}"/>
              </a:ext>
            </a:extLst>
          </p:cNvPr>
          <p:cNvSpPr>
            <a:spLocks noGrp="1"/>
          </p:cNvSpPr>
          <p:nvPr>
            <p:ph sz="half" idx="2"/>
          </p:nvPr>
        </p:nvSpPr>
        <p:spPr>
          <a:xfrm>
            <a:off x="6704012" y="6172200"/>
            <a:ext cx="1830388" cy="263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23686"/>
            <a:ext cx="5867400" cy="579438"/>
          </a:xfrm>
        </p:spPr>
        <p:txBody>
          <a:bodyPr/>
          <a:lstStyle/>
          <a:p>
            <a:r>
              <a:rPr lang="en-US" altLang="en-US" dirty="0"/>
              <a:t>Alternative Assessments</a:t>
            </a:r>
            <a:endParaRPr lang="en-GB" dirty="0"/>
          </a:p>
        </p:txBody>
      </p:sp>
      <p:sp>
        <p:nvSpPr>
          <p:cNvPr id="5" name="Content Placeholder 4"/>
          <p:cNvSpPr>
            <a:spLocks noGrp="1"/>
          </p:cNvSpPr>
          <p:nvPr>
            <p:ph sz="half" idx="2"/>
          </p:nvPr>
        </p:nvSpPr>
        <p:spPr>
          <a:xfrm>
            <a:off x="1059180" y="2438400"/>
            <a:ext cx="7091362" cy="1828800"/>
          </a:xfrm>
          <a:solidFill>
            <a:srgbClr val="CCCC99"/>
          </a:solidFill>
          <a:ln>
            <a:solidFill>
              <a:srgbClr val="999933"/>
            </a:solidFill>
          </a:ln>
        </p:spPr>
        <p:txBody>
          <a:bodyPr/>
          <a:lstStyle/>
          <a:p>
            <a:pPr marL="0" indent="0" algn="ctr">
              <a:spcBef>
                <a:spcPts val="0"/>
              </a:spcBef>
              <a:buNone/>
            </a:pPr>
            <a:r>
              <a:rPr lang="en-US" altLang="en-US" sz="2800" b="1" kern="1200" dirty="0"/>
              <a:t>Authentic assessment</a:t>
            </a:r>
            <a:r>
              <a:rPr lang="en-US" altLang="en-US" sz="2800" kern="1200" dirty="0"/>
              <a:t> means evaluating a student’s knowledge or skill in a context that approximates the real world or real life as closely as possible</a:t>
            </a:r>
            <a:endParaRPr lang="en-GB" sz="2800" kern="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838200"/>
            <a:ext cx="6319837" cy="574675"/>
          </a:xfrm>
        </p:spPr>
        <p:txBody>
          <a:bodyPr/>
          <a:lstStyle/>
          <a:p>
            <a:r>
              <a:rPr lang="en-US" altLang="en-US" dirty="0"/>
              <a:t>Performance Assessments</a:t>
            </a:r>
            <a:endParaRPr lang="en-GB" dirty="0"/>
          </a:p>
        </p:txBody>
      </p:sp>
      <p:sp>
        <p:nvSpPr>
          <p:cNvPr id="15" name="Content Placeholder 14"/>
          <p:cNvSpPr>
            <a:spLocks noGrp="1"/>
          </p:cNvSpPr>
          <p:nvPr>
            <p:ph idx="1"/>
          </p:nvPr>
        </p:nvSpPr>
        <p:spPr>
          <a:xfrm>
            <a:off x="2373033" y="1729255"/>
            <a:ext cx="4267200" cy="1938992"/>
          </a:xfrm>
          <a:solidFill>
            <a:schemeClr val="accent2"/>
          </a:solidFill>
          <a:ln w="31750" cap="sq">
            <a:solidFill>
              <a:schemeClr val="hlink"/>
            </a:solidFill>
            <a:miter lim="800000"/>
            <a:headEnd type="none" w="sm" len="sm"/>
            <a:tailEnd type="none" w="sm" len="sm"/>
          </a:ln>
        </p:spPr>
        <p:txBody>
          <a:bodyPr anchor="ctr">
            <a:spAutoFit/>
          </a:bodyPr>
          <a:lstStyle/>
          <a:p>
            <a:pPr marL="0" indent="0" algn="ctr">
              <a:spcBef>
                <a:spcPct val="0"/>
              </a:spcBef>
              <a:buNone/>
            </a:pPr>
            <a:r>
              <a:rPr lang="en-US" altLang="en-US" sz="2400" b="1" kern="1200" dirty="0">
                <a:latin typeface="Arial" panose="020B0604020202020204" pitchFamily="34" charset="0"/>
              </a:rPr>
              <a:t>Performance assessments</a:t>
            </a:r>
            <a:r>
              <a:rPr lang="en-US" altLang="en-US" sz="2400" kern="1200" dirty="0">
                <a:latin typeface="Arial" panose="020B0604020202020204" pitchFamily="34" charset="0"/>
              </a:rPr>
              <a:t> </a:t>
            </a:r>
          </a:p>
          <a:p>
            <a:pPr marL="0" indent="0" algn="ctr">
              <a:spcBef>
                <a:spcPct val="0"/>
              </a:spcBef>
              <a:buNone/>
            </a:pPr>
            <a:r>
              <a:rPr lang="en-US" altLang="en-US" sz="2400" kern="1200" dirty="0">
                <a:latin typeface="Arial" panose="020B0604020202020204" pitchFamily="34" charset="0"/>
              </a:rPr>
              <a:t>are evaluated when </a:t>
            </a:r>
          </a:p>
          <a:p>
            <a:pPr marL="0" indent="0" algn="ctr">
              <a:spcBef>
                <a:spcPct val="0"/>
              </a:spcBef>
              <a:buNone/>
            </a:pPr>
            <a:r>
              <a:rPr lang="en-US" altLang="en-US" sz="2400" kern="1200" dirty="0">
                <a:latin typeface="Arial" panose="020B0604020202020204" pitchFamily="34" charset="0"/>
              </a:rPr>
              <a:t>specific criteria (behaviors) </a:t>
            </a:r>
          </a:p>
          <a:p>
            <a:pPr marL="0" indent="0" algn="ctr">
              <a:spcBef>
                <a:spcPct val="0"/>
              </a:spcBef>
              <a:buNone/>
            </a:pPr>
            <a:r>
              <a:rPr lang="en-US" altLang="en-US" sz="2400" kern="1200" dirty="0">
                <a:latin typeface="Arial" panose="020B0604020202020204" pitchFamily="34" charset="0"/>
              </a:rPr>
              <a:t>are performed </a:t>
            </a:r>
          </a:p>
          <a:p>
            <a:pPr marL="0" indent="0" algn="ctr">
              <a:spcBef>
                <a:spcPct val="0"/>
              </a:spcBef>
              <a:buNone/>
            </a:pPr>
            <a:r>
              <a:rPr lang="en-US" altLang="en-US" sz="2400" kern="1200" dirty="0">
                <a:latin typeface="Arial" panose="020B0604020202020204" pitchFamily="34" charset="0"/>
              </a:rPr>
              <a:t>by the student</a:t>
            </a:r>
            <a:endParaRPr lang="en-GB" sz="2400" kern="1200" dirty="0">
              <a:latin typeface="Arial" panose="020B0604020202020204" pitchFamily="34" charset="0"/>
            </a:endParaRPr>
          </a:p>
        </p:txBody>
      </p:sp>
      <p:sp>
        <p:nvSpPr>
          <p:cNvPr id="16" name="Content Placeholder 15"/>
          <p:cNvSpPr>
            <a:spLocks noGrp="1"/>
          </p:cNvSpPr>
          <p:nvPr>
            <p:ph sz="quarter" idx="4294967295"/>
          </p:nvPr>
        </p:nvSpPr>
        <p:spPr>
          <a:xfrm>
            <a:off x="1373085" y="4114800"/>
            <a:ext cx="6932715" cy="1177636"/>
          </a:xfrm>
        </p:spPr>
        <p:txBody>
          <a:bodyPr/>
          <a:lstStyle/>
          <a:p>
            <a:pPr marL="0" indent="0">
              <a:buNone/>
            </a:pPr>
            <a:r>
              <a:rPr lang="en-US" altLang="en-US" sz="2400" kern="1200" dirty="0">
                <a:latin typeface="Arial" panose="020B0604020202020204" pitchFamily="34" charset="0"/>
              </a:rPr>
              <a:t>Performance assessment includes dance, music, art, and physical education as well as papers, projects, experiments, and portfolios</a:t>
            </a:r>
            <a:endParaRPr lang="en-GB" sz="2400" kern="1200" dirty="0">
              <a:latin typeface="Arial" panose="020B0604020202020204" pitchFamily="34" charset="0"/>
            </a:endParaRPr>
          </a:p>
        </p:txBody>
      </p:sp>
      <p:pic>
        <p:nvPicPr>
          <p:cNvPr id="24583" name="Picture 10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178" y="1730375"/>
            <a:ext cx="12811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0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1995487"/>
            <a:ext cx="1822450"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10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804" y="5040312"/>
            <a:ext cx="877153"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0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7646" y="5132387"/>
            <a:ext cx="168275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727814"/>
            <a:ext cx="3729037" cy="727075"/>
          </a:xfrm>
        </p:spPr>
        <p:txBody>
          <a:bodyPr/>
          <a:lstStyle/>
          <a:p>
            <a:r>
              <a:rPr lang="en-US" dirty="0"/>
              <a:t>Learning Goals</a:t>
            </a:r>
            <a:endParaRPr lang="en-GB" dirty="0"/>
          </a:p>
        </p:txBody>
      </p:sp>
      <p:sp>
        <p:nvSpPr>
          <p:cNvPr id="3" name="Content Placeholder 2"/>
          <p:cNvSpPr>
            <a:spLocks noGrp="1"/>
          </p:cNvSpPr>
          <p:nvPr>
            <p:ph idx="1"/>
          </p:nvPr>
        </p:nvSpPr>
        <p:spPr>
          <a:xfrm>
            <a:off x="1080247" y="1752600"/>
            <a:ext cx="6964795" cy="4526280"/>
          </a:xfrm>
        </p:spPr>
        <p:txBody>
          <a:bodyPr/>
          <a:lstStyle/>
          <a:p>
            <a:pPr eaLnBrk="1" hangingPunct="1">
              <a:lnSpc>
                <a:spcPct val="90000"/>
              </a:lnSpc>
              <a:spcBef>
                <a:spcPct val="50000"/>
              </a:spcBef>
              <a:buClr>
                <a:srgbClr val="826200"/>
              </a:buClr>
              <a:buSzPct val="85000"/>
              <a:buFont typeface="Arial" panose="020B0604020202020204" pitchFamily="34" charset="0"/>
              <a:buChar char="•"/>
              <a:tabLst>
                <a:tab pos="349250" algn="l"/>
              </a:tabLst>
            </a:pPr>
            <a:r>
              <a:rPr lang="en-US" altLang="en-US" dirty="0"/>
              <a:t>Discuss the classroom as an assessment context</a:t>
            </a:r>
          </a:p>
          <a:p>
            <a:pPr eaLnBrk="1" hangingPunct="1">
              <a:lnSpc>
                <a:spcPct val="90000"/>
              </a:lnSpc>
              <a:spcBef>
                <a:spcPct val="50000"/>
              </a:spcBef>
              <a:buClr>
                <a:srgbClr val="826200"/>
              </a:buClr>
              <a:buSzPct val="85000"/>
              <a:buFont typeface="Arial" panose="020B0604020202020204" pitchFamily="34" charset="0"/>
              <a:buChar char="•"/>
              <a:tabLst>
                <a:tab pos="349250" algn="l"/>
              </a:tabLst>
            </a:pPr>
            <a:r>
              <a:rPr lang="en-US" altLang="en-US" dirty="0"/>
              <a:t>Provide some guidelines for constructing traditional tests</a:t>
            </a:r>
          </a:p>
          <a:p>
            <a:pPr eaLnBrk="1" hangingPunct="1">
              <a:lnSpc>
                <a:spcPct val="90000"/>
              </a:lnSpc>
              <a:spcBef>
                <a:spcPct val="50000"/>
              </a:spcBef>
              <a:buClr>
                <a:srgbClr val="826200"/>
              </a:buClr>
              <a:buSzPct val="85000"/>
              <a:buFont typeface="Arial" panose="020B0604020202020204" pitchFamily="34" charset="0"/>
              <a:buChar char="•"/>
              <a:tabLst>
                <a:tab pos="349250" algn="l"/>
              </a:tabLst>
            </a:pPr>
            <a:r>
              <a:rPr lang="en-US" altLang="en-US" dirty="0"/>
              <a:t>Describe some types of alternative assessments</a:t>
            </a:r>
          </a:p>
          <a:p>
            <a:pPr eaLnBrk="1" hangingPunct="1">
              <a:lnSpc>
                <a:spcPct val="90000"/>
              </a:lnSpc>
              <a:spcBef>
                <a:spcPct val="50000"/>
              </a:spcBef>
              <a:buClr>
                <a:srgbClr val="826200"/>
              </a:buClr>
              <a:buSzPct val="85000"/>
              <a:buFont typeface="Arial" panose="020B0604020202020204" pitchFamily="34" charset="0"/>
              <a:buChar char="•"/>
              <a:tabLst>
                <a:tab pos="349250" algn="l"/>
              </a:tabLst>
            </a:pPr>
            <a:r>
              <a:rPr lang="en-US" altLang="en-US" dirty="0"/>
              <a:t>Construct a sound approach to grading</a:t>
            </a:r>
            <a:endParaRPr lang="en-GB"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133" y="410028"/>
            <a:ext cx="5786437" cy="1031875"/>
          </a:xfrm>
        </p:spPr>
        <p:txBody>
          <a:bodyPr/>
          <a:lstStyle/>
          <a:p>
            <a:r>
              <a:rPr lang="en-US" altLang="en-US" sz="3600" dirty="0"/>
              <a:t>Guidelines for</a:t>
            </a:r>
            <a:br>
              <a:rPr lang="en-US" altLang="en-US" sz="3600" dirty="0"/>
            </a:br>
            <a:r>
              <a:rPr lang="en-US" altLang="en-US" sz="3600" dirty="0"/>
              <a:t>Performance Assessments</a:t>
            </a:r>
            <a:endParaRPr lang="en-GB" sz="3600" dirty="0"/>
          </a:p>
        </p:txBody>
      </p:sp>
      <p:sp>
        <p:nvSpPr>
          <p:cNvPr id="5" name="Content Placeholder 4"/>
          <p:cNvSpPr>
            <a:spLocks noGrp="1"/>
          </p:cNvSpPr>
          <p:nvPr>
            <p:ph sz="quarter" idx="4294967295"/>
          </p:nvPr>
        </p:nvSpPr>
        <p:spPr>
          <a:xfrm>
            <a:off x="838201" y="2043332"/>
            <a:ext cx="7326312" cy="2086255"/>
          </a:xfrm>
          <a:gradFill rotWithShape="1">
            <a:gsLst>
              <a:gs pos="0">
                <a:schemeClr val="accent2">
                  <a:gamma/>
                  <a:tint val="0"/>
                  <a:invGamma/>
                </a:schemeClr>
              </a:gs>
              <a:gs pos="100000">
                <a:schemeClr val="accent2">
                  <a:alpha val="30000"/>
                </a:schemeClr>
              </a:gs>
            </a:gsLst>
            <a:lin ang="18900000" scaled="1"/>
          </a:gradFill>
          <a:ln w="38100">
            <a:solidFill>
              <a:schemeClr val="hlink"/>
            </a:solidFill>
          </a:ln>
        </p:spPr>
        <p:txBody>
          <a:bodyPr vert="horz" wrap="square" lIns="91440" tIns="45720" rIns="91440" bIns="45720" numCol="1" anchor="t" anchorCtr="0" compatLnSpc="1">
            <a:prstTxWarp prst="textNoShape">
              <a:avLst/>
            </a:prstTxWarp>
            <a:spAutoFit/>
          </a:bodyPr>
          <a:lstStyle/>
          <a:p>
            <a:pPr eaLnBrk="1" hangingPunct="1">
              <a:buClr>
                <a:srgbClr val="826200"/>
              </a:buClr>
              <a:buSzPct val="100000"/>
              <a:buFont typeface="Arial" panose="020B0604020202020204" pitchFamily="34" charset="0"/>
              <a:buChar char="•"/>
            </a:pPr>
            <a:r>
              <a:rPr lang="en-US" sz="2800" dirty="0"/>
              <a:t>Establishing a clear purpose</a:t>
            </a:r>
          </a:p>
          <a:p>
            <a:pPr eaLnBrk="1" hangingPunct="1">
              <a:buClr>
                <a:srgbClr val="826200"/>
              </a:buClr>
              <a:buSzPct val="100000"/>
              <a:buFont typeface="Arial" panose="020B0604020202020204" pitchFamily="34" charset="0"/>
              <a:buChar char="•"/>
            </a:pPr>
            <a:r>
              <a:rPr lang="en-US" sz="2800" dirty="0"/>
              <a:t>Identifying observable criteria</a:t>
            </a:r>
          </a:p>
          <a:p>
            <a:pPr eaLnBrk="1" hangingPunct="1">
              <a:buClr>
                <a:srgbClr val="826200"/>
              </a:buClr>
              <a:buSzPct val="100000"/>
              <a:buFont typeface="Arial" panose="020B0604020202020204" pitchFamily="34" charset="0"/>
              <a:buChar char="•"/>
            </a:pPr>
            <a:r>
              <a:rPr lang="en-US" sz="2800" dirty="0"/>
              <a:t>Providing an appropriate setting</a:t>
            </a:r>
          </a:p>
          <a:p>
            <a:pPr eaLnBrk="1" hangingPunct="1">
              <a:buClr>
                <a:srgbClr val="826200"/>
              </a:buClr>
              <a:buSzPct val="100000"/>
              <a:buFont typeface="Arial" panose="020B0604020202020204" pitchFamily="34" charset="0"/>
              <a:buChar char="•"/>
            </a:pPr>
            <a:r>
              <a:rPr lang="en-US" sz="2800" dirty="0"/>
              <a:t>Judging or scoring the performance</a:t>
            </a:r>
            <a:endParaRPr lang="en-GB" sz="2800" dirty="0"/>
          </a:p>
        </p:txBody>
      </p:sp>
      <p:pic>
        <p:nvPicPr>
          <p:cNvPr id="25604"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4495800"/>
            <a:ext cx="16002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228600"/>
            <a:ext cx="6853237" cy="1184275"/>
          </a:xfrm>
        </p:spPr>
        <p:txBody>
          <a:bodyPr/>
          <a:lstStyle/>
          <a:p>
            <a:r>
              <a:rPr lang="en-US" altLang="en-US" dirty="0"/>
              <a:t>Best Practices for Developing Scoring Rubrics</a:t>
            </a:r>
            <a:endParaRPr lang="en-GB" dirty="0"/>
          </a:p>
        </p:txBody>
      </p:sp>
      <p:sp>
        <p:nvSpPr>
          <p:cNvPr id="3" name="Content Placeholder 2"/>
          <p:cNvSpPr>
            <a:spLocks noGrp="1"/>
          </p:cNvSpPr>
          <p:nvPr>
            <p:ph idx="1"/>
          </p:nvPr>
        </p:nvSpPr>
        <p:spPr>
          <a:xfrm>
            <a:off x="685800" y="1679074"/>
            <a:ext cx="7661275" cy="4874126"/>
          </a:xfrm>
        </p:spPr>
        <p:txBody>
          <a:bodyPr/>
          <a:lstStyle/>
          <a:p>
            <a:pPr eaLnBrk="1" hangingPunct="1">
              <a:buClr>
                <a:srgbClr val="826200"/>
              </a:buClr>
              <a:buSzPct val="100000"/>
              <a:buFont typeface="Arial" panose="020B0604020202020204" pitchFamily="34" charset="0"/>
              <a:buChar char="•"/>
            </a:pPr>
            <a:r>
              <a:rPr lang="en-US" altLang="en-US" sz="2800" dirty="0"/>
              <a:t>Match the rating type to the purpose of the assessment</a:t>
            </a:r>
          </a:p>
          <a:p>
            <a:pPr eaLnBrk="1" hangingPunct="1">
              <a:buClr>
                <a:srgbClr val="826200"/>
              </a:buClr>
              <a:buSzPct val="100000"/>
              <a:buFont typeface="Arial" panose="020B0604020202020204" pitchFamily="34" charset="0"/>
              <a:buChar char="•"/>
            </a:pPr>
            <a:r>
              <a:rPr lang="en-US" altLang="en-US" sz="2800" dirty="0"/>
              <a:t>Share the criteria with students prior to instruction</a:t>
            </a:r>
          </a:p>
          <a:p>
            <a:pPr eaLnBrk="1" hangingPunct="1">
              <a:buClr>
                <a:srgbClr val="826200"/>
              </a:buClr>
              <a:buSzPct val="100000"/>
              <a:buFont typeface="Arial" panose="020B0604020202020204" pitchFamily="34" charset="0"/>
              <a:buChar char="•"/>
            </a:pPr>
            <a:r>
              <a:rPr lang="en-US" altLang="en-US" sz="2800" dirty="0"/>
              <a:t>Build your rubric from the top, starting from a description of an exemplary performance</a:t>
            </a:r>
          </a:p>
          <a:p>
            <a:pPr eaLnBrk="1" hangingPunct="1">
              <a:buClr>
                <a:srgbClr val="826200"/>
              </a:buClr>
              <a:buSzPct val="100000"/>
              <a:buFont typeface="Arial" panose="020B0604020202020204" pitchFamily="34" charset="0"/>
              <a:buChar char="•"/>
            </a:pPr>
            <a:r>
              <a:rPr lang="en-US" altLang="en-US" sz="2800" dirty="0"/>
              <a:t>Carefully construct the rubric language</a:t>
            </a:r>
          </a:p>
          <a:p>
            <a:pPr eaLnBrk="1" hangingPunct="1">
              <a:buClr>
                <a:srgbClr val="826200"/>
              </a:buClr>
              <a:buSzPct val="100000"/>
              <a:buFont typeface="Arial" panose="020B0604020202020204" pitchFamily="34" charset="0"/>
              <a:buChar char="•"/>
            </a:pPr>
            <a:r>
              <a:rPr lang="en-US" altLang="en-US" sz="2800" dirty="0"/>
              <a:t>Make rubrics more authentic</a:t>
            </a:r>
          </a:p>
          <a:p>
            <a:pPr eaLnBrk="1" hangingPunct="1">
              <a:buClr>
                <a:srgbClr val="826200"/>
              </a:buClr>
              <a:buSzPct val="100000"/>
              <a:buFont typeface="Arial" panose="020B0604020202020204" pitchFamily="34" charset="0"/>
              <a:buChar char="•"/>
            </a:pPr>
            <a:r>
              <a:rPr lang="en-US" altLang="en-US" sz="2800" dirty="0"/>
              <a:t>Show students models</a:t>
            </a:r>
          </a:p>
          <a:p>
            <a:pPr eaLnBrk="1" hangingPunct="1">
              <a:buClr>
                <a:srgbClr val="826200"/>
              </a:buClr>
              <a:buSzPct val="100000"/>
              <a:buFont typeface="Arial" panose="020B0604020202020204" pitchFamily="34" charset="0"/>
              <a:buChar char="•"/>
            </a:pPr>
            <a:r>
              <a:rPr lang="en-US" altLang="en-US" sz="2800" dirty="0"/>
              <a:t>Minimize scoring error</a:t>
            </a:r>
            <a:endParaRPr lang="en-GB"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1563" y="704850"/>
            <a:ext cx="5329237" cy="708025"/>
          </a:xfrm>
        </p:spPr>
        <p:txBody>
          <a:bodyPr/>
          <a:lstStyle/>
          <a:p>
            <a:r>
              <a:rPr lang="en-US" altLang="en-US" dirty="0"/>
              <a:t>Portfolio Assessments</a:t>
            </a:r>
            <a:endParaRPr lang="en-GB" dirty="0"/>
          </a:p>
        </p:txBody>
      </p:sp>
      <p:sp>
        <p:nvSpPr>
          <p:cNvPr id="3" name="Content Placeholder 2"/>
          <p:cNvSpPr>
            <a:spLocks noGrp="1"/>
          </p:cNvSpPr>
          <p:nvPr>
            <p:ph sz="quarter" idx="4294967295"/>
          </p:nvPr>
        </p:nvSpPr>
        <p:spPr>
          <a:xfrm>
            <a:off x="457200" y="2064216"/>
            <a:ext cx="4495800" cy="1938992"/>
          </a:xfrm>
          <a:solidFill>
            <a:schemeClr val="accent2"/>
          </a:solidFill>
          <a:ln w="31750" cap="sq" algn="ctr">
            <a:solidFill>
              <a:schemeClr val="hlink"/>
            </a:solidFill>
            <a:miter lim="800000"/>
            <a:headEnd type="none" w="sm" len="sm"/>
            <a:tailEnd type="none" w="sm" len="sm"/>
          </a:ln>
        </p:spPr>
        <p:txBody>
          <a:bodyPr wrap="square" anchor="ctr">
            <a:spAutoFit/>
          </a:bodyPr>
          <a:lstStyle/>
          <a:p>
            <a:pPr marL="0" indent="0" algn="ctr">
              <a:spcBef>
                <a:spcPct val="0"/>
              </a:spcBef>
              <a:buNone/>
            </a:pPr>
            <a:r>
              <a:rPr lang="en-US" altLang="en-US" sz="2400" b="1" kern="1200" dirty="0">
                <a:latin typeface="Arial" panose="020B0604020202020204" pitchFamily="34" charset="0"/>
              </a:rPr>
              <a:t>Portfolio assessment</a:t>
            </a:r>
            <a:r>
              <a:rPr lang="en-US" altLang="en-US" sz="2400" kern="1200" dirty="0">
                <a:latin typeface="Arial" panose="020B0604020202020204" pitchFamily="34" charset="0"/>
              </a:rPr>
              <a:t> is a systematic and organized collection of a student’s work that demonstrates the student’s skills and accomplishments</a:t>
            </a:r>
            <a:endParaRPr lang="en-GB" sz="2400" kern="1200" dirty="0">
              <a:latin typeface="Arial" panose="020B0604020202020204" pitchFamily="34" charset="0"/>
            </a:endParaRPr>
          </a:p>
        </p:txBody>
      </p:sp>
      <p:sp>
        <p:nvSpPr>
          <p:cNvPr id="2" name="Content Placeholder 1"/>
          <p:cNvSpPr>
            <a:spLocks noGrp="1"/>
          </p:cNvSpPr>
          <p:nvPr>
            <p:ph idx="1"/>
          </p:nvPr>
        </p:nvSpPr>
        <p:spPr>
          <a:xfrm>
            <a:off x="5332933" y="1828800"/>
            <a:ext cx="3574041" cy="4526280"/>
          </a:xfrm>
        </p:spPr>
        <p:txBody>
          <a:bodyPr/>
          <a:lstStyle/>
          <a:p>
            <a:pPr marL="236538" indent="-236538" eaLnBrk="1" hangingPunct="1">
              <a:lnSpc>
                <a:spcPct val="90000"/>
              </a:lnSpc>
              <a:buNone/>
            </a:pPr>
            <a:r>
              <a:rPr lang="en-US" altLang="en-US" sz="2200" b="1" kern="1200" dirty="0">
                <a:latin typeface="Arial" panose="020B0604020202020204" pitchFamily="34" charset="0"/>
              </a:rPr>
              <a:t>Artifacts: </a:t>
            </a:r>
            <a:r>
              <a:rPr lang="en-US" altLang="en-US" sz="2200" kern="1200" dirty="0">
                <a:latin typeface="Arial" panose="020B0604020202020204" pitchFamily="34" charset="0"/>
              </a:rPr>
              <a:t>Students’ papers and homework</a:t>
            </a:r>
          </a:p>
          <a:p>
            <a:pPr marL="236538" indent="-236538" eaLnBrk="1" hangingPunct="1">
              <a:lnSpc>
                <a:spcPct val="90000"/>
              </a:lnSpc>
              <a:buNone/>
            </a:pPr>
            <a:r>
              <a:rPr lang="en-US" altLang="en-US" sz="2200" b="1" kern="1200" dirty="0">
                <a:latin typeface="Arial" panose="020B0604020202020204" pitchFamily="34" charset="0"/>
              </a:rPr>
              <a:t>Reproductions: </a:t>
            </a:r>
            <a:r>
              <a:rPr lang="en-US" altLang="en-US" sz="2200" kern="1200" dirty="0">
                <a:latin typeface="Arial" panose="020B0604020202020204" pitchFamily="34" charset="0"/>
              </a:rPr>
              <a:t>Documentation of a student’s work outside </a:t>
            </a:r>
            <a:br>
              <a:rPr lang="en-US" altLang="en-US" sz="2200" kern="1200" dirty="0">
                <a:latin typeface="Arial" panose="020B0604020202020204" pitchFamily="34" charset="0"/>
              </a:rPr>
            </a:br>
            <a:r>
              <a:rPr lang="en-US" altLang="en-US" sz="2200" kern="1200" dirty="0">
                <a:latin typeface="Arial" panose="020B0604020202020204" pitchFamily="34" charset="0"/>
              </a:rPr>
              <a:t>the classroom</a:t>
            </a:r>
          </a:p>
          <a:p>
            <a:pPr marL="236538" indent="-236538" eaLnBrk="1" hangingPunct="1">
              <a:lnSpc>
                <a:spcPct val="90000"/>
              </a:lnSpc>
              <a:buNone/>
            </a:pPr>
            <a:r>
              <a:rPr lang="en-US" altLang="en-US" sz="2200" b="1" kern="1200" dirty="0">
                <a:latin typeface="Arial" panose="020B0604020202020204" pitchFamily="34" charset="0"/>
              </a:rPr>
              <a:t>Attestations: </a:t>
            </a:r>
            <a:r>
              <a:rPr lang="en-US" altLang="en-US" sz="2200" kern="1200" dirty="0">
                <a:latin typeface="Arial" panose="020B0604020202020204" pitchFamily="34" charset="0"/>
              </a:rPr>
              <a:t>Teachers’ </a:t>
            </a:r>
            <a:br>
              <a:rPr lang="en-US" altLang="en-US" sz="2200" kern="1200" dirty="0">
                <a:latin typeface="Arial" panose="020B0604020202020204" pitchFamily="34" charset="0"/>
              </a:rPr>
            </a:br>
            <a:r>
              <a:rPr lang="en-US" altLang="en-US" sz="2200" kern="1200" dirty="0">
                <a:latin typeface="Arial" panose="020B0604020202020204" pitchFamily="34" charset="0"/>
              </a:rPr>
              <a:t>or other persons’ documentation of a student’s progress</a:t>
            </a:r>
          </a:p>
          <a:p>
            <a:pPr marL="236538" indent="-236538" eaLnBrk="1" hangingPunct="1">
              <a:lnSpc>
                <a:spcPct val="90000"/>
              </a:lnSpc>
              <a:buNone/>
            </a:pPr>
            <a:r>
              <a:rPr lang="en-US" altLang="en-US" sz="2200" b="1" kern="1200" dirty="0">
                <a:latin typeface="Arial" panose="020B0604020202020204" pitchFamily="34" charset="0"/>
              </a:rPr>
              <a:t>Productions: </a:t>
            </a:r>
            <a:r>
              <a:rPr lang="en-US" altLang="en-US" sz="2200" kern="1200" dirty="0">
                <a:latin typeface="Arial" panose="020B0604020202020204" pitchFamily="34" charset="0"/>
              </a:rPr>
              <a:t>Documents prepared especially for the portfolio</a:t>
            </a:r>
            <a:endParaRPr lang="en-GB" sz="2200" kern="1200" dirty="0">
              <a:latin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0886" y="4303740"/>
            <a:ext cx="2249424" cy="213969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685800"/>
            <a:ext cx="6243637" cy="727075"/>
          </a:xfrm>
        </p:spPr>
        <p:txBody>
          <a:bodyPr/>
          <a:lstStyle/>
          <a:p>
            <a:r>
              <a:rPr lang="en-US" altLang="en-US" dirty="0"/>
              <a:t>Using Portfolios Effectively</a:t>
            </a:r>
            <a:endParaRPr lang="en-GB" dirty="0"/>
          </a:p>
        </p:txBody>
      </p:sp>
      <p:sp>
        <p:nvSpPr>
          <p:cNvPr id="3" name="Content Placeholder 2"/>
          <p:cNvSpPr>
            <a:spLocks noGrp="1"/>
          </p:cNvSpPr>
          <p:nvPr>
            <p:ph idx="1"/>
          </p:nvPr>
        </p:nvSpPr>
        <p:spPr>
          <a:xfrm>
            <a:off x="989667" y="1905000"/>
            <a:ext cx="6630333" cy="1464467"/>
          </a:xfrm>
        </p:spPr>
        <p:txBody>
          <a:bodyPr/>
          <a:lstStyle/>
          <a:p>
            <a:pPr marL="0" indent="0" eaLnBrk="1" hangingPunct="1">
              <a:lnSpc>
                <a:spcPct val="90000"/>
              </a:lnSpc>
              <a:spcAft>
                <a:spcPts val="1500"/>
              </a:spcAft>
              <a:buSzPct val="65000"/>
              <a:buNone/>
            </a:pPr>
            <a:r>
              <a:rPr lang="en-US" altLang="en-US" sz="2800" dirty="0"/>
              <a:t>Establishing purpose</a:t>
            </a:r>
          </a:p>
          <a:p>
            <a:pPr marL="336550" lvl="1" indent="-309563" eaLnBrk="1" hangingPunct="1">
              <a:lnSpc>
                <a:spcPct val="90000"/>
              </a:lnSpc>
              <a:buClr>
                <a:srgbClr val="626220"/>
              </a:buClr>
              <a:buSzPct val="100000"/>
              <a:buFont typeface="Arial" panose="020B0604020202020204" pitchFamily="34" charset="0"/>
              <a:buChar char="•"/>
            </a:pPr>
            <a:r>
              <a:rPr lang="en-US" altLang="en-US" sz="2400" dirty="0">
                <a:ea typeface="+mn-ea"/>
                <a:cs typeface="+mn-cs"/>
              </a:rPr>
              <a:t>Growth portfolio</a:t>
            </a:r>
          </a:p>
          <a:p>
            <a:pPr marL="336550" lvl="1" indent="-309563" eaLnBrk="1" hangingPunct="1">
              <a:lnSpc>
                <a:spcPct val="90000"/>
              </a:lnSpc>
              <a:buClr>
                <a:srgbClr val="626220"/>
              </a:buClr>
              <a:buSzPct val="100000"/>
              <a:buFont typeface="Arial" panose="020B0604020202020204" pitchFamily="34" charset="0"/>
              <a:buChar char="•"/>
            </a:pPr>
            <a:r>
              <a:rPr lang="en-US" altLang="en-US" sz="2400" dirty="0">
                <a:ea typeface="+mn-ea"/>
                <a:cs typeface="+mn-cs"/>
              </a:rPr>
              <a:t>Best-work portfolio</a:t>
            </a:r>
            <a:endParaRPr lang="en-GB" sz="2800" dirty="0"/>
          </a:p>
        </p:txBody>
      </p:sp>
      <p:sp>
        <p:nvSpPr>
          <p:cNvPr id="5" name="Content Placeholder 7"/>
          <p:cNvSpPr>
            <a:spLocks noGrp="1"/>
          </p:cNvSpPr>
          <p:nvPr>
            <p:ph sz="quarter" idx="11"/>
          </p:nvPr>
        </p:nvSpPr>
        <p:spPr>
          <a:xfrm>
            <a:off x="990637" y="3481761"/>
            <a:ext cx="7625987" cy="3223840"/>
          </a:xfrm>
        </p:spPr>
        <p:txBody>
          <a:bodyPr/>
          <a:lstStyle/>
          <a:p>
            <a:pPr marL="0" indent="0" eaLnBrk="1" hangingPunct="1">
              <a:lnSpc>
                <a:spcPct val="90000"/>
              </a:lnSpc>
              <a:spcAft>
                <a:spcPts val="1000"/>
              </a:spcAft>
              <a:buNone/>
            </a:pPr>
            <a:r>
              <a:rPr lang="en-US" altLang="en-US" sz="2800" dirty="0"/>
              <a:t>Involving students in selecting portfolio materials</a:t>
            </a:r>
          </a:p>
          <a:p>
            <a:pPr marL="0" indent="0" eaLnBrk="1" hangingPunct="1">
              <a:lnSpc>
                <a:spcPct val="90000"/>
              </a:lnSpc>
              <a:spcAft>
                <a:spcPts val="1000"/>
              </a:spcAft>
              <a:buSzPct val="65000"/>
              <a:buNone/>
            </a:pPr>
            <a:r>
              <a:rPr lang="en-US" altLang="en-US" sz="2800" dirty="0"/>
              <a:t>Reviewing with students</a:t>
            </a:r>
          </a:p>
          <a:p>
            <a:pPr marL="0" indent="0" eaLnBrk="1" hangingPunct="1">
              <a:lnSpc>
                <a:spcPct val="90000"/>
              </a:lnSpc>
              <a:spcAft>
                <a:spcPts val="1000"/>
              </a:spcAft>
              <a:buSzPct val="65000"/>
              <a:buNone/>
            </a:pPr>
            <a:r>
              <a:rPr lang="en-US" altLang="en-US" sz="2800" dirty="0"/>
              <a:t>Setting criteria for evaluation</a:t>
            </a:r>
          </a:p>
          <a:p>
            <a:pPr marL="0" indent="0" eaLnBrk="1" hangingPunct="1">
              <a:lnSpc>
                <a:spcPct val="90000"/>
              </a:lnSpc>
              <a:spcAft>
                <a:spcPts val="1000"/>
              </a:spcAft>
              <a:buSzPct val="65000"/>
              <a:buNone/>
            </a:pPr>
            <a:r>
              <a:rPr lang="en-US" altLang="en-US" sz="2800" dirty="0"/>
              <a:t>Scoring and judging</a:t>
            </a:r>
          </a:p>
          <a:p>
            <a:pPr marL="0" indent="0" eaLnBrk="1" hangingPunct="1">
              <a:lnSpc>
                <a:spcPct val="90000"/>
              </a:lnSpc>
              <a:spcAft>
                <a:spcPts val="1000"/>
              </a:spcAft>
              <a:buSzPct val="65000"/>
              <a:buNone/>
            </a:pPr>
            <a:r>
              <a:rPr lang="en-US" altLang="en-US" sz="2800" dirty="0"/>
              <a:t>Student self-reflection</a:t>
            </a:r>
            <a:endParaRPr lang="en-GB" sz="2800" dirty="0"/>
          </a:p>
        </p:txBody>
      </p:sp>
      <p:pic>
        <p:nvPicPr>
          <p:cNvPr id="2765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3788" y="3886200"/>
            <a:ext cx="22733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1563" y="685800"/>
            <a:ext cx="6091237" cy="727075"/>
          </a:xfrm>
        </p:spPr>
        <p:txBody>
          <a:bodyPr/>
          <a:lstStyle/>
          <a:p>
            <a:r>
              <a:rPr lang="en-US" altLang="en-US" dirty="0"/>
              <a:t>Classroom Assessment, 4</a:t>
            </a:r>
            <a:endParaRPr lang="en-GB" dirty="0"/>
          </a:p>
        </p:txBody>
      </p:sp>
      <p:pic>
        <p:nvPicPr>
          <p:cNvPr id="3" name="Picture 2">
            <a:extLst>
              <a:ext uri="{FF2B5EF4-FFF2-40B4-BE49-F238E27FC236}">
                <a16:creationId xmlns:a16="http://schemas.microsoft.com/office/drawing/2014/main" id="{2FBD18AC-7626-406C-9273-463CFC5DBA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33" t="27121" r="5576" b="9590"/>
          <a:stretch/>
        </p:blipFill>
        <p:spPr>
          <a:xfrm>
            <a:off x="304800" y="1859970"/>
            <a:ext cx="8329386" cy="4340352"/>
          </a:xfrm>
          <a:prstGeom prst="rect">
            <a:avLst/>
          </a:prstGeom>
        </p:spPr>
      </p:pic>
      <p:sp>
        <p:nvSpPr>
          <p:cNvPr id="5" name="Content Placeholder 4">
            <a:extLst>
              <a:ext uri="{FF2B5EF4-FFF2-40B4-BE49-F238E27FC236}">
                <a16:creationId xmlns:a16="http://schemas.microsoft.com/office/drawing/2014/main" id="{B6FA6E6A-79DA-45F9-BCD5-55734B61AF82}"/>
              </a:ext>
            </a:extLst>
          </p:cNvPr>
          <p:cNvSpPr>
            <a:spLocks noGrp="1"/>
          </p:cNvSpPr>
          <p:nvPr>
            <p:ph sz="quarter" idx="11"/>
          </p:nvPr>
        </p:nvSpPr>
        <p:spPr>
          <a:xfrm>
            <a:off x="6581549" y="6269597"/>
            <a:ext cx="2052637" cy="228600"/>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71563" y="685800"/>
            <a:ext cx="4948237" cy="727075"/>
          </a:xfrm>
        </p:spPr>
        <p:txBody>
          <a:bodyPr/>
          <a:lstStyle/>
          <a:p>
            <a:r>
              <a:rPr lang="en-US" altLang="en-US" dirty="0"/>
              <a:t>Purposes of Grading</a:t>
            </a:r>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9108" y="4677023"/>
            <a:ext cx="2688336" cy="1938528"/>
          </a:xfrm>
          <a:prstGeom prst="rect">
            <a:avLst/>
          </a:prstGeom>
        </p:spPr>
      </p:pic>
      <p:sp>
        <p:nvSpPr>
          <p:cNvPr id="3" name="Content Placeholder 2"/>
          <p:cNvSpPr>
            <a:spLocks noGrp="1"/>
          </p:cNvSpPr>
          <p:nvPr>
            <p:ph sz="quarter" idx="11"/>
          </p:nvPr>
        </p:nvSpPr>
        <p:spPr>
          <a:xfrm>
            <a:off x="5161536" y="2103354"/>
            <a:ext cx="3722407" cy="1244857"/>
          </a:xfrm>
        </p:spPr>
        <p:txBody>
          <a:bodyPr/>
          <a:lstStyle/>
          <a:p>
            <a:pPr marL="0" indent="0" algn="ctr">
              <a:lnSpc>
                <a:spcPct val="90000"/>
              </a:lnSpc>
              <a:buNone/>
            </a:pPr>
            <a:r>
              <a:rPr lang="en-US" altLang="en-US" sz="2000" b="1" kern="1200" dirty="0">
                <a:solidFill>
                  <a:srgbClr val="080808"/>
                </a:solidFill>
                <a:latin typeface="Arial" panose="020B0604020202020204" pitchFamily="34" charset="0"/>
              </a:rPr>
              <a:t>Administrative: </a:t>
            </a:r>
            <a:r>
              <a:rPr lang="en-US" altLang="en-US" sz="2000" kern="1200" dirty="0">
                <a:solidFill>
                  <a:srgbClr val="080808"/>
                </a:solidFill>
                <a:latin typeface="Arial" panose="020B0604020202020204" pitchFamily="34" charset="0"/>
              </a:rPr>
              <a:t>Grades help determine students’ class rank, credits for graduation, and promotion to the next grade</a:t>
            </a:r>
            <a:endParaRPr lang="en-GB" sz="2000" kern="1200" dirty="0">
              <a:solidFill>
                <a:srgbClr val="080808"/>
              </a:solidFill>
              <a:latin typeface="Arial" panose="020B0604020202020204" pitchFamily="34" charset="0"/>
            </a:endParaRPr>
          </a:p>
        </p:txBody>
      </p:sp>
      <p:sp>
        <p:nvSpPr>
          <p:cNvPr id="2" name="Content Placeholder 1"/>
          <p:cNvSpPr>
            <a:spLocks noGrp="1"/>
          </p:cNvSpPr>
          <p:nvPr>
            <p:ph sz="quarter" idx="10"/>
          </p:nvPr>
        </p:nvSpPr>
        <p:spPr>
          <a:xfrm>
            <a:off x="906780" y="2170496"/>
            <a:ext cx="3826372" cy="938464"/>
          </a:xfrm>
        </p:spPr>
        <p:txBody>
          <a:bodyPr/>
          <a:lstStyle/>
          <a:p>
            <a:pPr marL="0" indent="0" algn="ctr">
              <a:lnSpc>
                <a:spcPct val="90000"/>
              </a:lnSpc>
              <a:spcBef>
                <a:spcPct val="0"/>
              </a:spcBef>
              <a:buNone/>
            </a:pPr>
            <a:r>
              <a:rPr lang="en-US" altLang="en-US" sz="2000" b="1" kern="1200" dirty="0">
                <a:solidFill>
                  <a:srgbClr val="080808"/>
                </a:solidFill>
                <a:latin typeface="Arial" panose="020B0604020202020204" pitchFamily="34" charset="0"/>
              </a:rPr>
              <a:t>Motivational: </a:t>
            </a:r>
            <a:r>
              <a:rPr lang="en-US" altLang="en-US" sz="2000" kern="1200" dirty="0">
                <a:solidFill>
                  <a:srgbClr val="080808"/>
                </a:solidFill>
                <a:latin typeface="Arial" panose="020B0604020202020204" pitchFamily="34" charset="0"/>
              </a:rPr>
              <a:t>Students </a:t>
            </a:r>
          </a:p>
          <a:p>
            <a:pPr marL="0" indent="0" algn="ctr">
              <a:lnSpc>
                <a:spcPct val="90000"/>
              </a:lnSpc>
              <a:spcBef>
                <a:spcPct val="0"/>
              </a:spcBef>
              <a:buNone/>
            </a:pPr>
            <a:r>
              <a:rPr lang="en-US" altLang="en-US" sz="2000" kern="1200" dirty="0">
                <a:solidFill>
                  <a:srgbClr val="080808"/>
                </a:solidFill>
                <a:latin typeface="Arial" panose="020B0604020202020204" pitchFamily="34" charset="0"/>
              </a:rPr>
              <a:t>are motivated to achieve high grades and to fear low grades</a:t>
            </a:r>
            <a:endParaRPr lang="en-GB" sz="2000" kern="1200" dirty="0">
              <a:solidFill>
                <a:srgbClr val="080808"/>
              </a:solidFill>
              <a:latin typeface="Arial" panose="020B0604020202020204" pitchFamily="34" charset="0"/>
            </a:endParaRPr>
          </a:p>
        </p:txBody>
      </p:sp>
      <p:sp>
        <p:nvSpPr>
          <p:cNvPr id="6" name="Content Placeholder 5"/>
          <p:cNvSpPr>
            <a:spLocks noGrp="1"/>
          </p:cNvSpPr>
          <p:nvPr>
            <p:ph sz="quarter" idx="14"/>
          </p:nvPr>
        </p:nvSpPr>
        <p:spPr>
          <a:xfrm>
            <a:off x="336839" y="3555522"/>
            <a:ext cx="3593513" cy="1135541"/>
          </a:xfrm>
        </p:spPr>
        <p:txBody>
          <a:bodyPr/>
          <a:lstStyle/>
          <a:p>
            <a:pPr marL="0" indent="0" algn="ctr">
              <a:lnSpc>
                <a:spcPct val="90000"/>
              </a:lnSpc>
              <a:spcBef>
                <a:spcPct val="0"/>
              </a:spcBef>
              <a:buNone/>
            </a:pPr>
            <a:r>
              <a:rPr lang="en-US" altLang="en-US" sz="2000" b="1" kern="1200" dirty="0">
                <a:solidFill>
                  <a:srgbClr val="080808"/>
                </a:solidFill>
                <a:latin typeface="Arial" panose="020B0604020202020204" pitchFamily="34" charset="0"/>
              </a:rPr>
              <a:t>Informational: </a:t>
            </a:r>
            <a:r>
              <a:rPr lang="en-US" altLang="en-US" sz="2000" kern="1200" dirty="0">
                <a:solidFill>
                  <a:srgbClr val="080808"/>
                </a:solidFill>
                <a:latin typeface="Arial" panose="020B0604020202020204" pitchFamily="34" charset="0"/>
              </a:rPr>
              <a:t>Grade </a:t>
            </a:r>
          </a:p>
          <a:p>
            <a:pPr marL="0" indent="0" algn="ctr">
              <a:lnSpc>
                <a:spcPct val="90000"/>
              </a:lnSpc>
              <a:spcBef>
                <a:spcPct val="0"/>
              </a:spcBef>
              <a:buNone/>
            </a:pPr>
            <a:r>
              <a:rPr lang="en-US" altLang="en-US" sz="2000" kern="1200" dirty="0">
                <a:solidFill>
                  <a:srgbClr val="080808"/>
                </a:solidFill>
                <a:latin typeface="Arial" panose="020B0604020202020204" pitchFamily="34" charset="0"/>
              </a:rPr>
              <a:t>represents the teacher’s </a:t>
            </a:r>
          </a:p>
          <a:p>
            <a:pPr marL="0" indent="0" algn="ctr">
              <a:lnSpc>
                <a:spcPct val="90000"/>
              </a:lnSpc>
              <a:spcBef>
                <a:spcPct val="0"/>
              </a:spcBef>
              <a:buNone/>
            </a:pPr>
            <a:r>
              <a:rPr lang="en-US" altLang="en-US" sz="2000" kern="1200" dirty="0">
                <a:solidFill>
                  <a:srgbClr val="080808"/>
                </a:solidFill>
                <a:latin typeface="Arial" panose="020B0604020202020204" pitchFamily="34" charset="0"/>
              </a:rPr>
              <a:t>summary judgment of student performance</a:t>
            </a:r>
            <a:endParaRPr lang="en-GB" sz="2000" kern="1200" dirty="0">
              <a:solidFill>
                <a:srgbClr val="080808"/>
              </a:solidFill>
              <a:latin typeface="Arial" panose="020B0604020202020204" pitchFamily="34" charset="0"/>
            </a:endParaRPr>
          </a:p>
        </p:txBody>
      </p:sp>
      <p:sp>
        <p:nvSpPr>
          <p:cNvPr id="4" name="Content Placeholder 3"/>
          <p:cNvSpPr>
            <a:spLocks noGrp="1"/>
          </p:cNvSpPr>
          <p:nvPr>
            <p:ph sz="quarter" idx="12"/>
          </p:nvPr>
        </p:nvSpPr>
        <p:spPr>
          <a:xfrm>
            <a:off x="1275026" y="5180595"/>
            <a:ext cx="3478520" cy="1216576"/>
          </a:xfrm>
        </p:spPr>
        <p:txBody>
          <a:bodyPr/>
          <a:lstStyle/>
          <a:p>
            <a:pPr marL="0" indent="0" algn="ctr">
              <a:lnSpc>
                <a:spcPct val="90000"/>
              </a:lnSpc>
              <a:spcBef>
                <a:spcPts val="0"/>
              </a:spcBef>
              <a:buNone/>
            </a:pPr>
            <a:r>
              <a:rPr lang="en-US" altLang="en-US" sz="2000" b="1" kern="1200" dirty="0">
                <a:solidFill>
                  <a:srgbClr val="080808"/>
                </a:solidFill>
                <a:latin typeface="Arial" panose="020B0604020202020204" pitchFamily="34" charset="0"/>
              </a:rPr>
              <a:t>Guidance: </a:t>
            </a:r>
            <a:r>
              <a:rPr lang="en-US" altLang="en-US" sz="2000" kern="1200" dirty="0">
                <a:solidFill>
                  <a:srgbClr val="080808"/>
                </a:solidFill>
                <a:latin typeface="Arial" panose="020B0604020202020204" pitchFamily="34" charset="0"/>
              </a:rPr>
              <a:t>Helps in appropriate course selection and identifying students with special needs</a:t>
            </a:r>
            <a:endParaRPr lang="en-GB" sz="2000" kern="1200" dirty="0">
              <a:solidFill>
                <a:srgbClr val="080808"/>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591" y="795850"/>
            <a:ext cx="5481637" cy="644525"/>
          </a:xfrm>
        </p:spPr>
        <p:txBody>
          <a:bodyPr/>
          <a:lstStyle/>
          <a:p>
            <a:pPr eaLnBrk="1" hangingPunct="1"/>
            <a:r>
              <a:rPr lang="en-US" altLang="en-US" sz="3600" dirty="0"/>
              <a:t>Standards of Comparison</a:t>
            </a:r>
            <a:endParaRPr lang="en-GB" sz="3600" dirty="0"/>
          </a:p>
        </p:txBody>
      </p:sp>
      <p:sp>
        <p:nvSpPr>
          <p:cNvPr id="9" name="Content Placeholder 6"/>
          <p:cNvSpPr>
            <a:spLocks noGrp="1"/>
          </p:cNvSpPr>
          <p:nvPr>
            <p:ph sz="quarter" idx="11"/>
          </p:nvPr>
        </p:nvSpPr>
        <p:spPr>
          <a:xfrm>
            <a:off x="609601" y="1841406"/>
            <a:ext cx="3810000" cy="830997"/>
          </a:xfrm>
          <a:solidFill>
            <a:schemeClr val="accent2"/>
          </a:solidFill>
          <a:ln w="9525">
            <a:solidFill>
              <a:schemeClr val="hlink"/>
            </a:solidFill>
            <a:miter lim="800000"/>
            <a:headEnd/>
            <a:tailEnd/>
          </a:ln>
        </p:spPr>
        <p:txBody>
          <a:bodyPr>
            <a:spAutoFit/>
          </a:bodyPr>
          <a:lstStyle/>
          <a:p>
            <a:pPr marL="0" indent="0" algn="ctr" eaLnBrk="1" hangingPunct="1">
              <a:spcBef>
                <a:spcPct val="0"/>
              </a:spcBef>
              <a:buNone/>
            </a:pPr>
            <a:r>
              <a:rPr lang="en-US" altLang="en-US" sz="2400" b="1" kern="1200" dirty="0">
                <a:latin typeface="Arial" panose="020B0604020202020204" pitchFamily="34" charset="0"/>
              </a:rPr>
              <a:t>Norm-Referenced Grading</a:t>
            </a:r>
            <a:endParaRPr lang="en-GB" sz="2400" b="1" kern="1200" dirty="0">
              <a:latin typeface="Arial" panose="020B0604020202020204" pitchFamily="34" charset="0"/>
            </a:endParaRPr>
          </a:p>
        </p:txBody>
      </p:sp>
      <p:sp>
        <p:nvSpPr>
          <p:cNvPr id="11" name="Content Placeholder 6"/>
          <p:cNvSpPr>
            <a:spLocks noGrp="1"/>
          </p:cNvSpPr>
          <p:nvPr>
            <p:ph sz="quarter" idx="13"/>
          </p:nvPr>
        </p:nvSpPr>
        <p:spPr>
          <a:xfrm>
            <a:off x="533400" y="2743200"/>
            <a:ext cx="3505200" cy="3429000"/>
          </a:xfrm>
        </p:spPr>
        <p:txBody>
          <a:bodyPr/>
          <a:lstStyle/>
          <a:p>
            <a:pPr marL="254000" indent="-254000" eaLnBrk="1" hangingPunct="1">
              <a:lnSpc>
                <a:spcPct val="90000"/>
              </a:lnSpc>
              <a:buClr>
                <a:srgbClr val="826200"/>
              </a:buClr>
              <a:buSzPct val="100000"/>
              <a:buFont typeface="Arial" panose="020B0604020202020204" pitchFamily="34" charset="0"/>
              <a:buChar char="•"/>
            </a:pPr>
            <a:r>
              <a:rPr lang="en-US" altLang="en-US" sz="2200" dirty="0"/>
              <a:t>Based on comparison of a student’s performance with other students</a:t>
            </a:r>
          </a:p>
          <a:p>
            <a:pPr marL="254000" indent="-254000" eaLnBrk="1" hangingPunct="1">
              <a:lnSpc>
                <a:spcPct val="90000"/>
              </a:lnSpc>
              <a:buClr>
                <a:srgbClr val="826200"/>
              </a:buClr>
              <a:buSzPct val="100000"/>
              <a:buFont typeface="Arial" panose="020B0604020202020204" pitchFamily="34" charset="0"/>
              <a:buChar char="•"/>
            </a:pPr>
            <a:r>
              <a:rPr lang="en-US" altLang="en-US" sz="2200" dirty="0"/>
              <a:t>Referred to as “grading on the curve”</a:t>
            </a:r>
          </a:p>
          <a:p>
            <a:pPr marL="254000" indent="-254000" eaLnBrk="1" hangingPunct="1">
              <a:lnSpc>
                <a:spcPct val="90000"/>
              </a:lnSpc>
              <a:buClr>
                <a:srgbClr val="826200"/>
              </a:buClr>
              <a:buSzPct val="100000"/>
              <a:buFont typeface="Arial" panose="020B0604020202020204" pitchFamily="34" charset="0"/>
              <a:buChar char="•"/>
            </a:pPr>
            <a:r>
              <a:rPr lang="en-US" altLang="en-US" sz="2200" dirty="0"/>
              <a:t>Grading scale determines what percentages of students get particular grades</a:t>
            </a:r>
            <a:endParaRPr lang="en-GB" sz="2200" dirty="0"/>
          </a:p>
        </p:txBody>
      </p:sp>
      <p:sp>
        <p:nvSpPr>
          <p:cNvPr id="10" name="Content Placeholder 8"/>
          <p:cNvSpPr>
            <a:spLocks noGrp="1"/>
          </p:cNvSpPr>
          <p:nvPr>
            <p:ph sz="quarter" idx="12"/>
          </p:nvPr>
        </p:nvSpPr>
        <p:spPr>
          <a:xfrm>
            <a:off x="4572001" y="1841406"/>
            <a:ext cx="4191000" cy="830997"/>
          </a:xfrm>
          <a:solidFill>
            <a:schemeClr val="accent2"/>
          </a:solidFill>
          <a:ln w="9525">
            <a:solidFill>
              <a:schemeClr val="hlink"/>
            </a:solidFill>
            <a:miter lim="800000"/>
            <a:headEnd/>
            <a:tailEnd/>
          </a:ln>
        </p:spPr>
        <p:txBody>
          <a:bodyPr>
            <a:spAutoFit/>
          </a:bodyPr>
          <a:lstStyle/>
          <a:p>
            <a:pPr marL="0" indent="0" algn="ctr" eaLnBrk="1" hangingPunct="1">
              <a:spcBef>
                <a:spcPct val="0"/>
              </a:spcBef>
              <a:buNone/>
            </a:pPr>
            <a:r>
              <a:rPr lang="en-US" altLang="en-US" sz="2400" b="1" kern="1200" dirty="0">
                <a:latin typeface="Arial" panose="020B0604020202020204" pitchFamily="34" charset="0"/>
              </a:rPr>
              <a:t>Criterion-Referenced Grading</a:t>
            </a:r>
            <a:endParaRPr lang="en-GB" sz="2400" b="1" kern="1200" dirty="0">
              <a:latin typeface="Arial" panose="020B0604020202020204" pitchFamily="34" charset="0"/>
            </a:endParaRPr>
          </a:p>
        </p:txBody>
      </p:sp>
      <p:sp>
        <p:nvSpPr>
          <p:cNvPr id="12" name="Content Placeholder 8"/>
          <p:cNvSpPr>
            <a:spLocks noGrp="1"/>
          </p:cNvSpPr>
          <p:nvPr>
            <p:ph sz="quarter" idx="14"/>
          </p:nvPr>
        </p:nvSpPr>
        <p:spPr>
          <a:xfrm>
            <a:off x="4572000" y="2747962"/>
            <a:ext cx="3733800" cy="2662238"/>
          </a:xfrm>
        </p:spPr>
        <p:txBody>
          <a:bodyPr/>
          <a:lstStyle/>
          <a:p>
            <a:pPr marL="268288" indent="-268288" eaLnBrk="1" hangingPunct="1">
              <a:lnSpc>
                <a:spcPct val="90000"/>
              </a:lnSpc>
              <a:buClr>
                <a:srgbClr val="826200"/>
              </a:buClr>
              <a:buSzPct val="100000"/>
              <a:buFont typeface="Arial" panose="020B0604020202020204" pitchFamily="34" charset="0"/>
              <a:buChar char="•"/>
            </a:pPr>
            <a:r>
              <a:rPr kumimoji="1" lang="en-US" altLang="en-US" sz="2200" kern="1200" dirty="0"/>
              <a:t>Based on comparisons with predetermined standards or criteria</a:t>
            </a:r>
          </a:p>
          <a:p>
            <a:pPr marL="268288" indent="-268288" eaLnBrk="1" hangingPunct="1">
              <a:lnSpc>
                <a:spcPct val="90000"/>
              </a:lnSpc>
              <a:buClr>
                <a:srgbClr val="826200"/>
              </a:buClr>
              <a:buSzPct val="100000"/>
              <a:buFont typeface="Arial" panose="020B0604020202020204" pitchFamily="34" charset="0"/>
              <a:buChar char="•"/>
            </a:pPr>
            <a:r>
              <a:rPr kumimoji="1" lang="en-US" altLang="en-US" sz="2200" kern="1200" dirty="0"/>
              <a:t>Referred to as “absolute grading”</a:t>
            </a:r>
          </a:p>
          <a:p>
            <a:pPr marL="268288" indent="-268288" eaLnBrk="1" hangingPunct="1">
              <a:lnSpc>
                <a:spcPct val="90000"/>
              </a:lnSpc>
              <a:buClr>
                <a:srgbClr val="826200"/>
              </a:buClr>
              <a:buSzPct val="100000"/>
              <a:buFont typeface="Arial" panose="020B0604020202020204" pitchFamily="34" charset="0"/>
              <a:buChar char="•"/>
            </a:pPr>
            <a:r>
              <a:rPr kumimoji="1" lang="en-US" altLang="en-US" sz="2200" kern="1200" dirty="0"/>
              <a:t>Grading is based on level of mastery reached in a performance skill</a:t>
            </a:r>
            <a:endParaRPr kumimoji="1" lang="en-GB" sz="2200" kern="1200"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489284"/>
            <a:ext cx="6777037" cy="574675"/>
          </a:xfrm>
        </p:spPr>
        <p:txBody>
          <a:bodyPr/>
          <a:lstStyle/>
          <a:p>
            <a:r>
              <a:rPr lang="en-US" altLang="en-US" sz="3200" dirty="0"/>
              <a:t>Grading and Reporting Performance</a:t>
            </a:r>
            <a:endParaRPr lang="en-GB" sz="3200" dirty="0"/>
          </a:p>
        </p:txBody>
      </p:sp>
      <p:graphicFrame>
        <p:nvGraphicFramePr>
          <p:cNvPr id="5" name="Table Placeholder 4"/>
          <p:cNvGraphicFramePr>
            <a:graphicFrameLocks noGrp="1"/>
          </p:cNvGraphicFramePr>
          <p:nvPr>
            <p:ph type="tbl" sz="quarter" idx="15"/>
            <p:extLst>
              <p:ext uri="{D42A27DB-BD31-4B8C-83A1-F6EECF244321}">
                <p14:modId xmlns:p14="http://schemas.microsoft.com/office/powerpoint/2010/main" val="4188321026"/>
              </p:ext>
            </p:extLst>
          </p:nvPr>
        </p:nvGraphicFramePr>
        <p:xfrm>
          <a:off x="1083808" y="1574956"/>
          <a:ext cx="7767638" cy="4815089"/>
        </p:xfrm>
        <a:graphic>
          <a:graphicData uri="http://schemas.openxmlformats.org/drawingml/2006/table">
            <a:tbl>
              <a:tblPr firstRow="1" bandRow="1">
                <a:tableStyleId>{5C22544A-7EE6-4342-B048-85BDC9FD1C3A}</a:tableStyleId>
              </a:tblPr>
              <a:tblGrid>
                <a:gridCol w="2802392">
                  <a:extLst>
                    <a:ext uri="{9D8B030D-6E8A-4147-A177-3AD203B41FA5}">
                      <a16:colId xmlns:a16="http://schemas.microsoft.com/office/drawing/2014/main" val="20000"/>
                    </a:ext>
                  </a:extLst>
                </a:gridCol>
                <a:gridCol w="4965246">
                  <a:extLst>
                    <a:ext uri="{9D8B030D-6E8A-4147-A177-3AD203B41FA5}">
                      <a16:colId xmlns:a16="http://schemas.microsoft.com/office/drawing/2014/main" val="20001"/>
                    </a:ext>
                  </a:extLst>
                </a:gridCol>
              </a:tblGrid>
              <a:tr h="2006444">
                <a:tc>
                  <a:txBody>
                    <a:bodyPr/>
                    <a:lstStyle/>
                    <a:p>
                      <a:pPr>
                        <a:lnSpc>
                          <a:spcPct val="90000"/>
                        </a:lnSpc>
                      </a:pPr>
                      <a:r>
                        <a:rPr lang="en-US" sz="2400" b="1" kern="1200" dirty="0">
                          <a:solidFill>
                            <a:schemeClr val="tx1"/>
                          </a:solidFill>
                          <a:latin typeface="+mn-lt"/>
                          <a:ea typeface="+mn-ea"/>
                          <a:cs typeface="+mn-cs"/>
                        </a:rPr>
                        <a:t>The Report Card</a:t>
                      </a:r>
                      <a:endParaRPr lang="en-GB" sz="2400" b="1" kern="1200" dirty="0">
                        <a:solidFill>
                          <a:schemeClr val="tx1"/>
                        </a:solidFill>
                        <a:latin typeface="+mn-lt"/>
                        <a:ea typeface="+mn-ea"/>
                        <a:cs typeface="+mn-cs"/>
                      </a:endParaRPr>
                    </a:p>
                  </a:txBody>
                  <a:tcPr>
                    <a:noFill/>
                  </a:tcPr>
                </a:tc>
                <a:tc>
                  <a:txBody>
                    <a:bodyPr/>
                    <a:lstStyle/>
                    <a:p>
                      <a:pPr marL="174625" marR="0" lvl="0" indent="-174625" algn="l" defTabSz="914400" rtl="0" eaLnBrk="0" fontAlgn="base" latinLnBrk="0" hangingPunct="0">
                        <a:lnSpc>
                          <a:spcPct val="99000"/>
                        </a:lnSpc>
                        <a:spcBef>
                          <a:spcPct val="0"/>
                        </a:spcBef>
                        <a:spcAft>
                          <a:spcPct val="0"/>
                        </a:spcAft>
                        <a:buClr>
                          <a:srgbClr val="826200"/>
                        </a:buClr>
                        <a:buSzPct val="100000"/>
                        <a:buFont typeface="Arial" panose="020B0604020202020204" pitchFamily="34" charset="0"/>
                        <a:buChar char="•"/>
                        <a:tabLst/>
                      </a:pPr>
                      <a:r>
                        <a:rPr kumimoji="0" lang="en-US" sz="1800" b="0" i="0" u="none" strike="noStrike" kern="1200" cap="none" normalizeH="0" baseline="0" dirty="0">
                          <a:ln>
                            <a:noFill/>
                          </a:ln>
                          <a:solidFill>
                            <a:srgbClr val="080808"/>
                          </a:solidFill>
                          <a:effectLst/>
                          <a:latin typeface="Arial" charset="0"/>
                          <a:ea typeface="+mn-ea"/>
                          <a:cs typeface="+mn-cs"/>
                        </a:rPr>
                        <a:t>Standard method of reporting student progress</a:t>
                      </a:r>
                    </a:p>
                    <a:p>
                      <a:pPr marL="174625" marR="0" lvl="0" indent="-174625" algn="l" defTabSz="914400" rtl="0" eaLnBrk="0" fontAlgn="base" latinLnBrk="0" hangingPunct="0">
                        <a:lnSpc>
                          <a:spcPct val="99000"/>
                        </a:lnSpc>
                        <a:spcBef>
                          <a:spcPct val="0"/>
                        </a:spcBef>
                        <a:spcAft>
                          <a:spcPct val="0"/>
                        </a:spcAft>
                        <a:buClr>
                          <a:srgbClr val="826200"/>
                        </a:buClr>
                        <a:buSzPct val="100000"/>
                        <a:buFont typeface="Arial" panose="020B0604020202020204" pitchFamily="34" charset="0"/>
                        <a:buChar char="•"/>
                        <a:tabLst/>
                      </a:pPr>
                      <a:r>
                        <a:rPr kumimoji="0" lang="en-US" sz="1800" b="0" i="0" u="none" strike="noStrike" kern="1200" cap="none" normalizeH="0" baseline="0" dirty="0">
                          <a:ln>
                            <a:noFill/>
                          </a:ln>
                          <a:solidFill>
                            <a:srgbClr val="080808"/>
                          </a:solidFill>
                          <a:effectLst/>
                          <a:latin typeface="Arial" charset="0"/>
                          <a:ea typeface="+mn-ea"/>
                          <a:cs typeface="+mn-cs"/>
                        </a:rPr>
                        <a:t>Typically uses letter grades, numerical scores, and checklists</a:t>
                      </a:r>
                    </a:p>
                    <a:p>
                      <a:pPr marL="174625" marR="0" lvl="0" indent="-174625" algn="l" defTabSz="914400" rtl="0" eaLnBrk="0" fontAlgn="base" latinLnBrk="0" hangingPunct="0">
                        <a:lnSpc>
                          <a:spcPct val="99000"/>
                        </a:lnSpc>
                        <a:spcBef>
                          <a:spcPct val="0"/>
                        </a:spcBef>
                        <a:spcAft>
                          <a:spcPct val="0"/>
                        </a:spcAft>
                        <a:buClr>
                          <a:srgbClr val="826200"/>
                        </a:buClr>
                        <a:buSzPct val="100000"/>
                        <a:buFont typeface="Arial" panose="020B0604020202020204" pitchFamily="34" charset="0"/>
                        <a:buChar char="•"/>
                        <a:tabLst/>
                      </a:pPr>
                      <a:r>
                        <a:rPr kumimoji="0" lang="en-US" sz="1800" b="0" i="0" u="none" strike="noStrike" kern="1200" cap="none" normalizeH="0" baseline="0" dirty="0">
                          <a:ln>
                            <a:noFill/>
                          </a:ln>
                          <a:solidFill>
                            <a:srgbClr val="080808"/>
                          </a:solidFill>
                          <a:effectLst/>
                          <a:latin typeface="Arial" charset="0"/>
                          <a:ea typeface="+mn-ea"/>
                          <a:cs typeface="+mn-cs"/>
                        </a:rPr>
                        <a:t>Some report affective characteristics.</a:t>
                      </a:r>
                    </a:p>
                    <a:p>
                      <a:pPr marL="174625" marR="0" lvl="0" indent="-174625" algn="l" defTabSz="914400" rtl="0" eaLnBrk="0" fontAlgn="base" latinLnBrk="0" hangingPunct="0">
                        <a:lnSpc>
                          <a:spcPct val="99000"/>
                        </a:lnSpc>
                        <a:spcBef>
                          <a:spcPct val="0"/>
                        </a:spcBef>
                        <a:spcAft>
                          <a:spcPct val="0"/>
                        </a:spcAft>
                        <a:buClr>
                          <a:srgbClr val="826200"/>
                        </a:buClr>
                        <a:buSzPct val="100000"/>
                        <a:buFont typeface="Arial" panose="020B0604020202020204" pitchFamily="34" charset="0"/>
                        <a:buChar char="•"/>
                        <a:tabLst/>
                      </a:pPr>
                      <a:r>
                        <a:rPr kumimoji="0" lang="en-US" sz="1800" b="0" i="0" u="none" strike="noStrike" kern="1200" cap="none" normalizeH="0" baseline="0" dirty="0">
                          <a:ln>
                            <a:noFill/>
                          </a:ln>
                          <a:solidFill>
                            <a:srgbClr val="080808"/>
                          </a:solidFill>
                          <a:effectLst/>
                          <a:latin typeface="Arial" charset="0"/>
                          <a:ea typeface="+mn-ea"/>
                          <a:cs typeface="+mn-cs"/>
                        </a:rPr>
                        <a:t>Some provide the teacher’s summative comments</a:t>
                      </a:r>
                      <a:endParaRPr kumimoji="0" lang="en-GB" sz="1800" b="0" i="0" u="none" strike="noStrike" kern="1200" cap="none" normalizeH="0" baseline="0" dirty="0">
                        <a:ln>
                          <a:noFill/>
                        </a:ln>
                        <a:solidFill>
                          <a:srgbClr val="080808"/>
                        </a:solidFill>
                        <a:effectLst/>
                        <a:latin typeface="Arial" charset="0"/>
                        <a:ea typeface="+mn-ea"/>
                        <a:cs typeface="+mn-cs"/>
                      </a:endParaRPr>
                    </a:p>
                  </a:txBody>
                  <a:tcPr>
                    <a:noFill/>
                  </a:tcPr>
                </a:tc>
                <a:extLst>
                  <a:ext uri="{0D108BD9-81ED-4DB2-BD59-A6C34878D82A}">
                    <a16:rowId xmlns:a16="http://schemas.microsoft.com/office/drawing/2014/main" val="10000"/>
                  </a:ext>
                </a:extLst>
              </a:tr>
              <a:tr h="1447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latin typeface="+mn-lt"/>
                          <a:ea typeface="+mn-ea"/>
                          <a:cs typeface="+mn-cs"/>
                        </a:rPr>
                        <a:t>Written Progress Report</a:t>
                      </a:r>
                      <a:endParaRPr lang="en-GB" sz="2400" b="1" kern="1200" dirty="0">
                        <a:solidFill>
                          <a:schemeClr val="tx1"/>
                        </a:solidFill>
                        <a:latin typeface="+mn-lt"/>
                        <a:ea typeface="+mn-ea"/>
                        <a:cs typeface="+mn-cs"/>
                      </a:endParaRPr>
                    </a:p>
                  </a:txBody>
                  <a:tcPr>
                    <a:noFill/>
                  </a:tcPr>
                </a:tc>
                <a:tc>
                  <a:txBody>
                    <a:bodyPr/>
                    <a:lstStyle/>
                    <a:p>
                      <a:pPr marL="165100" marR="0" lvl="0" indent="-165100" algn="l" defTabSz="914400" rtl="0" eaLnBrk="0" fontAlgn="base" latinLnBrk="0" hangingPunct="0">
                        <a:lnSpc>
                          <a:spcPts val="2200"/>
                        </a:lnSpc>
                        <a:spcBef>
                          <a:spcPct val="0"/>
                        </a:spcBef>
                        <a:spcAft>
                          <a:spcPct val="0"/>
                        </a:spcAft>
                        <a:buClr>
                          <a:srgbClr val="826200"/>
                        </a:buClr>
                        <a:buSzPct val="100000"/>
                        <a:buFont typeface="Arial" panose="020B0604020202020204" pitchFamily="34" charset="0"/>
                        <a:buChar char="•"/>
                        <a:tabLst/>
                      </a:pPr>
                      <a:r>
                        <a:rPr kumimoji="0" lang="en-US" sz="1800" b="0" i="0" u="none" strike="noStrike" kern="1200" cap="none" normalizeH="0" baseline="0" dirty="0">
                          <a:ln>
                            <a:noFill/>
                          </a:ln>
                          <a:solidFill>
                            <a:srgbClr val="080808"/>
                          </a:solidFill>
                          <a:effectLst/>
                          <a:latin typeface="Arial" charset="0"/>
                          <a:ea typeface="+mn-ea"/>
                          <a:cs typeface="+mn-cs"/>
                        </a:rPr>
                        <a:t>Can include student’s performance on tests, projects, and reports</a:t>
                      </a:r>
                    </a:p>
                    <a:p>
                      <a:pPr marL="165100" marR="0" lvl="0" indent="-165100" algn="l" defTabSz="914400" rtl="0" eaLnBrk="0" fontAlgn="base" latinLnBrk="0" hangingPunct="0">
                        <a:lnSpc>
                          <a:spcPts val="2200"/>
                        </a:lnSpc>
                        <a:spcBef>
                          <a:spcPct val="0"/>
                        </a:spcBef>
                        <a:spcAft>
                          <a:spcPct val="0"/>
                        </a:spcAft>
                        <a:buClr>
                          <a:srgbClr val="826200"/>
                        </a:buClr>
                        <a:buSzPct val="100000"/>
                        <a:buFont typeface="Arial" panose="020B0604020202020204" pitchFamily="34" charset="0"/>
                        <a:buChar char="•"/>
                        <a:tabLst/>
                      </a:pPr>
                      <a:r>
                        <a:rPr kumimoji="0" lang="en-US" sz="1800" b="0" i="0" u="none" strike="noStrike" kern="1200" cap="none" normalizeH="0" baseline="0" dirty="0">
                          <a:ln>
                            <a:noFill/>
                          </a:ln>
                          <a:solidFill>
                            <a:srgbClr val="080808"/>
                          </a:solidFill>
                          <a:effectLst/>
                          <a:latin typeface="Arial" charset="0"/>
                          <a:ea typeface="+mn-ea"/>
                          <a:cs typeface="+mn-cs"/>
                        </a:rPr>
                        <a:t>Can include comments on student motivation, cooperation, and behavior</a:t>
                      </a:r>
                    </a:p>
                    <a:p>
                      <a:pPr marL="165100" marR="0" lvl="0" indent="-165100" algn="l" defTabSz="914400" rtl="0" eaLnBrk="0" fontAlgn="base" latinLnBrk="0" hangingPunct="0">
                        <a:lnSpc>
                          <a:spcPts val="2200"/>
                        </a:lnSpc>
                        <a:spcBef>
                          <a:spcPct val="0"/>
                        </a:spcBef>
                        <a:spcAft>
                          <a:spcPct val="0"/>
                        </a:spcAft>
                        <a:buClr>
                          <a:srgbClr val="826200"/>
                        </a:buClr>
                        <a:buSzPct val="100000"/>
                        <a:buFont typeface="Arial" panose="020B0604020202020204" pitchFamily="34" charset="0"/>
                        <a:buChar char="•"/>
                        <a:tabLst/>
                      </a:pPr>
                      <a:r>
                        <a:rPr kumimoji="0" lang="en-US" sz="1800" b="0" i="0" u="none" strike="noStrike" kern="1200" cap="none" normalizeH="0" baseline="0" dirty="0">
                          <a:ln>
                            <a:noFill/>
                          </a:ln>
                          <a:solidFill>
                            <a:srgbClr val="080808"/>
                          </a:solidFill>
                          <a:effectLst/>
                          <a:latin typeface="Arial" charset="0"/>
                          <a:ea typeface="+mn-ea"/>
                          <a:cs typeface="+mn-cs"/>
                        </a:rPr>
                        <a:t>Can also include suggestions for parents</a:t>
                      </a:r>
                      <a:endParaRPr lang="en-GB" dirty="0"/>
                    </a:p>
                  </a:txBody>
                  <a:tcPr>
                    <a:noFill/>
                  </a:tcPr>
                </a:tc>
                <a:extLst>
                  <a:ext uri="{0D108BD9-81ED-4DB2-BD59-A6C34878D82A}">
                    <a16:rowId xmlns:a16="http://schemas.microsoft.com/office/drawing/2014/main" val="10001"/>
                  </a:ext>
                </a:extLst>
              </a:tr>
              <a:tr h="1320205">
                <a:tc>
                  <a:txBody>
                    <a:bodyPr/>
                    <a:lstStyle/>
                    <a:p>
                      <a:r>
                        <a:rPr lang="en-US" sz="2400" b="1" kern="1200" dirty="0">
                          <a:solidFill>
                            <a:schemeClr val="tx1"/>
                          </a:solidFill>
                          <a:latin typeface="+mn-lt"/>
                          <a:ea typeface="+mn-ea"/>
                          <a:cs typeface="+mn-cs"/>
                        </a:rPr>
                        <a:t>Parent-Teacher Conference</a:t>
                      </a:r>
                      <a:endParaRPr lang="en-GB" sz="2400" b="1" kern="1200" dirty="0">
                        <a:solidFill>
                          <a:schemeClr val="tx1"/>
                        </a:solidFill>
                        <a:latin typeface="+mn-lt"/>
                        <a:ea typeface="+mn-ea"/>
                        <a:cs typeface="+mn-cs"/>
                      </a:endParaRPr>
                    </a:p>
                  </a:txBody>
                  <a:tcPr>
                    <a:noFill/>
                  </a:tcPr>
                </a:tc>
                <a:tc>
                  <a:txBody>
                    <a:bodyPr/>
                    <a:lstStyle/>
                    <a:p>
                      <a:pPr marL="176213" marR="0" lvl="0" indent="-176213" algn="l" defTabSz="914400" rtl="0" eaLnBrk="0" fontAlgn="base" latinLnBrk="0" hangingPunct="0">
                        <a:lnSpc>
                          <a:spcPct val="105000"/>
                        </a:lnSpc>
                        <a:spcBef>
                          <a:spcPct val="0"/>
                        </a:spcBef>
                        <a:spcAft>
                          <a:spcPct val="0"/>
                        </a:spcAft>
                        <a:buClr>
                          <a:srgbClr val="826200"/>
                        </a:buClr>
                        <a:buSzPct val="100000"/>
                        <a:buFont typeface="Arial" panose="020B0604020202020204" pitchFamily="34" charset="0"/>
                        <a:buChar char="•"/>
                        <a:tabLst/>
                      </a:pPr>
                      <a:r>
                        <a:rPr kumimoji="0" lang="en-US" sz="1800" b="0" i="0" u="none" strike="noStrike" cap="none" normalizeH="0" baseline="0" dirty="0">
                          <a:ln>
                            <a:noFill/>
                          </a:ln>
                          <a:solidFill>
                            <a:srgbClr val="080808"/>
                          </a:solidFill>
                          <a:effectLst/>
                          <a:latin typeface="Arial" charset="0"/>
                        </a:rPr>
                        <a:t>Provides an opportunity to give parents useful information</a:t>
                      </a:r>
                    </a:p>
                    <a:p>
                      <a:pPr marL="176213" marR="0" lvl="0" indent="-176213" algn="l" defTabSz="914400" rtl="0" eaLnBrk="0" fontAlgn="base" latinLnBrk="0" hangingPunct="0">
                        <a:lnSpc>
                          <a:spcPct val="105000"/>
                        </a:lnSpc>
                        <a:spcBef>
                          <a:spcPct val="0"/>
                        </a:spcBef>
                        <a:spcAft>
                          <a:spcPct val="0"/>
                        </a:spcAft>
                        <a:buClr>
                          <a:srgbClr val="826200"/>
                        </a:buClr>
                        <a:buSzPct val="100000"/>
                        <a:buFont typeface="Arial" panose="020B0604020202020204" pitchFamily="34" charset="0"/>
                        <a:buChar char="•"/>
                        <a:tabLst/>
                      </a:pPr>
                      <a:r>
                        <a:rPr kumimoji="0" lang="en-US" sz="1800" b="0" i="0" u="none" strike="noStrike" cap="none" normalizeH="0" baseline="0" dirty="0">
                          <a:ln>
                            <a:noFill/>
                          </a:ln>
                          <a:solidFill>
                            <a:srgbClr val="080808"/>
                          </a:solidFill>
                          <a:effectLst/>
                          <a:latin typeface="Arial" charset="0"/>
                        </a:rPr>
                        <a:t>Provides an avenue to develop parent-teacher partnerships on the student’s behalf</a:t>
                      </a:r>
                      <a:endParaRPr lang="en-GB" dirty="0"/>
                    </a:p>
                  </a:txBody>
                  <a:tcPr>
                    <a:no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990600" y="228600"/>
            <a:ext cx="7543800" cy="1184275"/>
          </a:xfrm>
        </p:spPr>
        <p:txBody>
          <a:bodyPr/>
          <a:lstStyle/>
          <a:p>
            <a:pPr eaLnBrk="1" hangingPunct="1"/>
            <a:r>
              <a:rPr lang="en-US" altLang="en-US" sz="3200" dirty="0"/>
              <a:t>Best Practices for Parent-Teacher Conferences: Grades and Assessment</a:t>
            </a:r>
          </a:p>
        </p:txBody>
      </p:sp>
      <p:sp>
        <p:nvSpPr>
          <p:cNvPr id="31747" name="Content Placeholder 2"/>
          <p:cNvSpPr>
            <a:spLocks noGrp="1"/>
          </p:cNvSpPr>
          <p:nvPr>
            <p:ph idx="1"/>
          </p:nvPr>
        </p:nvSpPr>
        <p:spPr>
          <a:xfrm>
            <a:off x="685800" y="1676400"/>
            <a:ext cx="7924800" cy="1143726"/>
          </a:xfrm>
        </p:spPr>
        <p:txBody>
          <a:bodyPr/>
          <a:lstStyle/>
          <a:p>
            <a:pPr marL="0" indent="0" eaLnBrk="1" hangingPunct="1">
              <a:spcAft>
                <a:spcPts val="1500"/>
              </a:spcAft>
              <a:buNone/>
            </a:pPr>
            <a:r>
              <a:rPr lang="en-US" altLang="en-US" sz="2800" dirty="0"/>
              <a:t>Be prepared</a:t>
            </a:r>
          </a:p>
          <a:p>
            <a:pPr marL="333375" lvl="1" indent="-290513" eaLnBrk="1" hangingPunct="1">
              <a:spcBef>
                <a:spcPts val="0"/>
              </a:spcBef>
              <a:buClr>
                <a:srgbClr val="626220"/>
              </a:buClr>
              <a:buSzPct val="100000"/>
              <a:buFont typeface="Arial" panose="020B0604020202020204" pitchFamily="34" charset="0"/>
              <a:buChar char="•"/>
            </a:pPr>
            <a:r>
              <a:rPr lang="en-US" altLang="en-US" sz="2400" dirty="0"/>
              <a:t>Review student’s progress prior to the meeting</a:t>
            </a:r>
            <a:endParaRPr lang="en-US" altLang="en-US" sz="2800" dirty="0"/>
          </a:p>
        </p:txBody>
      </p:sp>
      <p:sp>
        <p:nvSpPr>
          <p:cNvPr id="9" name="Content Placeholder 4"/>
          <p:cNvSpPr>
            <a:spLocks noGrp="1"/>
          </p:cNvSpPr>
          <p:nvPr>
            <p:ph sz="quarter" idx="10"/>
          </p:nvPr>
        </p:nvSpPr>
        <p:spPr>
          <a:xfrm>
            <a:off x="684417" y="2868252"/>
            <a:ext cx="7055325" cy="1599474"/>
          </a:xfrm>
        </p:spPr>
        <p:txBody>
          <a:bodyPr/>
          <a:lstStyle/>
          <a:p>
            <a:pPr marL="0" indent="0" eaLnBrk="1" hangingPunct="1">
              <a:spcAft>
                <a:spcPts val="1500"/>
              </a:spcAft>
              <a:buNone/>
            </a:pPr>
            <a:r>
              <a:rPr lang="en-US" altLang="en-US" sz="2800" dirty="0"/>
              <a:t>Be positive</a:t>
            </a:r>
          </a:p>
          <a:p>
            <a:pPr marL="333375" lvl="1" indent="-290513" eaLnBrk="1" hangingPunct="1">
              <a:spcBef>
                <a:spcPts val="0"/>
              </a:spcBef>
              <a:buClr>
                <a:srgbClr val="626220"/>
              </a:buClr>
              <a:buSzPct val="100000"/>
              <a:buFont typeface="Arial" panose="020B0604020202020204" pitchFamily="34" charset="0"/>
              <a:buChar char="•"/>
            </a:pPr>
            <a:r>
              <a:rPr lang="en-US" altLang="en-US" sz="2400" dirty="0"/>
              <a:t>Discuss areas in which the student shows good performance</a:t>
            </a:r>
          </a:p>
        </p:txBody>
      </p:sp>
      <p:sp>
        <p:nvSpPr>
          <p:cNvPr id="10" name="Content Placeholder 7"/>
          <p:cNvSpPr>
            <a:spLocks noGrp="1"/>
          </p:cNvSpPr>
          <p:nvPr>
            <p:ph sz="quarter" idx="11"/>
          </p:nvPr>
        </p:nvSpPr>
        <p:spPr>
          <a:xfrm>
            <a:off x="684001" y="4318660"/>
            <a:ext cx="7317000" cy="2286676"/>
          </a:xfrm>
        </p:spPr>
        <p:txBody>
          <a:bodyPr/>
          <a:lstStyle/>
          <a:p>
            <a:pPr marL="0" indent="0" eaLnBrk="1" hangingPunct="1">
              <a:spcAft>
                <a:spcPts val="1000"/>
              </a:spcAft>
              <a:buNone/>
            </a:pPr>
            <a:r>
              <a:rPr lang="en-US" altLang="en-US" sz="2800" dirty="0"/>
              <a:t>Be objective and honest about improvements needed</a:t>
            </a:r>
          </a:p>
          <a:p>
            <a:pPr marL="0" indent="0" eaLnBrk="1" hangingPunct="1">
              <a:spcAft>
                <a:spcPts val="1000"/>
              </a:spcAft>
              <a:buNone/>
            </a:pPr>
            <a:r>
              <a:rPr lang="en-US" altLang="en-US" sz="2800" dirty="0"/>
              <a:t>Practice good communication skills</a:t>
            </a:r>
          </a:p>
          <a:p>
            <a:pPr marL="0" indent="0" eaLnBrk="1" hangingPunct="1">
              <a:spcAft>
                <a:spcPts val="1000"/>
              </a:spcAft>
              <a:buNone/>
            </a:pPr>
            <a:r>
              <a:rPr lang="en-US" altLang="en-US" sz="2800" dirty="0"/>
              <a:t>Don’t discuss other students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134" y="713300"/>
            <a:ext cx="4140200" cy="727075"/>
          </a:xfrm>
        </p:spPr>
        <p:txBody>
          <a:bodyPr/>
          <a:lstStyle/>
          <a:p>
            <a:r>
              <a:rPr lang="en-US" altLang="en-US" dirty="0"/>
              <a:t>Enter the Debate</a:t>
            </a:r>
            <a:endParaRPr lang="en-GB" dirty="0"/>
          </a:p>
        </p:txBody>
      </p:sp>
      <p:sp>
        <p:nvSpPr>
          <p:cNvPr id="3" name="Content Placeholder 2"/>
          <p:cNvSpPr>
            <a:spLocks noGrp="1"/>
          </p:cNvSpPr>
          <p:nvPr>
            <p:ph idx="1"/>
          </p:nvPr>
        </p:nvSpPr>
        <p:spPr>
          <a:xfrm>
            <a:off x="1959100" y="1676400"/>
            <a:ext cx="5756029" cy="740084"/>
          </a:xfrm>
        </p:spPr>
        <p:txBody>
          <a:bodyPr/>
          <a:lstStyle/>
          <a:p>
            <a:pPr marL="0" indent="0">
              <a:buNone/>
            </a:pPr>
            <a:r>
              <a:rPr lang="en-US" altLang="en-US" i="1" dirty="0"/>
              <a:t>Should grades be abolished?</a:t>
            </a:r>
            <a:endParaRPr lang="en-GB" i="1" dirty="0"/>
          </a:p>
        </p:txBody>
      </p:sp>
      <p:sp>
        <p:nvSpPr>
          <p:cNvPr id="13" name="Content Placeholder 16"/>
          <p:cNvSpPr>
            <a:spLocks noGrp="1"/>
          </p:cNvSpPr>
          <p:nvPr>
            <p:ph sz="quarter" idx="4294967295"/>
          </p:nvPr>
        </p:nvSpPr>
        <p:spPr>
          <a:xfrm>
            <a:off x="1290640" y="2695576"/>
            <a:ext cx="838200" cy="457200"/>
          </a:xfrm>
          <a:prstGeom prst="rect">
            <a:avLst/>
          </a:prstGeom>
        </p:spPr>
        <p:txBody>
          <a:bodyPr/>
          <a:lstStyle/>
          <a:p>
            <a:pPr marL="0" lvl="0" indent="0">
              <a:buNone/>
            </a:pPr>
            <a:r>
              <a:rPr lang="en-US" altLang="en-US" sz="2400" b="1" kern="1200" dirty="0">
                <a:solidFill>
                  <a:srgbClr val="626220"/>
                </a:solidFill>
                <a:latin typeface="Arial" panose="020B0604020202020204" pitchFamily="34" charset="0"/>
              </a:rPr>
              <a:t>YES</a:t>
            </a:r>
            <a:endParaRPr lang="en-GB" sz="2400" b="1" kern="1200" dirty="0">
              <a:solidFill>
                <a:srgbClr val="626220"/>
              </a:solidFill>
              <a:latin typeface="Arial" panose="020B0604020202020204" pitchFamily="34" charset="0"/>
            </a:endParaRPr>
          </a:p>
        </p:txBody>
      </p:sp>
      <p:sp>
        <p:nvSpPr>
          <p:cNvPr id="14" name="Content Placeholder 18"/>
          <p:cNvSpPr>
            <a:spLocks noGrp="1"/>
          </p:cNvSpPr>
          <p:nvPr>
            <p:ph sz="quarter" idx="4294967295"/>
          </p:nvPr>
        </p:nvSpPr>
        <p:spPr>
          <a:xfrm>
            <a:off x="5210176" y="2699246"/>
            <a:ext cx="675409" cy="419376"/>
          </a:xfrm>
          <a:prstGeom prst="rect">
            <a:avLst/>
          </a:prstGeom>
        </p:spPr>
        <p:txBody>
          <a:bodyPr/>
          <a:lstStyle/>
          <a:p>
            <a:pPr marL="0" lvl="0" indent="0">
              <a:buNone/>
            </a:pPr>
            <a:r>
              <a:rPr lang="en-US" altLang="en-US" sz="2400" b="1" kern="1200" dirty="0">
                <a:solidFill>
                  <a:srgbClr val="626220"/>
                </a:solidFill>
                <a:latin typeface="Arial" panose="020B0604020202020204" pitchFamily="34" charset="0"/>
              </a:rPr>
              <a:t>NO</a:t>
            </a:r>
            <a:endParaRPr lang="en-GB" sz="2400" b="1" kern="1200" dirty="0">
              <a:solidFill>
                <a:srgbClr val="626220"/>
              </a:solidFill>
              <a:latin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995754" y="857990"/>
            <a:ext cx="5791200" cy="500063"/>
          </a:xfrm>
        </p:spPr>
        <p:txBody>
          <a:bodyPr/>
          <a:lstStyle/>
          <a:p>
            <a:r>
              <a:rPr lang="en-US" altLang="en-US" sz="3600" dirty="0"/>
              <a:t>Classroom Assessment, 1</a:t>
            </a:r>
            <a:endParaRPr lang="en-GB" sz="3600" dirty="0"/>
          </a:p>
        </p:txBody>
      </p:sp>
      <p:pic>
        <p:nvPicPr>
          <p:cNvPr id="3" name="Picture 2">
            <a:extLst>
              <a:ext uri="{FF2B5EF4-FFF2-40B4-BE49-F238E27FC236}">
                <a16:creationId xmlns:a16="http://schemas.microsoft.com/office/drawing/2014/main" id="{9CDE9CC6-7708-4685-B9AF-AEE0A19A6B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10" t="22923" r="6359" b="6296"/>
          <a:stretch/>
        </p:blipFill>
        <p:spPr>
          <a:xfrm>
            <a:off x="385011" y="1572126"/>
            <a:ext cx="8177548" cy="4854072"/>
          </a:xfrm>
          <a:prstGeom prst="rect">
            <a:avLst/>
          </a:prstGeom>
        </p:spPr>
      </p:pic>
      <p:sp>
        <p:nvSpPr>
          <p:cNvPr id="4" name="Content Placeholder 3">
            <a:extLst>
              <a:ext uri="{FF2B5EF4-FFF2-40B4-BE49-F238E27FC236}">
                <a16:creationId xmlns:a16="http://schemas.microsoft.com/office/drawing/2014/main" id="{0DB903EB-2709-4EBA-A2A6-BB09F075B534}"/>
              </a:ext>
            </a:extLst>
          </p:cNvPr>
          <p:cNvSpPr>
            <a:spLocks noGrp="1"/>
          </p:cNvSpPr>
          <p:nvPr>
            <p:ph sz="half" idx="2"/>
          </p:nvPr>
        </p:nvSpPr>
        <p:spPr>
          <a:xfrm>
            <a:off x="2671106" y="6508508"/>
            <a:ext cx="1830388" cy="263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133" y="333828"/>
            <a:ext cx="6548437" cy="1108075"/>
          </a:xfrm>
        </p:spPr>
        <p:txBody>
          <a:bodyPr/>
          <a:lstStyle/>
          <a:p>
            <a:r>
              <a:rPr lang="en-US" altLang="en-US" sz="3600" dirty="0"/>
              <a:t>Classroom Connections: Crack the Case—</a:t>
            </a:r>
            <a:r>
              <a:rPr lang="en-US" altLang="en-US" sz="2800" i="1" dirty="0">
                <a:solidFill>
                  <a:srgbClr val="626220"/>
                </a:solidFill>
              </a:rPr>
              <a:t>The Case of the Project</a:t>
            </a:r>
            <a:endParaRPr lang="en-GB" sz="2800" i="1" dirty="0">
              <a:solidFill>
                <a:srgbClr val="626220"/>
              </a:solidFill>
            </a:endParaRPr>
          </a:p>
        </p:txBody>
      </p:sp>
      <p:sp>
        <p:nvSpPr>
          <p:cNvPr id="3" name="Content Placeholder 2"/>
          <p:cNvSpPr>
            <a:spLocks noGrp="1"/>
          </p:cNvSpPr>
          <p:nvPr>
            <p:ph idx="1"/>
          </p:nvPr>
        </p:nvSpPr>
        <p:spPr>
          <a:xfrm>
            <a:off x="1087437" y="1752600"/>
            <a:ext cx="7661275" cy="4419600"/>
          </a:xfrm>
        </p:spPr>
        <p:txBody>
          <a:bodyPr/>
          <a:lstStyle/>
          <a:p>
            <a:pPr eaLnBrk="1" hangingPunct="1">
              <a:lnSpc>
                <a:spcPct val="90000"/>
              </a:lnSpc>
              <a:spcBef>
                <a:spcPct val="30000"/>
              </a:spcBef>
              <a:buClr>
                <a:srgbClr val="826200"/>
              </a:buClr>
              <a:buSzPct val="100000"/>
              <a:buFont typeface="Arial" panose="020B0604020202020204" pitchFamily="34" charset="0"/>
              <a:buChar char="•"/>
            </a:pPr>
            <a:r>
              <a:rPr lang="en-US" altLang="en-US" sz="2800" dirty="0"/>
              <a:t>What are the issues involved in this situation?</a:t>
            </a:r>
          </a:p>
          <a:p>
            <a:pPr eaLnBrk="1" hangingPunct="1">
              <a:lnSpc>
                <a:spcPct val="90000"/>
              </a:lnSpc>
              <a:spcBef>
                <a:spcPct val="30000"/>
              </a:spcBef>
              <a:buClr>
                <a:srgbClr val="826200"/>
              </a:buClr>
              <a:buSzPct val="100000"/>
              <a:buFont typeface="Arial" panose="020B0604020202020204" pitchFamily="34" charset="0"/>
              <a:buChar char="•"/>
            </a:pPr>
            <a:r>
              <a:rPr lang="en-US" altLang="en-US" sz="2800" dirty="0"/>
              <a:t>What did Mr. Andrews do wrong?</a:t>
            </a:r>
          </a:p>
          <a:p>
            <a:pPr eaLnBrk="1" hangingPunct="1">
              <a:lnSpc>
                <a:spcPct val="90000"/>
              </a:lnSpc>
              <a:spcBef>
                <a:spcPct val="30000"/>
              </a:spcBef>
              <a:buClr>
                <a:srgbClr val="826200"/>
              </a:buClr>
              <a:buSzPct val="100000"/>
              <a:buFont typeface="Arial" panose="020B0604020202020204" pitchFamily="34" charset="0"/>
              <a:buChar char="•"/>
            </a:pPr>
            <a:r>
              <a:rPr lang="en-US" altLang="en-US" sz="2800" dirty="0"/>
              <a:t>How should he have gone about developing his alternative assessments?</a:t>
            </a:r>
          </a:p>
          <a:p>
            <a:pPr eaLnBrk="1" hangingPunct="1">
              <a:lnSpc>
                <a:spcPct val="90000"/>
              </a:lnSpc>
              <a:spcBef>
                <a:spcPct val="30000"/>
              </a:spcBef>
              <a:buClr>
                <a:srgbClr val="826200"/>
              </a:buClr>
              <a:buSzPct val="100000"/>
              <a:buFont typeface="Arial" panose="020B0604020202020204" pitchFamily="34" charset="0"/>
              <a:buChar char="•"/>
            </a:pPr>
            <a:r>
              <a:rPr lang="en-US" altLang="en-US" sz="2800" dirty="0"/>
              <a:t>How should he have developed his grading guide?</a:t>
            </a:r>
          </a:p>
          <a:p>
            <a:pPr eaLnBrk="1" hangingPunct="1">
              <a:lnSpc>
                <a:spcPct val="90000"/>
              </a:lnSpc>
              <a:spcBef>
                <a:spcPct val="30000"/>
              </a:spcBef>
              <a:buClr>
                <a:srgbClr val="826200"/>
              </a:buClr>
              <a:buSzPct val="100000"/>
              <a:buFont typeface="Arial" panose="020B0604020202020204" pitchFamily="34" charset="0"/>
              <a:buChar char="•"/>
            </a:pPr>
            <a:r>
              <a:rPr lang="en-US" altLang="en-US" sz="2800" dirty="0"/>
              <a:t>What do you think of the practice of including an effort grade on students’ projects? Why?</a:t>
            </a:r>
            <a:endParaRPr lang="en-GB" sz="2800"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133" y="713300"/>
            <a:ext cx="6319837" cy="727075"/>
          </a:xfrm>
        </p:spPr>
        <p:txBody>
          <a:bodyPr/>
          <a:lstStyle/>
          <a:p>
            <a:r>
              <a:rPr lang="en-US" altLang="en-US" dirty="0"/>
              <a:t>Reflection and Observation</a:t>
            </a:r>
            <a:endParaRPr lang="en-GB" dirty="0"/>
          </a:p>
        </p:txBody>
      </p:sp>
      <p:sp>
        <p:nvSpPr>
          <p:cNvPr id="10" name="Content Placeholder 12"/>
          <p:cNvSpPr>
            <a:spLocks noGrp="1"/>
          </p:cNvSpPr>
          <p:nvPr>
            <p:ph sz="quarter" idx="4294967295"/>
          </p:nvPr>
        </p:nvSpPr>
        <p:spPr>
          <a:xfrm>
            <a:off x="3278769" y="1524000"/>
            <a:ext cx="4660319" cy="2776806"/>
          </a:xfrm>
          <a:prstGeom prst="rect">
            <a:avLst/>
          </a:prstGeom>
        </p:spPr>
        <p:txBody>
          <a:bodyPr/>
          <a:lstStyle/>
          <a:p>
            <a:pPr marL="457200" indent="-457200" eaLnBrk="1" hangingPunct="1">
              <a:lnSpc>
                <a:spcPct val="90000"/>
              </a:lnSpc>
              <a:spcAft>
                <a:spcPts val="1500"/>
              </a:spcAft>
              <a:buFont typeface="Wingdings" panose="05000000000000000000" pitchFamily="2" charset="2"/>
              <a:buNone/>
            </a:pPr>
            <a:r>
              <a:rPr lang="en-US" altLang="en-US" sz="2800" b="1" dirty="0"/>
              <a:t>Reflection</a:t>
            </a:r>
          </a:p>
          <a:p>
            <a:pPr marL="290513" indent="-290513" eaLnBrk="1" hangingPunct="1">
              <a:lnSpc>
                <a:spcPct val="90000"/>
              </a:lnSpc>
              <a:buClr>
                <a:srgbClr val="826200"/>
              </a:buClr>
              <a:buSzPct val="100000"/>
              <a:buFont typeface="Arial" panose="020B0604020202020204" pitchFamily="34" charset="0"/>
              <a:buChar char="•"/>
            </a:pPr>
            <a:r>
              <a:rPr lang="en-US" altLang="en-US" sz="2400" i="1" dirty="0"/>
              <a:t>How have teachers assessed your learning? </a:t>
            </a:r>
          </a:p>
          <a:p>
            <a:pPr marL="290513" indent="-290513" eaLnBrk="1" hangingPunct="1">
              <a:lnSpc>
                <a:spcPct val="90000"/>
              </a:lnSpc>
              <a:buClr>
                <a:srgbClr val="826200"/>
              </a:buClr>
              <a:buSzPct val="100000"/>
              <a:buFont typeface="Arial" panose="020B0604020202020204" pitchFamily="34" charset="0"/>
              <a:buChar char="•"/>
            </a:pPr>
            <a:r>
              <a:rPr lang="en-US" altLang="en-US" sz="2400" i="1" dirty="0"/>
              <a:t>How did different types of feedback affect your self-perceptions and motivation to learn?</a:t>
            </a:r>
            <a:endParaRPr lang="en-GB" sz="2400" i="1" dirty="0"/>
          </a:p>
        </p:txBody>
      </p:sp>
      <p:pic>
        <p:nvPicPr>
          <p:cNvPr id="33794" name="Picture 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990600" y="2057400"/>
            <a:ext cx="1784350" cy="2700338"/>
          </a:xfrm>
          <a:noFill/>
          <a:ln>
            <a:solidFill>
              <a:schemeClr val="folHlink"/>
            </a:solid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4513-6E88-46AC-8493-9B9AE1BAE2E6}"/>
              </a:ext>
            </a:extLst>
          </p:cNvPr>
          <p:cNvSpPr>
            <a:spLocks noGrp="1"/>
          </p:cNvSpPr>
          <p:nvPr>
            <p:ph type="title"/>
          </p:nvPr>
        </p:nvSpPr>
        <p:spPr>
          <a:xfrm>
            <a:off x="228600" y="533400"/>
            <a:ext cx="8610600" cy="5867400"/>
          </a:xfrm>
        </p:spPr>
        <p:txBody>
          <a:bodyPr anchor="ctr"/>
          <a:lstStyle/>
          <a:p>
            <a:pPr algn="ctr"/>
            <a:r>
              <a:rPr lang="en-US" dirty="0">
                <a:cs typeface="Calibri" panose="020F0502020204030204" pitchFamily="34" charset="0"/>
              </a:rPr>
              <a:t>Appendix of Image for Long Descriptions</a:t>
            </a:r>
          </a:p>
        </p:txBody>
      </p:sp>
    </p:spTree>
    <p:extLst>
      <p:ext uri="{BB962C8B-B14F-4D97-AF65-F5344CB8AC3E}">
        <p14:creationId xmlns:p14="http://schemas.microsoft.com/office/powerpoint/2010/main" val="4157917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t>Classroom Assessment, 1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1676400"/>
          </a:xfrm>
        </p:spPr>
        <p:txBody>
          <a:bodyPr/>
          <a:lstStyle/>
          <a:p>
            <a:pPr marL="0" indent="0">
              <a:buNone/>
            </a:pPr>
            <a:r>
              <a:rPr lang="en-US" sz="1400" dirty="0">
                <a:cs typeface="Calibri" panose="020F0502020204030204" pitchFamily="34" charset="0"/>
              </a:rPr>
              <a:t>This slide illustrates a flowchart on classroom assessment. It contains six boxes, one of which is positioned at the center. The other boxes are connected to the box at the center via lines. The box at the center reads the classroom as an assessment context. </a:t>
            </a:r>
          </a:p>
          <a:p>
            <a:pPr marL="0" indent="0">
              <a:buNone/>
            </a:pPr>
            <a:r>
              <a:rPr lang="en-US" sz="1400" dirty="0">
                <a:cs typeface="Calibri" panose="020F0502020204030204" pitchFamily="34" charset="0"/>
              </a:rPr>
              <a:t>In an anticlockwise manner of appearance, the content in the other five boxes reads assessment as an integral part of teaching, making assessment compatible with contemporary views of learning and motivation, creating clear, appropriate learning targets, establishing high-quality assessments, and current trends.</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1885360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t>Assessment as an Integral Part of Teaching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1143000"/>
          </a:xfrm>
        </p:spPr>
        <p:txBody>
          <a:bodyPr/>
          <a:lstStyle/>
          <a:p>
            <a:pPr marL="0" indent="0">
              <a:buNone/>
            </a:pPr>
            <a:r>
              <a:rPr lang="en-US" sz="1400" dirty="0">
                <a:cs typeface="Calibri" panose="020F0502020204030204" pitchFamily="34" charset="0"/>
              </a:rPr>
              <a:t>This figure illustrates the concept of assessment as an integral part of teaching. The figure is in the form of a cyclic flowchart with three components. In a clockwise manner of appearance, these three components read preinstruction assessment, formative assessment, and summative assessment.</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3001077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t>Classroom Assessment, 2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1371600"/>
          </a:xfrm>
        </p:spPr>
        <p:txBody>
          <a:bodyPr/>
          <a:lstStyle/>
          <a:p>
            <a:pPr marL="0" indent="0">
              <a:buNone/>
            </a:pPr>
            <a:r>
              <a:rPr lang="en-US" sz="1400" dirty="0">
                <a:cs typeface="Calibri" panose="020F0502020204030204" pitchFamily="34" charset="0"/>
              </a:rPr>
              <a:t>This slide illustrates a flowchart on classroom assessment. It contains three boxes, one of which is positioned at the center of the illustration. The other boxes are connected to the box at the center via lines. The box is labeled traditional tests. </a:t>
            </a:r>
          </a:p>
          <a:p>
            <a:pPr marL="0" indent="0">
              <a:buNone/>
            </a:pPr>
            <a:r>
              <a:rPr lang="en-US" sz="1400" dirty="0">
                <a:cs typeface="Calibri" panose="020F0502020204030204" pitchFamily="34" charset="0"/>
              </a:rPr>
              <a:t>Of the other two boxes, the box on the left is labeled selected-response items. The box on the right is labeled constructed-response items.</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2724172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t>Classroom Assessment, 3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1371600"/>
          </a:xfrm>
        </p:spPr>
        <p:txBody>
          <a:bodyPr/>
          <a:lstStyle/>
          <a:p>
            <a:pPr marL="0" indent="0">
              <a:buNone/>
            </a:pPr>
            <a:r>
              <a:rPr lang="en-US" sz="1400" dirty="0">
                <a:cs typeface="Calibri" panose="020F0502020204030204" pitchFamily="34" charset="0"/>
              </a:rPr>
              <a:t>This slide illustrates a flowchart on classroom assessment. It contains four boxes, one of which is positioned at the center. The other boxes are connected to the box at the center via lines. The content in the box positioned at the center reads alternative assessments. </a:t>
            </a:r>
          </a:p>
          <a:p>
            <a:pPr marL="0" indent="0">
              <a:buNone/>
            </a:pPr>
            <a:r>
              <a:rPr lang="en-US" sz="1400" dirty="0">
                <a:cs typeface="Calibri" panose="020F0502020204030204" pitchFamily="34" charset="0"/>
              </a:rPr>
              <a:t>From the left to the right, the content in the other three boxes reads trends in alternative assessment, performance assessment, and portfolio assessment.</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694290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t>Classroom Assessment, 4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1524000"/>
          </a:xfrm>
        </p:spPr>
        <p:txBody>
          <a:bodyPr/>
          <a:lstStyle/>
          <a:p>
            <a:pPr marL="0" indent="0">
              <a:buNone/>
            </a:pPr>
            <a:r>
              <a:rPr lang="en-US" sz="1400" dirty="0">
                <a:cs typeface="Calibri" panose="020F0502020204030204" pitchFamily="34" charset="0"/>
              </a:rPr>
              <a:t>This slide illustrates a flowchart on classroom assessment. It contains five boxes, one of which is positioned at the center. The other four boxes are connected to the box at the center via lines. The content in the box positioned at the center reads grading and reporting performance. </a:t>
            </a:r>
          </a:p>
          <a:p>
            <a:pPr marL="0" indent="0">
              <a:buNone/>
            </a:pPr>
            <a:r>
              <a:rPr lang="en-US" sz="1400" dirty="0">
                <a:cs typeface="Calibri" panose="020F0502020204030204" pitchFamily="34" charset="0"/>
              </a:rPr>
              <a:t>In an anticlockwise manner of appearance, the content in the other boxes reads the purposes of grading, the components of a grading system, reporting students’ progress and grades to parents, and some issues in grading.</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106678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071563" y="685800"/>
            <a:ext cx="7158037" cy="727075"/>
          </a:xfrm>
        </p:spPr>
        <p:txBody>
          <a:bodyPr/>
          <a:lstStyle/>
          <a:p>
            <a:pPr eaLnBrk="1" hangingPunct="1"/>
            <a:r>
              <a:rPr lang="en-US" altLang="en-US" dirty="0"/>
              <a:t>Connecting with Teachers</a:t>
            </a:r>
          </a:p>
        </p:txBody>
      </p:sp>
      <p:sp>
        <p:nvSpPr>
          <p:cNvPr id="9219" name="Content Placeholder 2"/>
          <p:cNvSpPr>
            <a:spLocks noGrp="1"/>
          </p:cNvSpPr>
          <p:nvPr>
            <p:ph idx="1"/>
          </p:nvPr>
        </p:nvSpPr>
        <p:spPr>
          <a:xfrm>
            <a:off x="533400" y="1600199"/>
            <a:ext cx="7543800" cy="4981575"/>
          </a:xfrm>
        </p:spPr>
        <p:txBody>
          <a:bodyPr/>
          <a:lstStyle/>
          <a:p>
            <a:pPr marL="0" indent="0" eaLnBrk="1" hangingPunct="1">
              <a:spcAft>
                <a:spcPts val="1500"/>
              </a:spcAft>
              <a:buNone/>
            </a:pPr>
            <a:r>
              <a:rPr lang="en-US" altLang="en-US" sz="2400" dirty="0"/>
              <a:t>Vicky Farrow, a former high school teacher who currently teaches educational psychology, believes that classroom assessment is an ongoing process</a:t>
            </a:r>
          </a:p>
          <a:p>
            <a:pPr marL="347663" lvl="1" indent="-347663" eaLnBrk="1" hangingPunct="1">
              <a:buClr>
                <a:srgbClr val="626220"/>
              </a:buClr>
              <a:buSzPct val="100000"/>
              <a:buFont typeface="Arial" panose="020B0604020202020204" pitchFamily="34" charset="0"/>
              <a:buChar char="•"/>
            </a:pPr>
            <a:r>
              <a:rPr lang="en-US" altLang="en-US" sz="2400" dirty="0"/>
              <a:t>It is more than giving tests or assigning grades</a:t>
            </a:r>
          </a:p>
          <a:p>
            <a:pPr marL="347663" lvl="1" indent="-347663" eaLnBrk="1" hangingPunct="1">
              <a:buClr>
                <a:srgbClr val="626220"/>
              </a:buClr>
              <a:buSzPct val="100000"/>
              <a:buFont typeface="Arial" panose="020B0604020202020204" pitchFamily="34" charset="0"/>
              <a:buChar char="•"/>
            </a:pPr>
            <a:r>
              <a:rPr lang="en-US" altLang="en-US" sz="2400" dirty="0"/>
              <a:t>It is everything a teacher does to determine if his or her students are learning</a:t>
            </a:r>
          </a:p>
          <a:p>
            <a:pPr marL="347663" lvl="1" indent="-347663" eaLnBrk="1" hangingPunct="1">
              <a:buClr>
                <a:srgbClr val="626220"/>
              </a:buClr>
              <a:buSzPct val="100000"/>
              <a:buFont typeface="Arial" panose="020B0604020202020204" pitchFamily="34" charset="0"/>
              <a:buChar char="•"/>
            </a:pPr>
            <a:r>
              <a:rPr lang="en-US" altLang="en-US" sz="2400" dirty="0"/>
              <a:t>Without ongoing assessment, a teacher can never knows if instruction is effective or needs modification</a:t>
            </a:r>
          </a:p>
          <a:p>
            <a:pPr marL="347663" lvl="1" indent="-347663" eaLnBrk="1" hangingPunct="1">
              <a:buClr>
                <a:srgbClr val="626220"/>
              </a:buClr>
              <a:buSzPct val="100000"/>
              <a:buFont typeface="Arial" panose="020B0604020202020204" pitchFamily="34" charset="0"/>
              <a:buChar char="•"/>
            </a:pPr>
            <a:r>
              <a:rPr lang="en-US" altLang="en-US" sz="2400" dirty="0"/>
              <a:t>Assessment provides teachers with valuable information</a:t>
            </a:r>
          </a:p>
          <a:p>
            <a:pPr marL="623888" lvl="2" indent="-260350" eaLnBrk="1" hangingPunct="1">
              <a:buClr>
                <a:srgbClr val="826200"/>
              </a:buClr>
              <a:buSzPct val="100000"/>
              <a:buFont typeface="Arial" panose="020B0604020202020204" pitchFamily="34" charset="0"/>
              <a:buChar char="•"/>
            </a:pPr>
            <a:r>
              <a:rPr lang="en-US" altLang="en-US" sz="2000" dirty="0"/>
              <a:t>Helps them provide optimal learning for all students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314" y="274638"/>
            <a:ext cx="7315200" cy="1143000"/>
          </a:xfrm>
        </p:spPr>
        <p:txBody>
          <a:bodyPr/>
          <a:lstStyle/>
          <a:p>
            <a:r>
              <a:rPr lang="en-US" altLang="en-US" sz="3600" dirty="0"/>
              <a:t>Assessment as an Integral Part of Teaching</a:t>
            </a:r>
            <a:endParaRPr lang="en-GB" sz="3600" dirty="0"/>
          </a:p>
        </p:txBody>
      </p:sp>
      <p:pic>
        <p:nvPicPr>
          <p:cNvPr id="4" name="Picture 3">
            <a:extLst>
              <a:ext uri="{FF2B5EF4-FFF2-40B4-BE49-F238E27FC236}">
                <a16:creationId xmlns:a16="http://schemas.microsoft.com/office/drawing/2014/main" id="{8596CA33-E602-4028-9723-ACB6801D30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 t="28890" r="6666" b="11110"/>
          <a:stretch/>
        </p:blipFill>
        <p:spPr>
          <a:xfrm>
            <a:off x="457200" y="1981200"/>
            <a:ext cx="8077200" cy="4114800"/>
          </a:xfrm>
          <a:prstGeom prst="rect">
            <a:avLst/>
          </a:prstGeom>
        </p:spPr>
      </p:pic>
      <p:sp>
        <p:nvSpPr>
          <p:cNvPr id="5" name="Content Placeholder 3">
            <a:extLst>
              <a:ext uri="{FF2B5EF4-FFF2-40B4-BE49-F238E27FC236}">
                <a16:creationId xmlns:a16="http://schemas.microsoft.com/office/drawing/2014/main" id="{B27BE498-1ABD-454A-A30A-CC41E330BC36}"/>
              </a:ext>
            </a:extLst>
          </p:cNvPr>
          <p:cNvSpPr>
            <a:spLocks noGrp="1"/>
          </p:cNvSpPr>
          <p:nvPr>
            <p:ph sz="half" idx="2"/>
          </p:nvPr>
        </p:nvSpPr>
        <p:spPr>
          <a:xfrm>
            <a:off x="6704012" y="6172200"/>
            <a:ext cx="1830388" cy="263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762000"/>
            <a:ext cx="4110037" cy="650875"/>
          </a:xfrm>
        </p:spPr>
        <p:txBody>
          <a:bodyPr/>
          <a:lstStyle/>
          <a:p>
            <a:r>
              <a:rPr lang="en-US" altLang="en-US" dirty="0"/>
              <a:t>Learning Targets</a:t>
            </a:r>
            <a:endParaRPr lang="en-GB" dirty="0"/>
          </a:p>
        </p:txBody>
      </p:sp>
      <p:sp>
        <p:nvSpPr>
          <p:cNvPr id="4" name="Content Placeholder 3"/>
          <p:cNvSpPr>
            <a:spLocks noGrp="1"/>
          </p:cNvSpPr>
          <p:nvPr>
            <p:ph sz="half" idx="1"/>
          </p:nvPr>
        </p:nvSpPr>
        <p:spPr>
          <a:xfrm>
            <a:off x="921702" y="2133600"/>
            <a:ext cx="7674384" cy="2322697"/>
          </a:xfrm>
        </p:spPr>
        <p:txBody>
          <a:bodyPr/>
          <a:lstStyle/>
          <a:p>
            <a:pPr eaLnBrk="1" hangingPunct="1">
              <a:buClr>
                <a:srgbClr val="826200"/>
              </a:buClr>
              <a:buSzPct val="100000"/>
              <a:buFont typeface="Arial" panose="020B0604020202020204" pitchFamily="34" charset="0"/>
              <a:buChar char="•"/>
            </a:pPr>
            <a:r>
              <a:rPr lang="en-US" altLang="en-US" kern="1200" dirty="0">
                <a:latin typeface="Arial" panose="020B0604020202020204" pitchFamily="34" charset="0"/>
              </a:rPr>
              <a:t>Define what students should </a:t>
            </a:r>
            <a:r>
              <a:rPr lang="en-US" altLang="en-US" b="1" kern="1200" dirty="0">
                <a:latin typeface="Arial" panose="020B0604020202020204" pitchFamily="34" charset="0"/>
              </a:rPr>
              <a:t>know and be able to do</a:t>
            </a:r>
            <a:r>
              <a:rPr lang="en-US" altLang="en-US" kern="1200" dirty="0">
                <a:latin typeface="Arial" panose="020B0604020202020204" pitchFamily="34" charset="0"/>
              </a:rPr>
              <a:t> </a:t>
            </a:r>
          </a:p>
          <a:p>
            <a:pPr eaLnBrk="1" hangingPunct="1">
              <a:buClr>
                <a:srgbClr val="826200"/>
              </a:buClr>
              <a:buSzPct val="100000"/>
              <a:buFont typeface="Arial" panose="020B0604020202020204" pitchFamily="34" charset="0"/>
              <a:buChar char="•"/>
            </a:pPr>
            <a:r>
              <a:rPr lang="en-US" altLang="en-US" kern="1200" dirty="0">
                <a:latin typeface="Arial" panose="020B0604020202020204" pitchFamily="34" charset="0"/>
              </a:rPr>
              <a:t>Provide </a:t>
            </a:r>
            <a:r>
              <a:rPr lang="en-US" altLang="en-US" b="1" kern="1200" dirty="0">
                <a:latin typeface="Arial" panose="020B0604020202020204" pitchFamily="34" charset="0"/>
              </a:rPr>
              <a:t>criteria for judging</a:t>
            </a:r>
            <a:r>
              <a:rPr lang="en-US" altLang="en-US" kern="1200" dirty="0">
                <a:latin typeface="Arial" panose="020B0604020202020204" pitchFamily="34" charset="0"/>
              </a:rPr>
              <a:t> whether students have attained the stated learning target</a:t>
            </a:r>
            <a:endParaRPr lang="en-GB" kern="1200" dirty="0">
              <a:latin typeface="Arial" panose="020B0604020202020204" pitchFamily="34" charset="0"/>
            </a:endParaRPr>
          </a:p>
        </p:txBody>
      </p:sp>
      <p:pic>
        <p:nvPicPr>
          <p:cNvPr id="1126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304800"/>
            <a:ext cx="18605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1" y="228600"/>
            <a:ext cx="5867400" cy="1212349"/>
          </a:xfrm>
        </p:spPr>
        <p:txBody>
          <a:bodyPr/>
          <a:lstStyle/>
          <a:p>
            <a:r>
              <a:rPr lang="en-US" altLang="en-US" sz="3600" dirty="0"/>
              <a:t>Establishing High-Quality Assessments</a:t>
            </a:r>
            <a:endParaRPr lang="en-GB" sz="3600" dirty="0"/>
          </a:p>
        </p:txBody>
      </p:sp>
      <p:graphicFrame>
        <p:nvGraphicFramePr>
          <p:cNvPr id="6" name="Table Placeholder 5">
            <a:extLst>
              <a:ext uri="{FF2B5EF4-FFF2-40B4-BE49-F238E27FC236}">
                <a16:creationId xmlns:a16="http://schemas.microsoft.com/office/drawing/2014/main" id="{661BCBEA-2EDE-4550-85ED-AE977B2F206E}"/>
              </a:ext>
            </a:extLst>
          </p:cNvPr>
          <p:cNvGraphicFramePr>
            <a:graphicFrameLocks noGrp="1"/>
          </p:cNvGraphicFramePr>
          <p:nvPr>
            <p:ph type="tbl" sz="quarter" idx="10"/>
            <p:extLst>
              <p:ext uri="{D42A27DB-BD31-4B8C-83A1-F6EECF244321}">
                <p14:modId xmlns:p14="http://schemas.microsoft.com/office/powerpoint/2010/main" val="3831539810"/>
              </p:ext>
            </p:extLst>
          </p:nvPr>
        </p:nvGraphicFramePr>
        <p:xfrm>
          <a:off x="701842" y="1997242"/>
          <a:ext cx="7772400" cy="3429001"/>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936888081"/>
                    </a:ext>
                  </a:extLst>
                </a:gridCol>
                <a:gridCol w="5486400">
                  <a:extLst>
                    <a:ext uri="{9D8B030D-6E8A-4147-A177-3AD203B41FA5}">
                      <a16:colId xmlns:a16="http://schemas.microsoft.com/office/drawing/2014/main" val="1657375463"/>
                    </a:ext>
                  </a:extLst>
                </a:gridCol>
              </a:tblGrid>
              <a:tr h="881743">
                <a:tc>
                  <a:txBody>
                    <a:bodyPr/>
                    <a:lstStyle/>
                    <a:p>
                      <a:r>
                        <a:rPr lang="en-US" sz="2800" b="1" dirty="0">
                          <a:solidFill>
                            <a:schemeClr val="hlink"/>
                          </a:solidFill>
                          <a:effectLst>
                            <a:outerShdw blurRad="38100" dist="38100" dir="2700000" algn="tl">
                              <a:srgbClr val="C0C0C0"/>
                            </a:outerShdw>
                          </a:effectLst>
                        </a:rPr>
                        <a:t>Validity</a:t>
                      </a:r>
                      <a:endParaRPr lang="en-US" sz="28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Does the assessment measure what it is intended to measure?</a:t>
                      </a:r>
                    </a:p>
                  </a:txBody>
                  <a:tcPr>
                    <a:noFill/>
                  </a:tcPr>
                </a:tc>
                <a:extLst>
                  <a:ext uri="{0D108BD9-81ED-4DB2-BD59-A6C34878D82A}">
                    <a16:rowId xmlns:a16="http://schemas.microsoft.com/office/drawing/2014/main" val="1986174274"/>
                  </a:ext>
                </a:extLst>
              </a:tr>
              <a:tr h="1273629">
                <a:tc>
                  <a:txBody>
                    <a:bodyPr/>
                    <a:lstStyle/>
                    <a:p>
                      <a:r>
                        <a:rPr lang="en-US" sz="2800" b="1" dirty="0">
                          <a:solidFill>
                            <a:schemeClr val="hlink"/>
                          </a:solidFill>
                          <a:effectLst>
                            <a:outerShdw blurRad="38100" dist="38100" dir="2700000" algn="tl">
                              <a:srgbClr val="C0C0C0"/>
                            </a:outerShdw>
                          </a:effectLst>
                        </a:rPr>
                        <a:t>Reliability</a:t>
                      </a:r>
                      <a:endParaRPr lang="en-US" sz="28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Does the assessment yield stable and dependable scores that are relatively free of measurement errors?</a:t>
                      </a:r>
                    </a:p>
                  </a:txBody>
                  <a:tcPr>
                    <a:noFill/>
                  </a:tcPr>
                </a:tc>
                <a:extLst>
                  <a:ext uri="{0D108BD9-81ED-4DB2-BD59-A6C34878D82A}">
                    <a16:rowId xmlns:a16="http://schemas.microsoft.com/office/drawing/2014/main" val="2276351751"/>
                  </a:ext>
                </a:extLst>
              </a:tr>
              <a:tr h="1273629">
                <a:tc>
                  <a:txBody>
                    <a:bodyPr/>
                    <a:lstStyle/>
                    <a:p>
                      <a:r>
                        <a:rPr lang="en-US" sz="2800" b="1" dirty="0">
                          <a:solidFill>
                            <a:schemeClr val="hlink"/>
                          </a:solidFill>
                          <a:effectLst>
                            <a:outerShdw blurRad="38100" dist="38100" dir="2700000" algn="tl">
                              <a:srgbClr val="C0C0C0"/>
                            </a:outerShdw>
                          </a:effectLst>
                        </a:rPr>
                        <a:t>Fairness</a:t>
                      </a:r>
                      <a:endParaRPr lang="en-US" sz="2800" dirty="0"/>
                    </a:p>
                  </a:txBody>
                  <a:tcPr>
                    <a:noFill/>
                  </a:tcPr>
                </a:tc>
                <a:tc>
                  <a:txBody>
                    <a:bodyPr/>
                    <a:lstStyle/>
                    <a:p>
                      <a:r>
                        <a:rPr lang="en-US" sz="2400" dirty="0"/>
                        <a:t>Do all students have equal opportunity to learn and demonstrate their knowledge and skill?</a:t>
                      </a:r>
                    </a:p>
                  </a:txBody>
                  <a:tcPr>
                    <a:noFill/>
                  </a:tcPr>
                </a:tc>
                <a:extLst>
                  <a:ext uri="{0D108BD9-81ED-4DB2-BD59-A6C34878D82A}">
                    <a16:rowId xmlns:a16="http://schemas.microsoft.com/office/drawing/2014/main" val="501677516"/>
                  </a:ext>
                </a:extLst>
              </a:tr>
            </a:tbl>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Current Trends in Classroom Assessment</a:t>
            </a:r>
            <a:endParaRPr lang="en-GB" sz="3600" dirty="0"/>
          </a:p>
        </p:txBody>
      </p:sp>
      <p:sp>
        <p:nvSpPr>
          <p:cNvPr id="3" name="Content Placeholder 2"/>
          <p:cNvSpPr>
            <a:spLocks noGrp="1"/>
          </p:cNvSpPr>
          <p:nvPr>
            <p:ph sz="half" idx="1"/>
          </p:nvPr>
        </p:nvSpPr>
        <p:spPr>
          <a:xfrm>
            <a:off x="1005114" y="2057400"/>
            <a:ext cx="7316338" cy="4114800"/>
          </a:xfrm>
        </p:spPr>
        <p:txBody>
          <a:bodyPr/>
          <a:lstStyle/>
          <a:p>
            <a:pPr eaLnBrk="1" hangingPunct="1">
              <a:buClr>
                <a:srgbClr val="826200"/>
              </a:buClr>
              <a:buSzPct val="100000"/>
              <a:buFont typeface="Arial" panose="020B0604020202020204" pitchFamily="34" charset="0"/>
              <a:buChar char="•"/>
              <a:tabLst>
                <a:tab pos="914400" algn="l"/>
                <a:tab pos="2286000" algn="l"/>
              </a:tabLst>
            </a:pPr>
            <a:r>
              <a:rPr lang="en-US" altLang="en-US" sz="2400" kern="1200" dirty="0">
                <a:latin typeface="Arial" panose="020B0604020202020204" pitchFamily="34" charset="0"/>
              </a:rPr>
              <a:t>Include some performance-based methods of assessment</a:t>
            </a:r>
          </a:p>
          <a:p>
            <a:pPr eaLnBrk="1" hangingPunct="1">
              <a:buClr>
                <a:srgbClr val="826200"/>
              </a:buClr>
              <a:buSzPct val="100000"/>
              <a:buFont typeface="Arial" panose="020B0604020202020204" pitchFamily="34" charset="0"/>
              <a:buChar char="•"/>
              <a:tabLst>
                <a:tab pos="914400" algn="l"/>
                <a:tab pos="2286000" algn="l"/>
              </a:tabLst>
            </a:pPr>
            <a:r>
              <a:rPr lang="en-US" altLang="en-US" sz="2400" kern="1200" dirty="0">
                <a:latin typeface="Arial" panose="020B0604020202020204" pitchFamily="34" charset="0"/>
              </a:rPr>
              <a:t>Examine higher-level cognitive skills</a:t>
            </a:r>
          </a:p>
          <a:p>
            <a:pPr eaLnBrk="1" hangingPunct="1">
              <a:buClr>
                <a:srgbClr val="826200"/>
              </a:buClr>
              <a:buSzPct val="100000"/>
              <a:buFont typeface="Arial" panose="020B0604020202020204" pitchFamily="34" charset="0"/>
              <a:buChar char="•"/>
              <a:tabLst>
                <a:tab pos="914400" algn="l"/>
                <a:tab pos="2286000" algn="l"/>
              </a:tabLst>
            </a:pPr>
            <a:r>
              <a:rPr lang="en-US" altLang="en-US" sz="2400" kern="1200" dirty="0">
                <a:latin typeface="Arial" panose="020B0604020202020204" pitchFamily="34" charset="0"/>
              </a:rPr>
              <a:t>Use multiple assessment methods</a:t>
            </a:r>
          </a:p>
          <a:p>
            <a:pPr eaLnBrk="1" hangingPunct="1">
              <a:buClr>
                <a:srgbClr val="826200"/>
              </a:buClr>
              <a:buSzPct val="100000"/>
              <a:buFont typeface="Arial" panose="020B0604020202020204" pitchFamily="34" charset="0"/>
              <a:buChar char="•"/>
              <a:tabLst>
                <a:tab pos="914400" algn="l"/>
                <a:tab pos="2286000" algn="l"/>
              </a:tabLst>
            </a:pPr>
            <a:r>
              <a:rPr lang="en-US" altLang="en-US" sz="2400" kern="1200" dirty="0">
                <a:latin typeface="Arial" panose="020B0604020202020204" pitchFamily="34" charset="0"/>
              </a:rPr>
              <a:t>Use more multiple-choice items to prepare students for taking high-stakes state standards-based tests</a:t>
            </a:r>
          </a:p>
          <a:p>
            <a:pPr eaLnBrk="1" hangingPunct="1">
              <a:buClr>
                <a:srgbClr val="826200"/>
              </a:buClr>
              <a:buSzPct val="100000"/>
              <a:buFont typeface="Arial" panose="020B0604020202020204" pitchFamily="34" charset="0"/>
              <a:buChar char="•"/>
              <a:tabLst>
                <a:tab pos="914400" algn="l"/>
                <a:tab pos="2286000" algn="l"/>
              </a:tabLst>
            </a:pPr>
            <a:r>
              <a:rPr lang="en-US" altLang="en-US" sz="2400" kern="1200" dirty="0">
                <a:latin typeface="Arial" panose="020B0604020202020204" pitchFamily="34" charset="0"/>
              </a:rPr>
              <a:t>Have high-performance standards</a:t>
            </a:r>
          </a:p>
          <a:p>
            <a:pPr eaLnBrk="1" hangingPunct="1">
              <a:buClr>
                <a:srgbClr val="826200"/>
              </a:buClr>
              <a:buSzPct val="100000"/>
              <a:buFont typeface="Arial" panose="020B0604020202020204" pitchFamily="34" charset="0"/>
              <a:buChar char="•"/>
              <a:tabLst>
                <a:tab pos="914400" algn="l"/>
                <a:tab pos="2286000" algn="l"/>
              </a:tabLst>
            </a:pPr>
            <a:r>
              <a:rPr lang="en-US" altLang="en-US" sz="2400" kern="1200" dirty="0">
                <a:latin typeface="Arial" panose="020B0604020202020204" pitchFamily="34" charset="0"/>
              </a:rPr>
              <a:t>Use computers as part of assessment</a:t>
            </a:r>
            <a:endParaRPr lang="en-GB" sz="2400" kern="1200" dirty="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433286"/>
            <a:ext cx="6801323" cy="709714"/>
          </a:xfrm>
        </p:spPr>
        <p:txBody>
          <a:bodyPr/>
          <a:lstStyle/>
          <a:p>
            <a:r>
              <a:rPr lang="en-US" altLang="en-US" dirty="0"/>
              <a:t>Classroom Assessment, 2</a:t>
            </a:r>
            <a:endParaRPr lang="en-GB" dirty="0"/>
          </a:p>
        </p:txBody>
      </p:sp>
      <p:pic>
        <p:nvPicPr>
          <p:cNvPr id="5" name="Picture 4">
            <a:extLst>
              <a:ext uri="{FF2B5EF4-FFF2-40B4-BE49-F238E27FC236}">
                <a16:creationId xmlns:a16="http://schemas.microsoft.com/office/drawing/2014/main" id="{BCD65F7E-1576-4832-9D95-22BC94114A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33" t="27223" r="5834" b="14445"/>
          <a:stretch/>
        </p:blipFill>
        <p:spPr>
          <a:xfrm>
            <a:off x="762000" y="1866972"/>
            <a:ext cx="7848600" cy="4000428"/>
          </a:xfrm>
          <a:prstGeom prst="rect">
            <a:avLst/>
          </a:prstGeom>
        </p:spPr>
      </p:pic>
      <p:sp>
        <p:nvSpPr>
          <p:cNvPr id="4" name="Content Placeholder 3">
            <a:extLst>
              <a:ext uri="{FF2B5EF4-FFF2-40B4-BE49-F238E27FC236}">
                <a16:creationId xmlns:a16="http://schemas.microsoft.com/office/drawing/2014/main" id="{7DA3497A-3701-41A7-B124-5E82830600E4}"/>
              </a:ext>
            </a:extLst>
          </p:cNvPr>
          <p:cNvSpPr>
            <a:spLocks noGrp="1"/>
          </p:cNvSpPr>
          <p:nvPr>
            <p:ph sz="half" idx="2"/>
          </p:nvPr>
        </p:nvSpPr>
        <p:spPr>
          <a:xfrm>
            <a:off x="6704012" y="6172200"/>
            <a:ext cx="1830388" cy="263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24"/>
  <p:tag name="MMPROD_UIDATA" val="&lt;database version=&quot;7.0&quot;&gt;&lt;object type=&quot;1&quot; unique_id=&quot;10001&quot;&gt;&lt;object type=&quot;8&quot; unique_id=&quot;11905&quot;&gt;&lt;/object&gt;&lt;object type=&quot;2&quot; unique_id=&quot;11906&quot;&gt;&lt;object type=&quot;3&quot; unique_id=&quot;11907&quot;&gt;&lt;property id=&quot;20148&quot; value=&quot;5&quot;/&gt;&lt;property id=&quot;20300&quot; value=&quot;Slide 1 - &amp;quot;CHAPTER 16&amp;quot;&quot;/&gt;&lt;property id=&quot;20307&quot; value=&quot;356&quot;/&gt;&lt;/object&gt;&lt;object type=&quot;3&quot; unique_id=&quot;11908&quot;&gt;&lt;property id=&quot;20148&quot; value=&quot;5&quot;/&gt;&lt;property id=&quot;20300&quot; value=&quot;Slide 2 - &amp;quot;Learning Goals&amp;quot;&quot;/&gt;&lt;property id=&quot;20307&quot; value=&quot;345&quot;/&gt;&lt;/object&gt;&lt;object type=&quot;3&quot; unique_id=&quot;11909&quot;&gt;&lt;property id=&quot;20148&quot; value=&quot;5&quot;/&gt;&lt;property id=&quot;20300&quot; value=&quot;Slide 3 - &amp;quot;Classroom Assessment&amp;quot;&quot;/&gt;&lt;property id=&quot;20307&quot; value=&quot;338&quot;/&gt;&lt;/object&gt;&lt;object type=&quot;3&quot; unique_id=&quot;11910&quot;&gt;&lt;property id=&quot;20148&quot; value=&quot;5&quot;/&gt;&lt;property id=&quot;20300&quot; value=&quot;Slide 4 - &amp;quot;Connecting with Teachers&amp;quot;&quot;/&gt;&lt;property id=&quot;20307&quot; value=&quot;370&quot;/&gt;&lt;/object&gt;&lt;object type=&quot;3&quot; unique_id=&quot;11911&quot;&gt;&lt;property id=&quot;20148&quot; value=&quot;5&quot;/&gt;&lt;property id=&quot;20300&quot; value=&quot;Slide 5 - &amp;quot;Assessment as an Integral Part of Teaching&amp;quot;&quot;/&gt;&lt;property id=&quot;20307&quot; value=&quot;357&quot;/&gt;&lt;/object&gt;&lt;object type=&quot;3&quot; unique_id=&quot;11912&quot;&gt;&lt;property id=&quot;20148&quot; value=&quot;5&quot;/&gt;&lt;property id=&quot;20300&quot; value=&quot;Slide 6 - &amp;quot;Learning Targets&amp;quot;&quot;/&gt;&lt;property id=&quot;20307&quot; value=&quot;358&quot;/&gt;&lt;/object&gt;&lt;object type=&quot;3&quot; unique_id=&quot;11913&quot;&gt;&lt;property id=&quot;20148&quot; value=&quot;5&quot;/&gt;&lt;property id=&quot;20300&quot; value=&quot;Slide 7 - &amp;quot;Establishing High-Quality Assessments&amp;quot;&quot;/&gt;&lt;property id=&quot;20307&quot; value=&quot;355&quot;/&gt;&lt;/object&gt;&lt;object type=&quot;3&quot; unique_id=&quot;11914&quot;&gt;&lt;property id=&quot;20148&quot; value=&quot;5&quot;/&gt;&lt;property id=&quot;20300&quot; value=&quot;Slide 8 - &amp;quot;Current Trends in Classroom Assessment&amp;quot;&quot;/&gt;&lt;property id=&quot;20307&quot; value=&quot;359&quot;/&gt;&lt;/object&gt;&lt;object type=&quot;3&quot; unique_id=&quot;11915&quot;&gt;&lt;property id=&quot;20148&quot; value=&quot;5&quot;/&gt;&lt;property id=&quot;20300&quot; value=&quot;Slide 9 - &amp;quot;Classroom Assessment&amp;quot;&quot;/&gt;&lt;property id=&quot;20307&quot; value=&quot;339&quot;/&gt;&lt;/object&gt;&lt;object type=&quot;3&quot; unique_id=&quot;11916&quot;&gt;&lt;property id=&quot;20148&quot; value=&quot;5&quot;/&gt;&lt;property id=&quot;20300&quot; value=&quot;Slide 10 - &amp;quot;Traditional Tests&amp;quot;&quot;/&gt;&lt;property id=&quot;20307&quot; value=&quot;360&quot;/&gt;&lt;/object&gt;&lt;object type=&quot;3&quot; unique_id=&quot;11917&quot;&gt;&lt;property id=&quot;20148&quot; value=&quot;5&quot;/&gt;&lt;property id=&quot;20300&quot; value=&quot;Slide 11 - &amp;quot;Selected-Response Items&amp;#x0D;&amp;#x0A; Multiple-Choice Items&amp;quot;&quot;/&gt;&lt;property id=&quot;20307&quot; value=&quot;362&quot;/&gt;&lt;/object&gt;&lt;object type=&quot;3&quot; unique_id=&quot;11918&quot;&gt;&lt;property id=&quot;20148&quot; value=&quot;5&quot;/&gt;&lt;property id=&quot;20300&quot; value=&quot;Slide 12 - &amp;quot;Best Practices for Writing Multiple-Choice Items&amp;quot;&quot;/&gt;&lt;property id=&quot;20307&quot; value=&quot;371&quot;/&gt;&lt;/object&gt;&lt;object type=&quot;3&quot; unique_id=&quot;11919&quot;&gt;&lt;property id=&quot;20148&quot; value=&quot;5&quot;/&gt;&lt;property id=&quot;20300&quot; value=&quot;Slide 13 - &amp;quot;Best Practices for Writing Multiple-Choice Items&amp;quot;&quot;/&gt;&lt;property id=&quot;20307&quot; value=&quot;372&quot;/&gt;&lt;/object&gt;&lt;object type=&quot;3&quot; unique_id=&quot;11920&quot;&gt;&lt;property id=&quot;20148&quot; value=&quot;5&quot;/&gt;&lt;property id=&quot;20300&quot; value=&quot;Slide 14 - &amp;quot;Selected-Response Items&amp;#x0D;&amp;#x0A; True-False Items&amp;quot;&quot;/&gt;&lt;property id=&quot;20307&quot; value=&quot;361&quot;/&gt;&lt;/object&gt;&lt;object type=&quot;3&quot; unique_id=&quot;11921&quot;&gt;&lt;property id=&quot;20148&quot; value=&quot;5&quot;/&gt;&lt;property id=&quot;20300&quot; value=&quot;Slide 15 - &amp;quot;Selected-Response Items&amp;#x0D;&amp;#x0A; Short-Answer Items, Essay Items&amp;quot;&quot;/&gt;&lt;property id=&quot;20307&quot; value=&quot;365&quot;/&gt;&lt;/object&gt;&lt;object type=&quot;3&quot; unique_id=&quot;11922&quot;&gt;&lt;property id=&quot;20148&quot; value=&quot;5&quot;/&gt;&lt;property id=&quot;20300&quot; value=&quot;Slide 16 - &amp;quot;Best Practices for Scoring Essay Questions&amp;quot;&quot;/&gt;&lt;property id=&quot;20307&quot; value=&quot;373&quot;/&gt;&lt;/object&gt;&lt;object type=&quot;3&quot; unique_id=&quot;11923&quot;&gt;&lt;property id=&quot;20148&quot; value=&quot;5&quot;/&gt;&lt;property id=&quot;20300&quot; value=&quot;Slide 17 - &amp;quot;Classroom Assessment&amp;quot;&quot;/&gt;&lt;property id=&quot;20307&quot; value=&quot;340&quot;/&gt;&lt;/object&gt;&lt;object type=&quot;3&quot; unique_id=&quot;11924&quot;&gt;&lt;property id=&quot;20148&quot; value=&quot;5&quot;/&gt;&lt;property id=&quot;20300&quot; value=&quot;Slide 18 - &amp;quot;Alternative Assessments&amp;quot;&quot;/&gt;&lt;property id=&quot;20307&quot; value=&quot;366&quot;/&gt;&lt;/object&gt;&lt;object type=&quot;3&quot; unique_id=&quot;11925&quot;&gt;&lt;property id=&quot;20148&quot; value=&quot;5&quot;/&gt;&lt;property id=&quot;20300&quot; value=&quot;Slide 19 - &amp;quot;Performance Assessments&amp;quot;&quot;/&gt;&lt;property id=&quot;20307&quot; value=&quot;367&quot;/&gt;&lt;/object&gt;&lt;object type=&quot;3&quot; unique_id=&quot;11926&quot;&gt;&lt;property id=&quot;20148&quot; value=&quot;5&quot;/&gt;&lt;property id=&quot;20300&quot; value=&quot;Slide 20 - &amp;quot;Guidelines for&amp;#x0D;&amp;#x0A;Performance Assessments&amp;quot;&quot;/&gt;&lt;property id=&quot;20307&quot; value=&quot;353&quot;/&gt;&lt;/object&gt;&lt;object type=&quot;3&quot; unique_id=&quot;11927&quot;&gt;&lt;property id=&quot;20148&quot; value=&quot;5&quot;/&gt;&lt;property id=&quot;20300&quot; value=&quot;Slide 21 - &amp;quot;Best Practices for Developing Scoring Rubrics&amp;quot;&quot;/&gt;&lt;property id=&quot;20307&quot; value=&quot;374&quot;/&gt;&lt;/object&gt;&lt;object type=&quot;3&quot; unique_id=&quot;11928&quot;&gt;&lt;property id=&quot;20148&quot; value=&quot;5&quot;/&gt;&lt;property id=&quot;20300&quot; value=&quot;Slide 22 - &amp;quot;Portfolio Assessments&amp;quot;&quot;/&gt;&lt;property id=&quot;20307&quot; value=&quot;368&quot;/&gt;&lt;/object&gt;&lt;object type=&quot;3&quot; unique_id=&quot;11929&quot;&gt;&lt;property id=&quot;20148&quot; value=&quot;5&quot;/&gt;&lt;property id=&quot;20300&quot; value=&quot;Slide 23 - &amp;quot;Using Portfolios Effectively&amp;quot;&quot;/&gt;&lt;property id=&quot;20307&quot; value=&quot;354&quot;/&gt;&lt;/object&gt;&lt;object type=&quot;3&quot; unique_id=&quot;11930&quot;&gt;&lt;property id=&quot;20148&quot; value=&quot;5&quot;/&gt;&lt;property id=&quot;20300&quot; value=&quot;Slide 24 - &amp;quot;Classroom Assessment&amp;quot;&quot;/&gt;&lt;property id=&quot;20307&quot; value=&quot;341&quot;/&gt;&lt;/object&gt;&lt;object type=&quot;3&quot; unique_id=&quot;11931&quot;&gt;&lt;property id=&quot;20148&quot; value=&quot;5&quot;/&gt;&lt;property id=&quot;20300&quot; value=&quot;Slide 25 - &amp;quot;Purposes of Grading&amp;quot;&quot;/&gt;&lt;property id=&quot;20307&quot; value=&quot;369&quot;/&gt;&lt;/object&gt;&lt;object type=&quot;3&quot; unique_id=&quot;11932&quot;&gt;&lt;property id=&quot;20148&quot; value=&quot;5&quot;/&gt;&lt;property id=&quot;20300&quot; value=&quot;Slide 26 - &amp;quot;Standards of Comparison&amp;quot;&quot;/&gt;&lt;property id=&quot;20307&quot; value=&quot;342&quot;/&gt;&lt;/object&gt;&lt;object type=&quot;3&quot; unique_id=&quot;11933&quot;&gt;&lt;property id=&quot;20148&quot; value=&quot;5&quot;/&gt;&lt;property id=&quot;20300&quot; value=&quot;Slide 27 - &amp;quot;Grading and Reporting Performance&amp;quot;&quot;/&gt;&lt;property id=&quot;20307&quot; value=&quot;349&quot;/&gt;&lt;/object&gt;&lt;object type=&quot;3&quot; unique_id=&quot;11934&quot;&gt;&lt;property id=&quot;20148&quot; value=&quot;5&quot;/&gt;&lt;property id=&quot;20300&quot; value=&quot;Slide 28 - &amp;quot;Best Practices for Parent-Teacher Conferences—Grades and Assessment&amp;quot;&quot;/&gt;&lt;property id=&quot;20307&quot; value=&quot;375&quot;/&gt;&lt;/object&gt;&lt;object type=&quot;3&quot; unique_id=&quot;11935&quot;&gt;&lt;property id=&quot;20148&quot; value=&quot;5&quot;/&gt;&lt;property id=&quot;20300&quot; value=&quot;Slide 29 - &amp;quot;Enter the Debate&amp;quot;&quot;/&gt;&lt;property id=&quot;20307&quot; value=&quot;344&quot;/&gt;&lt;/object&gt;&lt;object type=&quot;3&quot; unique_id=&quot;11936&quot;&gt;&lt;property id=&quot;20148&quot; value=&quot;5&quot;/&gt;&lt;property id=&quot;20300&quot; value=&quot;Slide 30 - &amp;quot;Classroom Connections: Crack the Case—The Project&amp;quot;&quot;/&gt;&lt;property id=&quot;20307&quot; value=&quot;348&quot;/&gt;&lt;/object&gt;&lt;object type=&quot;3&quot; unique_id=&quot;11937&quot;&gt;&lt;property id=&quot;20148&quot; value=&quot;5&quot;/&gt;&lt;property id=&quot;20300&quot; value=&quot;Slide 31 - &amp;quot;Reflection &amp;amp; Observation&amp;quot;&quot;/&gt;&lt;property id=&quot;20307&quot; value=&quot;350&quot;/&gt;&lt;/object&gt;&lt;/object&gt;&lt;/object&gt;&lt;/database&gt;"/>
  <p:tag name="SECTOMILLISECCONVERTED" val="1"/>
</p:tagLst>
</file>

<file path=ppt/theme/theme1.xml><?xml version="1.0" encoding="utf-8"?>
<a:theme xmlns:a="http://schemas.openxmlformats.org/drawingml/2006/main" name="Axis">
  <a:themeElements>
    <a:clrScheme name="Custom 63">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800" b="0" i="1" u="none" strike="noStrike" cap="none" normalizeH="0" baseline="0" smtClean="0">
            <a:ln>
              <a:noFill/>
            </a:ln>
            <a:solidFill>
              <a:srgbClr val="080808"/>
            </a:solidFill>
            <a:effectLst/>
            <a:latin typeface="Arial"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800" b="0" i="1" u="none" strike="noStrike" cap="none" normalizeH="0" baseline="0" smtClean="0">
            <a:ln>
              <a:noFill/>
            </a:ln>
            <a:solidFill>
              <a:srgbClr val="080808"/>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Axis">
  <a:themeElements>
    <a:clrScheme name="Custom 62">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xis">
  <a:themeElements>
    <a:clrScheme name="Custom 64">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800" b="0" i="1" u="none" strike="noStrike" cap="none" normalizeH="0" baseline="0" smtClean="0">
            <a:ln>
              <a:noFill/>
            </a:ln>
            <a:solidFill>
              <a:srgbClr val="080808"/>
            </a:solidFill>
            <a:effectLst/>
            <a:latin typeface="Arial"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800" b="0" i="1" u="none" strike="noStrike" cap="none" normalizeH="0" baseline="0" smtClean="0">
            <a:ln>
              <a:noFill/>
            </a:ln>
            <a:solidFill>
              <a:srgbClr val="080808"/>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3" ma:contentTypeDescription="Create a new document." ma:contentTypeScope="" ma:versionID="8a827f09f0fb2cd00d2e2a78512a51fa">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4714e10bff8317b959a0f442da74e446"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Props1.xml><?xml version="1.0" encoding="utf-8"?>
<ds:datastoreItem xmlns:ds="http://schemas.openxmlformats.org/officeDocument/2006/customXml" ds:itemID="{37443C5B-63AF-4B6F-8544-7CB27CE905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AECAF8-FD8A-4C9A-91F9-5404658874B9}">
  <ds:schemaRefs>
    <ds:schemaRef ds:uri="http://schemas.microsoft.com/sharepoint/v3/contenttype/forms"/>
  </ds:schemaRefs>
</ds:datastoreItem>
</file>

<file path=customXml/itemProps3.xml><?xml version="1.0" encoding="utf-8"?>
<ds:datastoreItem xmlns:ds="http://schemas.openxmlformats.org/officeDocument/2006/customXml" ds:itemID="{26B2EA1B-525D-4259-A5A2-6E0BB4C7F05E}">
  <ds:schemaRefs>
    <ds:schemaRef ds:uri="aa4f5ada-9d1d-46d6-b705-f2cf90d05a91"/>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3b891efd-a537-4e57-a9a6-7bde74ae8a2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9655</TotalTime>
  <Words>2044</Words>
  <Application>Microsoft Office PowerPoint</Application>
  <PresentationFormat>On-screen Show (4:3)</PresentationFormat>
  <Paragraphs>262</Paragraphs>
  <Slides>37</Slides>
  <Notes>31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37</vt:i4>
      </vt:variant>
    </vt:vector>
  </HeadingPairs>
  <TitlesOfParts>
    <vt:vector size="44" baseType="lpstr">
      <vt:lpstr>Arial</vt:lpstr>
      <vt:lpstr>Calibri</vt:lpstr>
      <vt:lpstr>Times New Roman</vt:lpstr>
      <vt:lpstr>Wingdings</vt:lpstr>
      <vt:lpstr>Axis</vt:lpstr>
      <vt:lpstr>5_Axis</vt:lpstr>
      <vt:lpstr>1_Axis</vt:lpstr>
      <vt:lpstr>CHAPTER 16</vt:lpstr>
      <vt:lpstr>Learning Goals</vt:lpstr>
      <vt:lpstr>Classroom Assessment, 1</vt:lpstr>
      <vt:lpstr>Connecting with Teachers</vt:lpstr>
      <vt:lpstr>Assessment as an Integral Part of Teaching</vt:lpstr>
      <vt:lpstr>Learning Targets</vt:lpstr>
      <vt:lpstr>Establishing High-Quality Assessments</vt:lpstr>
      <vt:lpstr>Current Trends in Classroom Assessment</vt:lpstr>
      <vt:lpstr>Classroom Assessment, 2</vt:lpstr>
      <vt:lpstr>Traditional Tests</vt:lpstr>
      <vt:lpstr>Selected-Response Items: Multiple-Choice Items</vt:lpstr>
      <vt:lpstr>Best Practices for Writing Multiple-Choice Items, 1</vt:lpstr>
      <vt:lpstr>Best Practices for Writing Multiple-Choice Item, 2</vt:lpstr>
      <vt:lpstr>Selected-Response Items: True-False Items</vt:lpstr>
      <vt:lpstr>Constructed-Response Items:  Short-Answer Items and Essay Items</vt:lpstr>
      <vt:lpstr>Best Practices for Scoring Essay Questions</vt:lpstr>
      <vt:lpstr>Classroom Assessment, 3</vt:lpstr>
      <vt:lpstr>Alternative Assessments</vt:lpstr>
      <vt:lpstr>Performance Assessments</vt:lpstr>
      <vt:lpstr>Guidelines for Performance Assessments</vt:lpstr>
      <vt:lpstr>Best Practices for Developing Scoring Rubrics</vt:lpstr>
      <vt:lpstr>Portfolio Assessments</vt:lpstr>
      <vt:lpstr>Using Portfolios Effectively</vt:lpstr>
      <vt:lpstr>Classroom Assessment, 4</vt:lpstr>
      <vt:lpstr>Purposes of Grading</vt:lpstr>
      <vt:lpstr>Standards of Comparison</vt:lpstr>
      <vt:lpstr>Grading and Reporting Performance</vt:lpstr>
      <vt:lpstr>Best Practices for Parent-Teacher Conferences: Grades and Assessment</vt:lpstr>
      <vt:lpstr>Enter the Debate</vt:lpstr>
      <vt:lpstr>Classroom Connections: Crack the Case—The Case of the Project</vt:lpstr>
      <vt:lpstr>Reflection and Observation</vt:lpstr>
      <vt:lpstr>Appendix of Image for Long Descriptions</vt:lpstr>
      <vt:lpstr>Classroom Assessment, 1 Long Description</vt:lpstr>
      <vt:lpstr>Assessment as an Integral Part of Teaching Long Description</vt:lpstr>
      <vt:lpstr>Classroom Assessment, 2 Long Description</vt:lpstr>
      <vt:lpstr>Classroom Assessment, 3 Long Description</vt:lpstr>
      <vt:lpstr>Classroom Assessment, 4 Long Description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dc:title>
  <dc:creator>cr customer</dc:creator>
  <cp:lastModifiedBy>Rutika</cp:lastModifiedBy>
  <cp:revision>755</cp:revision>
  <dcterms:created xsi:type="dcterms:W3CDTF">2002-06-09T17:00:30Z</dcterms:created>
  <dcterms:modified xsi:type="dcterms:W3CDTF">2017-08-24T11:21:04Z</dcterms:modified>
</cp:coreProperties>
</file>