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8" r:id="rId1"/>
  </p:sldMasterIdLst>
  <p:notesMasterIdLst>
    <p:notesMasterId r:id="rId65"/>
  </p:notesMasterIdLst>
  <p:handoutMasterIdLst>
    <p:handoutMasterId r:id="rId66"/>
  </p:handoutMasterIdLst>
  <p:sldIdLst>
    <p:sldId id="256" r:id="rId2"/>
    <p:sldId id="279" r:id="rId3"/>
    <p:sldId id="281" r:id="rId4"/>
    <p:sldId id="280" r:id="rId5"/>
    <p:sldId id="282" r:id="rId6"/>
    <p:sldId id="284" r:id="rId7"/>
    <p:sldId id="306" r:id="rId8"/>
    <p:sldId id="307" r:id="rId9"/>
    <p:sldId id="285" r:id="rId10"/>
    <p:sldId id="286" r:id="rId11"/>
    <p:sldId id="287" r:id="rId12"/>
    <p:sldId id="308" r:id="rId13"/>
    <p:sldId id="309" r:id="rId14"/>
    <p:sldId id="311" r:id="rId15"/>
    <p:sldId id="290" r:id="rId16"/>
    <p:sldId id="277" r:id="rId17"/>
    <p:sldId id="292" r:id="rId18"/>
    <p:sldId id="301" r:id="rId19"/>
    <p:sldId id="293" r:id="rId20"/>
    <p:sldId id="305"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54" r:id="rId56"/>
    <p:sldId id="346" r:id="rId57"/>
    <p:sldId id="347" r:id="rId58"/>
    <p:sldId id="348" r:id="rId59"/>
    <p:sldId id="349" r:id="rId60"/>
    <p:sldId id="350" r:id="rId61"/>
    <p:sldId id="351" r:id="rId62"/>
    <p:sldId id="352" r:id="rId63"/>
    <p:sldId id="353" r:id="rId64"/>
  </p:sldIdLst>
  <p:sldSz cx="9144000" cy="6858000" type="screen4x3"/>
  <p:notesSz cx="6858000" cy="9144000"/>
  <p:defaultTextStyle>
    <a:defPPr>
      <a:defRPr lang="en-US"/>
    </a:defPPr>
    <a:lvl1pPr algn="l" defTabSz="457200" rtl="0" fontAlgn="base">
      <a:spcBef>
        <a:spcPct val="0"/>
      </a:spcBef>
      <a:spcAft>
        <a:spcPct val="0"/>
      </a:spcAft>
      <a:defRPr sz="4800" kern="1200">
        <a:solidFill>
          <a:schemeClr val="tx1"/>
        </a:solidFill>
        <a:latin typeface="Arial" charset="0"/>
        <a:ea typeface="ＭＳ Ｐゴシック" pitchFamily="-109" charset="-128"/>
        <a:cs typeface="+mn-cs"/>
      </a:defRPr>
    </a:lvl1pPr>
    <a:lvl2pPr marL="457200" algn="l" defTabSz="457200" rtl="0" fontAlgn="base">
      <a:spcBef>
        <a:spcPct val="0"/>
      </a:spcBef>
      <a:spcAft>
        <a:spcPct val="0"/>
      </a:spcAft>
      <a:defRPr sz="4800" kern="1200">
        <a:solidFill>
          <a:schemeClr val="tx1"/>
        </a:solidFill>
        <a:latin typeface="Arial" charset="0"/>
        <a:ea typeface="ＭＳ Ｐゴシック" pitchFamily="-109" charset="-128"/>
        <a:cs typeface="+mn-cs"/>
      </a:defRPr>
    </a:lvl2pPr>
    <a:lvl3pPr marL="914400" algn="l" defTabSz="457200" rtl="0" fontAlgn="base">
      <a:spcBef>
        <a:spcPct val="0"/>
      </a:spcBef>
      <a:spcAft>
        <a:spcPct val="0"/>
      </a:spcAft>
      <a:defRPr sz="4800" kern="1200">
        <a:solidFill>
          <a:schemeClr val="tx1"/>
        </a:solidFill>
        <a:latin typeface="Arial" charset="0"/>
        <a:ea typeface="ＭＳ Ｐゴシック" pitchFamily="-109" charset="-128"/>
        <a:cs typeface="+mn-cs"/>
      </a:defRPr>
    </a:lvl3pPr>
    <a:lvl4pPr marL="1371600" algn="l" defTabSz="457200" rtl="0" fontAlgn="base">
      <a:spcBef>
        <a:spcPct val="0"/>
      </a:spcBef>
      <a:spcAft>
        <a:spcPct val="0"/>
      </a:spcAft>
      <a:defRPr sz="4800" kern="1200">
        <a:solidFill>
          <a:schemeClr val="tx1"/>
        </a:solidFill>
        <a:latin typeface="Arial" charset="0"/>
        <a:ea typeface="ＭＳ Ｐゴシック" pitchFamily="-109" charset="-128"/>
        <a:cs typeface="+mn-cs"/>
      </a:defRPr>
    </a:lvl4pPr>
    <a:lvl5pPr marL="1828800" algn="l" defTabSz="457200" rtl="0" fontAlgn="base">
      <a:spcBef>
        <a:spcPct val="0"/>
      </a:spcBef>
      <a:spcAft>
        <a:spcPct val="0"/>
      </a:spcAft>
      <a:defRPr sz="4800" kern="1200">
        <a:solidFill>
          <a:schemeClr val="tx1"/>
        </a:solidFill>
        <a:latin typeface="Arial" charset="0"/>
        <a:ea typeface="ＭＳ Ｐゴシック" pitchFamily="-109" charset="-128"/>
        <a:cs typeface="+mn-cs"/>
      </a:defRPr>
    </a:lvl5pPr>
    <a:lvl6pPr marL="2286000" algn="l" defTabSz="914400" rtl="0" eaLnBrk="1" latinLnBrk="0" hangingPunct="1">
      <a:defRPr sz="4800" kern="1200">
        <a:solidFill>
          <a:schemeClr val="tx1"/>
        </a:solidFill>
        <a:latin typeface="Arial" charset="0"/>
        <a:ea typeface="ＭＳ Ｐゴシック" pitchFamily="-109" charset="-128"/>
        <a:cs typeface="+mn-cs"/>
      </a:defRPr>
    </a:lvl6pPr>
    <a:lvl7pPr marL="2743200" algn="l" defTabSz="914400" rtl="0" eaLnBrk="1" latinLnBrk="0" hangingPunct="1">
      <a:defRPr sz="4800" kern="1200">
        <a:solidFill>
          <a:schemeClr val="tx1"/>
        </a:solidFill>
        <a:latin typeface="Arial" charset="0"/>
        <a:ea typeface="ＭＳ Ｐゴシック" pitchFamily="-109" charset="-128"/>
        <a:cs typeface="+mn-cs"/>
      </a:defRPr>
    </a:lvl7pPr>
    <a:lvl8pPr marL="3200400" algn="l" defTabSz="914400" rtl="0" eaLnBrk="1" latinLnBrk="0" hangingPunct="1">
      <a:defRPr sz="4800" kern="1200">
        <a:solidFill>
          <a:schemeClr val="tx1"/>
        </a:solidFill>
        <a:latin typeface="Arial" charset="0"/>
        <a:ea typeface="ＭＳ Ｐゴシック" pitchFamily="-109" charset="-128"/>
        <a:cs typeface="+mn-cs"/>
      </a:defRPr>
    </a:lvl8pPr>
    <a:lvl9pPr marL="3657600" algn="l" defTabSz="914400" rtl="0" eaLnBrk="1" latinLnBrk="0" hangingPunct="1">
      <a:defRPr sz="4800" kern="1200">
        <a:solidFill>
          <a:schemeClr val="tx1"/>
        </a:solidFill>
        <a:latin typeface="Arial" charset="0"/>
        <a:ea typeface="ＭＳ Ｐゴシック" pitchFamily="-10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0" autoAdjust="0"/>
    <p:restoredTop sz="75735" autoAdjust="0"/>
  </p:normalViewPr>
  <p:slideViewPr>
    <p:cSldViewPr snapToObjects="1">
      <p:cViewPr varScale="1">
        <p:scale>
          <a:sx n="83" d="100"/>
          <a:sy n="83" d="100"/>
        </p:scale>
        <p:origin x="222" y="78"/>
      </p:cViewPr>
      <p:guideLst>
        <p:guide orient="horz" pos="2160"/>
        <p:guide pos="2880"/>
      </p:guideLst>
    </p:cSldViewPr>
  </p:slideViewPr>
  <p:outlineViewPr>
    <p:cViewPr>
      <p:scale>
        <a:sx n="35" d="100"/>
        <a:sy n="35" d="100"/>
      </p:scale>
      <p:origin x="0" y="-937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8CF95A-BB0E-7C4B-A827-09CF97B6ED54}" type="datetimeFigureOut">
              <a:rPr lang="en-US" smtClean="0"/>
              <a:t>4/10/2018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3C614A-70DC-C648-BF28-E7B907346198}" type="slidenum">
              <a:rPr lang="en-US" smtClean="0"/>
              <a:t>‹#›</a:t>
            </a:fld>
            <a:endParaRPr lang="en-US"/>
          </a:p>
        </p:txBody>
      </p:sp>
    </p:spTree>
    <p:extLst>
      <p:ext uri="{BB962C8B-B14F-4D97-AF65-F5344CB8AC3E}">
        <p14:creationId xmlns:p14="http://schemas.microsoft.com/office/powerpoint/2010/main" val="1891375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7144659-BA41-4AF5-8363-163047AF4269}" type="datetime1">
              <a:rPr lang="en-US"/>
              <a:pPr/>
              <a:t>4/10/2018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065AF917-371A-490B-8D41-F28906DD57CD}" type="slidenum">
              <a:rPr lang="en-US"/>
              <a:pPr/>
              <a:t>‹#›</a:t>
            </a:fld>
            <a:endParaRPr lang="en-US"/>
          </a:p>
        </p:txBody>
      </p:sp>
    </p:spTree>
    <p:extLst>
      <p:ext uri="{BB962C8B-B14F-4D97-AF65-F5344CB8AC3E}">
        <p14:creationId xmlns:p14="http://schemas.microsoft.com/office/powerpoint/2010/main" val="12797775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pPr eaLnBrk="1" hangingPunct="1"/>
            <a:endParaRPr lang="en-US"/>
          </a:p>
        </p:txBody>
      </p:sp>
      <p:sp>
        <p:nvSpPr>
          <p:cNvPr id="4" name="Slide Number Placeholder 3"/>
          <p:cNvSpPr>
            <a:spLocks noGrp="1"/>
          </p:cNvSpPr>
          <p:nvPr>
            <p:ph type="sldNum" sz="quarter" idx="5"/>
          </p:nvPr>
        </p:nvSpPr>
        <p:spPr/>
        <p:txBody>
          <a:bodyPr/>
          <a:lstStyle/>
          <a:p>
            <a:fld id="{902669F1-EE48-478C-9FE7-DB28EF2FB0FB}"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A8C96-8442-6647-BB94-D8FCEF3220EC}" type="slidenum">
              <a:rPr lang="en-US"/>
              <a:pPr/>
              <a:t>10</a:t>
            </a:fld>
            <a:endParaRPr lang="en-US"/>
          </a:p>
        </p:txBody>
      </p:sp>
      <p:sp>
        <p:nvSpPr>
          <p:cNvPr id="91138" name="Rectangle 2"/>
          <p:cNvSpPr>
            <a:spLocks noGrp="1" noRot="1" noChangeAspect="1"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xfrm>
            <a:off x="915988" y="4343400"/>
            <a:ext cx="5026025" cy="4113213"/>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Social behaviors are strengthened by the actions of others and can act as social reinforcers.</a:t>
            </a:r>
          </a:p>
          <a:p>
            <a:endParaRPr lang="en-US" dirty="0"/>
          </a:p>
          <a:p>
            <a:r>
              <a:rPr lang="en-US" dirty="0"/>
              <a:t>Social reinforcers are considered secondary reinforcers (paired with primary and other secondary reinforcers).</a:t>
            </a:r>
          </a:p>
          <a:p>
            <a:endParaRPr lang="en-US" dirty="0"/>
          </a:p>
          <a:p>
            <a:r>
              <a:rPr lang="en-US" dirty="0"/>
              <a:t>Caregivers become acquired positive reinforcers because they provide positive reinforcers and remove aversive ones.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9B892-D808-A843-BE6C-91A6AC7971BC}" type="slidenum">
              <a:rPr lang="en-US"/>
              <a:pPr/>
              <a:t>11</a:t>
            </a:fld>
            <a:endParaRPr lang="en-US"/>
          </a:p>
        </p:txBody>
      </p:sp>
      <p:sp>
        <p:nvSpPr>
          <p:cNvPr id="93186" name="Rectangle 2"/>
          <p:cNvSpPr>
            <a:spLocks noGrp="1" noRot="1" noChangeAspect="1"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p:spPr>
      </p:sp>
      <p:sp>
        <p:nvSpPr>
          <p:cNvPr id="93187" name="Rectangle 3"/>
          <p:cNvSpPr>
            <a:spLocks noGrp="1" noChangeArrowheads="1"/>
          </p:cNvSpPr>
          <p:nvPr>
            <p:ph type="body" idx="1"/>
          </p:nvPr>
        </p:nvSpPr>
        <p:spPr bwMode="auto">
          <a:xfrm>
            <a:off x="915988" y="4343400"/>
            <a:ext cx="5026025" cy="4113213"/>
          </a:xfrm>
          <a:prstGeom prst="rect">
            <a:avLst/>
          </a:prstGeom>
          <a:solidFill>
            <a:srgbClr val="FFFFFF"/>
          </a:solidFill>
          <a:ln>
            <a:solidFill>
              <a:srgbClr val="000000"/>
            </a:solidFill>
            <a:miter lim="800000"/>
            <a:headEnd/>
            <a:tailEnd/>
          </a:ln>
        </p:spPr>
        <p:txBody>
          <a:bodyPr>
            <a:prstTxWarp prst="textNoShape">
              <a:avLst/>
            </a:prstTxWarp>
          </a:bodyPr>
          <a:lstStyle/>
          <a:p>
            <a:r>
              <a:rPr lang="en-US"/>
              <a:t>Bijou and Baer (1965) – the child engages in behaviors that bring the mother near.  These behaviors might start out as reflexes (smiling &amp; crying), but soon acquire a new function.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F917-371A-490B-8D41-F28906DD57CD}" type="slidenum">
              <a:rPr lang="en-US" smtClean="0"/>
              <a:pPr/>
              <a:t>12</a:t>
            </a:fld>
            <a:endParaRPr lang="en-US"/>
          </a:p>
        </p:txBody>
      </p:sp>
    </p:spTree>
    <p:extLst>
      <p:ext uri="{BB962C8B-B14F-4D97-AF65-F5344CB8AC3E}">
        <p14:creationId xmlns:p14="http://schemas.microsoft.com/office/powerpoint/2010/main" val="2061510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F917-371A-490B-8D41-F28906DD57CD}" type="slidenum">
              <a:rPr lang="en-US" smtClean="0"/>
              <a:pPr/>
              <a:t>13</a:t>
            </a:fld>
            <a:endParaRPr lang="en-US"/>
          </a:p>
        </p:txBody>
      </p:sp>
    </p:spTree>
    <p:extLst>
      <p:ext uri="{BB962C8B-B14F-4D97-AF65-F5344CB8AC3E}">
        <p14:creationId xmlns:p14="http://schemas.microsoft.com/office/powerpoint/2010/main" val="3684307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F917-371A-490B-8D41-F28906DD57CD}" type="slidenum">
              <a:rPr lang="en-US" smtClean="0"/>
              <a:pPr/>
              <a:t>14</a:t>
            </a:fld>
            <a:endParaRPr lang="en-US"/>
          </a:p>
        </p:txBody>
      </p:sp>
    </p:spTree>
    <p:extLst>
      <p:ext uri="{BB962C8B-B14F-4D97-AF65-F5344CB8AC3E}">
        <p14:creationId xmlns:p14="http://schemas.microsoft.com/office/powerpoint/2010/main" val="474478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F06342-22A2-5C48-AE76-7F8AB34C45AF}" type="slidenum">
              <a:rPr lang="en-US"/>
              <a:pPr/>
              <a:t>15</a:t>
            </a:fld>
            <a:endParaRPr lang="en-US"/>
          </a:p>
        </p:txBody>
      </p:sp>
      <p:sp>
        <p:nvSpPr>
          <p:cNvPr id="99330" name="Rectangle 2"/>
          <p:cNvSpPr>
            <a:spLocks noGrp="1" noRot="1" noChangeAspect="1"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p:spPr>
      </p:sp>
      <p:sp>
        <p:nvSpPr>
          <p:cNvPr id="99331" name="Rectangle 3"/>
          <p:cNvSpPr>
            <a:spLocks noGrp="1" noChangeArrowheads="1"/>
          </p:cNvSpPr>
          <p:nvPr>
            <p:ph type="body" idx="1"/>
          </p:nvPr>
        </p:nvSpPr>
        <p:spPr bwMode="auto">
          <a:xfrm>
            <a:off x="915988" y="4343400"/>
            <a:ext cx="5026025" cy="4113213"/>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Those who do provide affection often find that because it follows desirable behavior, it strengthens them.  Contingent use of affection is an effective way to shape desired behaviors.</a:t>
            </a:r>
          </a:p>
          <a:p>
            <a:endParaRPr lang="en-US" dirty="0"/>
          </a:p>
          <a:p>
            <a:r>
              <a:rPr lang="en-US" dirty="0"/>
              <a:t>Q.  TYPES OF AFFECTION? (HUGS, KISSES, SMILES,</a:t>
            </a:r>
            <a:r>
              <a:rPr lang="en-US" baseline="0" dirty="0"/>
              <a:t> PATS, NUZZLING, TICKLING, HAIR RUFFLING, CROONING TONE OF VOICE, WORDS..)</a:t>
            </a:r>
            <a:endParaRPr lang="en-US" dirty="0"/>
          </a:p>
          <a:p>
            <a:endParaRPr lang="en-US" dirty="0"/>
          </a:p>
          <a:p>
            <a:r>
              <a:rPr lang="en-US" dirty="0"/>
              <a:t>Q.</a:t>
            </a:r>
            <a:r>
              <a:rPr lang="en-US" baseline="0" dirty="0"/>
              <a:t>  WHEN MIGHT AFFECTION NOT REINFORCE DESIRABLE BEHAVIOR?</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a:lstStyle/>
          <a:p>
            <a:pPr marL="228600" indent="-228600">
              <a:buAutoNum type="alphaUcPeriod" startAt="17"/>
            </a:pPr>
            <a:r>
              <a:rPr lang="en-US" dirty="0"/>
              <a:t>WHAT IS IT?</a:t>
            </a:r>
          </a:p>
          <a:p>
            <a:pPr marL="228600" indent="-228600">
              <a:buNone/>
            </a:pPr>
            <a:r>
              <a:rPr lang="en-US" dirty="0"/>
              <a:t>Q.</a:t>
            </a:r>
            <a:r>
              <a:rPr lang="en-US" baseline="0" dirty="0"/>
              <a:t>  EXAMPLES?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71FA8F-A0BF-D64C-AC8F-9A0510821B4D}" type="slidenum">
              <a:rPr lang="en-US"/>
              <a:pPr/>
              <a:t>17</a:t>
            </a:fld>
            <a:endParaRPr lang="en-US"/>
          </a:p>
        </p:txBody>
      </p:sp>
      <p:sp>
        <p:nvSpPr>
          <p:cNvPr id="101378" name="Rectangle 2"/>
          <p:cNvSpPr>
            <a:spLocks noGrp="1" noRot="1" noChangeAspect="1"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xfrm>
            <a:off x="915988" y="4343400"/>
            <a:ext cx="5026025" cy="4113213"/>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Imitation is the basis for observational learning (changes in behavior brought about by watching the behavior of others).</a:t>
            </a:r>
          </a:p>
          <a:p>
            <a:endParaRPr lang="en-US" dirty="0"/>
          </a:p>
          <a:p>
            <a:r>
              <a:rPr lang="en-US" dirty="0"/>
              <a:t>Albert </a:t>
            </a:r>
            <a:r>
              <a:rPr lang="en-US" dirty="0" err="1"/>
              <a:t>Bandura</a:t>
            </a:r>
            <a:r>
              <a:rPr lang="en-US" dirty="0"/>
              <a:t> </a:t>
            </a:r>
            <a:r>
              <a:rPr lang="en-US" dirty="0" err="1">
                <a:sym typeface="Wingdings" pitchFamily="-112" charset="2"/>
              </a:rPr>
              <a:t></a:t>
            </a:r>
            <a:r>
              <a:rPr lang="en-US" dirty="0">
                <a:sym typeface="Wingdings" pitchFamily="-112" charset="2"/>
              </a:rPr>
              <a:t> </a:t>
            </a:r>
            <a:r>
              <a:rPr lang="en-US" dirty="0" err="1">
                <a:sym typeface="Wingdings" pitchFamily="-112" charset="2"/>
              </a:rPr>
              <a:t>Bobo</a:t>
            </a:r>
            <a:r>
              <a:rPr lang="en-US" dirty="0">
                <a:sym typeface="Wingdings" pitchFamily="-112" charset="2"/>
              </a:rPr>
              <a:t> doll studies</a:t>
            </a:r>
          </a:p>
          <a:p>
            <a:r>
              <a:rPr lang="en-US" dirty="0">
                <a:sym typeface="Wingdings" pitchFamily="-112" charset="2"/>
              </a:rPr>
              <a:t>He believed reinforcement of behavior was important, but he felt that reinforcement affected the performance of the behavior and not the learning of it.</a:t>
            </a:r>
          </a:p>
          <a:p>
            <a:endParaRPr lang="en-US" dirty="0">
              <a:sym typeface="Wingdings" pitchFamily="-112" charset="2"/>
            </a:endParaRPr>
          </a:p>
          <a:p>
            <a:r>
              <a:rPr lang="en-US" dirty="0">
                <a:sym typeface="Wingdings" pitchFamily="-112" charset="2"/>
              </a:rPr>
              <a:t>He also concluded that reinforcement and punishment need not be direct, but could also be experienced by watching others (vicarious consequences).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Although </a:t>
            </a:r>
            <a:r>
              <a:rPr lang="en-US" dirty="0" err="1"/>
              <a:t>Bandura</a:t>
            </a:r>
            <a:r>
              <a:rPr lang="en-US" dirty="0"/>
              <a:t> felt that new</a:t>
            </a:r>
            <a:r>
              <a:rPr lang="en-US" baseline="0" dirty="0"/>
              <a:t> principles, such as vicarious consequence, were needed to explain observational learning, others felt that existing principles of operant learning were sufficient.</a:t>
            </a:r>
          </a:p>
          <a:p>
            <a:endParaRPr lang="en-US" baseline="0" dirty="0"/>
          </a:p>
          <a:p>
            <a:r>
              <a:rPr lang="en-US" baseline="0" dirty="0"/>
              <a:t>Generalized imitation:  the behaviors that match a model’s behaviors are frequently reinforced by the consequences they produce (e.g., child sees another complete a puzzle; when child imitates the puzzle-solving behavior, he/she is reinforced by the solution to the puzzle)</a:t>
            </a:r>
          </a:p>
          <a:p>
            <a:endParaRPr lang="en-US" baseline="0" dirty="0"/>
          </a:p>
          <a:p>
            <a:r>
              <a:rPr lang="en-US" baseline="0" dirty="0"/>
              <a:t>Counter imitation:  child observes another child do something that is reinforced; but the observer does the opposite of the model.  Child sees another child steal and get away with it, but the observing child does not do what the model does</a:t>
            </a:r>
            <a:endParaRPr lang="en-US" dirty="0"/>
          </a:p>
        </p:txBody>
      </p:sp>
      <p:sp>
        <p:nvSpPr>
          <p:cNvPr id="4" name="Slide Number Placeholder 3"/>
          <p:cNvSpPr>
            <a:spLocks noGrp="1"/>
          </p:cNvSpPr>
          <p:nvPr>
            <p:ph type="sldNum" sz="quarter" idx="10"/>
          </p:nvPr>
        </p:nvSpPr>
        <p:spPr/>
        <p:txBody>
          <a:bodyPr/>
          <a:lstStyle/>
          <a:p>
            <a:fld id="{065AF917-371A-490B-8D41-F28906DD57C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normAutofit fontScale="85000" lnSpcReduction="10000"/>
          </a:bodyPr>
          <a:lstStyle/>
          <a:p>
            <a:r>
              <a:rPr lang="en-US" dirty="0"/>
              <a:t>A neutral stimulus becomes a conditioned stimulus because of its pairing with an unconditional stimulus for the emotional response.  Thus, we learn emotional responses by observing them in others and then matching the behavior and experiencing the consequences ourselves.</a:t>
            </a:r>
          </a:p>
          <a:p>
            <a:endParaRPr lang="en-US" dirty="0"/>
          </a:p>
          <a:p>
            <a:r>
              <a:rPr lang="en-US" dirty="0"/>
              <a:t>The study of college students by Berger (1962)</a:t>
            </a:r>
            <a:r>
              <a:rPr lang="en-US" dirty="0">
                <a:sym typeface="Wingdings" pitchFamily="-112" charset="2"/>
              </a:rPr>
              <a:t> vicarious respondent conditioning.</a:t>
            </a:r>
          </a:p>
          <a:p>
            <a:endParaRPr lang="en-US" dirty="0">
              <a:sym typeface="Wingdings" pitchFamily="-112" charset="2"/>
            </a:endParaRPr>
          </a:p>
          <a:p>
            <a:r>
              <a:rPr lang="en-US" dirty="0">
                <a:sym typeface="Wingdings" pitchFamily="-112" charset="2"/>
              </a:rPr>
              <a:t>Both groups witnessed a model seated at a table, as the light dimmed, a buzzer sounded and the model rapidly</a:t>
            </a:r>
            <a:r>
              <a:rPr lang="en-US" baseline="0" dirty="0">
                <a:sym typeface="Wingdings" pitchFamily="-112" charset="2"/>
              </a:rPr>
              <a:t> jerked his arm off the table. </a:t>
            </a:r>
          </a:p>
          <a:p>
            <a:endParaRPr lang="en-US" baseline="0" dirty="0">
              <a:sym typeface="Wingdings" pitchFamily="-112" charset="2"/>
            </a:endParaRPr>
          </a:p>
          <a:p>
            <a:r>
              <a:rPr lang="en-US" baseline="0" dirty="0">
                <a:sym typeface="Wingdings" pitchFamily="-112" charset="2"/>
              </a:rPr>
              <a:t> The control group was told that this reaction was a reaction time study and the model was trying to lift his arm off the table as soon as the buzzer sounded. (NO PAIN)</a:t>
            </a:r>
          </a:p>
          <a:p>
            <a:endParaRPr lang="en-US" baseline="0" dirty="0">
              <a:sym typeface="Wingdings" pitchFamily="-112" charset="2"/>
            </a:endParaRPr>
          </a:p>
          <a:p>
            <a:r>
              <a:rPr lang="en-US" baseline="0" dirty="0">
                <a:sym typeface="Wingdings" pitchFamily="-112" charset="2"/>
              </a:rPr>
              <a:t>The experimental group was told that that the model was receiving an electric shock when the buzzer sounded and that the jerking response was a response to pain. (PAIN)</a:t>
            </a:r>
          </a:p>
          <a:p>
            <a:endParaRPr lang="en-US" baseline="0" dirty="0">
              <a:sym typeface="Wingdings" pitchFamily="-112" charset="2"/>
            </a:endParaRPr>
          </a:p>
          <a:p>
            <a:r>
              <a:rPr lang="en-US" baseline="0" dirty="0">
                <a:sym typeface="Wingdings" pitchFamily="-112" charset="2"/>
              </a:rPr>
              <a:t>Each subject was seated in the room, and a machine similar to a polygraph measured their sweating associated with emotional arousal</a:t>
            </a:r>
          </a:p>
          <a:p>
            <a:endParaRPr lang="en-US" baseline="0" dirty="0">
              <a:sym typeface="Wingdings" pitchFamily="-112" charset="2"/>
            </a:endParaRPr>
          </a:p>
          <a:p>
            <a:pPr marL="228600" indent="-228600">
              <a:buAutoNum type="alphaUcPeriod" startAt="17"/>
            </a:pPr>
            <a:r>
              <a:rPr lang="en-US" baseline="0" dirty="0">
                <a:sym typeface="Wingdings" pitchFamily="-112" charset="2"/>
              </a:rPr>
              <a:t>WHAT DO YOU THINK THEY FOUND WHEN THEY PLACED THE CONTROL GROUP PARTICIPANTS IN THE ROOM? ( no arousal; buzzer as neutral stimulus); EXPERIMENTAL GROUP? (high arousal; buzzer as conditioned stimulus)</a:t>
            </a:r>
          </a:p>
          <a:p>
            <a:pPr marL="228600" indent="-228600">
              <a:buAutoNum type="alphaUcPeriod" startAt="17"/>
            </a:pPr>
            <a:endParaRPr lang="en-US" baseline="0" dirty="0">
              <a:sym typeface="Wingdings" pitchFamily="-112" charset="2"/>
            </a:endParaRPr>
          </a:p>
          <a:p>
            <a:pPr marL="228600" indent="-228600">
              <a:buNone/>
            </a:pPr>
            <a:r>
              <a:rPr lang="en-US" baseline="0" dirty="0">
                <a:sym typeface="Wingdings" pitchFamily="-112" charset="2"/>
              </a:rPr>
              <a:t>This suggests that we may come to fear (or like) things by merely watching others become conditioned to them, not just by experiencing the conditioning directly ourselves (EXAMPLES?)</a:t>
            </a:r>
          </a:p>
          <a:p>
            <a:endParaRPr lang="en-US" baseline="0" dirty="0">
              <a:sym typeface="Wingdings" pitchFamily="-112" charset="2"/>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a:lstStyle/>
          <a:p>
            <a:pPr>
              <a:buFontTx/>
              <a:buChar char="•"/>
            </a:pPr>
            <a:r>
              <a:rPr lang="en-US" dirty="0"/>
              <a:t>Researchers’ findings suggest that a child’s social and emotional behaviors and his/her interactions with the social environment are critical in the child’s development. </a:t>
            </a:r>
          </a:p>
          <a:p>
            <a:pPr>
              <a:buFontTx/>
              <a:buChar char="•"/>
            </a:pPr>
            <a:r>
              <a:rPr lang="en-US" dirty="0"/>
              <a:t>In other words, children who got a more positive experience during the preschool years were found to be more academically and socially correct, and to have less behavior problems.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F917-371A-490B-8D41-F28906DD57CD}" type="slidenum">
              <a:rPr lang="en-US" smtClean="0"/>
              <a:pPr/>
              <a:t>20</a:t>
            </a:fld>
            <a:endParaRPr lang="en-US"/>
          </a:p>
        </p:txBody>
      </p:sp>
    </p:spTree>
    <p:extLst>
      <p:ext uri="{BB962C8B-B14F-4D97-AF65-F5344CB8AC3E}">
        <p14:creationId xmlns:p14="http://schemas.microsoft.com/office/powerpoint/2010/main" val="1409463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pPr eaLnBrk="1" hangingPunct="1"/>
            <a:endParaRPr lang="en-US" dirty="0"/>
          </a:p>
        </p:txBody>
      </p:sp>
      <p:sp>
        <p:nvSpPr>
          <p:cNvPr id="4" name="Slide Number Placeholder 3"/>
          <p:cNvSpPr>
            <a:spLocks noGrp="1"/>
          </p:cNvSpPr>
          <p:nvPr>
            <p:ph type="sldNum" sz="quarter" idx="5"/>
          </p:nvPr>
        </p:nvSpPr>
        <p:spPr/>
        <p:txBody>
          <a:bodyPr/>
          <a:lstStyle/>
          <a:p>
            <a:fld id="{902669F1-EE48-478C-9FE7-DB28EF2FB0FB}" type="slidenum">
              <a:rPr lang="en-US"/>
              <a:pPr/>
              <a:t>21</a:t>
            </a:fld>
            <a:endParaRPr lang="en-US"/>
          </a:p>
        </p:txBody>
      </p:sp>
    </p:spTree>
    <p:extLst>
      <p:ext uri="{BB962C8B-B14F-4D97-AF65-F5344CB8AC3E}">
        <p14:creationId xmlns:p14="http://schemas.microsoft.com/office/powerpoint/2010/main" val="1766362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a:lstStyle/>
          <a:p>
            <a:r>
              <a:rPr lang="en-US" dirty="0"/>
              <a:t>In this section we examine the origins and</a:t>
            </a:r>
            <a:r>
              <a:rPr lang="en-US" baseline="0" dirty="0"/>
              <a:t> learning of diverse social learning phenomena; which include attachment, depression and touch, fear of the dark and fear of strangers, social referencing and jealousy</a:t>
            </a:r>
            <a:endParaRPr lang="en-US" dirty="0"/>
          </a:p>
        </p:txBody>
      </p:sp>
    </p:spTree>
    <p:extLst>
      <p:ext uri="{BB962C8B-B14F-4D97-AF65-F5344CB8AC3E}">
        <p14:creationId xmlns:p14="http://schemas.microsoft.com/office/powerpoint/2010/main" val="1113650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E09FF-8BDB-3A45-8F0E-3C3343A18BEE}" type="slidenum">
              <a:rPr lang="en-US"/>
              <a:pPr/>
              <a:t>23</a:t>
            </a:fld>
            <a:endParaRPr lang="en-US"/>
          </a:p>
        </p:txBody>
      </p:sp>
      <p:sp>
        <p:nvSpPr>
          <p:cNvPr id="110594" name="Rectangle 2"/>
          <p:cNvSpPr>
            <a:spLocks noGrp="1" noRot="1" noChangeAspect="1"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p:spPr>
      </p:sp>
      <p:sp>
        <p:nvSpPr>
          <p:cNvPr id="110595" name="Rectangle 3"/>
          <p:cNvSpPr>
            <a:spLocks noGrp="1" noChangeArrowheads="1"/>
          </p:cNvSpPr>
          <p:nvPr>
            <p:ph type="body" idx="1"/>
          </p:nvPr>
        </p:nvSpPr>
        <p:spPr bwMode="auto">
          <a:xfrm>
            <a:off x="915988" y="4343400"/>
            <a:ext cx="5026025" cy="4113213"/>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Organized = more than just individual</a:t>
            </a:r>
            <a:r>
              <a:rPr lang="en-US" baseline="0" dirty="0"/>
              <a:t> behaviors occur</a:t>
            </a:r>
            <a:endParaRPr lang="en-US" dirty="0"/>
          </a:p>
          <a:p>
            <a:endParaRPr lang="en-US" dirty="0"/>
          </a:p>
          <a:p>
            <a:r>
              <a:rPr lang="en-US" dirty="0" err="1"/>
              <a:t>Bowlby</a:t>
            </a:r>
            <a:r>
              <a:rPr lang="en-US" dirty="0"/>
              <a:t> suggests that attachment evolved because of phylogenic contingencies in which behaviors that protected the child from predators were naturally selected/</a:t>
            </a:r>
          </a:p>
          <a:p>
            <a:endParaRPr lang="en-US" dirty="0"/>
          </a:p>
          <a:p>
            <a:r>
              <a:rPr lang="en-US" dirty="0" err="1"/>
              <a:t>Petrovich</a:t>
            </a:r>
            <a:r>
              <a:rPr lang="en-US" dirty="0"/>
              <a:t> and </a:t>
            </a:r>
            <a:r>
              <a:rPr lang="en-US" dirty="0" err="1"/>
              <a:t>Gewirtz</a:t>
            </a:r>
            <a:r>
              <a:rPr lang="en-US" dirty="0"/>
              <a:t> argued that it was both </a:t>
            </a:r>
            <a:r>
              <a:rPr lang="en-US" dirty="0" err="1"/>
              <a:t>ontogenic</a:t>
            </a:r>
            <a:r>
              <a:rPr lang="en-US" dirty="0"/>
              <a:t> and phylogenic contingences contribute to attachment when caregivers reinforce proximity, imitation, and identification.</a:t>
            </a:r>
          </a:p>
          <a:p>
            <a:endParaRPr lang="en-US" dirty="0"/>
          </a:p>
          <a:p>
            <a:r>
              <a:rPr lang="en-US" dirty="0"/>
              <a:t>When we</a:t>
            </a:r>
            <a:r>
              <a:rPr lang="en-US" baseline="0" dirty="0"/>
              <a:t> the infant’s proximity and security-regulating behaviors become organized around one or more particular caregiver we say the child is developing </a:t>
            </a:r>
            <a:r>
              <a:rPr lang="en-US" b="1" baseline="0" dirty="0"/>
              <a:t>an attachment</a:t>
            </a:r>
            <a:endParaRPr lang="en-US" b="0" baseline="0" dirty="0"/>
          </a:p>
          <a:p>
            <a:endParaRPr lang="en-US" b="0" baseline="0" dirty="0"/>
          </a:p>
          <a:p>
            <a:endParaRPr lang="en-US" b="1" dirty="0"/>
          </a:p>
        </p:txBody>
      </p:sp>
    </p:spTree>
    <p:extLst>
      <p:ext uri="{BB962C8B-B14F-4D97-AF65-F5344CB8AC3E}">
        <p14:creationId xmlns:p14="http://schemas.microsoft.com/office/powerpoint/2010/main" val="147253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323BF-315C-5847-854F-42F7CE7B92CC}" type="slidenum">
              <a:rPr lang="en-US"/>
              <a:pPr/>
              <a:t>24</a:t>
            </a:fld>
            <a:endParaRPr lang="en-US"/>
          </a:p>
        </p:txBody>
      </p:sp>
      <p:sp>
        <p:nvSpPr>
          <p:cNvPr id="112642" name="Rectangle 2"/>
          <p:cNvSpPr>
            <a:spLocks noGrp="1" noRot="1" noChangeAspect="1"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p:spPr>
      </p:sp>
      <p:sp>
        <p:nvSpPr>
          <p:cNvPr id="112643" name="Rectangle 3"/>
          <p:cNvSpPr>
            <a:spLocks noGrp="1" noChangeArrowheads="1"/>
          </p:cNvSpPr>
          <p:nvPr>
            <p:ph type="body" idx="1"/>
          </p:nvPr>
        </p:nvSpPr>
        <p:spPr bwMode="auto">
          <a:xfrm>
            <a:off x="915988" y="4343400"/>
            <a:ext cx="5026025" cy="4113213"/>
          </a:xfrm>
          <a:prstGeom prst="rect">
            <a:avLst/>
          </a:prstGeom>
          <a:solidFill>
            <a:srgbClr val="FFFFFF"/>
          </a:solidFill>
          <a:ln>
            <a:solidFill>
              <a:srgbClr val="000000"/>
            </a:solidFill>
            <a:miter lim="800000"/>
            <a:headEnd/>
            <a:tailEnd/>
          </a:ln>
        </p:spPr>
        <p:txBody>
          <a:bodyPr>
            <a:prstTxWarp prst="textNoShape">
              <a:avLst/>
            </a:prstTxWarp>
          </a:bodyPr>
          <a:lstStyle/>
          <a:p>
            <a:r>
              <a:rPr lang="en-US" b="1" dirty="0"/>
              <a:t>Separation protests</a:t>
            </a:r>
            <a:r>
              <a:rPr lang="en-US" dirty="0"/>
              <a:t>:  child behavior (e.g., crying, whining, throwing tantrums)</a:t>
            </a:r>
            <a:r>
              <a:rPr lang="en-US" baseline="0" dirty="0"/>
              <a:t> </a:t>
            </a:r>
            <a:r>
              <a:rPr lang="en-US" dirty="0"/>
              <a:t>used as</a:t>
            </a:r>
            <a:r>
              <a:rPr lang="en-US" baseline="0" dirty="0"/>
              <a:t> an index of child-caretaker attachment</a:t>
            </a:r>
            <a:endParaRPr lang="en-US" dirty="0"/>
          </a:p>
          <a:p>
            <a:endParaRPr lang="en-US" dirty="0"/>
          </a:p>
          <a:p>
            <a:r>
              <a:rPr lang="en-US" dirty="0"/>
              <a:t>Loss of parent=loss of reinforcer, which is aversive to the child.  The loss elicits some emotional responses as well as evokes behavior that may function to get the mother back (extinction bursts).</a:t>
            </a:r>
          </a:p>
          <a:p>
            <a:endParaRPr lang="en-US" dirty="0"/>
          </a:p>
          <a:p>
            <a:r>
              <a:rPr lang="en-US" dirty="0" err="1"/>
              <a:t>Gewirtz</a:t>
            </a:r>
            <a:r>
              <a:rPr lang="en-US" dirty="0"/>
              <a:t> &amp; </a:t>
            </a:r>
            <a:r>
              <a:rPr lang="en-US" dirty="0" err="1"/>
              <a:t>Pelaez-Nogueras</a:t>
            </a:r>
            <a:r>
              <a:rPr lang="en-US" dirty="0"/>
              <a:t> study:</a:t>
            </a:r>
          </a:p>
          <a:p>
            <a:r>
              <a:rPr lang="en-US" dirty="0"/>
              <a:t>Mothers inadvertently reinforce protestations because in doing so, the mother is likely to reduce, at least temporarily, the crying.</a:t>
            </a:r>
          </a:p>
        </p:txBody>
      </p:sp>
    </p:spTree>
    <p:extLst>
      <p:ext uri="{BB962C8B-B14F-4D97-AF65-F5344CB8AC3E}">
        <p14:creationId xmlns:p14="http://schemas.microsoft.com/office/powerpoint/2010/main" val="3951171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dirty="0"/>
              <a:t>N=23 (aged 6 – 11 months old)</a:t>
            </a:r>
            <a:r>
              <a:rPr lang="en-US" sz="1200" baseline="0" dirty="0"/>
              <a:t> and mothers</a:t>
            </a:r>
          </a:p>
          <a:p>
            <a:endParaRPr lang="en-US" sz="1200" baseline="0" dirty="0"/>
          </a:p>
          <a:p>
            <a:r>
              <a:rPr lang="en-US" sz="1200" baseline="0" dirty="0"/>
              <a:t>Mothers were given cues by a private earphone to signal to the child that she was leaving by standing up, kissing the child, waving, and saying “bye bye, I’ll be right back”; mother left room for up to 3 minutes, then returned.  After a brief reunion, another separation trial was conducted.</a:t>
            </a:r>
          </a:p>
          <a:p>
            <a:endParaRPr lang="en-US" sz="1200" dirty="0"/>
          </a:p>
          <a:p>
            <a:r>
              <a:rPr lang="en-US" sz="1200" dirty="0"/>
              <a:t>Departures = protests</a:t>
            </a:r>
            <a:r>
              <a:rPr lang="en-US" sz="1200" baseline="0" dirty="0"/>
              <a:t> immediately</a:t>
            </a:r>
          </a:p>
          <a:p>
            <a:r>
              <a:rPr lang="en-US" sz="1200" baseline="0" dirty="0"/>
              <a:t>Separations = protests delayed (after a minute, possibly)</a:t>
            </a:r>
            <a:endParaRPr lang="en-US" sz="1200" dirty="0"/>
          </a:p>
          <a:p>
            <a:endParaRPr lang="en-US" sz="1200" dirty="0"/>
          </a:p>
          <a:p>
            <a:r>
              <a:rPr lang="en-US" sz="1200" dirty="0"/>
              <a:t>Baseline- </a:t>
            </a:r>
            <a:r>
              <a:rPr lang="en-US" sz="1200" dirty="0" err="1"/>
              <a:t>noncontingent</a:t>
            </a:r>
            <a:r>
              <a:rPr lang="en-US" sz="1200" dirty="0"/>
              <a:t> reinforcement—protests were low</a:t>
            </a:r>
          </a:p>
          <a:p>
            <a:r>
              <a:rPr lang="en-US" sz="1200" dirty="0"/>
              <a:t>Contingent reinforcement by mothers of protests – (continuous reinforcement) protests increase</a:t>
            </a:r>
          </a:p>
          <a:p>
            <a:r>
              <a:rPr lang="en-US" sz="1200" dirty="0" err="1"/>
              <a:t>Noncontingent</a:t>
            </a:r>
            <a:r>
              <a:rPr lang="en-US" sz="1200" dirty="0"/>
              <a:t> (reversal) – Protest decrease</a:t>
            </a:r>
          </a:p>
          <a:p>
            <a:endParaRPr lang="en-US" sz="1200" dirty="0"/>
          </a:p>
          <a:p>
            <a:r>
              <a:rPr lang="en-US" sz="1200" dirty="0"/>
              <a:t>Q.  WHAT DOES THIS SHOW?  (this is trained/shaped up inadvertently</a:t>
            </a:r>
            <a:r>
              <a:rPr lang="en-US" sz="1200" baseline="0" dirty="0"/>
              <a:t> by “</a:t>
            </a:r>
            <a:r>
              <a:rPr lang="en-US" sz="1200" baseline="0" dirty="0" err="1"/>
              <a:t>loving”mothering</a:t>
            </a:r>
            <a:r>
              <a:rPr lang="en-US" sz="1200" baseline="0" dirty="0"/>
              <a:t> interactions; mothers “inadvertently” reinforce protestation because in doing so, the mother is likely to reduce (at least temporarily) the whining and crying)  - - mother’s behavior shaped by negative reinforcement, while simultaneously the child’s protests are shaped by the mother through positive reinforcement</a:t>
            </a:r>
            <a:endParaRPr lang="en-US" sz="1200" dirty="0"/>
          </a:p>
          <a:p>
            <a:endParaRPr lang="en-US" dirty="0"/>
          </a:p>
        </p:txBody>
      </p:sp>
      <p:sp>
        <p:nvSpPr>
          <p:cNvPr id="4" name="Slide Number Placeholder 3"/>
          <p:cNvSpPr>
            <a:spLocks noGrp="1"/>
          </p:cNvSpPr>
          <p:nvPr>
            <p:ph type="sldNum" sz="quarter" idx="10"/>
          </p:nvPr>
        </p:nvSpPr>
        <p:spPr/>
        <p:txBody>
          <a:bodyPr/>
          <a:lstStyle/>
          <a:p>
            <a:fld id="{065AF917-371A-490B-8D41-F28906DD57CD}" type="slidenum">
              <a:rPr lang="en-US" smtClean="0"/>
              <a:pPr/>
              <a:t>25</a:t>
            </a:fld>
            <a:endParaRPr lang="en-US"/>
          </a:p>
        </p:txBody>
      </p:sp>
    </p:spTree>
    <p:extLst>
      <p:ext uri="{BB962C8B-B14F-4D97-AF65-F5344CB8AC3E}">
        <p14:creationId xmlns:p14="http://schemas.microsoft.com/office/powerpoint/2010/main" val="2649572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a:lstStyle/>
          <a:p>
            <a:pPr lvl="1">
              <a:buFontTx/>
              <a:buNone/>
            </a:pPr>
            <a:r>
              <a:rPr lang="en-US" dirty="0"/>
              <a:t>Early on,</a:t>
            </a:r>
            <a:r>
              <a:rPr lang="en-US" baseline="0" dirty="0"/>
              <a:t> researchers used touch with smiles and vocalizations for reinforcement; but without appropriate controls, touch elicits behavior</a:t>
            </a:r>
          </a:p>
          <a:p>
            <a:pPr lvl="1">
              <a:buFontTx/>
              <a:buNone/>
            </a:pPr>
            <a:endParaRPr lang="en-US" baseline="0" dirty="0"/>
          </a:p>
          <a:p>
            <a:pPr lvl="1">
              <a:buFontTx/>
              <a:buNone/>
            </a:pPr>
            <a:r>
              <a:rPr lang="en-US" baseline="0" dirty="0"/>
              <a:t>So how can we determine that touch is reinforcing?</a:t>
            </a:r>
            <a:endParaRPr lang="en-US" dirty="0"/>
          </a:p>
          <a:p>
            <a:pPr lvl="1">
              <a:buFontTx/>
              <a:buChar char="•"/>
            </a:pPr>
            <a:endParaRPr lang="en-US" dirty="0"/>
          </a:p>
          <a:p>
            <a:pPr lvl="1">
              <a:buFontTx/>
              <a:buChar char="•"/>
            </a:pPr>
            <a:r>
              <a:rPr lang="en-US" dirty="0"/>
              <a:t>Human touch can a very powerful reinforcer</a:t>
            </a:r>
          </a:p>
          <a:p>
            <a:pPr lvl="1">
              <a:buFontTx/>
              <a:buChar char="•"/>
            </a:pPr>
            <a:r>
              <a:rPr lang="en-US" dirty="0"/>
              <a:t>Research has shown that infants show a preference towards touch among all social reinforcers.</a:t>
            </a:r>
          </a:p>
          <a:p>
            <a:pPr lvl="1">
              <a:buFontTx/>
              <a:buChar char="•"/>
            </a:pPr>
            <a:r>
              <a:rPr lang="en-US" dirty="0"/>
              <a:t>Touch has also been found to be a powerful therapy for depressed mothers and their infants</a:t>
            </a:r>
          </a:p>
          <a:p>
            <a:pPr lvl="1">
              <a:buFontTx/>
              <a:buChar char="•"/>
            </a:pPr>
            <a:r>
              <a:rPr lang="en-US" dirty="0"/>
              <a:t>Synchronous reinforcement procedure: the onset of the infant response corresponds to the onset of the consequent stimuli.</a:t>
            </a:r>
          </a:p>
          <a:p>
            <a:pPr lvl="1">
              <a:buFontTx/>
              <a:buChar char="•"/>
            </a:pPr>
            <a:endParaRPr lang="en-US" dirty="0"/>
          </a:p>
          <a:p>
            <a:pPr>
              <a:buFontTx/>
              <a:buChar char="•"/>
            </a:pPr>
            <a:endParaRPr lang="en-US" dirty="0"/>
          </a:p>
        </p:txBody>
      </p:sp>
    </p:spTree>
    <p:extLst>
      <p:ext uri="{BB962C8B-B14F-4D97-AF65-F5344CB8AC3E}">
        <p14:creationId xmlns:p14="http://schemas.microsoft.com/office/powerpoint/2010/main" val="626406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infant gazed away reinforcement</a:t>
            </a:r>
            <a:r>
              <a:rPr lang="en-US" baseline="0" dirty="0"/>
              <a:t> ceased</a:t>
            </a:r>
            <a:endParaRPr lang="en-US" dirty="0"/>
          </a:p>
        </p:txBody>
      </p:sp>
      <p:sp>
        <p:nvSpPr>
          <p:cNvPr id="4" name="Slide Number Placeholder 3"/>
          <p:cNvSpPr>
            <a:spLocks noGrp="1"/>
          </p:cNvSpPr>
          <p:nvPr>
            <p:ph type="sldNum" sz="quarter" idx="10"/>
          </p:nvPr>
        </p:nvSpPr>
        <p:spPr/>
        <p:txBody>
          <a:bodyPr/>
          <a:lstStyle/>
          <a:p>
            <a:fld id="{065AF917-371A-490B-8D41-F28906DD57CD}" type="slidenum">
              <a:rPr lang="en-US" smtClean="0"/>
              <a:pPr/>
              <a:t>27</a:t>
            </a:fld>
            <a:endParaRPr lang="en-US"/>
          </a:p>
        </p:txBody>
      </p:sp>
    </p:spTree>
    <p:extLst>
      <p:ext uri="{BB962C8B-B14F-4D97-AF65-F5344CB8AC3E}">
        <p14:creationId xmlns:p14="http://schemas.microsoft.com/office/powerpoint/2010/main" val="591888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The Touch Condition:</a:t>
            </a:r>
          </a:p>
          <a:p>
            <a:r>
              <a:rPr lang="en-US" dirty="0"/>
              <a:t>A female adult smiling, cooing, and rubbing the child’s legs and feet was provided contingent upon the infant making eye contact.  The tactile stimulation continued for as long as the child made eye contact in what is called a synchronous reinforcement procedure.</a:t>
            </a:r>
          </a:p>
          <a:p>
            <a:endParaRPr lang="en-US" dirty="0"/>
          </a:p>
          <a:p>
            <a:r>
              <a:rPr lang="en-US" dirty="0"/>
              <a:t>The No-Touch Condition:</a:t>
            </a:r>
          </a:p>
          <a:p>
            <a:r>
              <a:rPr lang="en-US" dirty="0"/>
              <a:t>The rubbing was omitted.</a:t>
            </a:r>
          </a:p>
          <a:p>
            <a:endParaRPr lang="en-US" dirty="0"/>
          </a:p>
          <a:p>
            <a:r>
              <a:rPr lang="en-US" dirty="0"/>
              <a:t>All infants showed more social behavior when their eye contact produced touch.</a:t>
            </a:r>
          </a:p>
          <a:p>
            <a:endParaRPr lang="en-US" b="1" dirty="0"/>
          </a:p>
          <a:p>
            <a:r>
              <a:rPr lang="en-US" b="1" dirty="0"/>
              <a:t>WHAT</a:t>
            </a:r>
            <a:r>
              <a:rPr lang="en-US" b="1" baseline="0" dirty="0"/>
              <a:t> WAS FOUND:  </a:t>
            </a:r>
            <a:r>
              <a:rPr lang="en-US" baseline="0" dirty="0"/>
              <a:t>infants showed more social behavior (vocalizations and smiles) when their eye contact produced the additional reinforcer that included touch stimulation,  compared with the condition in which touch was not provided (only smiles and vocal sounds were made contingent on infant eye contact)</a:t>
            </a:r>
          </a:p>
          <a:p>
            <a:endParaRPr lang="en-US" baseline="0" dirty="0"/>
          </a:p>
          <a:p>
            <a:r>
              <a:rPr lang="en-US" baseline="0" dirty="0"/>
              <a:t>When touch was not included in the reinforcement treatment, infants also spent more time crying, gazing away and protesting!</a:t>
            </a:r>
          </a:p>
          <a:p>
            <a:endParaRPr lang="en-US" baseline="0" dirty="0"/>
          </a:p>
          <a:p>
            <a:r>
              <a:rPr lang="en-US" baseline="0" dirty="0"/>
              <a:t>Further,  </a:t>
            </a:r>
            <a:r>
              <a:rPr lang="en-US" baseline="0" dirty="0" err="1"/>
              <a:t>Pelaez-Nogueras</a:t>
            </a:r>
            <a:r>
              <a:rPr lang="en-US" baseline="0" dirty="0"/>
              <a:t> (1997) conducted a study comparing massage-like touch (deep but gentle circular rubs starting at the infant’s legs and moving up to the abdomen and forearm) with poking/tickling touch (pattern of deep but short nudges along the same path on the child’s body); found poking/tickling to be a negative reinforcer; massage-type touching was not only a positive reinforcer, but also evoked and maintained a positive effect (smiling and vocalizations, decreased crying)</a:t>
            </a:r>
            <a:endParaRPr lang="en-US" dirty="0"/>
          </a:p>
          <a:p>
            <a:endParaRPr lang="en-US" dirty="0"/>
          </a:p>
        </p:txBody>
      </p:sp>
      <p:sp>
        <p:nvSpPr>
          <p:cNvPr id="4" name="Slide Number Placeholder 3"/>
          <p:cNvSpPr>
            <a:spLocks noGrp="1"/>
          </p:cNvSpPr>
          <p:nvPr>
            <p:ph type="sldNum" sz="quarter" idx="10"/>
          </p:nvPr>
        </p:nvSpPr>
        <p:spPr/>
        <p:txBody>
          <a:bodyPr/>
          <a:lstStyle/>
          <a:p>
            <a:fld id="{065AF917-371A-490B-8D41-F28906DD57CD}" type="slidenum">
              <a:rPr lang="en-US" smtClean="0"/>
              <a:pPr/>
              <a:t>28</a:t>
            </a:fld>
            <a:endParaRPr lang="en-US"/>
          </a:p>
        </p:txBody>
      </p:sp>
    </p:spTree>
    <p:extLst>
      <p:ext uri="{BB962C8B-B14F-4D97-AF65-F5344CB8AC3E}">
        <p14:creationId xmlns:p14="http://schemas.microsoft.com/office/powerpoint/2010/main" val="3433718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F917-371A-490B-8D41-F28906DD57CD}" type="slidenum">
              <a:rPr lang="en-US" smtClean="0"/>
              <a:pPr/>
              <a:t>29</a:t>
            </a:fld>
            <a:endParaRPr lang="en-US"/>
          </a:p>
        </p:txBody>
      </p:sp>
    </p:spTree>
    <p:extLst>
      <p:ext uri="{BB962C8B-B14F-4D97-AF65-F5344CB8AC3E}">
        <p14:creationId xmlns:p14="http://schemas.microsoft.com/office/powerpoint/2010/main" val="2474486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a:lstStyle/>
          <a:p>
            <a:r>
              <a:rPr lang="en-US" dirty="0"/>
              <a:t>Q. WHAT IS SOCIAL BEHAVIOR?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F917-371A-490B-8D41-F28906DD57CD}" type="slidenum">
              <a:rPr lang="en-US" smtClean="0"/>
              <a:pPr/>
              <a:t>30</a:t>
            </a:fld>
            <a:endParaRPr lang="en-US"/>
          </a:p>
        </p:txBody>
      </p:sp>
    </p:spTree>
    <p:extLst>
      <p:ext uri="{BB962C8B-B14F-4D97-AF65-F5344CB8AC3E}">
        <p14:creationId xmlns:p14="http://schemas.microsoft.com/office/powerpoint/2010/main" val="1948838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Said to emerge between 6 and 7 months of age and peak at 8 to 10 months</a:t>
            </a:r>
          </a:p>
          <a:p>
            <a:endParaRPr lang="en-US" dirty="0"/>
          </a:p>
          <a:p>
            <a:r>
              <a:rPr lang="en-US" dirty="0"/>
              <a:t>Found</a:t>
            </a:r>
            <a:r>
              <a:rPr lang="en-US" baseline="0" dirty="0"/>
              <a:t> that infants picked up a stranger in the mother’s presence cry more than if the mother is not there  Q.  WHAT WILL HAPPEN?   WHAT”S GOING ON?</a:t>
            </a:r>
            <a:endParaRPr lang="en-US" dirty="0"/>
          </a:p>
        </p:txBody>
      </p:sp>
      <p:sp>
        <p:nvSpPr>
          <p:cNvPr id="4" name="Slide Number Placeholder 3"/>
          <p:cNvSpPr>
            <a:spLocks noGrp="1"/>
          </p:cNvSpPr>
          <p:nvPr>
            <p:ph type="sldNum" sz="quarter" idx="10"/>
          </p:nvPr>
        </p:nvSpPr>
        <p:spPr/>
        <p:txBody>
          <a:bodyPr/>
          <a:lstStyle/>
          <a:p>
            <a:fld id="{065AF917-371A-490B-8D41-F28906DD57CD}" type="slidenum">
              <a:rPr lang="en-US" smtClean="0"/>
              <a:pPr/>
              <a:t>31</a:t>
            </a:fld>
            <a:endParaRPr lang="en-US"/>
          </a:p>
        </p:txBody>
      </p:sp>
    </p:spTree>
    <p:extLst>
      <p:ext uri="{BB962C8B-B14F-4D97-AF65-F5344CB8AC3E}">
        <p14:creationId xmlns:p14="http://schemas.microsoft.com/office/powerpoint/2010/main" val="1529972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pPr eaLnBrk="1" hangingPunct="1">
              <a:spcBef>
                <a:spcPct val="0"/>
              </a:spcBef>
            </a:pPr>
            <a:r>
              <a:rPr lang="en-US" b="1" dirty="0"/>
              <a:t>The Conditioning of Fear of the Dark &amp; Fear of Strangers</a:t>
            </a:r>
            <a:endParaRPr lang="en-US" dirty="0"/>
          </a:p>
          <a:p>
            <a:pPr eaLnBrk="1" hangingPunct="1">
              <a:spcBef>
                <a:spcPct val="0"/>
              </a:spcBef>
            </a:pPr>
            <a:r>
              <a:rPr lang="en-US" dirty="0"/>
              <a:t>Contribution of environmental factors and learning processes to these behavior problems. </a:t>
            </a:r>
          </a:p>
          <a:p>
            <a:pPr eaLnBrk="1" hangingPunct="1">
              <a:spcBef>
                <a:spcPct val="0"/>
              </a:spcBef>
            </a:pPr>
            <a:endParaRPr lang="en-US" dirty="0"/>
          </a:p>
          <a:p>
            <a:pPr eaLnBrk="1" hangingPunct="1">
              <a:spcBef>
                <a:spcPct val="0"/>
              </a:spcBef>
            </a:pPr>
            <a:r>
              <a:rPr lang="en-US" dirty="0"/>
              <a:t>“Shaping protest”: Emergence of fear from caregiver’s behavior contingent on the infant initiations to protest in particular contexts</a:t>
            </a:r>
          </a:p>
          <a:p>
            <a:pPr eaLnBrk="1" hangingPunct="1">
              <a:spcBef>
                <a:spcPct val="0"/>
              </a:spcBef>
            </a:pPr>
            <a:r>
              <a:rPr lang="en-US" dirty="0"/>
              <a:t>The protests and approach-and-avoidance responses towards strangers may result from operant conditioning</a:t>
            </a:r>
          </a:p>
          <a:p>
            <a:pPr eaLnBrk="1" hangingPunct="1">
              <a:spcBef>
                <a:spcPct val="0"/>
              </a:spcBef>
            </a:pPr>
            <a:r>
              <a:rPr lang="en-US" dirty="0"/>
              <a:t>Fearful response to darkness can be conditioned by contingent maternal attention.</a:t>
            </a:r>
          </a:p>
          <a:p>
            <a:pPr eaLnBrk="1" hangingPunct="1">
              <a:spcBef>
                <a:spcPct val="0"/>
              </a:spcBef>
            </a:pPr>
            <a:endParaRPr lang="en-US" dirty="0"/>
          </a:p>
          <a:p>
            <a:pPr eaLnBrk="1" hangingPunct="1">
              <a:buClr>
                <a:schemeClr val="tx2"/>
              </a:buClr>
            </a:pPr>
            <a:r>
              <a:rPr lang="en-US" dirty="0"/>
              <a:t>The Conditioning of Fear of the Dark &amp; Fear of Strangers</a:t>
            </a:r>
          </a:p>
          <a:p>
            <a:pPr lvl="1" eaLnBrk="1" hangingPunct="1">
              <a:buClr>
                <a:schemeClr val="bg2"/>
              </a:buClr>
            </a:pPr>
            <a:r>
              <a:rPr lang="en-US" dirty="0"/>
              <a:t>“Shaping Protests”</a:t>
            </a:r>
          </a:p>
          <a:p>
            <a:pPr lvl="1" eaLnBrk="1" hangingPunct="1">
              <a:buClr>
                <a:schemeClr val="bg2"/>
              </a:buClr>
            </a:pPr>
            <a:r>
              <a:rPr lang="en-US" dirty="0"/>
              <a:t>Operant Conditioning </a:t>
            </a:r>
          </a:p>
          <a:p>
            <a:pPr lvl="1" eaLnBrk="1" hangingPunct="1">
              <a:buClr>
                <a:schemeClr val="bg2"/>
              </a:buClr>
            </a:pPr>
            <a:r>
              <a:rPr lang="en-US" dirty="0"/>
              <a:t>Contingent Maternal Attention</a:t>
            </a:r>
          </a:p>
          <a:p>
            <a:pPr eaLnBrk="1" hangingPunct="1">
              <a:spcBef>
                <a:spcPct val="0"/>
              </a:spcBef>
            </a:pPr>
            <a:endParaRPr lang="en-US" dirty="0"/>
          </a:p>
        </p:txBody>
      </p:sp>
      <p:sp>
        <p:nvSpPr>
          <p:cNvPr id="18436" name="Slide Number Placeholder 3"/>
          <p:cNvSpPr>
            <a:spLocks noGrp="1"/>
          </p:cNvSpPr>
          <p:nvPr>
            <p:ph type="sldNum" sz="quarter" idx="5"/>
          </p:nvPr>
        </p:nvSpPr>
        <p:spPr bwMode="auto">
          <a:ln>
            <a:miter lim="800000"/>
            <a:headEnd/>
            <a:tailEnd/>
          </a:ln>
        </p:spPr>
        <p:txBody>
          <a:bodyPr/>
          <a:lstStyle/>
          <a:p>
            <a:fld id="{031715F2-5391-4C84-AA31-318DF76FC70C}" type="slidenum">
              <a:rPr lang="en-US"/>
              <a:pPr/>
              <a:t>32</a:t>
            </a:fld>
            <a:endParaRPr lang="en-US"/>
          </a:p>
        </p:txBody>
      </p:sp>
    </p:spTree>
    <p:extLst>
      <p:ext uri="{BB962C8B-B14F-4D97-AF65-F5344CB8AC3E}">
        <p14:creationId xmlns:p14="http://schemas.microsoft.com/office/powerpoint/2010/main" val="1320741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a:t>
            </a:r>
            <a:r>
              <a:rPr lang="en-US" baseline="0" dirty="0"/>
              <a:t> ARE SOME CHILDREN AFRAID OF THE DARK?  WHY WOULD BABIES BE AFRAID OF THE DARK?</a:t>
            </a:r>
          </a:p>
          <a:p>
            <a:endParaRPr lang="en-US" baseline="0" dirty="0"/>
          </a:p>
          <a:p>
            <a:pPr eaLnBrk="1" hangingPunct="1">
              <a:spcBef>
                <a:spcPct val="0"/>
              </a:spcBef>
            </a:pPr>
            <a:r>
              <a:rPr lang="en-US" b="1" dirty="0"/>
              <a:t>Fear of the Dark</a:t>
            </a:r>
          </a:p>
          <a:p>
            <a:pPr eaLnBrk="1" hangingPunct="1">
              <a:spcBef>
                <a:spcPct val="0"/>
              </a:spcBef>
            </a:pPr>
            <a:r>
              <a:rPr lang="en-US" dirty="0"/>
              <a:t>Fear of the Dark can be conditioned. </a:t>
            </a:r>
          </a:p>
          <a:p>
            <a:pPr eaLnBrk="1" hangingPunct="1">
              <a:spcBef>
                <a:spcPct val="0"/>
              </a:spcBef>
            </a:pPr>
            <a:r>
              <a:rPr lang="en-US" dirty="0"/>
              <a:t>As research shows that fear-denoting protests are as readily conditioned in light as in darkness by contingent maternal attention.</a:t>
            </a:r>
          </a:p>
          <a:p>
            <a:endParaRPr lang="en-US" dirty="0"/>
          </a:p>
        </p:txBody>
      </p:sp>
      <p:sp>
        <p:nvSpPr>
          <p:cNvPr id="4" name="Slide Number Placeholder 3"/>
          <p:cNvSpPr>
            <a:spLocks noGrp="1"/>
          </p:cNvSpPr>
          <p:nvPr>
            <p:ph type="sldNum" sz="quarter" idx="10"/>
          </p:nvPr>
        </p:nvSpPr>
        <p:spPr/>
        <p:txBody>
          <a:bodyPr/>
          <a:lstStyle/>
          <a:p>
            <a:fld id="{065AF917-371A-490B-8D41-F28906DD57CD}" type="slidenum">
              <a:rPr lang="en-US" smtClean="0"/>
              <a:pPr/>
              <a:t>33</a:t>
            </a:fld>
            <a:endParaRPr lang="en-US"/>
          </a:p>
        </p:txBody>
      </p:sp>
    </p:spTree>
    <p:extLst>
      <p:ext uri="{BB962C8B-B14F-4D97-AF65-F5344CB8AC3E}">
        <p14:creationId xmlns:p14="http://schemas.microsoft.com/office/powerpoint/2010/main" val="3639586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F917-371A-490B-8D41-F28906DD57CD}" type="slidenum">
              <a:rPr lang="en-US" smtClean="0"/>
              <a:pPr/>
              <a:t>34</a:t>
            </a:fld>
            <a:endParaRPr lang="en-US"/>
          </a:p>
        </p:txBody>
      </p:sp>
    </p:spTree>
    <p:extLst>
      <p:ext uri="{BB962C8B-B14F-4D97-AF65-F5344CB8AC3E}">
        <p14:creationId xmlns:p14="http://schemas.microsoft.com/office/powerpoint/2010/main" val="939732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2AC1D-7D18-7B43-861F-5E0FD7F6C03D}" type="slidenum">
              <a:rPr lang="en-US"/>
              <a:pPr/>
              <a:t>35</a:t>
            </a:fld>
            <a:endParaRPr lang="en-US"/>
          </a:p>
        </p:txBody>
      </p:sp>
      <p:sp>
        <p:nvSpPr>
          <p:cNvPr id="117762" name="Rectangle 2"/>
          <p:cNvSpPr>
            <a:spLocks noGrp="1" noRot="1" noChangeAspect="1"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p:spPr>
      </p:sp>
      <p:sp>
        <p:nvSpPr>
          <p:cNvPr id="117763" name="Rectangle 3"/>
          <p:cNvSpPr>
            <a:spLocks noGrp="1" noChangeArrowheads="1"/>
          </p:cNvSpPr>
          <p:nvPr>
            <p:ph type="body" idx="1"/>
          </p:nvPr>
        </p:nvSpPr>
        <p:spPr bwMode="auto">
          <a:xfrm>
            <a:off x="915988" y="4343400"/>
            <a:ext cx="5026025" cy="4113213"/>
          </a:xfrm>
          <a:prstGeom prst="rect">
            <a:avLst/>
          </a:prstGeom>
          <a:solidFill>
            <a:srgbClr val="FFFFFF"/>
          </a:solidFill>
          <a:ln>
            <a:solidFill>
              <a:srgbClr val="000000"/>
            </a:solidFill>
            <a:miter lim="800000"/>
            <a:headEnd/>
            <a:tailEnd/>
          </a:ln>
        </p:spPr>
        <p:txBody>
          <a:bodyPr>
            <a:prstTxWarp prst="textNoShape">
              <a:avLst/>
            </a:prstTxWarp>
            <a:normAutofit fontScale="92500" lnSpcReduction="10000"/>
          </a:bodyPr>
          <a:lstStyle/>
          <a:p>
            <a:pPr marL="228600" indent="-228600"/>
            <a:r>
              <a:rPr lang="en-US" dirty="0"/>
              <a:t>One of the most important factors contributing to the emergence of fears is the caregiver’s behavior contingent on the infant initiations to protests in particular contexts.</a:t>
            </a:r>
          </a:p>
          <a:p>
            <a:pPr marL="228600" indent="-228600"/>
            <a:endParaRPr lang="en-US" dirty="0"/>
          </a:p>
          <a:p>
            <a:pPr marL="228600" indent="-228600"/>
            <a:r>
              <a:rPr lang="en-US" dirty="0"/>
              <a:t>Experiment by Aida Sanchez:</a:t>
            </a:r>
          </a:p>
          <a:p>
            <a:pPr marL="228600" indent="-228600"/>
            <a:r>
              <a:rPr lang="en-US" dirty="0"/>
              <a:t>Ten 6- to 8-month old infants; they sat in a high chair for 25 minutes a day for 10 to 20 weekdays.</a:t>
            </a:r>
          </a:p>
          <a:p>
            <a:pPr marL="228600" indent="-228600"/>
            <a:r>
              <a:rPr lang="en-US" dirty="0"/>
              <a:t>Used a single subject, alternating treatments reversal design with 4 experimental phases.</a:t>
            </a:r>
          </a:p>
          <a:p>
            <a:pPr marL="228600" indent="-228600">
              <a:buFontTx/>
              <a:buAutoNum type="arabicPeriod"/>
            </a:pPr>
            <a:r>
              <a:rPr lang="en-US" dirty="0"/>
              <a:t>Baseline (neither class of behaviors targeted).</a:t>
            </a:r>
          </a:p>
          <a:p>
            <a:pPr marL="228600" indent="-228600">
              <a:buFontTx/>
              <a:buAutoNum type="arabicPeriod"/>
            </a:pPr>
            <a:r>
              <a:rPr lang="en-US" dirty="0"/>
              <a:t>CRF for protests in light and DRO for non-protests in dark.</a:t>
            </a:r>
          </a:p>
          <a:p>
            <a:pPr marL="228600" indent="-228600">
              <a:buFontTx/>
              <a:buAutoNum type="arabicPeriod"/>
            </a:pPr>
            <a:r>
              <a:rPr lang="en-US" dirty="0"/>
              <a:t>CRF for protests in dark and DRO for non-protests in light.</a:t>
            </a:r>
          </a:p>
          <a:p>
            <a:pPr marL="228600" indent="-228600">
              <a:buFontTx/>
              <a:buAutoNum type="arabicPeriod"/>
            </a:pPr>
            <a:r>
              <a:rPr lang="en-US" dirty="0"/>
              <a:t>(reversal) elimination of protest both in darkness and light with DRO.</a:t>
            </a:r>
          </a:p>
          <a:p>
            <a:pPr marL="228600" indent="-228600">
              <a:buFontTx/>
              <a:buAutoNum type="arabicPeriod"/>
            </a:pPr>
            <a:endParaRPr lang="en-US" dirty="0"/>
          </a:p>
          <a:p>
            <a:pPr marL="228600" indent="-228600"/>
            <a:r>
              <a:rPr lang="en-US" dirty="0"/>
              <a:t>Every one of the 10 infants showed increasing and dramatically greater protest frequencies in the CRF than in the DRO treatment, separately in the light and in the dark conditions.  It was demonstrated that fear-denoting protests are as readily conditioned in light as in darkness by contingent maternal attention.</a:t>
            </a:r>
          </a:p>
          <a:p>
            <a:pPr marL="228600" indent="-228600"/>
            <a:endParaRPr lang="en-US" dirty="0"/>
          </a:p>
          <a:p>
            <a:pPr marL="228600" indent="-228600"/>
            <a:r>
              <a:rPr lang="en-US" dirty="0"/>
              <a:t>Found no difference in facial expressions for any one of the 10 infants between the light and dark condition</a:t>
            </a:r>
          </a:p>
        </p:txBody>
      </p:sp>
    </p:spTree>
    <p:extLst>
      <p:ext uri="{BB962C8B-B14F-4D97-AF65-F5344CB8AC3E}">
        <p14:creationId xmlns:p14="http://schemas.microsoft.com/office/powerpoint/2010/main" val="4793736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 ARE SOME CHILDREN AFRAID OF STRANGERS</a:t>
            </a:r>
            <a:r>
              <a:rPr lang="en-US" baseline="0" dirty="0"/>
              <a:t> AND OTHERS ARE NOT?  WHY WOULD BABIES BE AFRAID OF NEW PEOPLE?</a:t>
            </a:r>
          </a:p>
          <a:p>
            <a:endParaRPr lang="en-US" baseline="0" dirty="0"/>
          </a:p>
          <a:p>
            <a:pPr eaLnBrk="1" hangingPunct="1">
              <a:spcBef>
                <a:spcPct val="0"/>
              </a:spcBef>
            </a:pPr>
            <a:r>
              <a:rPr lang="en-US" b="1" dirty="0"/>
              <a:t>Fear of Strangers</a:t>
            </a:r>
          </a:p>
          <a:p>
            <a:pPr eaLnBrk="1" hangingPunct="1">
              <a:spcBef>
                <a:spcPct val="0"/>
              </a:spcBef>
            </a:pPr>
            <a:r>
              <a:rPr lang="en-US" dirty="0"/>
              <a:t>Not all children show fear-of-strangers response, nor do all researchers conceive that fear is related to age or developmental level.</a:t>
            </a:r>
          </a:p>
          <a:p>
            <a:pPr eaLnBrk="1" hangingPunct="1">
              <a:spcBef>
                <a:spcPct val="0"/>
              </a:spcBef>
            </a:pPr>
            <a:r>
              <a:rPr lang="en-US" dirty="0"/>
              <a:t>Behaviors denoting the fear of strangers in life setting may be strongly influenced by operant learning process unwittingly provided by maternal behavior. </a:t>
            </a:r>
          </a:p>
          <a:p>
            <a:pPr eaLnBrk="1" hangingPunct="1">
              <a:spcBef>
                <a:spcPct val="0"/>
              </a:spcBef>
            </a:pPr>
            <a:r>
              <a:rPr lang="en-US" b="1" dirty="0"/>
              <a:t>Stranger anxiety</a:t>
            </a:r>
          </a:p>
          <a:p>
            <a:pPr eaLnBrk="1" hangingPunct="1">
              <a:spcBef>
                <a:spcPct val="0"/>
              </a:spcBef>
            </a:pPr>
            <a:endParaRPr lang="en-US" dirty="0"/>
          </a:p>
          <a:p>
            <a:pPr eaLnBrk="1" hangingPunct="1">
              <a:spcBef>
                <a:spcPct val="0"/>
              </a:spcBef>
            </a:pPr>
            <a:r>
              <a:rPr lang="en-US" dirty="0"/>
              <a:t>Development of attachment and cognitive representation of the mother</a:t>
            </a:r>
          </a:p>
          <a:p>
            <a:pPr eaLnBrk="1" hangingPunct="1">
              <a:spcBef>
                <a:spcPct val="0"/>
              </a:spcBef>
            </a:pPr>
            <a:endParaRPr lang="en-US" b="1" dirty="0"/>
          </a:p>
          <a:p>
            <a:endParaRPr lang="en-US" dirty="0"/>
          </a:p>
        </p:txBody>
      </p:sp>
      <p:sp>
        <p:nvSpPr>
          <p:cNvPr id="4" name="Slide Number Placeholder 3"/>
          <p:cNvSpPr>
            <a:spLocks noGrp="1"/>
          </p:cNvSpPr>
          <p:nvPr>
            <p:ph type="sldNum" sz="quarter" idx="10"/>
          </p:nvPr>
        </p:nvSpPr>
        <p:spPr/>
        <p:txBody>
          <a:bodyPr/>
          <a:lstStyle/>
          <a:p>
            <a:fld id="{065AF917-371A-490B-8D41-F28906DD57CD}" type="slidenum">
              <a:rPr lang="en-US" smtClean="0"/>
              <a:pPr/>
              <a:t>36</a:t>
            </a:fld>
            <a:endParaRPr lang="en-US"/>
          </a:p>
        </p:txBody>
      </p:sp>
    </p:spTree>
    <p:extLst>
      <p:ext uri="{BB962C8B-B14F-4D97-AF65-F5344CB8AC3E}">
        <p14:creationId xmlns:p14="http://schemas.microsoft.com/office/powerpoint/2010/main" val="34569694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AF917-371A-490B-8D41-F28906DD57CD}" type="slidenum">
              <a:rPr lang="en-US" smtClean="0"/>
              <a:pPr/>
              <a:t>37</a:t>
            </a:fld>
            <a:endParaRPr lang="en-US"/>
          </a:p>
        </p:txBody>
      </p:sp>
    </p:spTree>
    <p:extLst>
      <p:ext uri="{BB962C8B-B14F-4D97-AF65-F5344CB8AC3E}">
        <p14:creationId xmlns:p14="http://schemas.microsoft.com/office/powerpoint/2010/main" val="3790756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Six,</a:t>
            </a:r>
            <a:r>
              <a:rPr lang="en-US" baseline="0" dirty="0"/>
              <a:t> 8-10month old infants participated in a four-phase, single subject design</a:t>
            </a:r>
          </a:p>
          <a:p>
            <a:endParaRPr lang="en-US" baseline="0" dirty="0"/>
          </a:p>
          <a:p>
            <a:r>
              <a:rPr lang="en-US" baseline="0" dirty="0"/>
              <a:t>Baseline: infant’s initial approach rate to the female stranger in the absence of maternal-provided cues or contingencies</a:t>
            </a:r>
          </a:p>
          <a:p>
            <a:r>
              <a:rPr lang="en-US" baseline="0" dirty="0"/>
              <a:t>CRF:  parent attention contingent on infant approaches to female strangers</a:t>
            </a:r>
          </a:p>
          <a:p>
            <a:r>
              <a:rPr lang="en-US" baseline="0" dirty="0"/>
              <a:t>DRI:  parent attention contingent on the infant avoidance or/withdrawal from the strangers</a:t>
            </a:r>
          </a:p>
          <a:p>
            <a:r>
              <a:rPr lang="en-US" baseline="0" dirty="0"/>
              <a:t>CRF:  parent attention contingent on infant approaches to strangers</a:t>
            </a:r>
          </a:p>
          <a:p>
            <a:endParaRPr lang="en-US" baseline="0" dirty="0"/>
          </a:p>
          <a:p>
            <a:r>
              <a:rPr lang="en-US" baseline="0" dirty="0"/>
              <a:t>Each trial began with the infant on the right side of a playpen, beyond a red line that divided the playpen in two.  Mother sat to the side (2-feet away).  Stranger approached the infant on repeated trials, on each occasion initiating contact by smiling and talking, when the infant moved in the stranger’s direction across the red dividing line, and approach was scored; when the infant moved away from the stranger, across the red dividing line, or remained beyond the red line; an avoidance response was scored.</a:t>
            </a:r>
          </a:p>
          <a:p>
            <a:endParaRPr lang="en-US" baseline="0" dirty="0"/>
          </a:p>
          <a:p>
            <a:r>
              <a:rPr lang="en-US" baseline="0" dirty="0"/>
              <a:t>SHOWED:  each infant learned to approach or avoid the stranger depending on the discriminative and reinforcing stimuli provided by the mother.; fears may be strongly influenced by operant learning processes unwittingly provided by maternal behavior.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65AF917-371A-490B-8D41-F28906DD57CD}" type="slidenum">
              <a:rPr lang="en-US" smtClean="0"/>
              <a:pPr/>
              <a:t>38</a:t>
            </a:fld>
            <a:endParaRPr lang="en-US"/>
          </a:p>
        </p:txBody>
      </p:sp>
    </p:spTree>
    <p:extLst>
      <p:ext uri="{BB962C8B-B14F-4D97-AF65-F5344CB8AC3E}">
        <p14:creationId xmlns:p14="http://schemas.microsoft.com/office/powerpoint/2010/main" val="1315731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90000"/>
              </a:lnSpc>
            </a:pPr>
            <a:r>
              <a:rPr lang="en-US" b="1" dirty="0"/>
              <a:t>Social Referencing</a:t>
            </a:r>
          </a:p>
          <a:p>
            <a:pPr lvl="1" eaLnBrk="1" hangingPunct="1">
              <a:lnSpc>
                <a:spcPct val="90000"/>
              </a:lnSpc>
            </a:pPr>
            <a:r>
              <a:rPr lang="en-US" dirty="0"/>
              <a:t>Social Referencing – the looking at another’s facial, vocal, or bodily expression as a discriminative stimulus for one’s own behavior.</a:t>
            </a:r>
          </a:p>
          <a:p>
            <a:pPr lvl="1" eaLnBrk="1" hangingPunct="1">
              <a:lnSpc>
                <a:spcPct val="90000"/>
              </a:lnSpc>
            </a:pPr>
            <a:r>
              <a:rPr lang="en-US" dirty="0"/>
              <a:t>Behaviorally, we view social referencing as an example of social knowledge.</a:t>
            </a:r>
          </a:p>
          <a:p>
            <a:pPr lvl="1" eaLnBrk="1" hangingPunct="1">
              <a:lnSpc>
                <a:spcPct val="90000"/>
              </a:lnSpc>
            </a:pPr>
            <a:endParaRPr lang="en-US" dirty="0"/>
          </a:p>
          <a:p>
            <a:pPr lvl="1" eaLnBrk="1" hangingPunct="1">
              <a:lnSpc>
                <a:spcPct val="90000"/>
              </a:lnSpc>
            </a:pPr>
            <a:r>
              <a:rPr lang="en-US" dirty="0"/>
              <a:t>Example: if the mother is smiling, the stranger may evoke attention from the child; if the mother is showing concern the stranger may evoke crying from the child.</a:t>
            </a:r>
          </a:p>
          <a:p>
            <a:pPr lvl="1" eaLnBrk="1" hangingPunct="1">
              <a:lnSpc>
                <a:spcPct val="90000"/>
              </a:lnSpc>
            </a:pPr>
            <a:endParaRPr lang="en-US" dirty="0"/>
          </a:p>
          <a:p>
            <a:pPr lvl="1" eaLnBrk="1" hangingPunct="1">
              <a:lnSpc>
                <a:spcPct val="90000"/>
              </a:lnSpc>
            </a:pPr>
            <a:r>
              <a:rPr lang="en-US" dirty="0"/>
              <a:t>Social referencing (whether instrumental or affective) can result from the infant’s contingency-based learning.</a:t>
            </a:r>
          </a:p>
          <a:p>
            <a:pPr lvl="1" eaLnBrk="1" hangingPunct="1">
              <a:lnSpc>
                <a:spcPct val="90000"/>
              </a:lnSpc>
            </a:pPr>
            <a:endParaRPr lang="en-US" dirty="0"/>
          </a:p>
          <a:p>
            <a:pPr lvl="1" eaLnBrk="1" hangingPunct="1">
              <a:lnSpc>
                <a:spcPct val="90000"/>
              </a:lnSpc>
            </a:pPr>
            <a:r>
              <a:rPr lang="en-US" dirty="0"/>
              <a:t>In ambiguous or uncertain contexts, maternal expressive facial cues come reliably to predict positive or aversive consequences for the infant’s instrumental (reaching) responses.</a:t>
            </a:r>
          </a:p>
          <a:p>
            <a:pPr lvl="1" eaLnBrk="1" hangingPunct="1">
              <a:lnSpc>
                <a:spcPct val="90000"/>
              </a:lnSpc>
            </a:pPr>
            <a:endParaRPr lang="en-US" dirty="0"/>
          </a:p>
          <a:p>
            <a:pPr lvl="1" eaLnBrk="1" hangingPunct="1">
              <a:buClr>
                <a:schemeClr val="bg2"/>
              </a:buClr>
            </a:pPr>
            <a:r>
              <a:rPr lang="en-US" dirty="0"/>
              <a:t>WHAT MIGHT THIS LOOK LIKE?</a:t>
            </a:r>
          </a:p>
          <a:p>
            <a:pPr lvl="1" eaLnBrk="1" hangingPunct="1">
              <a:buClr>
                <a:schemeClr val="bg2"/>
              </a:buClr>
            </a:pPr>
            <a:r>
              <a:rPr lang="en-US" dirty="0"/>
              <a:t>WHEN MIGHT WE ENGAGE IN THIS?</a:t>
            </a:r>
          </a:p>
          <a:p>
            <a:pPr lvl="1" eaLnBrk="1" hangingPunct="1">
              <a:lnSpc>
                <a:spcPct val="90000"/>
              </a:lnSpc>
            </a:pPr>
            <a:endParaRPr lang="en-US" dirty="0"/>
          </a:p>
        </p:txBody>
      </p:sp>
      <p:sp>
        <p:nvSpPr>
          <p:cNvPr id="4" name="Slide Number Placeholder 3"/>
          <p:cNvSpPr>
            <a:spLocks noGrp="1"/>
          </p:cNvSpPr>
          <p:nvPr>
            <p:ph type="sldNum" sz="quarter" idx="5"/>
          </p:nvPr>
        </p:nvSpPr>
        <p:spPr/>
        <p:txBody>
          <a:bodyPr/>
          <a:lstStyle/>
          <a:p>
            <a:fld id="{FC59E883-A743-4D98-ACE0-8CB2413029A1}" type="slidenum">
              <a:rPr lang="en-US"/>
              <a:pPr/>
              <a:t>39</a:t>
            </a:fld>
            <a:endParaRPr lang="en-US"/>
          </a:p>
        </p:txBody>
      </p:sp>
    </p:spTree>
    <p:extLst>
      <p:ext uri="{BB962C8B-B14F-4D97-AF65-F5344CB8AC3E}">
        <p14:creationId xmlns:p14="http://schemas.microsoft.com/office/powerpoint/2010/main" val="124965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a:lstStyle/>
          <a:p>
            <a:pPr>
              <a:buFontTx/>
              <a:buChar char="•"/>
            </a:pPr>
            <a:r>
              <a:rPr lang="en-US" dirty="0"/>
              <a:t>Social transactions are unique because one person’s behavior works as a discriminative or reinforcing (or both) stimuli for another.  Thus, social transactions are reciprocal and these influence the development of the behavior of individuals. </a:t>
            </a:r>
          </a:p>
          <a:p>
            <a:pPr>
              <a:buFontTx/>
              <a:buChar char="•"/>
            </a:pPr>
            <a:r>
              <a:rPr lang="en-US" dirty="0"/>
              <a:t>Behavior is both an event controlled by social stimuli and at the same time serves as a social stimuli for the behavior of others; this is the essence of social transaction.</a:t>
            </a:r>
          </a:p>
          <a:p>
            <a:pPr>
              <a:buFontTx/>
              <a:buChar char="•"/>
            </a:pPr>
            <a:endParaRPr lang="en-US" dirty="0"/>
          </a:p>
          <a:p>
            <a:pPr>
              <a:buFontTx/>
              <a:buChar char="•"/>
            </a:pPr>
            <a:r>
              <a:rPr lang="en-US" dirty="0"/>
              <a:t>Notice</a:t>
            </a:r>
            <a:r>
              <a:rPr lang="en-US" baseline="0" dirty="0"/>
              <a:t> that “hi </a:t>
            </a:r>
            <a:r>
              <a:rPr lang="en-US" baseline="0" dirty="0" err="1"/>
              <a:t>ernie</a:t>
            </a:r>
            <a:r>
              <a:rPr lang="en-US" baseline="0" dirty="0"/>
              <a:t>” that functions as a response for Bert functions as a </a:t>
            </a:r>
            <a:r>
              <a:rPr lang="en-US" baseline="0" dirty="0" err="1"/>
              <a:t>Sd</a:t>
            </a:r>
            <a:r>
              <a:rPr lang="en-US" baseline="0" dirty="0"/>
              <a:t> for Ernie</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lnSpc>
                <a:spcPct val="90000"/>
              </a:lnSpc>
            </a:pPr>
            <a:r>
              <a:rPr lang="en-US" b="1" dirty="0"/>
              <a:t>Conditioning of Meaningless Arbitrary Cues</a:t>
            </a:r>
          </a:p>
          <a:p>
            <a:pPr eaLnBrk="1" hangingPunct="1">
              <a:lnSpc>
                <a:spcPct val="90000"/>
              </a:lnSpc>
            </a:pPr>
            <a:r>
              <a:rPr lang="en-US" b="1" dirty="0"/>
              <a:t>	</a:t>
            </a:r>
            <a:r>
              <a:rPr lang="en-US" dirty="0"/>
              <a:t>Young children learn to use mother’s cues as a discriminative stimulus for reaching, depending on the consequences that accompanied the given cue.</a:t>
            </a:r>
          </a:p>
          <a:p>
            <a:pPr eaLnBrk="1" hangingPunct="1">
              <a:lnSpc>
                <a:spcPct val="90000"/>
              </a:lnSpc>
            </a:pPr>
            <a:endParaRPr lang="en-US" dirty="0"/>
          </a:p>
          <a:p>
            <a:pPr eaLnBrk="1" hangingPunct="1">
              <a:lnSpc>
                <a:spcPct val="90000"/>
              </a:lnSpc>
            </a:pPr>
            <a:r>
              <a:rPr lang="en-US" dirty="0"/>
              <a:t>Top image:  Positive signaling</a:t>
            </a:r>
          </a:p>
          <a:p>
            <a:pPr eaLnBrk="1" hangingPunct="1">
              <a:lnSpc>
                <a:spcPct val="90000"/>
              </a:lnSpc>
            </a:pPr>
            <a:r>
              <a:rPr lang="en-US" dirty="0"/>
              <a:t>Bottom image:  Negative</a:t>
            </a:r>
            <a:r>
              <a:rPr lang="en-US" baseline="0" dirty="0"/>
              <a:t> signaling</a:t>
            </a:r>
          </a:p>
          <a:p>
            <a:pPr eaLnBrk="1" hangingPunct="1">
              <a:lnSpc>
                <a:spcPct val="90000"/>
              </a:lnSpc>
            </a:pPr>
            <a:endParaRPr lang="en-US" b="1" baseline="0" dirty="0"/>
          </a:p>
          <a:p>
            <a:pPr eaLnBrk="1" hangingPunct="1">
              <a:lnSpc>
                <a:spcPct val="90000"/>
              </a:lnSpc>
            </a:pPr>
            <a:r>
              <a:rPr lang="en-US" b="1" baseline="0" dirty="0"/>
              <a:t>20 infants from 9 to 12 months </a:t>
            </a:r>
          </a:p>
          <a:p>
            <a:pPr eaLnBrk="1" hangingPunct="1">
              <a:lnSpc>
                <a:spcPct val="90000"/>
              </a:lnSpc>
            </a:pPr>
            <a:r>
              <a:rPr lang="en-US" b="0" baseline="0" dirty="0"/>
              <a:t>On each trial, a covered, ambiguous object was placed before the child</a:t>
            </a:r>
          </a:p>
          <a:p>
            <a:pPr eaLnBrk="1" hangingPunct="1">
              <a:lnSpc>
                <a:spcPct val="90000"/>
              </a:lnSpc>
            </a:pPr>
            <a:r>
              <a:rPr lang="en-US" b="0" baseline="0" dirty="0"/>
              <a:t>The mother gave one of two initially neutral cures when the child turned and looked at her</a:t>
            </a:r>
          </a:p>
          <a:p>
            <a:pPr eaLnBrk="1" hangingPunct="1">
              <a:lnSpc>
                <a:spcPct val="90000"/>
              </a:lnSpc>
            </a:pPr>
            <a:r>
              <a:rPr lang="en-US" b="0" baseline="0" dirty="0"/>
              <a:t>When the child turned back, the object had been uncovered and moved within reach of the child</a:t>
            </a:r>
          </a:p>
          <a:p>
            <a:pPr eaLnBrk="1" hangingPunct="1">
              <a:lnSpc>
                <a:spcPct val="90000"/>
              </a:lnSpc>
            </a:pPr>
            <a:r>
              <a:rPr lang="en-US" b="0" baseline="0" dirty="0"/>
              <a:t>If the child reached for the object, one of two consequences was delivered, based on the cue</a:t>
            </a:r>
          </a:p>
          <a:p>
            <a:pPr eaLnBrk="1" hangingPunct="1">
              <a:lnSpc>
                <a:spcPct val="90000"/>
              </a:lnSpc>
            </a:pPr>
            <a:endParaRPr lang="en-US" b="0" baseline="0" dirty="0"/>
          </a:p>
          <a:p>
            <a:pPr eaLnBrk="1" hangingPunct="1">
              <a:lnSpc>
                <a:spcPct val="90000"/>
              </a:lnSpc>
            </a:pPr>
            <a:r>
              <a:rPr lang="en-US" b="0" baseline="0" dirty="0"/>
              <a:t>For half the children, the mother’s palms-to-both-cheeks was predictive of a pleasant consequence</a:t>
            </a:r>
          </a:p>
          <a:p>
            <a:pPr eaLnBrk="1" hangingPunct="1">
              <a:lnSpc>
                <a:spcPct val="90000"/>
              </a:lnSpc>
            </a:pPr>
            <a:r>
              <a:rPr lang="en-US" b="0" baseline="0" dirty="0"/>
              <a:t> - - reaching was followed by a brief musical baby melody and slow movements of the object</a:t>
            </a:r>
          </a:p>
          <a:p>
            <a:pPr eaLnBrk="1" hangingPunct="1">
              <a:lnSpc>
                <a:spcPct val="90000"/>
              </a:lnSpc>
            </a:pPr>
            <a:endParaRPr lang="en-US" b="0" baseline="0" dirty="0"/>
          </a:p>
          <a:p>
            <a:pPr eaLnBrk="1" hangingPunct="1">
              <a:lnSpc>
                <a:spcPct val="90000"/>
              </a:lnSpc>
            </a:pPr>
            <a:r>
              <a:rPr lang="en-US" b="0" baseline="0" dirty="0"/>
              <a:t>For the other half, the fist-to-nose was predictive of an unpleasant consequence, a harsh door buzzer, concrete drill, or food blender sounds accompanied by rapid movements of the object</a:t>
            </a:r>
          </a:p>
          <a:p>
            <a:pPr eaLnBrk="1" hangingPunct="1">
              <a:lnSpc>
                <a:spcPct val="90000"/>
              </a:lnSpc>
            </a:pPr>
            <a:endParaRPr lang="en-US" b="0" baseline="0" dirty="0"/>
          </a:p>
          <a:p>
            <a:pPr eaLnBrk="1" hangingPunct="1">
              <a:lnSpc>
                <a:spcPct val="90000"/>
              </a:lnSpc>
            </a:pPr>
            <a:r>
              <a:rPr lang="en-US" b="0" baseline="0" dirty="0"/>
              <a:t>Found that children use the mother’s cue as a SD for reaching, depending on the consequences that accompanied that cue</a:t>
            </a:r>
            <a:endParaRPr lang="en-US" b="0" dirty="0"/>
          </a:p>
          <a:p>
            <a:pPr eaLnBrk="1" hangingPunct="1">
              <a:lnSpc>
                <a:spcPct val="90000"/>
              </a:lnSpc>
            </a:pPr>
            <a:endParaRPr lang="en-US" b="1" dirty="0"/>
          </a:p>
          <a:p>
            <a:pPr eaLnBrk="1" hangingPunct="1">
              <a:lnSpc>
                <a:spcPct val="90000"/>
              </a:lnSpc>
            </a:pPr>
            <a:r>
              <a:rPr lang="en-US" b="1" dirty="0"/>
              <a:t>Q</a:t>
            </a:r>
            <a:r>
              <a:rPr lang="en-US" b="1" baseline="0" dirty="0"/>
              <a:t>.  WHY WOULD THEY USE “MEANINGLESS ARBITRARY CUES”?</a:t>
            </a:r>
            <a:endParaRPr lang="en-US" b="1" dirty="0"/>
          </a:p>
          <a:p>
            <a:endParaRPr lang="en-US" dirty="0"/>
          </a:p>
        </p:txBody>
      </p:sp>
      <p:sp>
        <p:nvSpPr>
          <p:cNvPr id="4" name="Slide Number Placeholder 3"/>
          <p:cNvSpPr>
            <a:spLocks noGrp="1"/>
          </p:cNvSpPr>
          <p:nvPr>
            <p:ph type="sldNum" sz="quarter" idx="10"/>
          </p:nvPr>
        </p:nvSpPr>
        <p:spPr/>
        <p:txBody>
          <a:bodyPr/>
          <a:lstStyle/>
          <a:p>
            <a:fld id="{065AF917-371A-490B-8D41-F28906DD57CD}" type="slidenum">
              <a:rPr lang="en-US" smtClean="0"/>
              <a:pPr/>
              <a:t>40</a:t>
            </a:fld>
            <a:endParaRPr lang="en-US"/>
          </a:p>
        </p:txBody>
      </p:sp>
    </p:spTree>
    <p:extLst>
      <p:ext uri="{BB962C8B-B14F-4D97-AF65-F5344CB8AC3E}">
        <p14:creationId xmlns:p14="http://schemas.microsoft.com/office/powerpoint/2010/main" val="411484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b="1" dirty="0"/>
              <a:t>Conditioning of Joyful and Fearful Originally Meaningful Maternal Cues</a:t>
            </a:r>
          </a:p>
          <a:p>
            <a:pPr eaLnBrk="1" hangingPunct="1">
              <a:lnSpc>
                <a:spcPct val="90000"/>
              </a:lnSpc>
            </a:pPr>
            <a:r>
              <a:rPr lang="en-US" dirty="0"/>
              <a:t>	Facial expressions are the most important cues in natural settings.</a:t>
            </a:r>
          </a:p>
          <a:p>
            <a:pPr eaLnBrk="1" hangingPunct="1">
              <a:lnSpc>
                <a:spcPct val="90000"/>
              </a:lnSpc>
            </a:pPr>
            <a:r>
              <a:rPr lang="en-US" dirty="0"/>
              <a:t>	The child learns through operant conditioning that the caregiver’s facial expression of joy or fear becomes reliably associated with specific consequences. </a:t>
            </a:r>
          </a:p>
        </p:txBody>
      </p:sp>
      <p:sp>
        <p:nvSpPr>
          <p:cNvPr id="4" name="Slide Number Placeholder 3"/>
          <p:cNvSpPr>
            <a:spLocks noGrp="1"/>
          </p:cNvSpPr>
          <p:nvPr>
            <p:ph type="sldNum" sz="quarter" idx="10"/>
          </p:nvPr>
        </p:nvSpPr>
        <p:spPr/>
        <p:txBody>
          <a:bodyPr/>
          <a:lstStyle/>
          <a:p>
            <a:fld id="{065AF917-371A-490B-8D41-F28906DD57CD}" type="slidenum">
              <a:rPr lang="en-US" smtClean="0"/>
              <a:pPr/>
              <a:t>41</a:t>
            </a:fld>
            <a:endParaRPr lang="en-US"/>
          </a:p>
        </p:txBody>
      </p:sp>
    </p:spTree>
    <p:extLst>
      <p:ext uri="{BB962C8B-B14F-4D97-AF65-F5344CB8AC3E}">
        <p14:creationId xmlns:p14="http://schemas.microsoft.com/office/powerpoint/2010/main" val="3196413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F917-371A-490B-8D41-F28906DD57CD}" type="slidenum">
              <a:rPr lang="en-US" smtClean="0"/>
              <a:pPr/>
              <a:t>42</a:t>
            </a:fld>
            <a:endParaRPr lang="en-US"/>
          </a:p>
        </p:txBody>
      </p:sp>
    </p:spTree>
    <p:extLst>
      <p:ext uri="{BB962C8B-B14F-4D97-AF65-F5344CB8AC3E}">
        <p14:creationId xmlns:p14="http://schemas.microsoft.com/office/powerpoint/2010/main" val="3896139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Wanted to see if maternal</a:t>
            </a:r>
            <a:r>
              <a:rPr lang="en-US" baseline="0" dirty="0"/>
              <a:t> joyful and fearful expressions could also function as conditioned cues for infant referencing</a:t>
            </a:r>
          </a:p>
          <a:p>
            <a:endParaRPr lang="en-US" baseline="0" dirty="0"/>
          </a:p>
          <a:p>
            <a:r>
              <a:rPr lang="en-US" baseline="0" dirty="0"/>
              <a:t>18, 4 to 5 month old infants </a:t>
            </a:r>
          </a:p>
          <a:p>
            <a:r>
              <a:rPr lang="en-US" baseline="0" dirty="0"/>
              <a:t>Pretreatment assessment:  found difference in the incidence of infant reaching for ambiguous objects following either maternal joyful or fearful expressions</a:t>
            </a:r>
          </a:p>
          <a:p>
            <a:endParaRPr lang="en-US" baseline="0" dirty="0"/>
          </a:p>
          <a:p>
            <a:r>
              <a:rPr lang="en-US" baseline="0" dirty="0"/>
              <a:t>Conditioning treatment:  infants learned to reach for ambiguous objects when reaching was cued by a joyful maternal expression and followed by positive consequences</a:t>
            </a:r>
          </a:p>
          <a:p>
            <a:endParaRPr lang="en-US" baseline="0" dirty="0"/>
          </a:p>
          <a:p>
            <a:r>
              <a:rPr lang="en-US" baseline="0" dirty="0"/>
              <a:t>Learned to avoid ambiguous objects when reaching was cued by fearful maternal expression and followed by extrinsic aversive consequence contingent on their reaching</a:t>
            </a:r>
          </a:p>
          <a:p>
            <a:endParaRPr lang="en-US" baseline="0" dirty="0"/>
          </a:p>
          <a:p>
            <a:r>
              <a:rPr lang="en-US" baseline="0" dirty="0"/>
              <a:t>Extinction</a:t>
            </a:r>
          </a:p>
          <a:p>
            <a:endParaRPr lang="en-US" baseline="0" dirty="0"/>
          </a:p>
          <a:p>
            <a:r>
              <a:rPr lang="en-US" baseline="0" dirty="0"/>
              <a:t>Reconditioning phase: cues recovered their predictive power</a:t>
            </a:r>
          </a:p>
          <a:p>
            <a:endParaRPr lang="en-US" baseline="0" dirty="0"/>
          </a:p>
          <a:p>
            <a:r>
              <a:rPr lang="en-US" baseline="0" dirty="0"/>
              <a:t>ANY ARBITRARY STIMULUS COULD COME TO FUNCTION AS A DISCRIMINATIVE STIMULUS WHOSE FUNCTION IS MUCH LIKE THAT OF THE MOTHER’S FACIAL EXPRESSION IN SOCIAL REFERENCING</a:t>
            </a:r>
          </a:p>
          <a:p>
            <a:endParaRPr lang="en-US" baseline="0" dirty="0"/>
          </a:p>
          <a:p>
            <a:r>
              <a:rPr lang="en-US" baseline="0" dirty="0"/>
              <a:t>CHILD LEARNS THROUGH OPERANT CONDITIONING THAT THE CAREGIVER’S FACIAL EXPRESSION OF JOY OR FEAR BECOMES RELIABLY ASSOICATED WITH SPECIFIC CONSEQUENCES</a:t>
            </a:r>
            <a:endParaRPr lang="en-US" dirty="0"/>
          </a:p>
        </p:txBody>
      </p:sp>
      <p:sp>
        <p:nvSpPr>
          <p:cNvPr id="4" name="Slide Number Placeholder 3"/>
          <p:cNvSpPr>
            <a:spLocks noGrp="1"/>
          </p:cNvSpPr>
          <p:nvPr>
            <p:ph type="sldNum" sz="quarter" idx="10"/>
          </p:nvPr>
        </p:nvSpPr>
        <p:spPr/>
        <p:txBody>
          <a:bodyPr/>
          <a:lstStyle/>
          <a:p>
            <a:fld id="{065AF917-371A-490B-8D41-F28906DD57CD}" type="slidenum">
              <a:rPr lang="en-US" smtClean="0"/>
              <a:pPr/>
              <a:t>43</a:t>
            </a:fld>
            <a:endParaRPr lang="en-US"/>
          </a:p>
        </p:txBody>
      </p:sp>
    </p:spTree>
    <p:extLst>
      <p:ext uri="{BB962C8B-B14F-4D97-AF65-F5344CB8AC3E}">
        <p14:creationId xmlns:p14="http://schemas.microsoft.com/office/powerpoint/2010/main" val="24744851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F917-371A-490B-8D41-F28906DD57CD}" type="slidenum">
              <a:rPr lang="en-US" smtClean="0"/>
              <a:pPr/>
              <a:t>44</a:t>
            </a:fld>
            <a:endParaRPr lang="en-US"/>
          </a:p>
        </p:txBody>
      </p:sp>
    </p:spTree>
    <p:extLst>
      <p:ext uri="{BB962C8B-B14F-4D97-AF65-F5344CB8AC3E}">
        <p14:creationId xmlns:p14="http://schemas.microsoft.com/office/powerpoint/2010/main" val="2931247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IS IT?  WHY WOULD VERY</a:t>
            </a:r>
            <a:r>
              <a:rPr lang="en-US" baseline="0" dirty="0"/>
              <a:t> YOUNG CHILDREN DISPLAY THIS BEHAVIOR?</a:t>
            </a:r>
          </a:p>
          <a:p>
            <a:endParaRPr lang="en-US" baseline="0" dirty="0"/>
          </a:p>
          <a:p>
            <a:r>
              <a:rPr lang="en-US" baseline="0" dirty="0"/>
              <a:t>Is this an explanation of behavior? (NO!  They are descriptive terms!)</a:t>
            </a:r>
          </a:p>
          <a:p>
            <a:endParaRPr lang="en-US" baseline="0" dirty="0"/>
          </a:p>
          <a:p>
            <a:r>
              <a:rPr lang="en-US" baseline="0" dirty="0"/>
              <a:t>e.g., parent on phone and children start fighting</a:t>
            </a:r>
          </a:p>
        </p:txBody>
      </p:sp>
      <p:sp>
        <p:nvSpPr>
          <p:cNvPr id="4" name="Slide Number Placeholder 3"/>
          <p:cNvSpPr>
            <a:spLocks noGrp="1"/>
          </p:cNvSpPr>
          <p:nvPr>
            <p:ph type="sldNum" sz="quarter" idx="10"/>
          </p:nvPr>
        </p:nvSpPr>
        <p:spPr/>
        <p:txBody>
          <a:bodyPr/>
          <a:lstStyle/>
          <a:p>
            <a:fld id="{065AF917-371A-490B-8D41-F28906DD57CD}" type="slidenum">
              <a:rPr lang="en-US" smtClean="0"/>
              <a:pPr/>
              <a:t>45</a:t>
            </a:fld>
            <a:endParaRPr lang="en-US"/>
          </a:p>
        </p:txBody>
      </p:sp>
    </p:spTree>
    <p:extLst>
      <p:ext uri="{BB962C8B-B14F-4D97-AF65-F5344CB8AC3E}">
        <p14:creationId xmlns:p14="http://schemas.microsoft.com/office/powerpoint/2010/main" val="1319978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b="1" dirty="0"/>
              <a:t>Sibling Rivalry &amp; Jealousy</a:t>
            </a:r>
          </a:p>
          <a:p>
            <a:pPr eaLnBrk="1" hangingPunct="1">
              <a:lnSpc>
                <a:spcPct val="90000"/>
              </a:lnSpc>
            </a:pPr>
            <a:r>
              <a:rPr lang="en-US" b="1" dirty="0"/>
              <a:t>	</a:t>
            </a:r>
            <a:r>
              <a:rPr lang="en-US" dirty="0"/>
              <a:t>A further problem with the jealous behavior is that the rival observes the reinforcing consequences received by the other child, which makes the second child more likely to imitate jealous behavior as well. THIS OCCURS IN TRIADS (two children and a parent - - usually)</a:t>
            </a:r>
          </a:p>
          <a:p>
            <a:pPr eaLnBrk="1" hangingPunct="1">
              <a:lnSpc>
                <a:spcPct val="90000"/>
              </a:lnSpc>
            </a:pPr>
            <a:r>
              <a:rPr lang="en-US" dirty="0"/>
              <a:t>	Jealousy, as a social behavior, as a class of </a:t>
            </a:r>
            <a:r>
              <a:rPr lang="en-US" dirty="0" err="1"/>
              <a:t>operants</a:t>
            </a:r>
            <a:r>
              <a:rPr lang="en-US" dirty="0"/>
              <a:t> reinforced by dynamical interactions in the family system rather than as individual traits.</a:t>
            </a:r>
          </a:p>
          <a:p>
            <a:pPr eaLnBrk="1" hangingPunct="1">
              <a:lnSpc>
                <a:spcPct val="90000"/>
              </a:lnSpc>
            </a:pPr>
            <a:endParaRPr lang="en-US" b="1" dirty="0"/>
          </a:p>
          <a:p>
            <a:pPr eaLnBrk="1" hangingPunct="1">
              <a:lnSpc>
                <a:spcPct val="90000"/>
              </a:lnSpc>
            </a:pPr>
            <a:r>
              <a:rPr lang="en-US" b="0" dirty="0"/>
              <a:t>Regardless</a:t>
            </a:r>
            <a:r>
              <a:rPr lang="en-US" b="0" baseline="0" dirty="0"/>
              <a:t> of topography, the functional class of jealous responses is aversive to the mother, she is negatively reinforced for attending to them because when she does, the aversive jealous behavior stops.  At the same time, mother’s attention positively reinforces that child’s jealous behaviors</a:t>
            </a:r>
          </a:p>
          <a:p>
            <a:pPr eaLnBrk="1" hangingPunct="1">
              <a:lnSpc>
                <a:spcPct val="90000"/>
              </a:lnSpc>
            </a:pPr>
            <a:endParaRPr lang="en-US" b="0" baseline="0" dirty="0"/>
          </a:p>
          <a:p>
            <a:pPr eaLnBrk="1" hangingPunct="1">
              <a:lnSpc>
                <a:spcPct val="90000"/>
              </a:lnSpc>
            </a:pPr>
            <a:r>
              <a:rPr lang="en-US" b="0" baseline="0" dirty="0"/>
              <a:t>The rival can engage in observational learning (HOW?) - - observes the reinforcing consequences received by the other child, which makes the second child more likely to imitate jealous behavior as well</a:t>
            </a:r>
          </a:p>
          <a:p>
            <a:pPr eaLnBrk="1" hangingPunct="1">
              <a:lnSpc>
                <a:spcPct val="90000"/>
              </a:lnSpc>
            </a:pPr>
            <a:endParaRPr lang="en-US" b="0" baseline="0" dirty="0"/>
          </a:p>
          <a:p>
            <a:pPr eaLnBrk="1" hangingPunct="1">
              <a:lnSpc>
                <a:spcPct val="90000"/>
              </a:lnSpc>
            </a:pPr>
            <a:r>
              <a:rPr lang="en-US" b="0" baseline="0" dirty="0"/>
              <a:t>HOW CAN SIBLING RIVALRY BE STOPPED? (DRO, ….)</a:t>
            </a:r>
            <a:endParaRPr lang="en-US" b="0" dirty="0"/>
          </a:p>
          <a:p>
            <a:endParaRPr lang="en-US" dirty="0"/>
          </a:p>
        </p:txBody>
      </p:sp>
      <p:sp>
        <p:nvSpPr>
          <p:cNvPr id="4" name="Slide Number Placeholder 3"/>
          <p:cNvSpPr>
            <a:spLocks noGrp="1"/>
          </p:cNvSpPr>
          <p:nvPr>
            <p:ph type="sldNum" sz="quarter" idx="10"/>
          </p:nvPr>
        </p:nvSpPr>
        <p:spPr/>
        <p:txBody>
          <a:bodyPr/>
          <a:lstStyle/>
          <a:p>
            <a:fld id="{065AF917-371A-490B-8D41-F28906DD57CD}" type="slidenum">
              <a:rPr lang="en-US" smtClean="0"/>
              <a:pPr/>
              <a:t>46</a:t>
            </a:fld>
            <a:endParaRPr lang="en-US"/>
          </a:p>
        </p:txBody>
      </p:sp>
    </p:spTree>
    <p:extLst>
      <p:ext uri="{BB962C8B-B14F-4D97-AF65-F5344CB8AC3E}">
        <p14:creationId xmlns:p14="http://schemas.microsoft.com/office/powerpoint/2010/main" val="26294517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b="1" dirty="0"/>
              <a:t>Sibling Rivalry &amp; Jealousy</a:t>
            </a:r>
          </a:p>
          <a:p>
            <a:pPr eaLnBrk="1" hangingPunct="1">
              <a:lnSpc>
                <a:spcPct val="90000"/>
              </a:lnSpc>
            </a:pPr>
            <a:r>
              <a:rPr lang="en-US" b="1" dirty="0"/>
              <a:t>	</a:t>
            </a:r>
            <a:r>
              <a:rPr lang="en-US" dirty="0"/>
              <a:t>A further problem with the jealous behavior is that the rival observes the reinforcing consequences received by the other child, which makes the second child more likely to imitate jealous behavior as well. THIS OCCURS IN TRIADS (two children and a parent - - usually)</a:t>
            </a:r>
          </a:p>
          <a:p>
            <a:pPr eaLnBrk="1" hangingPunct="1">
              <a:lnSpc>
                <a:spcPct val="90000"/>
              </a:lnSpc>
            </a:pPr>
            <a:r>
              <a:rPr lang="en-US" dirty="0"/>
              <a:t>	Jealousy, as a social behavior, as a class of </a:t>
            </a:r>
            <a:r>
              <a:rPr lang="en-US" dirty="0" err="1"/>
              <a:t>operants</a:t>
            </a:r>
            <a:r>
              <a:rPr lang="en-US" dirty="0"/>
              <a:t> reinforced by dynamical interactions in the family system rather than as individual traits.</a:t>
            </a:r>
          </a:p>
          <a:p>
            <a:pPr eaLnBrk="1" hangingPunct="1">
              <a:lnSpc>
                <a:spcPct val="90000"/>
              </a:lnSpc>
            </a:pPr>
            <a:endParaRPr lang="en-US" b="1" dirty="0"/>
          </a:p>
          <a:p>
            <a:pPr eaLnBrk="1" hangingPunct="1">
              <a:lnSpc>
                <a:spcPct val="90000"/>
              </a:lnSpc>
            </a:pPr>
            <a:r>
              <a:rPr lang="en-US" b="0" dirty="0"/>
              <a:t>Regardless</a:t>
            </a:r>
            <a:r>
              <a:rPr lang="en-US" b="0" baseline="0" dirty="0"/>
              <a:t> of topography, the functional class of jealous responses is aversive to the mother, she is negatively reinforced for attending to them because when she does, the aversive jealous behavior stops.  At the same time, mother’s attention positively reinforces that child’s jealous behaviors</a:t>
            </a:r>
          </a:p>
          <a:p>
            <a:pPr eaLnBrk="1" hangingPunct="1">
              <a:lnSpc>
                <a:spcPct val="90000"/>
              </a:lnSpc>
            </a:pPr>
            <a:endParaRPr lang="en-US" b="0" baseline="0" dirty="0"/>
          </a:p>
          <a:p>
            <a:pPr eaLnBrk="1" hangingPunct="1">
              <a:lnSpc>
                <a:spcPct val="90000"/>
              </a:lnSpc>
            </a:pPr>
            <a:r>
              <a:rPr lang="en-US" b="0" baseline="0" dirty="0"/>
              <a:t>The rival can engage in observational learning (HOW?) - - observes the reinforcing consequences received by the other child, which makes the second child more likely to imitate jealous behavior as well</a:t>
            </a:r>
          </a:p>
          <a:p>
            <a:pPr eaLnBrk="1" hangingPunct="1">
              <a:lnSpc>
                <a:spcPct val="90000"/>
              </a:lnSpc>
            </a:pPr>
            <a:endParaRPr lang="en-US" b="0" baseline="0" dirty="0"/>
          </a:p>
          <a:p>
            <a:pPr eaLnBrk="1" hangingPunct="1">
              <a:lnSpc>
                <a:spcPct val="90000"/>
              </a:lnSpc>
            </a:pPr>
            <a:r>
              <a:rPr lang="en-US" b="0" baseline="0" dirty="0"/>
              <a:t>HOW CAN SIBLING RIVALRY BE STOPPED? (DRO, ….)</a:t>
            </a:r>
            <a:endParaRPr lang="en-US" b="0" dirty="0"/>
          </a:p>
          <a:p>
            <a:endParaRPr lang="en-US" dirty="0"/>
          </a:p>
        </p:txBody>
      </p:sp>
      <p:sp>
        <p:nvSpPr>
          <p:cNvPr id="4" name="Slide Number Placeholder 3"/>
          <p:cNvSpPr>
            <a:spLocks noGrp="1"/>
          </p:cNvSpPr>
          <p:nvPr>
            <p:ph type="sldNum" sz="quarter" idx="10"/>
          </p:nvPr>
        </p:nvSpPr>
        <p:spPr/>
        <p:txBody>
          <a:bodyPr/>
          <a:lstStyle/>
          <a:p>
            <a:fld id="{065AF917-371A-490B-8D41-F28906DD57CD}" type="slidenum">
              <a:rPr lang="en-US" smtClean="0"/>
              <a:pPr/>
              <a:t>47</a:t>
            </a:fld>
            <a:endParaRPr lang="en-US"/>
          </a:p>
        </p:txBody>
      </p:sp>
    </p:spTree>
    <p:extLst>
      <p:ext uri="{BB962C8B-B14F-4D97-AF65-F5344CB8AC3E}">
        <p14:creationId xmlns:p14="http://schemas.microsoft.com/office/powerpoint/2010/main" val="21745639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r>
              <a:rPr lang="en-US" b="1" dirty="0"/>
              <a:t>Social Cognition – </a:t>
            </a:r>
            <a:r>
              <a:rPr lang="en-US" dirty="0"/>
              <a:t>development of social knowledge and reasoning (</a:t>
            </a:r>
            <a:r>
              <a:rPr lang="en-US" dirty="0" err="1"/>
              <a:t>Shantz</a:t>
            </a:r>
            <a:r>
              <a:rPr lang="en-US" dirty="0"/>
              <a:t>, 1983)</a:t>
            </a:r>
          </a:p>
          <a:p>
            <a:pPr eaLnBrk="1" hangingPunct="1"/>
            <a:r>
              <a:rPr lang="en-US" dirty="0"/>
              <a:t>It focuses on “understanding the relationship between social behavior and cognitive development, between thinking and behaving, between social and nonsocial knowing”</a:t>
            </a:r>
          </a:p>
          <a:p>
            <a:pPr eaLnBrk="1" hangingPunct="1"/>
            <a:endParaRPr lang="en-US" dirty="0"/>
          </a:p>
          <a:p>
            <a:pPr eaLnBrk="1" hangingPunct="1"/>
            <a:r>
              <a:rPr lang="en-US" dirty="0"/>
              <a:t>Three</a:t>
            </a:r>
            <a:r>
              <a:rPr lang="en-US" baseline="0" dirty="0"/>
              <a:t> aspects of social cognition:</a:t>
            </a:r>
            <a:endParaRPr lang="en-US" dirty="0"/>
          </a:p>
          <a:p>
            <a:pPr eaLnBrk="1" hangingPunct="1"/>
            <a:r>
              <a:rPr lang="en-US" b="1" dirty="0"/>
              <a:t>Social Knowledge – </a:t>
            </a:r>
            <a:r>
              <a:rPr lang="en-US" dirty="0"/>
              <a:t>knowing about things in social situations.</a:t>
            </a:r>
            <a:endParaRPr lang="en-US" b="1" dirty="0"/>
          </a:p>
          <a:p>
            <a:pPr eaLnBrk="1" hangingPunct="1"/>
            <a:r>
              <a:rPr lang="en-US" b="1" dirty="0"/>
              <a:t>Social Abilities – </a:t>
            </a:r>
            <a:r>
              <a:rPr lang="en-US" dirty="0"/>
              <a:t>knowing how to do things of a social nature.</a:t>
            </a:r>
            <a:endParaRPr lang="en-US" b="1" dirty="0"/>
          </a:p>
          <a:p>
            <a:pPr eaLnBrk="1" hangingPunct="1"/>
            <a:r>
              <a:rPr lang="en-US" b="1" dirty="0"/>
              <a:t>Social Problem Solving – </a:t>
            </a:r>
            <a:r>
              <a:rPr lang="en-US" dirty="0"/>
              <a:t>manipulations of public and private events (i.e. thoughts) to produce solutions to social problems.</a:t>
            </a:r>
          </a:p>
          <a:p>
            <a:pPr eaLnBrk="1" hangingPunct="1"/>
            <a:endParaRPr lang="en-US" dirty="0"/>
          </a:p>
          <a:p>
            <a:pPr eaLnBrk="1" hangingPunct="1"/>
            <a:r>
              <a:rPr lang="en-US" dirty="0"/>
              <a:t>Social cognition is treated in the same way as other cognitive behavior. </a:t>
            </a:r>
          </a:p>
          <a:p>
            <a:pPr eaLnBrk="1" hangingPunct="1"/>
            <a:endParaRPr lang="en-US" dirty="0"/>
          </a:p>
          <a:p>
            <a:pPr eaLnBrk="1" hangingPunct="1"/>
            <a:endParaRPr lang="en-US" dirty="0"/>
          </a:p>
        </p:txBody>
      </p:sp>
      <p:sp>
        <p:nvSpPr>
          <p:cNvPr id="4" name="Slide Number Placeholder 3"/>
          <p:cNvSpPr>
            <a:spLocks noGrp="1"/>
          </p:cNvSpPr>
          <p:nvPr>
            <p:ph type="sldNum" sz="quarter" idx="5"/>
          </p:nvPr>
        </p:nvSpPr>
        <p:spPr/>
        <p:txBody>
          <a:bodyPr/>
          <a:lstStyle/>
          <a:p>
            <a:fld id="{2A0464CD-D6C1-40B7-82A7-D1E9AF695E55}" type="slidenum">
              <a:rPr lang="en-US"/>
              <a:pPr/>
              <a:t>48</a:t>
            </a:fld>
            <a:endParaRPr lang="en-US"/>
          </a:p>
        </p:txBody>
      </p:sp>
    </p:spTree>
    <p:extLst>
      <p:ext uri="{BB962C8B-B14F-4D97-AF65-F5344CB8AC3E}">
        <p14:creationId xmlns:p14="http://schemas.microsoft.com/office/powerpoint/2010/main" val="77481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A63A5-A675-B348-B7FB-55B0C7F56B90}" type="slidenum">
              <a:rPr lang="en-US"/>
              <a:pPr/>
              <a:t>49</a:t>
            </a:fld>
            <a:endParaRPr lang="en-US"/>
          </a:p>
        </p:txBody>
      </p:sp>
      <p:sp>
        <p:nvSpPr>
          <p:cNvPr id="121858" name="Rectangle 2"/>
          <p:cNvSpPr>
            <a:spLocks noGrp="1" noRot="1" noChangeAspect="1"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915988" y="4343400"/>
            <a:ext cx="5026025" cy="4113213"/>
          </a:xfrm>
          <a:prstGeom prst="rect">
            <a:avLst/>
          </a:prstGeom>
          <a:solidFill>
            <a:srgbClr val="FFFFFF"/>
          </a:solidFill>
          <a:ln>
            <a:solidFill>
              <a:srgbClr val="000000"/>
            </a:solidFill>
            <a:miter lim="800000"/>
            <a:headEnd/>
            <a:tailEnd/>
          </a:ln>
        </p:spPr>
        <p:txBody>
          <a:bodyPr>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a:t>What else affects social behavior?</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a:t>Carrying Position Affects Infant Behavior</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a:t>Q.  WHICH</a:t>
            </a:r>
            <a:r>
              <a:rPr lang="en-US" b="1" baseline="0" dirty="0"/>
              <a:t> </a:t>
            </a:r>
            <a:r>
              <a:rPr lang="en-US" b="1" baseline="0" dirty="0" err="1"/>
              <a:t>ONE’s</a:t>
            </a:r>
            <a:r>
              <a:rPr lang="en-US" b="1" baseline="0" dirty="0"/>
              <a:t> BEST?  ADVANTAGES TO EACH?</a:t>
            </a:r>
            <a:endParaRPr lang="en-US" b="1" dirty="0"/>
          </a:p>
          <a:p>
            <a:endParaRPr lang="en-US" dirty="0"/>
          </a:p>
          <a:p>
            <a:r>
              <a:rPr lang="en-US" dirty="0"/>
              <a:t>Infants carried </a:t>
            </a:r>
            <a:r>
              <a:rPr lang="en-US" dirty="0" err="1"/>
              <a:t>inward</a:t>
            </a:r>
            <a:r>
              <a:rPr lang="en-US" dirty="0" err="1">
                <a:sym typeface="Wingdings" pitchFamily="-112" charset="2"/>
              </a:rPr>
              <a:t></a:t>
            </a:r>
            <a:r>
              <a:rPr lang="en-US" dirty="0">
                <a:sym typeface="Wingdings" pitchFamily="-112" charset="2"/>
              </a:rPr>
              <a:t> more time sleeping and were rarely actively awake.</a:t>
            </a:r>
          </a:p>
          <a:p>
            <a:endParaRPr lang="en-US" dirty="0">
              <a:sym typeface="Wingdings" pitchFamily="-112" charset="2"/>
            </a:endParaRPr>
          </a:p>
          <a:p>
            <a:r>
              <a:rPr lang="en-US" dirty="0">
                <a:sym typeface="Wingdings" pitchFamily="-112" charset="2"/>
              </a:rPr>
              <a:t>Infants carried </a:t>
            </a:r>
            <a:r>
              <a:rPr lang="en-US" dirty="0" err="1">
                <a:sym typeface="Wingdings" pitchFamily="-112" charset="2"/>
              </a:rPr>
              <a:t>outward</a:t>
            </a:r>
            <a:r>
              <a:rPr lang="en-US" dirty="0">
                <a:sym typeface="Wingdings" pitchFamily="-112" charset="2"/>
              </a:rPr>
              <a:t> more active, moved their arms and legs more, turned their heads to look at the environment.</a:t>
            </a:r>
          </a:p>
          <a:p>
            <a:endParaRPr lang="en-US" dirty="0">
              <a:sym typeface="Wingdings" pitchFamily="-112" charset="2"/>
            </a:endParaRPr>
          </a:p>
          <a:p>
            <a:r>
              <a:rPr lang="en-US" dirty="0">
                <a:sym typeface="Wingdings" pitchFamily="-112" charset="2"/>
              </a:rPr>
              <a:t>Fathers typically hold their infants outward.</a:t>
            </a:r>
            <a:endParaRPr lang="en-US" dirty="0"/>
          </a:p>
        </p:txBody>
      </p:sp>
    </p:spTree>
    <p:extLst>
      <p:ext uri="{BB962C8B-B14F-4D97-AF65-F5344CB8AC3E}">
        <p14:creationId xmlns:p14="http://schemas.microsoft.com/office/powerpoint/2010/main" val="27430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a:lstStyle/>
          <a:p>
            <a:pPr>
              <a:lnSpc>
                <a:spcPct val="90000"/>
              </a:lnSpc>
              <a:buFontTx/>
              <a:buChar char="•"/>
            </a:pPr>
            <a:r>
              <a:rPr lang="en-US" dirty="0" err="1"/>
              <a:t>Ethologists</a:t>
            </a:r>
            <a:r>
              <a:rPr lang="en-US" dirty="0"/>
              <a:t> suggest that the universal behaviors that infants possess (crying, smiling) coupled with certain characteristics (cuteness) evolved because of natural selection.  Individuals who elicited </a:t>
            </a:r>
            <a:r>
              <a:rPr lang="en-US" dirty="0" err="1"/>
              <a:t>caregiving</a:t>
            </a:r>
            <a:r>
              <a:rPr lang="en-US" dirty="0"/>
              <a:t> from their parents were more likely to survive the vulnerable period of infancy to grow to maturity and have offspring of their own who possessed these characteristics as well</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r>
              <a:rPr lang="en-US" dirty="0"/>
              <a:t>How do </a:t>
            </a:r>
            <a:r>
              <a:rPr lang="en-US" dirty="0" err="1"/>
              <a:t>prosocial</a:t>
            </a:r>
            <a:r>
              <a:rPr lang="en-US" baseline="0" dirty="0"/>
              <a:t> behaviors develop?</a:t>
            </a:r>
            <a:endParaRPr lang="en-US" dirty="0"/>
          </a:p>
          <a:p>
            <a:pPr eaLnBrk="1" hangingPunct="1"/>
            <a:endParaRPr lang="en-US" dirty="0"/>
          </a:p>
          <a:p>
            <a:pPr eaLnBrk="1" hangingPunct="1"/>
            <a:r>
              <a:rPr lang="en-US" dirty="0" err="1"/>
              <a:t>Prosocial</a:t>
            </a:r>
            <a:r>
              <a:rPr lang="en-US" dirty="0"/>
              <a:t> behaviors: cooperation, emphatic responses , sharing, honesty, justice, loyalty, conscience and </a:t>
            </a:r>
            <a:r>
              <a:rPr lang="en-US" b="1" dirty="0"/>
              <a:t>altruism </a:t>
            </a:r>
            <a:r>
              <a:rPr lang="en-US" dirty="0"/>
              <a:t>are fostered very early in development.</a:t>
            </a:r>
          </a:p>
          <a:p>
            <a:pPr eaLnBrk="1" hangingPunct="1"/>
            <a:endParaRPr lang="en-US" dirty="0"/>
          </a:p>
          <a:p>
            <a:pPr eaLnBrk="1" hangingPunct="1"/>
            <a:r>
              <a:rPr lang="en-US" dirty="0"/>
              <a:t>Behaviors</a:t>
            </a:r>
            <a:r>
              <a:rPr lang="en-US" baseline="0" dirty="0"/>
              <a:t> can be fostered through modeling; </a:t>
            </a:r>
            <a:r>
              <a:rPr lang="en-US" dirty="0"/>
              <a:t>All imitative behaviors then would become part of the individual’s repertoire of moral and</a:t>
            </a:r>
            <a:r>
              <a:rPr lang="en-US" baseline="0" dirty="0"/>
              <a:t> </a:t>
            </a:r>
            <a:r>
              <a:rPr lang="en-US" dirty="0"/>
              <a:t>immoral behaviors.</a:t>
            </a:r>
          </a:p>
          <a:p>
            <a:pPr eaLnBrk="1" hangingPunct="1"/>
            <a:endParaRPr lang="en-US" dirty="0"/>
          </a:p>
          <a:p>
            <a:pPr eaLnBrk="1" hangingPunct="1"/>
            <a:r>
              <a:rPr lang="en-US" dirty="0"/>
              <a:t>Empathy establishes after social referencing has been acquired. The development of empathy is seen as multifaceted and relates to referencing and interpreting the emotional signals of others. </a:t>
            </a:r>
            <a:endParaRPr lang="en-US" b="1" dirty="0"/>
          </a:p>
        </p:txBody>
      </p:sp>
      <p:sp>
        <p:nvSpPr>
          <p:cNvPr id="4" name="Slide Number Placeholder 3"/>
          <p:cNvSpPr>
            <a:spLocks noGrp="1"/>
          </p:cNvSpPr>
          <p:nvPr>
            <p:ph type="sldNum" sz="quarter" idx="5"/>
          </p:nvPr>
        </p:nvSpPr>
        <p:spPr/>
        <p:txBody>
          <a:bodyPr/>
          <a:lstStyle/>
          <a:p>
            <a:fld id="{A6A6FB33-0775-4790-8E38-4E21002F528F}" type="slidenum">
              <a:rPr lang="en-US"/>
              <a:pPr/>
              <a:t>50</a:t>
            </a:fld>
            <a:endParaRPr lang="en-US"/>
          </a:p>
        </p:txBody>
      </p:sp>
    </p:spTree>
    <p:extLst>
      <p:ext uri="{BB962C8B-B14F-4D97-AF65-F5344CB8AC3E}">
        <p14:creationId xmlns:p14="http://schemas.microsoft.com/office/powerpoint/2010/main" val="12881374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1060371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a:lstStyle/>
          <a:p>
            <a:r>
              <a:rPr lang="en-US" dirty="0" err="1"/>
              <a:t>Kohlbreg</a:t>
            </a:r>
            <a:r>
              <a:rPr lang="en-US" dirty="0"/>
              <a:t> proposed that the child’s rule-governed behavior, and the complexity of his/her moral repertoire depends on the child’s being at a certain stage of moral development. Level of moral reasoning was determined based on the level of moral reasoning children (or adults) displayed while responding to hypothetical dilemmas. </a:t>
            </a:r>
          </a:p>
        </p:txBody>
      </p:sp>
    </p:spTree>
    <p:extLst>
      <p:ext uri="{BB962C8B-B14F-4D97-AF65-F5344CB8AC3E}">
        <p14:creationId xmlns:p14="http://schemas.microsoft.com/office/powerpoint/2010/main" val="2206082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FADD3-BF8D-9F48-A7B3-9461CAF295AE}" type="slidenum">
              <a:rPr lang="en-US"/>
              <a:pPr/>
              <a:t>53</a:t>
            </a:fld>
            <a:endParaRPr lang="en-US"/>
          </a:p>
        </p:txBody>
      </p:sp>
      <p:sp>
        <p:nvSpPr>
          <p:cNvPr id="124930" name="Rectangle 2"/>
          <p:cNvSpPr>
            <a:spLocks noGrp="1" noRot="1" noChangeAspect="1"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5988" y="4343400"/>
            <a:ext cx="5026025" cy="4113213"/>
          </a:xfrm>
          <a:prstGeom prst="rect">
            <a:avLst/>
          </a:prstGeom>
          <a:solidFill>
            <a:srgbClr val="FFFFFF"/>
          </a:solidFill>
          <a:ln>
            <a:solidFill>
              <a:srgbClr val="000000"/>
            </a:solidFill>
            <a:miter lim="800000"/>
            <a:headEnd/>
            <a:tailEnd/>
          </a:ln>
        </p:spPr>
        <p:txBody>
          <a:bodyPr>
            <a:prstTxWarp prst="textNoShape">
              <a:avLst/>
            </a:prstTxWarp>
            <a:normAutofit lnSpcReduction="10000"/>
          </a:bodyPr>
          <a:lstStyle/>
          <a:p>
            <a:r>
              <a:rPr lang="en-US" dirty="0"/>
              <a:t>The history of interactions is crucial in analyzing moral development.  The unique history of contingencies for each person results in individual differences in moral behavior patterns and in the development of the rules governing moral behavior. - - RULE GOVERNED BEHAVIOR; these rules come to acquire discriminative</a:t>
            </a:r>
            <a:r>
              <a:rPr lang="en-US" baseline="0" dirty="0"/>
              <a:t> control over the individuals’ moral behavior</a:t>
            </a:r>
            <a:endParaRPr lang="en-US" dirty="0"/>
          </a:p>
          <a:p>
            <a:endParaRPr lang="en-US" dirty="0"/>
          </a:p>
          <a:p>
            <a:r>
              <a:rPr lang="en-US" dirty="0"/>
              <a:t>Does not view the child as a passive organism</a:t>
            </a:r>
            <a:r>
              <a:rPr lang="en-US" baseline="0" dirty="0"/>
              <a:t> who does not contribute to his or her own development; the external forces applied to the child are seen as the only causes for behavior.</a:t>
            </a:r>
            <a:endParaRPr lang="en-US" dirty="0"/>
          </a:p>
          <a:p>
            <a:endParaRPr lang="en-US" dirty="0"/>
          </a:p>
          <a:p>
            <a:pPr marL="228600" indent="-228600">
              <a:buAutoNum type="alphaUcPeriod" startAt="17"/>
            </a:pPr>
            <a:r>
              <a:rPr lang="en-US" dirty="0"/>
              <a:t>WHY</a:t>
            </a:r>
            <a:r>
              <a:rPr lang="en-US" baseline="0" dirty="0"/>
              <a:t> WOULD CONTEXT BE CRUCIAL?  (E.G., SETTING EVENT)</a:t>
            </a:r>
          </a:p>
          <a:p>
            <a:pPr marL="228600" indent="-228600">
              <a:buAutoNum type="alphaUcPeriod" startAt="17"/>
            </a:pPr>
            <a:endParaRPr lang="en-US" baseline="0" dirty="0"/>
          </a:p>
          <a:p>
            <a:pPr lvl="1" eaLnBrk="1" hangingPunct="1">
              <a:buClr>
                <a:schemeClr val="bg2"/>
              </a:buClr>
            </a:pPr>
            <a:r>
              <a:rPr lang="en-US" dirty="0"/>
              <a:t>cooperation</a:t>
            </a:r>
          </a:p>
          <a:p>
            <a:pPr lvl="1" eaLnBrk="1" hangingPunct="1">
              <a:buClr>
                <a:schemeClr val="bg2"/>
              </a:buClr>
            </a:pPr>
            <a:r>
              <a:rPr lang="en-US" dirty="0"/>
              <a:t>emphatic responses </a:t>
            </a:r>
          </a:p>
          <a:p>
            <a:pPr lvl="1" eaLnBrk="1" hangingPunct="1">
              <a:buClr>
                <a:schemeClr val="bg2"/>
              </a:buClr>
            </a:pPr>
            <a:r>
              <a:rPr lang="en-US" dirty="0"/>
              <a:t>sharing</a:t>
            </a:r>
          </a:p>
          <a:p>
            <a:pPr lvl="1" eaLnBrk="1" hangingPunct="1">
              <a:buClr>
                <a:schemeClr val="bg2"/>
              </a:buClr>
            </a:pPr>
            <a:r>
              <a:rPr lang="en-US" dirty="0"/>
              <a:t>honesty</a:t>
            </a:r>
          </a:p>
          <a:p>
            <a:pPr lvl="1" eaLnBrk="1" hangingPunct="1">
              <a:buClr>
                <a:schemeClr val="bg2"/>
              </a:buClr>
            </a:pPr>
            <a:r>
              <a:rPr lang="en-US" dirty="0"/>
              <a:t>justice</a:t>
            </a:r>
          </a:p>
          <a:p>
            <a:pPr lvl="1" eaLnBrk="1" hangingPunct="1">
              <a:buClr>
                <a:schemeClr val="bg2"/>
              </a:buClr>
            </a:pPr>
            <a:r>
              <a:rPr lang="en-US" dirty="0"/>
              <a:t>loyalty</a:t>
            </a:r>
          </a:p>
          <a:p>
            <a:pPr lvl="1" eaLnBrk="1" hangingPunct="1">
              <a:buClr>
                <a:schemeClr val="bg2"/>
              </a:buClr>
            </a:pPr>
            <a:r>
              <a:rPr lang="en-US" dirty="0"/>
              <a:t>conscience</a:t>
            </a:r>
          </a:p>
          <a:p>
            <a:pPr lvl="1" eaLnBrk="1" hangingPunct="1">
              <a:buClr>
                <a:schemeClr val="bg2"/>
              </a:buClr>
            </a:pPr>
            <a:r>
              <a:rPr lang="en-US" b="1" dirty="0"/>
              <a:t>altruism</a:t>
            </a:r>
          </a:p>
          <a:p>
            <a:pPr marL="228600" indent="-228600">
              <a:buNone/>
            </a:pPr>
            <a:endParaRPr lang="en-US" dirty="0"/>
          </a:p>
        </p:txBody>
      </p:sp>
    </p:spTree>
    <p:extLst>
      <p:ext uri="{BB962C8B-B14F-4D97-AF65-F5344CB8AC3E}">
        <p14:creationId xmlns:p14="http://schemas.microsoft.com/office/powerpoint/2010/main" val="27108211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0F408B-9039-5C43-BF82-763D1ADD018C}" type="slidenum">
              <a:rPr lang="en-US"/>
              <a:pPr/>
              <a:t>54</a:t>
            </a:fld>
            <a:endParaRPr lang="en-US"/>
          </a:p>
        </p:txBody>
      </p:sp>
      <p:sp>
        <p:nvSpPr>
          <p:cNvPr id="126978" name="Rectangle 2"/>
          <p:cNvSpPr>
            <a:spLocks noGrp="1" noRot="1" noChangeAspect="1"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p:spPr>
      </p:sp>
      <p:sp>
        <p:nvSpPr>
          <p:cNvPr id="126979" name="Rectangle 3"/>
          <p:cNvSpPr>
            <a:spLocks noGrp="1" noChangeArrowheads="1"/>
          </p:cNvSpPr>
          <p:nvPr>
            <p:ph type="body" idx="1"/>
          </p:nvPr>
        </p:nvSpPr>
        <p:spPr bwMode="auto">
          <a:xfrm>
            <a:off x="915988" y="4343400"/>
            <a:ext cx="5026025" cy="4113213"/>
          </a:xfrm>
          <a:prstGeom prst="rect">
            <a:avLst/>
          </a:prstGeom>
          <a:solidFill>
            <a:srgbClr val="FFFFFF"/>
          </a:solidFill>
          <a:ln>
            <a:solidFill>
              <a:srgbClr val="000000"/>
            </a:solidFill>
            <a:miter lim="800000"/>
            <a:headEnd/>
            <a:tailEnd/>
          </a:ln>
        </p:spPr>
        <p:txBody>
          <a:bodyPr>
            <a:prstTxWarp prst="textNoShape">
              <a:avLst/>
            </a:prstTxWarp>
          </a:bodyPr>
          <a:lstStyle/>
          <a:p>
            <a:pPr marL="304800" indent="-304800"/>
            <a:r>
              <a:rPr lang="en-US" dirty="0"/>
              <a:t>Kohlberg proposed that the child’s rule-governed behavior, and the pattern, quality, and extensiveness of his or her moral repertoire, depends on the child’s being “mature” or being at a higher or lower stage of moral development.</a:t>
            </a:r>
          </a:p>
          <a:p>
            <a:pPr marL="304800" indent="-304800"/>
            <a:endParaRPr lang="en-US" dirty="0"/>
          </a:p>
          <a:p>
            <a:pPr marL="304800" indent="-304800"/>
            <a:r>
              <a:rPr lang="en-US" dirty="0"/>
              <a:t>The levels of moral reasoning have to do with an experiment in which children and adults were interviewed using hypothetical moral dilemmas in which there was no clear right or wrong answer.  Answers were scored according to level of complexity of moral reasoning they displayed.</a:t>
            </a:r>
          </a:p>
          <a:p>
            <a:pPr marL="304800" indent="-304800"/>
            <a:endParaRPr lang="en-US" dirty="0"/>
          </a:p>
          <a:p>
            <a:pPr marL="304800" indent="-304800">
              <a:buFontTx/>
              <a:buAutoNum type="romanUcPeriod"/>
            </a:pPr>
            <a:r>
              <a:rPr lang="en-US" dirty="0" err="1"/>
              <a:t>Preconventional</a:t>
            </a:r>
            <a:r>
              <a:rPr lang="en-US" dirty="0"/>
              <a:t> Morality – judgments are based on punitive and pleasurable consequences.</a:t>
            </a:r>
          </a:p>
          <a:p>
            <a:pPr marL="304800" indent="-304800">
              <a:buFontTx/>
              <a:buAutoNum type="romanUcPeriod"/>
            </a:pPr>
            <a:r>
              <a:rPr lang="en-US" dirty="0"/>
              <a:t>Conventional Morality – based on the child’s desire to gain approval (good boy/girl) or follow laws and social rules that maintain the social order.</a:t>
            </a:r>
          </a:p>
          <a:p>
            <a:pPr marL="304800" indent="-304800">
              <a:buFontTx/>
              <a:buAutoNum type="romanUcPeriod"/>
            </a:pPr>
            <a:r>
              <a:rPr lang="en-US" dirty="0" err="1"/>
              <a:t>Postconventional</a:t>
            </a:r>
            <a:r>
              <a:rPr lang="en-US" dirty="0"/>
              <a:t> Morality – based on social contracts and the idea of democracy; universal principles of ethics such as justice and fairness.</a:t>
            </a:r>
          </a:p>
        </p:txBody>
      </p:sp>
    </p:spTree>
    <p:extLst>
      <p:ext uri="{BB962C8B-B14F-4D97-AF65-F5344CB8AC3E}">
        <p14:creationId xmlns:p14="http://schemas.microsoft.com/office/powerpoint/2010/main" val="37484268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F917-371A-490B-8D41-F28906DD57CD}" type="slidenum">
              <a:rPr lang="en-US" smtClean="0"/>
              <a:pPr/>
              <a:t>55</a:t>
            </a:fld>
            <a:endParaRPr lang="en-US"/>
          </a:p>
        </p:txBody>
      </p:sp>
    </p:spTree>
    <p:extLst>
      <p:ext uri="{BB962C8B-B14F-4D97-AF65-F5344CB8AC3E}">
        <p14:creationId xmlns:p14="http://schemas.microsoft.com/office/powerpoint/2010/main" val="20569986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Donner party</a:t>
            </a:r>
          </a:p>
          <a:p>
            <a:r>
              <a:rPr lang="en-US" dirty="0"/>
              <a:t>Hunger in WW2</a:t>
            </a:r>
          </a:p>
          <a:p>
            <a:r>
              <a:rPr lang="en-US" dirty="0"/>
              <a:t>Riots after</a:t>
            </a:r>
            <a:r>
              <a:rPr lang="en-US" baseline="0" dirty="0"/>
              <a:t> sports events</a:t>
            </a:r>
          </a:p>
          <a:p>
            <a:r>
              <a:rPr lang="en-US" baseline="0" dirty="0"/>
              <a:t>Riots in other countries</a:t>
            </a:r>
          </a:p>
        </p:txBody>
      </p:sp>
      <p:sp>
        <p:nvSpPr>
          <p:cNvPr id="4" name="Slide Number Placeholder 3"/>
          <p:cNvSpPr>
            <a:spLocks noGrp="1"/>
          </p:cNvSpPr>
          <p:nvPr>
            <p:ph type="sldNum" sz="quarter" idx="10"/>
          </p:nvPr>
        </p:nvSpPr>
        <p:spPr/>
        <p:txBody>
          <a:bodyPr/>
          <a:lstStyle/>
          <a:p>
            <a:fld id="{065AF917-371A-490B-8D41-F28906DD57CD}" type="slidenum">
              <a:rPr lang="en-US" smtClean="0"/>
              <a:pPr/>
              <a:t>56</a:t>
            </a:fld>
            <a:endParaRPr lang="en-US"/>
          </a:p>
        </p:txBody>
      </p:sp>
    </p:spTree>
    <p:extLst>
      <p:ext uri="{BB962C8B-B14F-4D97-AF65-F5344CB8AC3E}">
        <p14:creationId xmlns:p14="http://schemas.microsoft.com/office/powerpoint/2010/main" val="10135301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a:lstStyle/>
          <a:p>
            <a:pPr>
              <a:buFontTx/>
              <a:buChar char="•"/>
            </a:pPr>
            <a:r>
              <a:rPr lang="en-US" dirty="0"/>
              <a:t>Direct contingency-shaped behavior is shaped directly by its consequences </a:t>
            </a:r>
          </a:p>
          <a:p>
            <a:pPr>
              <a:buFontTx/>
              <a:buChar char="•"/>
            </a:pPr>
            <a:endParaRPr lang="en-US" dirty="0"/>
          </a:p>
          <a:p>
            <a:pPr>
              <a:buFontTx/>
              <a:buChar char="•"/>
            </a:pPr>
            <a:r>
              <a:rPr lang="en-US" dirty="0"/>
              <a:t>Rule-governed behavior is responding to discriminative stimuli (like verbal stimuli) that is shaped by rule-following reinforcement, and can be modified by altering its antecedents, its consequences, or both </a:t>
            </a:r>
          </a:p>
          <a:p>
            <a:pPr lvl="1">
              <a:buFontTx/>
              <a:buChar char="•"/>
            </a:pPr>
            <a:r>
              <a:rPr lang="en-US" dirty="0"/>
              <a:t>Rules specify the contingencies of reinforcement and punishment.</a:t>
            </a:r>
          </a:p>
          <a:p>
            <a:pPr lvl="1">
              <a:buFontTx/>
              <a:buChar char="•"/>
            </a:pPr>
            <a:r>
              <a:rPr lang="en-US" dirty="0"/>
              <a:t>Rule-governed behavior is reinforced (at least intermittently) through reinforcement or punishment. </a:t>
            </a:r>
          </a:p>
          <a:p>
            <a:pPr lvl="1">
              <a:buFontTx/>
              <a:buChar char="•"/>
            </a:pPr>
            <a:endParaRPr lang="en-US" dirty="0"/>
          </a:p>
          <a:p>
            <a:pPr>
              <a:buFontTx/>
              <a:buChar char="•"/>
            </a:pPr>
            <a:r>
              <a:rPr lang="en-US" dirty="0"/>
              <a:t>Since direct contingency-shaped behavior can be a slow and costly way to learn the contingencies of reinforcement, rule-governed behavior is an alternative that can insulate the child from the adverse consequences that the former can produce. </a:t>
            </a:r>
          </a:p>
          <a:p>
            <a:pPr lvl="1">
              <a:buFontTx/>
              <a:buChar char="•"/>
            </a:pPr>
            <a:r>
              <a:rPr lang="en-US" dirty="0"/>
              <a:t>Through rule-governed behavior, the child learns to respond differentially to </a:t>
            </a:r>
            <a:r>
              <a:rPr lang="en-US" b="1" dirty="0"/>
              <a:t>proximal or immediate consequences as opposed to remote, indirect, or delayed consequences</a:t>
            </a:r>
            <a:r>
              <a:rPr lang="en-US" dirty="0"/>
              <a:t> for following or not following rules. </a:t>
            </a:r>
          </a:p>
          <a:p>
            <a:pPr lvl="1">
              <a:buFontTx/>
              <a:buNone/>
            </a:pPr>
            <a:endParaRPr lang="en-US" dirty="0"/>
          </a:p>
          <a:p>
            <a:pPr lvl="1">
              <a:buFontTx/>
              <a:buNone/>
            </a:pPr>
            <a:endParaRPr lang="en-US" dirty="0"/>
          </a:p>
          <a:p>
            <a:pPr lvl="1">
              <a:buFontTx/>
              <a:buNone/>
            </a:pPr>
            <a:r>
              <a:rPr lang="en-US" dirty="0"/>
              <a:t>Q.</a:t>
            </a:r>
            <a:r>
              <a:rPr lang="en-US" baseline="0" dirty="0"/>
              <a:t> WHO MAKES RULES?  (PARENTS, SCHOOL, GOVERNMENT, RELIGIOUS INSTITUTIONS, PEERS, NATURE - - PHYSICS)</a:t>
            </a:r>
            <a:endParaRPr lang="en-US" dirty="0"/>
          </a:p>
        </p:txBody>
      </p:sp>
    </p:spTree>
    <p:extLst>
      <p:ext uri="{BB962C8B-B14F-4D97-AF65-F5344CB8AC3E}">
        <p14:creationId xmlns:p14="http://schemas.microsoft.com/office/powerpoint/2010/main" val="5644342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a:lstStyle/>
          <a:p>
            <a:pPr>
              <a:buFontTx/>
              <a:buChar char="•"/>
            </a:pPr>
            <a:r>
              <a:rPr lang="en-US" dirty="0"/>
              <a:t>Direct contingency-shaped behavior is shaped directly by its consequences </a:t>
            </a:r>
          </a:p>
          <a:p>
            <a:pPr>
              <a:buFontTx/>
              <a:buChar char="•"/>
            </a:pPr>
            <a:endParaRPr lang="en-US" dirty="0"/>
          </a:p>
          <a:p>
            <a:pPr>
              <a:buFontTx/>
              <a:buChar char="•"/>
            </a:pPr>
            <a:r>
              <a:rPr lang="en-US" dirty="0"/>
              <a:t>Rule-governed behavior is responding to discriminative stimuli (like verbal stimuli) that is shaped by rule-following reinforcement, and can be modified by altering its antecedents, its consequences, or both </a:t>
            </a:r>
          </a:p>
          <a:p>
            <a:pPr lvl="1">
              <a:buFontTx/>
              <a:buChar char="•"/>
            </a:pPr>
            <a:r>
              <a:rPr lang="en-US" dirty="0"/>
              <a:t>Rules specify the contingencies of reinforcement and punishment.</a:t>
            </a:r>
          </a:p>
          <a:p>
            <a:pPr lvl="1">
              <a:buFontTx/>
              <a:buChar char="•"/>
            </a:pPr>
            <a:r>
              <a:rPr lang="en-US" dirty="0"/>
              <a:t>Rule-governed behavior is reinforced (at least intermittently) through reinforcement or punishment. </a:t>
            </a:r>
          </a:p>
          <a:p>
            <a:pPr lvl="1">
              <a:buFontTx/>
              <a:buChar char="•"/>
            </a:pPr>
            <a:endParaRPr lang="en-US" dirty="0"/>
          </a:p>
          <a:p>
            <a:pPr>
              <a:buFontTx/>
              <a:buChar char="•"/>
            </a:pPr>
            <a:r>
              <a:rPr lang="en-US" dirty="0"/>
              <a:t>Since direct contingency-shaped behavior can be a slow and costly way to learn the contingencies of reinforcement, rule-governed behavior is an alternative that can insulate the child from the adverse consequences that the former can produce. </a:t>
            </a:r>
          </a:p>
          <a:p>
            <a:pPr lvl="1">
              <a:buFontTx/>
              <a:buChar char="•"/>
            </a:pPr>
            <a:r>
              <a:rPr lang="en-US" dirty="0"/>
              <a:t>Through rule-governed behavior, the child learns to respond differentially to </a:t>
            </a:r>
            <a:r>
              <a:rPr lang="en-US" b="1" dirty="0"/>
              <a:t>proximal or immediate consequences as opposed to remote, indirect, or delayed consequences</a:t>
            </a:r>
            <a:r>
              <a:rPr lang="en-US" dirty="0"/>
              <a:t> for following or not following rules. </a:t>
            </a:r>
          </a:p>
          <a:p>
            <a:pPr lvl="1">
              <a:buFontTx/>
              <a:buNone/>
            </a:pPr>
            <a:endParaRPr lang="en-US" dirty="0"/>
          </a:p>
          <a:p>
            <a:pPr lvl="1">
              <a:buFontTx/>
              <a:buNone/>
            </a:pPr>
            <a:endParaRPr lang="en-US" dirty="0"/>
          </a:p>
          <a:p>
            <a:pPr lvl="1">
              <a:buFontTx/>
              <a:buNone/>
            </a:pPr>
            <a:r>
              <a:rPr lang="en-US" dirty="0"/>
              <a:t>Q.</a:t>
            </a:r>
            <a:r>
              <a:rPr lang="en-US" baseline="0" dirty="0"/>
              <a:t> WHO MAKES RULES?  (PARENTS, SCHOOL, GOVERNMENT, RELIGIOUS INSTITUTIONS, PEERS, NATURE - - PHYSICS)</a:t>
            </a:r>
            <a:endParaRPr lang="en-US" dirty="0"/>
          </a:p>
        </p:txBody>
      </p:sp>
    </p:spTree>
    <p:extLst>
      <p:ext uri="{BB962C8B-B14F-4D97-AF65-F5344CB8AC3E}">
        <p14:creationId xmlns:p14="http://schemas.microsoft.com/office/powerpoint/2010/main" val="17647774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a:lstStyle/>
          <a:p>
            <a:pPr>
              <a:buFontTx/>
              <a:buChar char="•"/>
            </a:pPr>
            <a:r>
              <a:rPr lang="en-US" dirty="0"/>
              <a:t>Direct contingency-shaped behavior is shaped directly by its consequences </a:t>
            </a:r>
          </a:p>
          <a:p>
            <a:pPr>
              <a:buFontTx/>
              <a:buChar char="•"/>
            </a:pPr>
            <a:endParaRPr lang="en-US" dirty="0"/>
          </a:p>
          <a:p>
            <a:pPr>
              <a:buFontTx/>
              <a:buChar char="•"/>
            </a:pPr>
            <a:r>
              <a:rPr lang="en-US" dirty="0"/>
              <a:t>Rule-governed behavior is responding to discriminative stimuli (like verbal stimuli) that is shaped by rule-following reinforcement, and can be modified by altering its antecedents, its consequences, or both </a:t>
            </a:r>
          </a:p>
          <a:p>
            <a:pPr lvl="1">
              <a:buFontTx/>
              <a:buChar char="•"/>
            </a:pPr>
            <a:r>
              <a:rPr lang="en-US" dirty="0"/>
              <a:t>Rules specify the contingencies of reinforcement and punishment.</a:t>
            </a:r>
          </a:p>
          <a:p>
            <a:pPr lvl="1">
              <a:buFontTx/>
              <a:buChar char="•"/>
            </a:pPr>
            <a:r>
              <a:rPr lang="en-US" dirty="0"/>
              <a:t>Rule-governed behavior is reinforced (at least intermittently) through reinforcement or punishment. </a:t>
            </a:r>
          </a:p>
          <a:p>
            <a:pPr lvl="1">
              <a:buFontTx/>
              <a:buChar char="•"/>
            </a:pPr>
            <a:endParaRPr lang="en-US" dirty="0"/>
          </a:p>
          <a:p>
            <a:pPr>
              <a:buFontTx/>
              <a:buChar char="•"/>
            </a:pPr>
            <a:r>
              <a:rPr lang="en-US" dirty="0"/>
              <a:t>Since direct contingency-shaped behavior can be a slow and costly way to learn the contingencies of reinforcement, rule-governed behavior is an alternative that can insulate the child from the adverse consequences that the former can produce. </a:t>
            </a:r>
          </a:p>
          <a:p>
            <a:pPr lvl="1">
              <a:buFontTx/>
              <a:buChar char="•"/>
            </a:pPr>
            <a:r>
              <a:rPr lang="en-US" dirty="0"/>
              <a:t>Through rule-governed behavior, the child learns to respond differentially to </a:t>
            </a:r>
            <a:r>
              <a:rPr lang="en-US" b="1" dirty="0"/>
              <a:t>proximal or immediate consequences as opposed to remote, indirect, or delayed consequences</a:t>
            </a:r>
            <a:r>
              <a:rPr lang="en-US" dirty="0"/>
              <a:t> for following or not following rules. </a:t>
            </a:r>
          </a:p>
          <a:p>
            <a:pPr lvl="1">
              <a:buFontTx/>
              <a:buNone/>
            </a:pPr>
            <a:endParaRPr lang="en-US" dirty="0"/>
          </a:p>
          <a:p>
            <a:pPr lvl="1">
              <a:buFontTx/>
              <a:buNone/>
            </a:pPr>
            <a:endParaRPr lang="en-US" dirty="0"/>
          </a:p>
          <a:p>
            <a:pPr lvl="1">
              <a:buFontTx/>
              <a:buNone/>
            </a:pPr>
            <a:r>
              <a:rPr lang="en-US" dirty="0"/>
              <a:t>Q.</a:t>
            </a:r>
            <a:r>
              <a:rPr lang="en-US" baseline="0" dirty="0"/>
              <a:t> WHO MAKES RULES?  (PARENTS, SCHOOL, GOVERNMENT, RELIGIOUS INSTITUTIONS, PEERS, NATURE - - PHYSICS)</a:t>
            </a:r>
            <a:endParaRPr lang="en-US" dirty="0"/>
          </a:p>
        </p:txBody>
      </p:sp>
    </p:spTree>
    <p:extLst>
      <p:ext uri="{BB962C8B-B14F-4D97-AF65-F5344CB8AC3E}">
        <p14:creationId xmlns:p14="http://schemas.microsoft.com/office/powerpoint/2010/main" val="163171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653C8-BDE6-1D44-9D81-0EC9F9F63A08}" type="slidenum">
              <a:rPr lang="en-US"/>
              <a:pPr/>
              <a:t>6</a:t>
            </a:fld>
            <a:endParaRPr lang="en-US"/>
          </a:p>
        </p:txBody>
      </p:sp>
      <p:sp>
        <p:nvSpPr>
          <p:cNvPr id="88066" name="Rectangle 2"/>
          <p:cNvSpPr>
            <a:spLocks noGrp="1" noRot="1" noChangeAspect="1"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15988" y="4343400"/>
            <a:ext cx="5026025" cy="4113213"/>
          </a:xfrm>
          <a:prstGeom prst="rect">
            <a:avLst/>
          </a:prstGeom>
          <a:solidFill>
            <a:srgbClr val="FFFFFF"/>
          </a:solidFill>
          <a:ln>
            <a:solidFill>
              <a:srgbClr val="000000"/>
            </a:solidFill>
            <a:miter lim="800000"/>
            <a:headEnd/>
            <a:tailEnd/>
          </a:ln>
        </p:spPr>
        <p:txBody>
          <a:bodyPr>
            <a:prstTxWarp prst="textNoShape">
              <a:avLst/>
            </a:prstTxWarp>
            <a:normAutofit fontScale="92500" lnSpcReduction="10000"/>
          </a:bodyPr>
          <a:lstStyle/>
          <a:p>
            <a:pPr marL="228600" indent="-228600">
              <a:buFontTx/>
              <a:buAutoNum type="arabicPeriod"/>
            </a:pPr>
            <a:r>
              <a:rPr lang="en-US" b="1"/>
              <a:t>Physical Characteristics</a:t>
            </a:r>
          </a:p>
          <a:p>
            <a:pPr marL="228600" indent="-228600">
              <a:buFontTx/>
              <a:buChar char="•"/>
            </a:pPr>
            <a:r>
              <a:rPr lang="en-US"/>
              <a:t>Disproportionately large heads, large foreheads, prominent eyes, flattened nose, and small chin.</a:t>
            </a:r>
          </a:p>
          <a:p>
            <a:pPr marL="228600" indent="-228600">
              <a:buFont typeface="Wingdings" pitchFamily="-112" charset="2"/>
              <a:buChar char="à"/>
            </a:pPr>
            <a:r>
              <a:rPr lang="en-US"/>
              <a:t>A universal “cute,” even for some nonhuman babies, that evolved through natural selection to elicit positive emotions in the adult members of the species in order to promote caregiving.</a:t>
            </a:r>
          </a:p>
          <a:p>
            <a:pPr marL="228600" indent="-228600">
              <a:buFont typeface="Wingdings" pitchFamily="-112" charset="2"/>
              <a:buNone/>
            </a:pPr>
            <a:r>
              <a:rPr lang="en-US"/>
              <a:t>2. </a:t>
            </a:r>
            <a:r>
              <a:rPr lang="en-US" b="1"/>
              <a:t>Social Reflexes</a:t>
            </a:r>
          </a:p>
          <a:p>
            <a:pPr marL="228600" indent="-228600">
              <a:buFontTx/>
              <a:buChar char="•"/>
            </a:pPr>
            <a:r>
              <a:rPr lang="en-US"/>
              <a:t>The have the function of evoking parental caregiving (smiling, grimacing, and crying).</a:t>
            </a:r>
          </a:p>
          <a:p>
            <a:pPr marL="228600" indent="-228600"/>
            <a:r>
              <a:rPr lang="en-US"/>
              <a:t>a) </a:t>
            </a:r>
            <a:r>
              <a:rPr lang="en-US" i="1"/>
              <a:t>Facial Expressions</a:t>
            </a:r>
          </a:p>
          <a:p>
            <a:pPr marL="228600" indent="-228600">
              <a:buFontTx/>
              <a:buChar char="•"/>
            </a:pPr>
            <a:r>
              <a:rPr lang="en-US"/>
              <a:t>Both the expressions of interest and disgust are present at birth</a:t>
            </a:r>
          </a:p>
          <a:p>
            <a:pPr marL="228600" indent="-228600">
              <a:buFontTx/>
              <a:buChar char="•"/>
            </a:pPr>
            <a:r>
              <a:rPr lang="en-US"/>
              <a:t>Human face=interest reflex; painful stimuli=disgust.</a:t>
            </a:r>
          </a:p>
          <a:p>
            <a:pPr marL="228600" indent="-228600">
              <a:buFontTx/>
              <a:buChar char="•"/>
            </a:pPr>
            <a:r>
              <a:rPr lang="en-US"/>
              <a:t>According to research, children before the age of 1 can learn to avoid negative stimuli and seek out pleasant stimuli.</a:t>
            </a:r>
          </a:p>
          <a:p>
            <a:pPr marL="228600" indent="-228600"/>
            <a:r>
              <a:rPr lang="en-US"/>
              <a:t>b) </a:t>
            </a:r>
            <a:r>
              <a:rPr lang="en-US" i="1"/>
              <a:t>Reflexive Crying</a:t>
            </a:r>
          </a:p>
          <a:p>
            <a:pPr marL="228600" indent="-228600">
              <a:buFontTx/>
              <a:buChar char="•"/>
            </a:pPr>
            <a:r>
              <a:rPr lang="en-US"/>
              <a:t>Infants can have an influence on parental care even if the parent is at a distance.</a:t>
            </a:r>
          </a:p>
          <a:p>
            <a:pPr marL="228600" indent="-228600">
              <a:buFontTx/>
              <a:buChar char="•"/>
            </a:pPr>
            <a:r>
              <a:rPr lang="en-US"/>
              <a:t>Infants </a:t>
            </a:r>
            <a:r>
              <a:rPr lang="en-US">
                <a:sym typeface="Wingdings" pitchFamily="-112" charset="2"/>
              </a:rPr>
              <a:t>show a preference for the familiar.</a:t>
            </a:r>
          </a:p>
          <a:p>
            <a:pPr marL="228600" indent="-228600"/>
            <a:r>
              <a:rPr lang="en-US"/>
              <a:t>3) </a:t>
            </a:r>
            <a:r>
              <a:rPr lang="en-US" b="1"/>
              <a:t>Neonatal Imitation</a:t>
            </a:r>
          </a:p>
          <a:p>
            <a:pPr marL="228600" indent="-228600">
              <a:buFontTx/>
              <a:buChar char="•"/>
            </a:pPr>
            <a:r>
              <a:rPr lang="en-US"/>
              <a:t>The only behavior for which there is strong evidence for imitation is tongue protrusion.</a:t>
            </a:r>
          </a:p>
          <a:p>
            <a:pPr marL="228600" indent="-228600">
              <a:buFontTx/>
              <a:buChar char="•"/>
            </a:pPr>
            <a:r>
              <a:rPr lang="en-US"/>
              <a:t>Some researchers say it isn’t true imitation, rather a S</a:t>
            </a:r>
            <a:r>
              <a:rPr lang="en-US">
                <a:sym typeface="Wingdings" pitchFamily="-112" charset="2"/>
              </a:rPr>
              <a:t> R.</a:t>
            </a: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F917-371A-490B-8D41-F28906DD57CD}" type="slidenum">
              <a:rPr lang="en-US" smtClean="0"/>
              <a:pPr/>
              <a:t>60</a:t>
            </a:fld>
            <a:endParaRPr lang="en-US"/>
          </a:p>
        </p:txBody>
      </p:sp>
    </p:spTree>
    <p:extLst>
      <p:ext uri="{BB962C8B-B14F-4D97-AF65-F5344CB8AC3E}">
        <p14:creationId xmlns:p14="http://schemas.microsoft.com/office/powerpoint/2010/main" val="11588275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a:lstStyle/>
          <a:p>
            <a:pPr>
              <a:buFontTx/>
              <a:buChar char="•"/>
            </a:pPr>
            <a:r>
              <a:rPr lang="en-US" dirty="0"/>
              <a:t>Rules are acquired through basic imitation first, and then through generalized imitation of role models.</a:t>
            </a:r>
          </a:p>
          <a:p>
            <a:pPr>
              <a:buFontTx/>
              <a:buChar char="•"/>
            </a:pPr>
            <a:r>
              <a:rPr lang="en-US" b="1" dirty="0"/>
              <a:t>Rule generalization </a:t>
            </a:r>
            <a:r>
              <a:rPr lang="en-US" dirty="0"/>
              <a:t>is a process of transference of rules across settings, individuals, and circumstances.</a:t>
            </a:r>
          </a:p>
          <a:p>
            <a:pPr>
              <a:buFontTx/>
              <a:buChar char="•"/>
            </a:pPr>
            <a:r>
              <a:rPr lang="en-US" dirty="0" err="1"/>
              <a:t>Zettle</a:t>
            </a:r>
            <a:r>
              <a:rPr lang="en-US" dirty="0"/>
              <a:t> and Hayes identified two styles of responding based on the relationship between rules and contingencies.</a:t>
            </a:r>
          </a:p>
          <a:p>
            <a:pPr lvl="1">
              <a:buFontTx/>
              <a:buChar char="•"/>
            </a:pPr>
            <a:r>
              <a:rPr lang="en-US" b="1" dirty="0"/>
              <a:t>Track:</a:t>
            </a:r>
            <a:r>
              <a:rPr lang="en-US" dirty="0"/>
              <a:t> People that </a:t>
            </a:r>
            <a:r>
              <a:rPr lang="en-US" b="1" dirty="0"/>
              <a:t>track</a:t>
            </a:r>
            <a:r>
              <a:rPr lang="en-US" dirty="0"/>
              <a:t>, are sensitive to the environmental contingencies that are in place.  Rule following puts them on the right track, then they track the actual contingencies in effect. </a:t>
            </a:r>
          </a:p>
          <a:p>
            <a:pPr lvl="1">
              <a:buFontTx/>
              <a:buChar char="•"/>
            </a:pPr>
            <a:r>
              <a:rPr lang="en-US" b="1" dirty="0"/>
              <a:t>Compliance:</a:t>
            </a:r>
            <a:r>
              <a:rPr lang="en-US" dirty="0"/>
              <a:t> People that respond based on </a:t>
            </a:r>
            <a:r>
              <a:rPr lang="en-US" b="1" dirty="0"/>
              <a:t>compliance</a:t>
            </a:r>
            <a:r>
              <a:rPr lang="en-US" dirty="0"/>
              <a:t> learn to comply with the behavior specified by the rules, even if the rules do not accurately specify the contingencies in effect.</a:t>
            </a:r>
          </a:p>
          <a:p>
            <a:pPr lvl="1">
              <a:buFontTx/>
              <a:buChar char="•"/>
            </a:pPr>
            <a:endParaRPr lang="en-US" dirty="0"/>
          </a:p>
        </p:txBody>
      </p:sp>
    </p:spTree>
    <p:extLst>
      <p:ext uri="{BB962C8B-B14F-4D97-AF65-F5344CB8AC3E}">
        <p14:creationId xmlns:p14="http://schemas.microsoft.com/office/powerpoint/2010/main" val="25597888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a:lstStyle/>
          <a:p>
            <a:pPr>
              <a:buFontTx/>
              <a:buNone/>
            </a:pPr>
            <a:r>
              <a:rPr lang="en-US" sz="1000" b="1" dirty="0"/>
              <a:t>This taxonomy</a:t>
            </a:r>
            <a:r>
              <a:rPr lang="en-US" sz="1000" b="1" baseline="0" dirty="0"/>
              <a:t> takes into account dimensions of the entire contingency arrangement</a:t>
            </a:r>
            <a:endParaRPr lang="en-US" sz="1000" b="1" dirty="0"/>
          </a:p>
          <a:p>
            <a:pPr>
              <a:buFontTx/>
              <a:buChar char="•"/>
            </a:pPr>
            <a:endParaRPr lang="en-US" sz="1000" b="1" dirty="0"/>
          </a:p>
          <a:p>
            <a:pPr>
              <a:buFontTx/>
              <a:buChar char="•"/>
            </a:pPr>
            <a:r>
              <a:rPr lang="en-US" sz="1000" b="1" dirty="0"/>
              <a:t>Explicitness: </a:t>
            </a:r>
          </a:p>
          <a:p>
            <a:pPr lvl="1">
              <a:buFontTx/>
              <a:buChar char="•"/>
            </a:pPr>
            <a:r>
              <a:rPr lang="en-US" sz="1000" b="1" dirty="0"/>
              <a:t>Explicit </a:t>
            </a:r>
            <a:r>
              <a:rPr lang="en-US" sz="1000" dirty="0"/>
              <a:t>rules verbally describe the entire three-term contingency arrangement. </a:t>
            </a:r>
            <a:r>
              <a:rPr lang="en-US" sz="1000" b="1" dirty="0"/>
              <a:t> </a:t>
            </a:r>
          </a:p>
          <a:p>
            <a:pPr lvl="1">
              <a:buFontTx/>
              <a:buChar char="•"/>
            </a:pPr>
            <a:r>
              <a:rPr lang="en-US" sz="1000" b="1" dirty="0"/>
              <a:t>Implicit</a:t>
            </a:r>
            <a:r>
              <a:rPr lang="en-US" sz="1000" dirty="0"/>
              <a:t> rules only imply the components of the three-term contingency.</a:t>
            </a:r>
          </a:p>
          <a:p>
            <a:pPr>
              <a:buFontTx/>
              <a:buChar char="•"/>
            </a:pPr>
            <a:r>
              <a:rPr lang="en-US" sz="1000" b="1" dirty="0"/>
              <a:t>Accuracy:</a:t>
            </a:r>
          </a:p>
          <a:p>
            <a:pPr lvl="1">
              <a:buFontTx/>
              <a:buChar char="•"/>
            </a:pPr>
            <a:r>
              <a:rPr lang="en-US" sz="1000" b="1" dirty="0"/>
              <a:t>Accurate</a:t>
            </a:r>
            <a:r>
              <a:rPr lang="en-US" sz="1000" dirty="0"/>
              <a:t> rules describe contingencies that when followed, match certain event-consequence relationships in the environment.  </a:t>
            </a:r>
          </a:p>
          <a:p>
            <a:pPr lvl="1">
              <a:buFontTx/>
              <a:buChar char="•"/>
            </a:pPr>
            <a:r>
              <a:rPr lang="en-US" sz="1000" b="1" dirty="0"/>
              <a:t>Inaccurate</a:t>
            </a:r>
            <a:r>
              <a:rPr lang="en-US" sz="1000" dirty="0"/>
              <a:t> rules describe contingencies that don not correspond </a:t>
            </a:r>
            <a:r>
              <a:rPr lang="en-US" sz="1000" dirty="0" err="1"/>
              <a:t>ti</a:t>
            </a:r>
            <a:r>
              <a:rPr lang="en-US" sz="1000" dirty="0"/>
              <a:t> those encountered in the environment.  </a:t>
            </a:r>
          </a:p>
          <a:p>
            <a:pPr>
              <a:buFontTx/>
              <a:buChar char="•"/>
            </a:pPr>
            <a:r>
              <a:rPr lang="en-US" sz="1000" b="1" dirty="0"/>
              <a:t>Complexity:</a:t>
            </a:r>
          </a:p>
          <a:p>
            <a:pPr lvl="1">
              <a:buFontTx/>
              <a:buChar char="•"/>
            </a:pPr>
            <a:r>
              <a:rPr lang="en-US" sz="1000" b="1" dirty="0"/>
              <a:t>High complexity</a:t>
            </a:r>
            <a:r>
              <a:rPr lang="en-US" sz="1000" dirty="0"/>
              <a:t> rules specify a complex relational network that specifies more than one contingency.  </a:t>
            </a:r>
          </a:p>
          <a:p>
            <a:pPr lvl="1">
              <a:buFontTx/>
              <a:buChar char="•"/>
            </a:pPr>
            <a:r>
              <a:rPr lang="en-US" sz="1000" b="1" dirty="0"/>
              <a:t>Low complexity</a:t>
            </a:r>
            <a:r>
              <a:rPr lang="en-US" sz="1000" dirty="0"/>
              <a:t> rules describe no contingency, no conditions under which there are exceptions</a:t>
            </a:r>
            <a:r>
              <a:rPr lang="en-US" sz="1000" b="1" dirty="0"/>
              <a:t>. </a:t>
            </a:r>
          </a:p>
          <a:p>
            <a:pPr>
              <a:buFontTx/>
              <a:buChar char="•"/>
            </a:pPr>
            <a:r>
              <a:rPr lang="en-US" sz="1000" b="1" dirty="0"/>
              <a:t>The source of the rule:</a:t>
            </a:r>
          </a:p>
          <a:p>
            <a:pPr lvl="1">
              <a:buFontTx/>
              <a:buChar char="•"/>
            </a:pPr>
            <a:r>
              <a:rPr lang="en-US" sz="1000" b="1" dirty="0"/>
              <a:t>Rules provide by others</a:t>
            </a:r>
            <a:r>
              <a:rPr lang="en-US" sz="1000" dirty="0"/>
              <a:t> are rules that the speaker (not the listener) specifies the criterion for the listener’s behavior.</a:t>
            </a:r>
          </a:p>
          <a:p>
            <a:pPr lvl="1">
              <a:buFontTx/>
              <a:buChar char="•"/>
            </a:pPr>
            <a:r>
              <a:rPr lang="en-US" sz="1000" b="1" dirty="0"/>
              <a:t>Self-provided rules</a:t>
            </a:r>
            <a:r>
              <a:rPr lang="en-US" sz="1000" dirty="0"/>
              <a:t> mean that the speaker and the listener is the same person. The probability that the child will behave according to a rule would depend on these dimensions, and on the context in which the rule is provided, the child’s developmental level, and the child’s learning history with that or other similar rules.</a:t>
            </a:r>
          </a:p>
        </p:txBody>
      </p:sp>
    </p:spTree>
    <p:extLst>
      <p:ext uri="{BB962C8B-B14F-4D97-AF65-F5344CB8AC3E}">
        <p14:creationId xmlns:p14="http://schemas.microsoft.com/office/powerpoint/2010/main" val="30206195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a:lstStyle/>
          <a:p>
            <a:pPr>
              <a:buFontTx/>
              <a:buAutoNum type="arabicPeriod"/>
            </a:pPr>
            <a:r>
              <a:rPr lang="en-US" dirty="0"/>
              <a:t>Early on, parents provide stimuli for </a:t>
            </a:r>
            <a:r>
              <a:rPr lang="en-US" b="1" dirty="0"/>
              <a:t>compliance</a:t>
            </a:r>
            <a:r>
              <a:rPr lang="en-US" dirty="0"/>
              <a:t>, the child follows these requests (or rules), and the parent is likely to reinforce compliance of the requests, </a:t>
            </a:r>
          </a:p>
          <a:p>
            <a:pPr>
              <a:buFontTx/>
              <a:buAutoNum type="arabicPeriod"/>
            </a:pPr>
            <a:endParaRPr lang="en-US" dirty="0"/>
          </a:p>
          <a:p>
            <a:pPr>
              <a:buFontTx/>
              <a:buAutoNum type="arabicPeriod"/>
            </a:pPr>
            <a:r>
              <a:rPr lang="en-US" dirty="0"/>
              <a:t>The rules function as instructions, they become discriminative stimuli because they specify what responses will produce reinforcing, and the result is that the child will engage in </a:t>
            </a:r>
            <a:r>
              <a:rPr lang="en-US" b="1" dirty="0"/>
              <a:t>generalized compliance</a:t>
            </a:r>
            <a:r>
              <a:rPr lang="en-US" dirty="0"/>
              <a:t>.  He/she will follow nearly all instructions because of his/her history of reinforcement with responding to other members of the same instructional stimulus class, and it will be maintained as long as there is a correspondence between the rules, behavior and consequences, </a:t>
            </a:r>
          </a:p>
          <a:p>
            <a:pPr>
              <a:buFontTx/>
              <a:buAutoNum type="arabicPeriod"/>
            </a:pPr>
            <a:endParaRPr lang="en-US" dirty="0"/>
          </a:p>
          <a:p>
            <a:pPr>
              <a:buFontTx/>
              <a:buAutoNum type="arabicPeriod"/>
            </a:pPr>
            <a:r>
              <a:rPr lang="en-US" dirty="0"/>
              <a:t>Compliance generalizes to other aspects of the child’s environment, like following the rules of others other than the parents in the same manner, and he/she learns to discriminate those whose rules lead to reinforcement and those whose rules do not, </a:t>
            </a:r>
          </a:p>
          <a:p>
            <a:pPr>
              <a:buFontTx/>
              <a:buAutoNum type="arabicPeriod"/>
            </a:pPr>
            <a:endParaRPr lang="en-US" dirty="0"/>
          </a:p>
          <a:p>
            <a:pPr>
              <a:buFontTx/>
              <a:buAutoNum type="arabicPeriod"/>
            </a:pPr>
            <a:r>
              <a:rPr lang="en-US" dirty="0"/>
              <a:t>The child generates his/her own rules from imitating the rule-giving behavior of adults, and develops</a:t>
            </a:r>
            <a:r>
              <a:rPr lang="en-US" b="1" dirty="0"/>
              <a:t> self-instruction</a:t>
            </a:r>
          </a:p>
          <a:p>
            <a:pPr>
              <a:buFontTx/>
              <a:buAutoNum type="arabicPeriod"/>
            </a:pPr>
            <a:endParaRPr lang="en-US" dirty="0"/>
          </a:p>
          <a:p>
            <a:pPr>
              <a:buFontTx/>
              <a:buAutoNum type="arabicPeriod"/>
            </a:pPr>
            <a:r>
              <a:rPr lang="en-US" dirty="0"/>
              <a:t>The use of self-instructions generalizes so that the instructions can be used in novel situations.</a:t>
            </a:r>
          </a:p>
          <a:p>
            <a:pPr>
              <a:buFontTx/>
              <a:buAutoNum type="arabicPeriod"/>
            </a:pPr>
            <a:endParaRPr lang="en-US" dirty="0"/>
          </a:p>
          <a:p>
            <a:pPr>
              <a:buFontTx/>
              <a:buAutoNum type="arabicPeriod"/>
            </a:pPr>
            <a:endParaRPr lang="en-US" dirty="0"/>
          </a:p>
          <a:p>
            <a:pPr>
              <a:buFontTx/>
              <a:buAutoNum type="arabicPeriod"/>
            </a:pPr>
            <a:endParaRPr lang="en-US" dirty="0"/>
          </a:p>
          <a:p>
            <a:pPr>
              <a:buFontTx/>
              <a:buAutoNum type="arabicPeriod"/>
            </a:pPr>
            <a:endParaRPr lang="en-US" dirty="0"/>
          </a:p>
        </p:txBody>
      </p:sp>
    </p:spTree>
    <p:extLst>
      <p:ext uri="{BB962C8B-B14F-4D97-AF65-F5344CB8AC3E}">
        <p14:creationId xmlns:p14="http://schemas.microsoft.com/office/powerpoint/2010/main" val="44648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653C8-BDE6-1D44-9D81-0EC9F9F63A08}" type="slidenum">
              <a:rPr lang="en-US"/>
              <a:pPr/>
              <a:t>7</a:t>
            </a:fld>
            <a:endParaRPr lang="en-US"/>
          </a:p>
        </p:txBody>
      </p:sp>
      <p:sp>
        <p:nvSpPr>
          <p:cNvPr id="88066" name="Rectangle 2"/>
          <p:cNvSpPr>
            <a:spLocks noGrp="1" noRot="1" noChangeAspect="1"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15988" y="4343400"/>
            <a:ext cx="5026025" cy="4113213"/>
          </a:xfrm>
          <a:prstGeom prst="rect">
            <a:avLst/>
          </a:prstGeom>
          <a:solidFill>
            <a:srgbClr val="FFFFFF"/>
          </a:solidFill>
          <a:ln>
            <a:solidFill>
              <a:srgbClr val="000000"/>
            </a:solidFill>
            <a:miter lim="800000"/>
            <a:headEnd/>
            <a:tailEnd/>
          </a:ln>
        </p:spPr>
        <p:txBody>
          <a:bodyPr>
            <a:prstTxWarp prst="textNoShape">
              <a:avLst/>
            </a:prstTxWarp>
            <a:normAutofit fontScale="92500" lnSpcReduction="10000"/>
          </a:bodyPr>
          <a:lstStyle/>
          <a:p>
            <a:pPr marL="228600" indent="-228600">
              <a:buFontTx/>
              <a:buAutoNum type="arabicPeriod"/>
            </a:pPr>
            <a:r>
              <a:rPr lang="en-US" b="1"/>
              <a:t>Physical Characteristics</a:t>
            </a:r>
          </a:p>
          <a:p>
            <a:pPr marL="228600" indent="-228600">
              <a:buFontTx/>
              <a:buChar char="•"/>
            </a:pPr>
            <a:r>
              <a:rPr lang="en-US"/>
              <a:t>Disproportionately large heads, large foreheads, prominent eyes, flattened nose, and small chin.</a:t>
            </a:r>
          </a:p>
          <a:p>
            <a:pPr marL="228600" indent="-228600">
              <a:buFont typeface="Wingdings" pitchFamily="-112" charset="2"/>
              <a:buChar char="à"/>
            </a:pPr>
            <a:r>
              <a:rPr lang="en-US"/>
              <a:t>A universal “cute,” even for some nonhuman babies, that evolved through natural selection to elicit positive emotions in the adult members of the species in order to promote caregiving.</a:t>
            </a:r>
          </a:p>
          <a:p>
            <a:pPr marL="228600" indent="-228600">
              <a:buFont typeface="Wingdings" pitchFamily="-112" charset="2"/>
              <a:buNone/>
            </a:pPr>
            <a:r>
              <a:rPr lang="en-US"/>
              <a:t>2. </a:t>
            </a:r>
            <a:r>
              <a:rPr lang="en-US" b="1"/>
              <a:t>Social Reflexes</a:t>
            </a:r>
          </a:p>
          <a:p>
            <a:pPr marL="228600" indent="-228600">
              <a:buFontTx/>
              <a:buChar char="•"/>
            </a:pPr>
            <a:r>
              <a:rPr lang="en-US"/>
              <a:t>The have the function of evoking parental caregiving (smiling, grimacing, and crying).</a:t>
            </a:r>
          </a:p>
          <a:p>
            <a:pPr marL="228600" indent="-228600"/>
            <a:r>
              <a:rPr lang="en-US"/>
              <a:t>a) </a:t>
            </a:r>
            <a:r>
              <a:rPr lang="en-US" i="1"/>
              <a:t>Facial Expressions</a:t>
            </a:r>
          </a:p>
          <a:p>
            <a:pPr marL="228600" indent="-228600">
              <a:buFontTx/>
              <a:buChar char="•"/>
            </a:pPr>
            <a:r>
              <a:rPr lang="en-US"/>
              <a:t>Both the expressions of interest and disgust are present at birth</a:t>
            </a:r>
          </a:p>
          <a:p>
            <a:pPr marL="228600" indent="-228600">
              <a:buFontTx/>
              <a:buChar char="•"/>
            </a:pPr>
            <a:r>
              <a:rPr lang="en-US"/>
              <a:t>Human face=interest reflex; painful stimuli=disgust.</a:t>
            </a:r>
          </a:p>
          <a:p>
            <a:pPr marL="228600" indent="-228600">
              <a:buFontTx/>
              <a:buChar char="•"/>
            </a:pPr>
            <a:r>
              <a:rPr lang="en-US"/>
              <a:t>According to research, children before the age of 1 can learn to avoid negative stimuli and seek out pleasant stimuli.</a:t>
            </a:r>
          </a:p>
          <a:p>
            <a:pPr marL="228600" indent="-228600"/>
            <a:r>
              <a:rPr lang="en-US"/>
              <a:t>b) </a:t>
            </a:r>
            <a:r>
              <a:rPr lang="en-US" i="1"/>
              <a:t>Reflexive Crying</a:t>
            </a:r>
          </a:p>
          <a:p>
            <a:pPr marL="228600" indent="-228600">
              <a:buFontTx/>
              <a:buChar char="•"/>
            </a:pPr>
            <a:r>
              <a:rPr lang="en-US"/>
              <a:t>Infants can have an influence on parental care even if the parent is at a distance.</a:t>
            </a:r>
          </a:p>
          <a:p>
            <a:pPr marL="228600" indent="-228600">
              <a:buFontTx/>
              <a:buChar char="•"/>
            </a:pPr>
            <a:r>
              <a:rPr lang="en-US"/>
              <a:t>Infants </a:t>
            </a:r>
            <a:r>
              <a:rPr lang="en-US">
                <a:sym typeface="Wingdings" pitchFamily="-112" charset="2"/>
              </a:rPr>
              <a:t>show a preference for the familiar.</a:t>
            </a:r>
          </a:p>
          <a:p>
            <a:pPr marL="228600" indent="-228600"/>
            <a:r>
              <a:rPr lang="en-US"/>
              <a:t>3) </a:t>
            </a:r>
            <a:r>
              <a:rPr lang="en-US" b="1"/>
              <a:t>Neonatal Imitation</a:t>
            </a:r>
          </a:p>
          <a:p>
            <a:pPr marL="228600" indent="-228600">
              <a:buFontTx/>
              <a:buChar char="•"/>
            </a:pPr>
            <a:r>
              <a:rPr lang="en-US"/>
              <a:t>The only behavior for which there is strong evidence for imitation is tongue protrusion.</a:t>
            </a:r>
          </a:p>
          <a:p>
            <a:pPr marL="228600" indent="-228600">
              <a:buFontTx/>
              <a:buChar char="•"/>
            </a:pPr>
            <a:r>
              <a:rPr lang="en-US"/>
              <a:t>Some researchers say it isn’t true imitation, rather a S</a:t>
            </a:r>
            <a:r>
              <a:rPr lang="en-US">
                <a:sym typeface="Wingdings" pitchFamily="-112" charset="2"/>
              </a:rPr>
              <a:t> R.</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653C8-BDE6-1D44-9D81-0EC9F9F63A08}" type="slidenum">
              <a:rPr lang="en-US"/>
              <a:pPr/>
              <a:t>8</a:t>
            </a:fld>
            <a:endParaRPr lang="en-US"/>
          </a:p>
        </p:txBody>
      </p:sp>
      <p:sp>
        <p:nvSpPr>
          <p:cNvPr id="88066" name="Rectangle 2"/>
          <p:cNvSpPr>
            <a:spLocks noGrp="1" noRot="1" noChangeAspect="1"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15988" y="4343400"/>
            <a:ext cx="5026025" cy="4113213"/>
          </a:xfrm>
          <a:prstGeom prst="rect">
            <a:avLst/>
          </a:prstGeom>
          <a:solidFill>
            <a:srgbClr val="FFFFFF"/>
          </a:solidFill>
          <a:ln>
            <a:solidFill>
              <a:srgbClr val="000000"/>
            </a:solidFill>
            <a:miter lim="800000"/>
            <a:headEnd/>
            <a:tailEnd/>
          </a:ln>
        </p:spPr>
        <p:txBody>
          <a:bodyPr>
            <a:prstTxWarp prst="textNoShape">
              <a:avLst/>
            </a:prstTxWarp>
            <a:normAutofit fontScale="92500" lnSpcReduction="10000"/>
          </a:bodyPr>
          <a:lstStyle/>
          <a:p>
            <a:pPr marL="228600" indent="-228600">
              <a:buFontTx/>
              <a:buAutoNum type="arabicPeriod"/>
            </a:pPr>
            <a:r>
              <a:rPr lang="en-US" b="1" dirty="0"/>
              <a:t>Physical Characteristics</a:t>
            </a:r>
          </a:p>
          <a:p>
            <a:pPr marL="228600" indent="-228600">
              <a:buFontTx/>
              <a:buChar char="•"/>
            </a:pPr>
            <a:r>
              <a:rPr lang="en-US" dirty="0"/>
              <a:t>Disproportionately large heads, large foreheads, prominent eyes, flattened nose, and small chin.</a:t>
            </a:r>
          </a:p>
          <a:p>
            <a:pPr marL="228600" indent="-228600">
              <a:buFont typeface="Wingdings" pitchFamily="-112" charset="2"/>
              <a:buChar char="à"/>
            </a:pPr>
            <a:r>
              <a:rPr lang="en-US" dirty="0"/>
              <a:t>A universal “cute,” even for some nonhuman babies, that evolved through natural selection to elicit positive emotions in the adult members of the species in order to promote caregiving.</a:t>
            </a:r>
          </a:p>
          <a:p>
            <a:pPr marL="228600" indent="-228600">
              <a:buFont typeface="Wingdings" pitchFamily="-112" charset="2"/>
              <a:buNone/>
            </a:pPr>
            <a:r>
              <a:rPr lang="en-US" dirty="0"/>
              <a:t>2. </a:t>
            </a:r>
            <a:r>
              <a:rPr lang="en-US" b="1" dirty="0"/>
              <a:t>Social Reflexes</a:t>
            </a:r>
          </a:p>
          <a:p>
            <a:pPr marL="228600" indent="-228600">
              <a:buFontTx/>
              <a:buChar char="•"/>
            </a:pPr>
            <a:r>
              <a:rPr lang="en-US" dirty="0"/>
              <a:t>The have the function of evoking parental caregiving (smiling, grimacing, and crying).</a:t>
            </a:r>
          </a:p>
          <a:p>
            <a:pPr marL="228600" indent="-228600"/>
            <a:r>
              <a:rPr lang="en-US" dirty="0"/>
              <a:t>a) </a:t>
            </a:r>
            <a:r>
              <a:rPr lang="en-US" i="1" dirty="0"/>
              <a:t>Facial Expressions</a:t>
            </a:r>
          </a:p>
          <a:p>
            <a:pPr marL="228600" indent="-228600">
              <a:buFontTx/>
              <a:buChar char="•"/>
            </a:pPr>
            <a:r>
              <a:rPr lang="en-US" dirty="0"/>
              <a:t>Both the expressions of interest and disgust are present at birth</a:t>
            </a:r>
          </a:p>
          <a:p>
            <a:pPr marL="228600" indent="-228600">
              <a:buFontTx/>
              <a:buChar char="•"/>
            </a:pPr>
            <a:r>
              <a:rPr lang="en-US" dirty="0"/>
              <a:t>Human face=interest reflex; painful stimuli=disgust.</a:t>
            </a:r>
          </a:p>
          <a:p>
            <a:pPr marL="228600" indent="-228600">
              <a:buFontTx/>
              <a:buChar char="•"/>
            </a:pPr>
            <a:r>
              <a:rPr lang="en-US" dirty="0"/>
              <a:t>According to research, children before the age of 1 can learn to avoid negative stimuli and seek out pleasant stimuli.</a:t>
            </a:r>
          </a:p>
          <a:p>
            <a:pPr marL="228600" indent="-228600"/>
            <a:r>
              <a:rPr lang="en-US" dirty="0"/>
              <a:t>b) </a:t>
            </a:r>
            <a:r>
              <a:rPr lang="en-US" i="1" dirty="0"/>
              <a:t>Reflexive Crying</a:t>
            </a:r>
          </a:p>
          <a:p>
            <a:pPr marL="228600" indent="-228600">
              <a:buFontTx/>
              <a:buChar char="•"/>
            </a:pPr>
            <a:r>
              <a:rPr lang="en-US" dirty="0"/>
              <a:t>Infants can have an influence on parental care even if the parent is at a distance.</a:t>
            </a:r>
          </a:p>
          <a:p>
            <a:pPr marL="228600" indent="-228600">
              <a:buFontTx/>
              <a:buChar char="•"/>
            </a:pPr>
            <a:r>
              <a:rPr lang="en-US" dirty="0"/>
              <a:t>Infants </a:t>
            </a:r>
            <a:r>
              <a:rPr lang="en-US" dirty="0">
                <a:sym typeface="Wingdings" pitchFamily="-112" charset="2"/>
              </a:rPr>
              <a:t>show a preference for the familiar.</a:t>
            </a:r>
          </a:p>
          <a:p>
            <a:pPr marL="228600" indent="-228600"/>
            <a:r>
              <a:rPr lang="en-US" dirty="0"/>
              <a:t>3) </a:t>
            </a:r>
            <a:r>
              <a:rPr lang="en-US" b="1" dirty="0"/>
              <a:t>Neonatal Imitation</a:t>
            </a:r>
          </a:p>
          <a:p>
            <a:pPr marL="228600" indent="-228600">
              <a:buFontTx/>
              <a:buChar char="•"/>
            </a:pPr>
            <a:r>
              <a:rPr lang="en-US" dirty="0"/>
              <a:t>The only behavior for which there is strong evidence for imitation is tongue protrusion.</a:t>
            </a:r>
          </a:p>
          <a:p>
            <a:pPr marL="228600" indent="-228600">
              <a:buFontTx/>
              <a:buChar char="•"/>
            </a:pPr>
            <a:r>
              <a:rPr lang="en-US" dirty="0"/>
              <a:t>Some researchers say it isn’t true imitation, rather a S</a:t>
            </a:r>
            <a:r>
              <a:rPr lang="en-US" dirty="0">
                <a:sym typeface="Wingdings" pitchFamily="-112" charset="2"/>
              </a:rPr>
              <a:t> R.</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F917-371A-490B-8D41-F28906DD57CD}" type="slidenum">
              <a:rPr lang="en-US" smtClean="0"/>
              <a:pPr/>
              <a:t>9</a:t>
            </a:fld>
            <a:endParaRPr lang="en-US"/>
          </a:p>
        </p:txBody>
      </p:sp>
    </p:spTree>
    <p:extLst>
      <p:ext uri="{BB962C8B-B14F-4D97-AF65-F5344CB8AC3E}">
        <p14:creationId xmlns:p14="http://schemas.microsoft.com/office/powerpoint/2010/main" val="111680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Date Placeholder 7">
            <a:extLst>
              <a:ext uri="{FF2B5EF4-FFF2-40B4-BE49-F238E27FC236}">
                <a16:creationId xmlns:a16="http://schemas.microsoft.com/office/drawing/2014/main" id="{D0D692E3-CAD4-274D-83C9-FF277CE129CA}"/>
              </a:ext>
            </a:extLst>
          </p:cNvPr>
          <p:cNvSpPr>
            <a:spLocks noGrp="1"/>
          </p:cNvSpPr>
          <p:nvPr>
            <p:ph type="dt" sz="half" idx="10"/>
          </p:nvPr>
        </p:nvSpPr>
        <p:spPr/>
        <p:txBody>
          <a:bodyPr/>
          <a:lstStyle/>
          <a:p>
            <a:fld id="{74C91D4C-F5C2-4779-A3AB-F6E299F63E01}" type="datetime1">
              <a:rPr lang="en-US" smtClean="0"/>
              <a:pPr/>
              <a:t>4/10/2018</a:t>
            </a:fld>
            <a:endParaRPr lang="en-US"/>
          </a:p>
        </p:txBody>
      </p:sp>
      <p:sp>
        <p:nvSpPr>
          <p:cNvPr id="9" name="Footer Placeholder 8">
            <a:extLst>
              <a:ext uri="{FF2B5EF4-FFF2-40B4-BE49-F238E27FC236}">
                <a16:creationId xmlns:a16="http://schemas.microsoft.com/office/drawing/2014/main" id="{FB29A90E-2881-EE46-BD02-4001690840DA}"/>
              </a:ext>
            </a:extLst>
          </p:cNvPr>
          <p:cNvSpPr>
            <a:spLocks noGrp="1"/>
          </p:cNvSpPr>
          <p:nvPr>
            <p:ph type="ftr" sz="quarter" idx="11"/>
          </p:nvPr>
        </p:nvSpPr>
        <p:spPr/>
        <p:txBody>
          <a:bodyPr/>
          <a:lstStyle/>
          <a:p>
            <a:r>
              <a:rPr lang="en-US"/>
              <a:t>
              </a:t>
            </a:r>
          </a:p>
        </p:txBody>
      </p:sp>
      <p:sp>
        <p:nvSpPr>
          <p:cNvPr id="10" name="Slide Number Placeholder 9">
            <a:extLst>
              <a:ext uri="{FF2B5EF4-FFF2-40B4-BE49-F238E27FC236}">
                <a16:creationId xmlns:a16="http://schemas.microsoft.com/office/drawing/2014/main" id="{338222E2-2D8D-1C4B-924C-D5AA8EF01C36}"/>
              </a:ext>
            </a:extLst>
          </p:cNvPr>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377549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E1FDFA-DB46-4EC5-BABE-3F0EC211D1B4}" type="datetime1">
              <a:rPr lang="en-US" smtClean="0"/>
              <a:pPr/>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52BAD-D26D-4EE9-9F26-55010C13B770}"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extLst>
      <p:ext uri="{BB962C8B-B14F-4D97-AF65-F5344CB8AC3E}">
        <p14:creationId xmlns:p14="http://schemas.microsoft.com/office/powerpoint/2010/main" val="207996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D40EB4-F87A-429D-B838-45BC442D203B}" type="datetime1">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904A5-501E-434D-89B7-342ECA83FCD3}" type="slidenum">
              <a:rPr lang="en-US" smtClean="0"/>
              <a:pPr/>
              <a:t>‹#›</a:t>
            </a:fld>
            <a:endParaRPr lang="en-US"/>
          </a:p>
        </p:txBody>
      </p:sp>
    </p:spTree>
    <p:extLst>
      <p:ext uri="{BB962C8B-B14F-4D97-AF65-F5344CB8AC3E}">
        <p14:creationId xmlns:p14="http://schemas.microsoft.com/office/powerpoint/2010/main" val="324578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E98B3BC-0508-483E-95EC-45E4B2E6B5DC}" type="datetime1">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6925D-E912-4C75-89D5-3A34177A91B5}" type="slidenum">
              <a:rPr lang="en-US" smtClean="0"/>
              <a:pPr/>
              <a:t>‹#›</a:t>
            </a:fld>
            <a:endParaRPr lang="en-US"/>
          </a:p>
        </p:txBody>
      </p:sp>
    </p:spTree>
    <p:extLst>
      <p:ext uri="{BB962C8B-B14F-4D97-AF65-F5344CB8AC3E}">
        <p14:creationId xmlns:p14="http://schemas.microsoft.com/office/powerpoint/2010/main" val="1506007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smtClean="0"/>
            </a:lvl1pPr>
          </a:lstStyle>
          <a:p>
            <a:fld id="{764A7EA0-7829-6443-AD61-F5C5B212CB8B}" type="slidenum">
              <a:rPr lang="en-US"/>
              <a:pPr/>
              <a:t>‹#›</a:t>
            </a:fld>
            <a:endParaRPr lang="en-US"/>
          </a:p>
        </p:txBody>
      </p:sp>
    </p:spTree>
    <p:extLst>
      <p:ext uri="{BB962C8B-B14F-4D97-AF65-F5344CB8AC3E}">
        <p14:creationId xmlns:p14="http://schemas.microsoft.com/office/powerpoint/2010/main" val="205085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C5A842A-A835-4A80-A169-A648ECC561F7}" type="datetime1">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71140-FDCA-4883-9580-172F318A7680}" type="slidenum">
              <a:rPr lang="en-US" smtClean="0"/>
              <a:pPr/>
              <a:t>‹#›</a:t>
            </a:fld>
            <a:endParaRPr lang="en-US"/>
          </a:p>
        </p:txBody>
      </p:sp>
    </p:spTree>
    <p:extLst>
      <p:ext uri="{BB962C8B-B14F-4D97-AF65-F5344CB8AC3E}">
        <p14:creationId xmlns:p14="http://schemas.microsoft.com/office/powerpoint/2010/main" val="402576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BC27B152-D84E-490E-99FD-3338E783B3A8}" type="datetime1">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00C51-58FB-4508-87F5-DDDEA6C70B07}"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extLst>
      <p:ext uri="{BB962C8B-B14F-4D97-AF65-F5344CB8AC3E}">
        <p14:creationId xmlns:p14="http://schemas.microsoft.com/office/powerpoint/2010/main" val="342208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4/10/2018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8913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88742C5-6E0B-4780-9922-2551E82FC0F0}" type="datetime1">
              <a:rPr lang="en-US" smtClean="0"/>
              <a:pPr/>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3B538-5AA9-43F3-8049-9AA04B98FF19}" type="slidenum">
              <a:rPr lang="en-US" smtClean="0"/>
              <a:pPr/>
              <a:t>‹#›</a:t>
            </a:fld>
            <a:endParaRPr lang="en-US"/>
          </a:p>
        </p:txBody>
      </p:sp>
    </p:spTree>
    <p:extLst>
      <p:ext uri="{BB962C8B-B14F-4D97-AF65-F5344CB8AC3E}">
        <p14:creationId xmlns:p14="http://schemas.microsoft.com/office/powerpoint/2010/main" val="357511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4ECAF78-BB9C-42FA-A1E3-AD62FEDC2A18}" type="datetime1">
              <a:rPr lang="en-US" smtClean="0"/>
              <a:pPr/>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481ED-344D-4C1A-9A1E-C894C8D4CE90}" type="slidenum">
              <a:rPr lang="en-US" smtClean="0"/>
              <a:pPr/>
              <a:t>‹#›</a:t>
            </a:fld>
            <a:endParaRPr lang="en-US"/>
          </a:p>
        </p:txBody>
      </p:sp>
    </p:spTree>
    <p:extLst>
      <p:ext uri="{BB962C8B-B14F-4D97-AF65-F5344CB8AC3E}">
        <p14:creationId xmlns:p14="http://schemas.microsoft.com/office/powerpoint/2010/main" val="10506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614188E-74CF-4D6F-986B-4D3707243CEE}" type="datetime1">
              <a:rPr lang="en-US" smtClean="0"/>
              <a:pPr/>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0DB413-334C-4E1D-B662-0432D1139E53}" type="slidenum">
              <a:rPr lang="en-US" smtClean="0"/>
              <a:pPr/>
              <a:t>‹#›</a:t>
            </a:fld>
            <a:endParaRPr lang="en-US"/>
          </a:p>
        </p:txBody>
      </p:sp>
    </p:spTree>
    <p:extLst>
      <p:ext uri="{BB962C8B-B14F-4D97-AF65-F5344CB8AC3E}">
        <p14:creationId xmlns:p14="http://schemas.microsoft.com/office/powerpoint/2010/main" val="81908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E7808-F493-47A4-845C-9ADC980D956E}" type="datetime1">
              <a:rPr lang="en-US" smtClean="0"/>
              <a:pPr/>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38EB7A-F85F-46ED-B12E-E384316A0E23}" type="slidenum">
              <a:rPr lang="en-US" smtClean="0"/>
              <a:pPr/>
              <a:t>‹#›</a:t>
            </a:fld>
            <a:endParaRPr lang="en-US"/>
          </a:p>
        </p:txBody>
      </p:sp>
    </p:spTree>
    <p:extLst>
      <p:ext uri="{BB962C8B-B14F-4D97-AF65-F5344CB8AC3E}">
        <p14:creationId xmlns:p14="http://schemas.microsoft.com/office/powerpoint/2010/main" val="239942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32C44A-2823-40B2-AE34-406C795CDED5}" type="datetime1">
              <a:rPr lang="en-US" smtClean="0"/>
              <a:pPr/>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219903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C27B152-D84E-490E-99FD-3338E783B3A8}" type="datetime1">
              <a:rPr lang="en-US" smtClean="0"/>
              <a:pPr/>
              <a:t>4/10/2018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A800C51-58FB-4508-87F5-DDDEA6C70B07}" type="slidenum">
              <a:rPr lang="en-US" smtClean="0"/>
              <a:pPr/>
              <a:t>‹#›</a:t>
            </a:fld>
            <a:endParaRPr lang="en-US"/>
          </a:p>
        </p:txBody>
      </p:sp>
    </p:spTree>
    <p:extLst>
      <p:ext uri="{BB962C8B-B14F-4D97-AF65-F5344CB8AC3E}">
        <p14:creationId xmlns:p14="http://schemas.microsoft.com/office/powerpoint/2010/main" val="1016362481"/>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tD4GecoVhN4" TargetMode="External"/><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youtube.com/watch?v=eqNaLerMNOE" TargetMode="External"/><Relationship Id="rId4" Type="http://schemas.openxmlformats.org/officeDocument/2006/relationships/hyperlink" Target="http://www.youtube.com/watch?v=B37yJxFkQ8o"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Y6QtuU1L_A8"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h_UHkFUzHQA"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YxJ07klMhr0"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676400"/>
            <a:ext cx="5446713" cy="1470025"/>
          </a:xfrm>
        </p:spPr>
        <p:txBody>
          <a:bodyPr>
            <a:noAutofit/>
          </a:bodyPr>
          <a:lstStyle/>
          <a:p>
            <a:pPr eaLnBrk="1" hangingPunct="1"/>
            <a:r>
              <a:rPr lang="en-US" i="1" dirty="0">
                <a:latin typeface="Candara" pitchFamily="34" charset="0"/>
                <a:cs typeface="Times New Roman" pitchFamily="18" charset="0"/>
              </a:rPr>
              <a:t>Social and Emotional Development</a:t>
            </a:r>
          </a:p>
        </p:txBody>
      </p:sp>
      <p:sp>
        <p:nvSpPr>
          <p:cNvPr id="16387" name="Subtitle 2"/>
          <p:cNvSpPr>
            <a:spLocks noGrp="1"/>
          </p:cNvSpPr>
          <p:nvPr>
            <p:ph type="subTitle" idx="1"/>
          </p:nvPr>
        </p:nvSpPr>
        <p:spPr>
          <a:xfrm>
            <a:off x="1753985" y="3129800"/>
            <a:ext cx="5446713" cy="2209800"/>
          </a:xfrm>
        </p:spPr>
        <p:txBody>
          <a:bodyPr>
            <a:normAutofit/>
          </a:bodyPr>
          <a:lstStyle/>
          <a:p>
            <a:pPr eaLnBrk="1" hangingPunct="1">
              <a:lnSpc>
                <a:spcPct val="80000"/>
              </a:lnSpc>
            </a:pPr>
            <a:r>
              <a:rPr lang="en-US" dirty="0">
                <a:cs typeface="Times New Roman" pitchFamily="18" charset="0"/>
              </a:rPr>
              <a:t>Chapter 10 Pt 1</a:t>
            </a:r>
          </a:p>
          <a:p>
            <a:pPr eaLnBrk="1" hangingPunct="1">
              <a:lnSpc>
                <a:spcPct val="80000"/>
              </a:lnSpc>
            </a:pPr>
            <a:endParaRPr lang="en-US" sz="4100" dirty="0">
              <a:cs typeface="Times New Roman" pitchFamily="18" charset="0"/>
            </a:endParaRPr>
          </a:p>
          <a:p>
            <a:pPr eaLnBrk="1" hangingPunct="1">
              <a:lnSpc>
                <a:spcPct val="80000"/>
              </a:lnSpc>
            </a:pPr>
            <a:r>
              <a:rPr lang="en-US" sz="4100" dirty="0">
                <a:cs typeface="Times New Roman" pitchFamily="18" charset="0"/>
              </a:rPr>
              <a:t>p. 321-337</a:t>
            </a:r>
          </a:p>
          <a:p>
            <a:pPr eaLnBrk="1" hangingPunct="1">
              <a:lnSpc>
                <a:spcPct val="80000"/>
              </a:lnSpc>
            </a:pPr>
            <a:endParaRPr lang="en-US" dirty="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152400" y="353870"/>
            <a:ext cx="8229600" cy="1066800"/>
          </a:xfrm>
        </p:spPr>
        <p:txBody>
          <a:bodyPr/>
          <a:lstStyle/>
          <a:p>
            <a:pPr algn="l"/>
            <a:r>
              <a:rPr lang="en-US" dirty="0"/>
              <a:t>Social </a:t>
            </a:r>
            <a:br>
              <a:rPr lang="en-US" dirty="0"/>
            </a:br>
            <a:r>
              <a:rPr lang="en-US" dirty="0"/>
              <a:t>Reinforcement</a:t>
            </a:r>
          </a:p>
        </p:txBody>
      </p:sp>
      <p:sp>
        <p:nvSpPr>
          <p:cNvPr id="90117" name="Rectangle 5"/>
          <p:cNvSpPr>
            <a:spLocks noGrp="1" noChangeArrowheads="1"/>
          </p:cNvSpPr>
          <p:nvPr>
            <p:ph idx="1"/>
          </p:nvPr>
        </p:nvSpPr>
        <p:spPr>
          <a:xfrm>
            <a:off x="152400" y="1981200"/>
            <a:ext cx="8839200" cy="4876800"/>
          </a:xfrm>
        </p:spPr>
        <p:txBody>
          <a:bodyPr>
            <a:normAutofit lnSpcReduction="10000"/>
          </a:bodyPr>
          <a:lstStyle/>
          <a:p>
            <a:r>
              <a:rPr lang="en-US" dirty="0">
                <a:solidFill>
                  <a:srgbClr val="000000"/>
                </a:solidFill>
              </a:rPr>
              <a:t>Social behaviors are strengthened by the actions of others and can act as social reinforcers.</a:t>
            </a:r>
          </a:p>
          <a:p>
            <a:pPr lvl="1"/>
            <a:r>
              <a:rPr lang="en-US" dirty="0">
                <a:solidFill>
                  <a:srgbClr val="000000"/>
                </a:solidFill>
              </a:rPr>
              <a:t>Think of a long social interaction – one’s behavior is another’s consequence</a:t>
            </a:r>
          </a:p>
          <a:p>
            <a:r>
              <a:rPr lang="en-US" dirty="0">
                <a:solidFill>
                  <a:srgbClr val="000000"/>
                </a:solidFill>
              </a:rPr>
              <a:t>Social reinforcers are conditioned reinforcers</a:t>
            </a:r>
          </a:p>
          <a:p>
            <a:pPr lvl="1"/>
            <a:r>
              <a:rPr lang="en-US" dirty="0">
                <a:solidFill>
                  <a:srgbClr val="000000"/>
                </a:solidFill>
              </a:rPr>
              <a:t>From the beginning, people are associated with:</a:t>
            </a:r>
          </a:p>
          <a:p>
            <a:pPr lvl="2"/>
            <a:r>
              <a:rPr lang="en-US" dirty="0">
                <a:solidFill>
                  <a:srgbClr val="000000"/>
                </a:solidFill>
              </a:rPr>
              <a:t>Food, water, warmth, touch, and the removal of sharp objects, harsh light, gas in the stomach, pain on the gums</a:t>
            </a:r>
          </a:p>
          <a:p>
            <a:pPr lvl="1"/>
            <a:r>
              <a:rPr lang="en-US" dirty="0">
                <a:solidFill>
                  <a:srgbClr val="000000"/>
                </a:solidFill>
              </a:rPr>
              <a:t>Parents become VERY powerful reinforcers</a:t>
            </a:r>
          </a:p>
          <a:p>
            <a:r>
              <a:rPr lang="en-US" dirty="0">
                <a:solidFill>
                  <a:srgbClr val="000000"/>
                </a:solidFill>
              </a:rPr>
              <a:t>Proximity- reinforcer is the nearness of you</a:t>
            </a:r>
          </a:p>
          <a:p>
            <a:pPr lvl="1"/>
            <a:r>
              <a:rPr lang="en-US" dirty="0">
                <a:solidFill>
                  <a:srgbClr val="000000"/>
                </a:solidFill>
              </a:rPr>
              <a:t>Children will behave in a variety of ways to access caregivers </a:t>
            </a:r>
          </a:p>
          <a:p>
            <a:pPr lvl="2"/>
            <a:r>
              <a:rPr lang="en-US" dirty="0">
                <a:solidFill>
                  <a:srgbClr val="000000"/>
                </a:solidFill>
              </a:rPr>
              <a:t>Imprinting chicks</a:t>
            </a:r>
          </a:p>
        </p:txBody>
      </p:sp>
      <p:pic>
        <p:nvPicPr>
          <p:cNvPr id="4" name="Picture 3" descr="Picture 14.png" title="Mom holding infant in air"/>
          <p:cNvPicPr>
            <a:picLocks noChangeAspect="1"/>
          </p:cNvPicPr>
          <p:nvPr/>
        </p:nvPicPr>
        <p:blipFill>
          <a:blip r:embed="rId3"/>
          <a:stretch>
            <a:fillRect/>
          </a:stretch>
        </p:blipFill>
        <p:spPr>
          <a:xfrm>
            <a:off x="5903926" y="0"/>
            <a:ext cx="3240074" cy="177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a:xfrm>
            <a:off x="304800" y="457200"/>
            <a:ext cx="8229600" cy="838200"/>
          </a:xfrm>
        </p:spPr>
        <p:txBody>
          <a:bodyPr/>
          <a:lstStyle/>
          <a:p>
            <a:r>
              <a:rPr lang="en-US" dirty="0"/>
              <a:t>Proximity</a:t>
            </a:r>
          </a:p>
        </p:txBody>
      </p:sp>
      <p:sp>
        <p:nvSpPr>
          <p:cNvPr id="92165" name="Rectangle 5"/>
          <p:cNvSpPr>
            <a:spLocks noGrp="1" noChangeArrowheads="1"/>
          </p:cNvSpPr>
          <p:nvPr>
            <p:ph idx="1"/>
          </p:nvPr>
        </p:nvSpPr>
        <p:spPr>
          <a:xfrm>
            <a:off x="152400" y="1563624"/>
            <a:ext cx="9144000" cy="5294376"/>
          </a:xfrm>
        </p:spPr>
        <p:txBody>
          <a:bodyPr>
            <a:normAutofit/>
          </a:bodyPr>
          <a:lstStyle/>
          <a:p>
            <a:r>
              <a:rPr lang="en-US" dirty="0">
                <a:solidFill>
                  <a:srgbClr val="000000"/>
                </a:solidFill>
              </a:rPr>
              <a:t>Proximity is a reinforcer, but also signals reinforcers in the form of attention </a:t>
            </a:r>
          </a:p>
          <a:p>
            <a:pPr lvl="1"/>
            <a:r>
              <a:rPr lang="en-US" dirty="0">
                <a:solidFill>
                  <a:srgbClr val="000000"/>
                </a:solidFill>
              </a:rPr>
              <a:t>“What’s wrong?” “Don’t fuss sweetheart.”</a:t>
            </a:r>
          </a:p>
          <a:p>
            <a:r>
              <a:rPr lang="en-US" dirty="0" err="1">
                <a:solidFill>
                  <a:srgbClr val="000000"/>
                </a:solidFill>
              </a:rPr>
              <a:t>Mands</a:t>
            </a:r>
            <a:r>
              <a:rPr lang="en-US" dirty="0">
                <a:solidFill>
                  <a:srgbClr val="000000"/>
                </a:solidFill>
              </a:rPr>
              <a:t> everywhere!</a:t>
            </a:r>
          </a:p>
          <a:p>
            <a:pPr lvl="1"/>
            <a:r>
              <a:rPr lang="en-US" dirty="0">
                <a:solidFill>
                  <a:srgbClr val="000000"/>
                </a:solidFill>
              </a:rPr>
              <a:t>Crying, whining, eye contact, reaching, “Mommy!”, hitting a sibling</a:t>
            </a:r>
          </a:p>
          <a:p>
            <a:pPr lvl="1"/>
            <a:r>
              <a:rPr lang="en-US" dirty="0">
                <a:solidFill>
                  <a:srgbClr val="000000"/>
                </a:solidFill>
              </a:rPr>
              <a:t>“attention-seeking behavior” </a:t>
            </a:r>
          </a:p>
          <a:p>
            <a:pPr lvl="1"/>
            <a:r>
              <a:rPr lang="en-US" dirty="0">
                <a:solidFill>
                  <a:srgbClr val="000000"/>
                </a:solidFill>
              </a:rPr>
              <a:t>Functional approach to behavior</a:t>
            </a:r>
          </a:p>
          <a:p>
            <a:pPr lvl="1"/>
            <a:r>
              <a:rPr lang="en-US" dirty="0">
                <a:solidFill>
                  <a:srgbClr val="000000"/>
                </a:solidFill>
              </a:rPr>
              <a:t>If it gets attention, it will continue to occur (yelling, scolding, eye contact proven reinforcers)</a:t>
            </a:r>
          </a:p>
          <a:p>
            <a:pPr lvl="2"/>
            <a:r>
              <a:rPr lang="en-US" dirty="0">
                <a:solidFill>
                  <a:srgbClr val="000000"/>
                </a:solidFill>
              </a:rPr>
              <a:t>No matter if it’s appropriate of inappropriate; no matter how the consequence looks to caregiver</a:t>
            </a:r>
          </a:p>
          <a:p>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Reducing </a:t>
            </a:r>
            <a:r>
              <a:rPr lang="en-US" dirty="0" err="1"/>
              <a:t>Mands</a:t>
            </a:r>
            <a:r>
              <a:rPr lang="en-US" dirty="0"/>
              <a:t> for Attention</a:t>
            </a:r>
          </a:p>
        </p:txBody>
      </p:sp>
      <p:sp>
        <p:nvSpPr>
          <p:cNvPr id="3" name="Content Placeholder 2"/>
          <p:cNvSpPr>
            <a:spLocks noGrp="1"/>
          </p:cNvSpPr>
          <p:nvPr>
            <p:ph idx="1"/>
          </p:nvPr>
        </p:nvSpPr>
        <p:spPr>
          <a:xfrm>
            <a:off x="152400" y="1676400"/>
            <a:ext cx="8991600" cy="4898136"/>
          </a:xfrm>
        </p:spPr>
        <p:txBody>
          <a:bodyPr>
            <a:normAutofit/>
          </a:bodyPr>
          <a:lstStyle/>
          <a:p>
            <a:r>
              <a:rPr lang="en-US" dirty="0">
                <a:solidFill>
                  <a:srgbClr val="000000"/>
                </a:solidFill>
              </a:rPr>
              <a:t>Extinction</a:t>
            </a:r>
          </a:p>
          <a:p>
            <a:pPr lvl="1"/>
            <a:r>
              <a:rPr lang="en-US" dirty="0">
                <a:solidFill>
                  <a:srgbClr val="000000"/>
                </a:solidFill>
              </a:rPr>
              <a:t>Ignore behaviors – will work, but extinction burst will be difficult to endure</a:t>
            </a:r>
          </a:p>
          <a:p>
            <a:pPr lvl="2"/>
            <a:r>
              <a:rPr lang="en-US" dirty="0">
                <a:solidFill>
                  <a:srgbClr val="000000"/>
                </a:solidFill>
              </a:rPr>
              <a:t>May shape even more troublesome behavior</a:t>
            </a:r>
          </a:p>
          <a:p>
            <a:r>
              <a:rPr lang="en-US" dirty="0">
                <a:solidFill>
                  <a:srgbClr val="000000"/>
                </a:solidFill>
              </a:rPr>
              <a:t>Differential Reinforcement</a:t>
            </a:r>
          </a:p>
          <a:p>
            <a:pPr lvl="1"/>
            <a:r>
              <a:rPr lang="en-US" dirty="0">
                <a:solidFill>
                  <a:srgbClr val="000000"/>
                </a:solidFill>
              </a:rPr>
              <a:t>Combination of extinction and reinforcement for behaviors different from problematic behavior</a:t>
            </a:r>
          </a:p>
          <a:p>
            <a:pPr lvl="1"/>
            <a:r>
              <a:rPr lang="en-US" dirty="0">
                <a:solidFill>
                  <a:srgbClr val="000000"/>
                </a:solidFill>
              </a:rPr>
              <a:t>Differential Reinforcement of Other Behaviors (DRO)</a:t>
            </a:r>
          </a:p>
          <a:p>
            <a:pPr lvl="2"/>
            <a:r>
              <a:rPr lang="en-US" dirty="0">
                <a:solidFill>
                  <a:srgbClr val="000000"/>
                </a:solidFill>
              </a:rPr>
              <a:t>Ignoring crying and reinforcing calm</a:t>
            </a:r>
          </a:p>
          <a:p>
            <a:pPr lvl="2"/>
            <a:r>
              <a:rPr lang="en-US" dirty="0">
                <a:solidFill>
                  <a:srgbClr val="000000"/>
                </a:solidFill>
              </a:rPr>
              <a:t>Ignoring perseverative </a:t>
            </a:r>
            <a:r>
              <a:rPr lang="en-US" dirty="0" err="1">
                <a:solidFill>
                  <a:srgbClr val="000000"/>
                </a:solidFill>
              </a:rPr>
              <a:t>mands</a:t>
            </a:r>
            <a:r>
              <a:rPr lang="en-US" dirty="0">
                <a:solidFill>
                  <a:srgbClr val="000000"/>
                </a:solidFill>
              </a:rPr>
              <a:t> and reinforcing independent play</a:t>
            </a:r>
          </a:p>
          <a:p>
            <a:pPr lvl="2"/>
            <a:r>
              <a:rPr lang="en-US" dirty="0">
                <a:solidFill>
                  <a:srgbClr val="000000"/>
                </a:solidFill>
              </a:rPr>
              <a:t>ALWAYS strengthen a alternative behavior in tandem with an extinction procedure!!</a:t>
            </a:r>
          </a:p>
          <a:p>
            <a:pPr lvl="2"/>
            <a:endParaRPr lang="en-US" dirty="0"/>
          </a:p>
          <a:p>
            <a:pPr lvl="1"/>
            <a:endParaRPr lang="en-US" dirty="0"/>
          </a:p>
        </p:txBody>
      </p:sp>
    </p:spTree>
    <p:extLst>
      <p:ext uri="{BB962C8B-B14F-4D97-AF65-F5344CB8AC3E}">
        <p14:creationId xmlns:p14="http://schemas.microsoft.com/office/powerpoint/2010/main" val="1051243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Reducing </a:t>
            </a:r>
            <a:r>
              <a:rPr lang="en-US" dirty="0" err="1"/>
              <a:t>Mands</a:t>
            </a:r>
            <a:r>
              <a:rPr lang="en-US" dirty="0"/>
              <a:t> for Attention</a:t>
            </a:r>
          </a:p>
        </p:txBody>
      </p:sp>
      <p:sp>
        <p:nvSpPr>
          <p:cNvPr id="3" name="Content Placeholder 2"/>
          <p:cNvSpPr>
            <a:spLocks noGrp="1"/>
          </p:cNvSpPr>
          <p:nvPr>
            <p:ph idx="1"/>
          </p:nvPr>
        </p:nvSpPr>
        <p:spPr>
          <a:xfrm>
            <a:off x="152400" y="1676400"/>
            <a:ext cx="8991600" cy="5181600"/>
          </a:xfrm>
        </p:spPr>
        <p:txBody>
          <a:bodyPr>
            <a:normAutofit/>
          </a:bodyPr>
          <a:lstStyle/>
          <a:p>
            <a:r>
              <a:rPr lang="en-US" dirty="0">
                <a:solidFill>
                  <a:srgbClr val="000000"/>
                </a:solidFill>
              </a:rPr>
              <a:t>Positive punishment</a:t>
            </a:r>
          </a:p>
          <a:p>
            <a:pPr lvl="1"/>
            <a:r>
              <a:rPr lang="en-US" dirty="0">
                <a:solidFill>
                  <a:srgbClr val="000000"/>
                </a:solidFill>
              </a:rPr>
              <a:t>Spanking, a threat when child inappropriately </a:t>
            </a:r>
            <a:r>
              <a:rPr lang="en-US" dirty="0" err="1">
                <a:solidFill>
                  <a:srgbClr val="000000"/>
                </a:solidFill>
              </a:rPr>
              <a:t>mands</a:t>
            </a:r>
            <a:r>
              <a:rPr lang="en-US" dirty="0">
                <a:solidFill>
                  <a:srgbClr val="000000"/>
                </a:solidFill>
              </a:rPr>
              <a:t> for attention (parent on phone, talking to an adult)</a:t>
            </a:r>
          </a:p>
          <a:p>
            <a:pPr lvl="1"/>
            <a:r>
              <a:rPr lang="en-US" dirty="0">
                <a:solidFill>
                  <a:srgbClr val="000000"/>
                </a:solidFill>
              </a:rPr>
              <a:t>Often this actually strengthens behavior and isn’t punishment at all</a:t>
            </a:r>
          </a:p>
          <a:p>
            <a:pPr lvl="2"/>
            <a:r>
              <a:rPr lang="en-US" dirty="0">
                <a:solidFill>
                  <a:srgbClr val="000000"/>
                </a:solidFill>
              </a:rPr>
              <a:t>Scolding, threatening, reasoning still attention.  What’s the reinforcer?  Attention!</a:t>
            </a:r>
          </a:p>
          <a:p>
            <a:pPr lvl="1"/>
            <a:r>
              <a:rPr lang="en-US" dirty="0">
                <a:solidFill>
                  <a:srgbClr val="000000"/>
                </a:solidFill>
              </a:rPr>
              <a:t>Often makes children “fearful” of parent and limits positive interactions</a:t>
            </a:r>
          </a:p>
          <a:p>
            <a:pPr lvl="1"/>
            <a:endParaRPr lang="en-US" dirty="0">
              <a:solidFill>
                <a:srgbClr val="000000"/>
              </a:solidFill>
            </a:endParaRPr>
          </a:p>
          <a:p>
            <a:pPr lvl="2"/>
            <a:endParaRPr lang="en-US" dirty="0"/>
          </a:p>
          <a:p>
            <a:pPr lvl="1"/>
            <a:endParaRPr lang="en-US" dirty="0"/>
          </a:p>
        </p:txBody>
      </p:sp>
    </p:spTree>
    <p:extLst>
      <p:ext uri="{BB962C8B-B14F-4D97-AF65-F5344CB8AC3E}">
        <p14:creationId xmlns:p14="http://schemas.microsoft.com/office/powerpoint/2010/main" val="46367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Reducing </a:t>
            </a:r>
            <a:r>
              <a:rPr lang="en-US" dirty="0" err="1"/>
              <a:t>Mands</a:t>
            </a:r>
            <a:r>
              <a:rPr lang="en-US" dirty="0"/>
              <a:t> for Attention</a:t>
            </a:r>
          </a:p>
        </p:txBody>
      </p:sp>
      <p:sp>
        <p:nvSpPr>
          <p:cNvPr id="3" name="Content Placeholder 2"/>
          <p:cNvSpPr>
            <a:spLocks noGrp="1"/>
          </p:cNvSpPr>
          <p:nvPr>
            <p:ph idx="1"/>
          </p:nvPr>
        </p:nvSpPr>
        <p:spPr>
          <a:xfrm>
            <a:off x="152400" y="1676400"/>
            <a:ext cx="8991600" cy="5181600"/>
          </a:xfrm>
        </p:spPr>
        <p:txBody>
          <a:bodyPr>
            <a:normAutofit/>
          </a:bodyPr>
          <a:lstStyle/>
          <a:p>
            <a:r>
              <a:rPr lang="en-US" dirty="0">
                <a:solidFill>
                  <a:srgbClr val="000000"/>
                </a:solidFill>
              </a:rPr>
              <a:t>Negative punishment</a:t>
            </a:r>
          </a:p>
          <a:p>
            <a:pPr lvl="1"/>
            <a:r>
              <a:rPr lang="en-US" dirty="0">
                <a:solidFill>
                  <a:srgbClr val="000000"/>
                </a:solidFill>
              </a:rPr>
              <a:t>Time-out, taking away a toy</a:t>
            </a:r>
          </a:p>
          <a:p>
            <a:pPr lvl="2"/>
            <a:r>
              <a:rPr lang="en-US" dirty="0">
                <a:solidFill>
                  <a:srgbClr val="000000"/>
                </a:solidFill>
              </a:rPr>
              <a:t>Too often consequence is delayed and not effective (“No TV tonight”)</a:t>
            </a:r>
          </a:p>
          <a:p>
            <a:pPr lvl="2"/>
            <a:r>
              <a:rPr lang="en-US" dirty="0">
                <a:solidFill>
                  <a:srgbClr val="000000"/>
                </a:solidFill>
              </a:rPr>
              <a:t>Almost never used appropriately.</a:t>
            </a:r>
          </a:p>
          <a:p>
            <a:pPr lvl="2"/>
            <a:r>
              <a:rPr lang="en-US" dirty="0">
                <a:solidFill>
                  <a:srgbClr val="000000"/>
                </a:solidFill>
              </a:rPr>
              <a:t>Should be a brief loss of attention, not isolation  </a:t>
            </a:r>
          </a:p>
          <a:p>
            <a:pPr lvl="2"/>
            <a:r>
              <a:rPr lang="en-US" dirty="0">
                <a:solidFill>
                  <a:srgbClr val="000000"/>
                </a:solidFill>
              </a:rPr>
              <a:t>Many repetitions better than long durations </a:t>
            </a:r>
          </a:p>
          <a:p>
            <a:pPr lvl="1"/>
            <a:endParaRPr lang="en-US" dirty="0">
              <a:solidFill>
                <a:srgbClr val="000000"/>
              </a:solidFill>
            </a:endParaRPr>
          </a:p>
          <a:p>
            <a:pPr lvl="2"/>
            <a:endParaRPr lang="en-US" dirty="0"/>
          </a:p>
          <a:p>
            <a:pPr lvl="1"/>
            <a:endParaRPr lang="en-US" dirty="0"/>
          </a:p>
        </p:txBody>
      </p:sp>
    </p:spTree>
    <p:extLst>
      <p:ext uri="{BB962C8B-B14F-4D97-AF65-F5344CB8AC3E}">
        <p14:creationId xmlns:p14="http://schemas.microsoft.com/office/powerpoint/2010/main" val="1824723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a:xfrm>
            <a:off x="457200" y="457200"/>
            <a:ext cx="6858000" cy="1066800"/>
          </a:xfrm>
        </p:spPr>
        <p:txBody>
          <a:bodyPr/>
          <a:lstStyle/>
          <a:p>
            <a:pPr algn="ctr"/>
            <a:r>
              <a:rPr lang="en-US" dirty="0"/>
              <a:t>Affection</a:t>
            </a:r>
          </a:p>
        </p:txBody>
      </p:sp>
      <p:sp>
        <p:nvSpPr>
          <p:cNvPr id="98309" name="Rectangle 5"/>
          <p:cNvSpPr>
            <a:spLocks noGrp="1" noChangeArrowheads="1"/>
          </p:cNvSpPr>
          <p:nvPr>
            <p:ph idx="1"/>
          </p:nvPr>
        </p:nvSpPr>
        <p:spPr>
          <a:xfrm>
            <a:off x="4698649" y="3276600"/>
            <a:ext cx="4394551" cy="3276600"/>
          </a:xfrm>
        </p:spPr>
        <p:txBody>
          <a:bodyPr>
            <a:normAutofit/>
          </a:bodyPr>
          <a:lstStyle/>
          <a:p>
            <a:r>
              <a:rPr lang="en-US" dirty="0"/>
              <a:t>Usually reinforces </a:t>
            </a:r>
            <a:r>
              <a:rPr lang="en-US" dirty="0">
                <a:solidFill>
                  <a:srgbClr val="000000"/>
                </a:solidFill>
              </a:rPr>
              <a:t>desirable behavior</a:t>
            </a:r>
          </a:p>
          <a:p>
            <a:pPr lvl="1"/>
            <a:r>
              <a:rPr lang="en-US" dirty="0">
                <a:solidFill>
                  <a:srgbClr val="000000"/>
                </a:solidFill>
              </a:rPr>
              <a:t>Hugs, kisses, smiles, pats, nuzzles hair ruffling</a:t>
            </a:r>
          </a:p>
          <a:p>
            <a:r>
              <a:rPr lang="en-US" dirty="0">
                <a:solidFill>
                  <a:srgbClr val="000000"/>
                </a:solidFill>
              </a:rPr>
              <a:t>Functions as reinforcer, but different from attention</a:t>
            </a:r>
          </a:p>
        </p:txBody>
      </p:sp>
      <p:pic>
        <p:nvPicPr>
          <p:cNvPr id="4" name="Picture 3" descr="Picture 18.png" title="Father playing with son"/>
          <p:cNvPicPr>
            <a:picLocks noChangeAspect="1"/>
          </p:cNvPicPr>
          <p:nvPr/>
        </p:nvPicPr>
        <p:blipFill>
          <a:blip r:embed="rId3">
            <a:grayscl/>
          </a:blip>
          <a:stretch>
            <a:fillRect/>
          </a:stretch>
        </p:blipFill>
        <p:spPr>
          <a:xfrm>
            <a:off x="22412" y="18941"/>
            <a:ext cx="2149930" cy="38991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Picture 11.png" title="Grandfather hugging grandchild"/>
          <p:cNvPicPr>
            <a:picLocks noChangeAspect="1"/>
          </p:cNvPicPr>
          <p:nvPr/>
        </p:nvPicPr>
        <p:blipFill>
          <a:blip r:embed="rId4">
            <a:grayscl/>
            <a:lum contrast="23000"/>
          </a:blip>
          <a:stretch>
            <a:fillRect/>
          </a:stretch>
        </p:blipFill>
        <p:spPr>
          <a:xfrm rot="818466">
            <a:off x="5511799" y="209381"/>
            <a:ext cx="3606800" cy="2679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Picture 21.png" title="Father holding infant"/>
          <p:cNvPicPr>
            <a:picLocks noChangeAspect="1"/>
          </p:cNvPicPr>
          <p:nvPr/>
        </p:nvPicPr>
        <p:blipFill>
          <a:blip r:embed="rId5">
            <a:grayscl/>
          </a:blip>
          <a:stretch>
            <a:fillRect/>
          </a:stretch>
        </p:blipFill>
        <p:spPr>
          <a:xfrm>
            <a:off x="2072257" y="2743200"/>
            <a:ext cx="2321592" cy="381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p:cNvSpPr>
          <p:nvPr>
            <p:ph type="title"/>
          </p:nvPr>
        </p:nvSpPr>
        <p:spPr>
          <a:xfrm>
            <a:off x="304800" y="1"/>
            <a:ext cx="7772400" cy="1066800"/>
          </a:xfrm>
        </p:spPr>
        <p:txBody>
          <a:bodyPr/>
          <a:lstStyle/>
          <a:p>
            <a:r>
              <a:rPr lang="en-US" i="1" dirty="0"/>
              <a:t>Observational Learning</a:t>
            </a:r>
          </a:p>
        </p:txBody>
      </p:sp>
      <p:pic>
        <p:nvPicPr>
          <p:cNvPr id="3" name="Picture 2" descr="Still images from bobo experiment. Children are seen hitting a bobo doll." title="Bobo Experiment"/>
          <p:cNvPicPr>
            <a:picLocks noChangeAspect="1"/>
          </p:cNvPicPr>
          <p:nvPr/>
        </p:nvPicPr>
        <p:blipFill>
          <a:blip r:embed="rId3"/>
          <a:stretch>
            <a:fillRect/>
          </a:stretch>
        </p:blipFill>
        <p:spPr>
          <a:xfrm>
            <a:off x="1143000" y="1447800"/>
            <a:ext cx="6553200" cy="4974259"/>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52400" y="0"/>
            <a:ext cx="8229600" cy="1134718"/>
          </a:xfrm>
        </p:spPr>
        <p:txBody>
          <a:bodyPr>
            <a:normAutofit fontScale="90000"/>
          </a:bodyPr>
          <a:lstStyle/>
          <a:p>
            <a:r>
              <a:rPr lang="en-US" sz="4000" dirty="0"/>
              <a:t>Observational Learning</a:t>
            </a:r>
            <a:br>
              <a:rPr lang="en-US" sz="4000" dirty="0"/>
            </a:br>
            <a:endParaRPr lang="en-US" sz="4000" dirty="0"/>
          </a:p>
        </p:txBody>
      </p:sp>
      <p:sp>
        <p:nvSpPr>
          <p:cNvPr id="100355" name="Rectangle 3"/>
          <p:cNvSpPr>
            <a:spLocks noGrp="1" noChangeArrowheads="1"/>
          </p:cNvSpPr>
          <p:nvPr>
            <p:ph idx="1"/>
          </p:nvPr>
        </p:nvSpPr>
        <p:spPr>
          <a:xfrm>
            <a:off x="457200" y="1219200"/>
            <a:ext cx="5715000" cy="5410200"/>
          </a:xfrm>
        </p:spPr>
        <p:txBody>
          <a:bodyPr>
            <a:normAutofit fontScale="70000" lnSpcReduction="20000"/>
          </a:bodyPr>
          <a:lstStyle/>
          <a:p>
            <a:pPr>
              <a:lnSpc>
                <a:spcPct val="90000"/>
              </a:lnSpc>
            </a:pPr>
            <a:r>
              <a:rPr lang="en-US" dirty="0"/>
              <a:t>Changes in behavior brought about by watching the behavior of others</a:t>
            </a:r>
          </a:p>
          <a:p>
            <a:pPr>
              <a:lnSpc>
                <a:spcPct val="90000"/>
              </a:lnSpc>
            </a:pPr>
            <a:endParaRPr lang="en-US" dirty="0"/>
          </a:p>
          <a:p>
            <a:pPr>
              <a:lnSpc>
                <a:spcPct val="90000"/>
              </a:lnSpc>
            </a:pPr>
            <a:r>
              <a:rPr lang="en-US" dirty="0"/>
              <a:t>Imitation</a:t>
            </a:r>
          </a:p>
          <a:p>
            <a:pPr lvl="1">
              <a:lnSpc>
                <a:spcPct val="90000"/>
              </a:lnSpc>
            </a:pPr>
            <a:r>
              <a:rPr lang="en-US" dirty="0">
                <a:hlinkClick r:id="rId3"/>
              </a:rPr>
              <a:t>12 second: Child imitates smoking</a:t>
            </a:r>
            <a:endParaRPr lang="en-US" dirty="0"/>
          </a:p>
          <a:p>
            <a:pPr lvl="2">
              <a:lnSpc>
                <a:spcPct val="90000"/>
              </a:lnSpc>
            </a:pPr>
            <a:r>
              <a:rPr lang="en-US" dirty="0"/>
              <a:t>https://</a:t>
            </a:r>
            <a:r>
              <a:rPr lang="en-US" dirty="0" err="1"/>
              <a:t>www.youtube.com</a:t>
            </a:r>
            <a:r>
              <a:rPr lang="en-US" dirty="0"/>
              <a:t>/</a:t>
            </a:r>
            <a:r>
              <a:rPr lang="en-US" dirty="0" err="1"/>
              <a:t>watch?v</a:t>
            </a:r>
            <a:r>
              <a:rPr lang="en-US" dirty="0"/>
              <a:t>=tD4GecoVhN4 </a:t>
            </a:r>
          </a:p>
          <a:p>
            <a:pPr lvl="1">
              <a:lnSpc>
                <a:spcPct val="90000"/>
              </a:lnSpc>
            </a:pPr>
            <a:r>
              <a:rPr lang="en-US" dirty="0">
                <a:hlinkClick r:id="rId4"/>
              </a:rPr>
              <a:t>28 seconds: Child imating talking on phone</a:t>
            </a:r>
            <a:r>
              <a:rPr lang="en-US" dirty="0"/>
              <a:t> </a:t>
            </a:r>
          </a:p>
          <a:p>
            <a:pPr lvl="2">
              <a:lnSpc>
                <a:spcPct val="90000"/>
              </a:lnSpc>
            </a:pPr>
            <a:r>
              <a:rPr lang="en-US" dirty="0"/>
              <a:t>https://</a:t>
            </a:r>
            <a:r>
              <a:rPr lang="en-US" dirty="0" err="1"/>
              <a:t>www.youtube.com</a:t>
            </a:r>
            <a:r>
              <a:rPr lang="en-US" dirty="0"/>
              <a:t>/</a:t>
            </a:r>
            <a:r>
              <a:rPr lang="en-US" dirty="0" err="1"/>
              <a:t>watch?v</a:t>
            </a:r>
            <a:r>
              <a:rPr lang="en-US" dirty="0"/>
              <a:t>=B37yJxFkQ8o</a:t>
            </a:r>
          </a:p>
          <a:p>
            <a:pPr marL="0" indent="0">
              <a:lnSpc>
                <a:spcPct val="90000"/>
              </a:lnSpc>
              <a:buNone/>
            </a:pPr>
            <a:r>
              <a:rPr lang="en-US" dirty="0"/>
              <a:t>Bandura’s Bobo doll studies</a:t>
            </a:r>
          </a:p>
          <a:p>
            <a:pPr lvl="1">
              <a:lnSpc>
                <a:spcPct val="90000"/>
              </a:lnSpc>
            </a:pPr>
            <a:r>
              <a:rPr lang="en-US" dirty="0">
                <a:hlinkClick r:id="rId5"/>
              </a:rPr>
              <a:t>5:03 Bobo Doll experiment</a:t>
            </a:r>
            <a:endParaRPr lang="en-US" dirty="0"/>
          </a:p>
          <a:p>
            <a:pPr lvl="2">
              <a:lnSpc>
                <a:spcPct val="90000"/>
              </a:lnSpc>
            </a:pPr>
            <a:r>
              <a:rPr lang="en-US" dirty="0"/>
              <a:t>http://</a:t>
            </a:r>
            <a:r>
              <a:rPr lang="en-US" dirty="0" err="1"/>
              <a:t>www.youtube.com</a:t>
            </a:r>
            <a:r>
              <a:rPr lang="en-US" dirty="0"/>
              <a:t>/</a:t>
            </a:r>
            <a:r>
              <a:rPr lang="en-US" dirty="0" err="1"/>
              <a:t>watch?v</a:t>
            </a:r>
            <a:r>
              <a:rPr lang="en-US" dirty="0"/>
              <a:t>=</a:t>
            </a:r>
            <a:r>
              <a:rPr lang="en-US" dirty="0" err="1"/>
              <a:t>eqNaLerMNOE</a:t>
            </a:r>
            <a:endParaRPr lang="en-US" dirty="0"/>
          </a:p>
          <a:p>
            <a:pPr>
              <a:lnSpc>
                <a:spcPct val="90000"/>
              </a:lnSpc>
            </a:pPr>
            <a:r>
              <a:rPr lang="en-US" dirty="0"/>
              <a:t>Direct reinforcement affects performance, but distinction between</a:t>
            </a:r>
          </a:p>
          <a:p>
            <a:pPr lvl="1">
              <a:lnSpc>
                <a:spcPct val="90000"/>
              </a:lnSpc>
            </a:pPr>
            <a:r>
              <a:rPr lang="en-US" dirty="0"/>
              <a:t>Learning</a:t>
            </a:r>
          </a:p>
          <a:p>
            <a:pPr lvl="1">
              <a:lnSpc>
                <a:spcPct val="90000"/>
              </a:lnSpc>
            </a:pPr>
            <a:r>
              <a:rPr lang="en-US" dirty="0"/>
              <a:t>Performance</a:t>
            </a:r>
          </a:p>
          <a:p>
            <a:pPr>
              <a:lnSpc>
                <a:spcPct val="90000"/>
              </a:lnSpc>
            </a:pPr>
            <a:r>
              <a:rPr lang="en-US" dirty="0"/>
              <a:t>Vicarious consequences affect learning</a:t>
            </a:r>
          </a:p>
          <a:p>
            <a:pPr lvl="1">
              <a:lnSpc>
                <a:spcPct val="90000"/>
              </a:lnSpc>
            </a:pPr>
            <a:r>
              <a:rPr lang="en-US" dirty="0"/>
              <a:t>Vicarious reinforcement</a:t>
            </a:r>
          </a:p>
          <a:p>
            <a:pPr lvl="1">
              <a:lnSpc>
                <a:spcPct val="90000"/>
              </a:lnSpc>
            </a:pPr>
            <a:r>
              <a:rPr lang="en-US" dirty="0"/>
              <a:t>Vicarious punishment</a:t>
            </a:r>
          </a:p>
        </p:txBody>
      </p:sp>
      <p:pic>
        <p:nvPicPr>
          <p:cNvPr id="4" name="Picture 3" descr="Child shouting and pointing up middle finger at camera." title="Child giving the bird"/>
          <p:cNvPicPr>
            <a:picLocks noChangeAspect="1"/>
          </p:cNvPicPr>
          <p:nvPr/>
        </p:nvPicPr>
        <p:blipFill>
          <a:blip r:embed="rId6">
            <a:grayscl/>
          </a:blip>
          <a:stretch>
            <a:fillRect/>
          </a:stretch>
        </p:blipFill>
        <p:spPr>
          <a:xfrm>
            <a:off x="6019800" y="1050235"/>
            <a:ext cx="3124200" cy="2293162"/>
          </a:xfrm>
          <a:prstGeom prst="rect">
            <a:avLst/>
          </a:prstGeom>
        </p:spPr>
      </p:pic>
      <p:pic>
        <p:nvPicPr>
          <p:cNvPr id="5" name="Picture 4" title="Boy kissing girl's cheek"/>
          <p:cNvPicPr>
            <a:picLocks noChangeAspect="1"/>
          </p:cNvPicPr>
          <p:nvPr/>
        </p:nvPicPr>
        <p:blipFill>
          <a:blip r:embed="rId7"/>
          <a:stretch>
            <a:fillRect/>
          </a:stretch>
        </p:blipFill>
        <p:spPr>
          <a:xfrm>
            <a:off x="6172200" y="3390901"/>
            <a:ext cx="2583602" cy="3238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a:t>Observational Learning:  </a:t>
            </a:r>
            <a:br>
              <a:rPr lang="en-US" dirty="0"/>
            </a:br>
            <a:r>
              <a:rPr lang="en-US" dirty="0"/>
              <a:t>An Operant Approach</a:t>
            </a:r>
          </a:p>
        </p:txBody>
      </p:sp>
      <p:sp>
        <p:nvSpPr>
          <p:cNvPr id="3" name="Content Placeholder 2"/>
          <p:cNvSpPr>
            <a:spLocks noGrp="1"/>
          </p:cNvSpPr>
          <p:nvPr>
            <p:ph idx="1"/>
          </p:nvPr>
        </p:nvSpPr>
        <p:spPr>
          <a:xfrm>
            <a:off x="457200" y="1676400"/>
            <a:ext cx="8229600" cy="4898136"/>
          </a:xfrm>
        </p:spPr>
        <p:txBody>
          <a:bodyPr>
            <a:normAutofit fontScale="92500"/>
          </a:bodyPr>
          <a:lstStyle/>
          <a:p>
            <a:r>
              <a:rPr lang="en-US" dirty="0"/>
              <a:t>Vicarious reinforcement may not be necessary</a:t>
            </a:r>
          </a:p>
          <a:p>
            <a:pPr lvl="1"/>
            <a:r>
              <a:rPr lang="en-US" dirty="0"/>
              <a:t>Instead, the behavior of the model is a discriminative stimulus</a:t>
            </a:r>
          </a:p>
          <a:p>
            <a:pPr lvl="2"/>
            <a:r>
              <a:rPr lang="en-US" dirty="0"/>
              <a:t>Behavior that matches this will be reinforced</a:t>
            </a:r>
          </a:p>
          <a:p>
            <a:r>
              <a:rPr lang="en-US" dirty="0"/>
              <a:t>Generalized imitation</a:t>
            </a:r>
          </a:p>
          <a:p>
            <a:pPr lvl="1"/>
            <a:r>
              <a:rPr lang="en-US" dirty="0"/>
              <a:t>Behaviors that match a model are frequently reinforced, and, because of the history of reinforcement, generalization occurs</a:t>
            </a:r>
          </a:p>
          <a:p>
            <a:pPr lvl="2"/>
            <a:r>
              <a:rPr lang="en-US" dirty="0"/>
              <a:t>Doing a puzzle – imitates – </a:t>
            </a:r>
            <a:r>
              <a:rPr lang="en-US" dirty="0" err="1"/>
              <a:t>Rf</a:t>
            </a:r>
            <a:r>
              <a:rPr lang="en-US" dirty="0"/>
              <a:t> in outcome</a:t>
            </a:r>
          </a:p>
          <a:p>
            <a:pPr lvl="2"/>
            <a:r>
              <a:rPr lang="en-US" dirty="0"/>
              <a:t> Stack blocks – imitates – </a:t>
            </a:r>
            <a:r>
              <a:rPr lang="en-US" dirty="0" err="1"/>
              <a:t>Rf</a:t>
            </a:r>
            <a:r>
              <a:rPr lang="en-US" dirty="0"/>
              <a:t> in tall tower</a:t>
            </a:r>
          </a:p>
          <a:p>
            <a:r>
              <a:rPr lang="en-US" dirty="0"/>
              <a:t>Counter imitation</a:t>
            </a:r>
          </a:p>
          <a:p>
            <a:pPr lvl="1"/>
            <a:r>
              <a:rPr lang="en-US" dirty="0"/>
              <a:t>Imitation usually encounters punishers</a:t>
            </a:r>
          </a:p>
          <a:p>
            <a:pPr lvl="1"/>
            <a:r>
              <a:rPr lang="en-US" dirty="0"/>
              <a:t>Do the opposite of your naughty sibling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685800"/>
            <a:ext cx="8686800" cy="1066800"/>
          </a:xfrm>
          <a:noFill/>
          <a:ln/>
        </p:spPr>
        <p:txBody>
          <a:bodyPr>
            <a:normAutofit fontScale="90000"/>
          </a:bodyPr>
          <a:lstStyle/>
          <a:p>
            <a:r>
              <a:rPr lang="en-US" dirty="0"/>
              <a:t>Observational Learning of Respondents: Emotional Behavior</a:t>
            </a:r>
          </a:p>
        </p:txBody>
      </p:sp>
      <p:sp>
        <p:nvSpPr>
          <p:cNvPr id="15363" name="Rectangle 3"/>
          <p:cNvSpPr>
            <a:spLocks noGrp="1" noChangeArrowheads="1"/>
          </p:cNvSpPr>
          <p:nvPr>
            <p:ph idx="1"/>
          </p:nvPr>
        </p:nvSpPr>
        <p:spPr>
          <a:xfrm>
            <a:off x="4038600" y="1752600"/>
            <a:ext cx="4800600" cy="4826000"/>
          </a:xfrm>
          <a:noFill/>
          <a:ln/>
        </p:spPr>
        <p:txBody>
          <a:bodyPr>
            <a:normAutofit/>
          </a:bodyPr>
          <a:lstStyle/>
          <a:p>
            <a:r>
              <a:rPr lang="en-US" dirty="0"/>
              <a:t>Other’s emotional response serves as UCS for emotional response (UCR)</a:t>
            </a:r>
          </a:p>
          <a:p>
            <a:endParaRPr lang="en-US" dirty="0"/>
          </a:p>
          <a:p>
            <a:r>
              <a:rPr lang="en-US" dirty="0"/>
              <a:t>Berger (1962): P. watched arm jerking</a:t>
            </a:r>
          </a:p>
          <a:p>
            <a:pPr lvl="1"/>
            <a:r>
              <a:rPr lang="en-US" dirty="0">
                <a:solidFill>
                  <a:srgbClr val="000000"/>
                </a:solidFill>
              </a:rPr>
              <a:t>Either race or shock</a:t>
            </a:r>
          </a:p>
          <a:p>
            <a:pPr lvl="1"/>
            <a:r>
              <a:rPr lang="en-US" dirty="0">
                <a:solidFill>
                  <a:srgbClr val="000000"/>
                </a:solidFill>
              </a:rPr>
              <a:t>Then measured reflexive physiological reactions</a:t>
            </a:r>
          </a:p>
          <a:p>
            <a:pPr lvl="2"/>
            <a:r>
              <a:rPr lang="en-US" dirty="0">
                <a:solidFill>
                  <a:srgbClr val="000000"/>
                </a:solidFill>
              </a:rPr>
              <a:t>Shock= more GSR</a:t>
            </a:r>
          </a:p>
          <a:p>
            <a:endParaRPr lang="en-US" dirty="0"/>
          </a:p>
        </p:txBody>
      </p:sp>
      <p:pic>
        <p:nvPicPr>
          <p:cNvPr id="4" name="Picture 3" descr="Father is holding daughter who is crying. There is a clown in the background. The daughter says, &quot;Gee, Daddy- why woulnd't I be afraid of a grown man wearing misfitting clothes, farish makeup, and a freaky wig?&quot;" title="Girl afraid of clowns"/>
          <p:cNvPicPr>
            <a:picLocks noChangeAspect="1"/>
          </p:cNvPicPr>
          <p:nvPr/>
        </p:nvPicPr>
        <p:blipFill>
          <a:blip r:embed="rId3"/>
          <a:stretch>
            <a:fillRect/>
          </a:stretch>
        </p:blipFill>
        <p:spPr>
          <a:xfrm>
            <a:off x="35859" y="1981200"/>
            <a:ext cx="3653327"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a:xfrm>
            <a:off x="457200" y="609600"/>
            <a:ext cx="8229600" cy="1066800"/>
          </a:xfrm>
        </p:spPr>
        <p:txBody>
          <a:bodyPr>
            <a:normAutofit fontScale="90000"/>
          </a:bodyPr>
          <a:lstStyle/>
          <a:p>
            <a:r>
              <a:rPr lang="en-US" sz="4800" i="1" dirty="0">
                <a:cs typeface="Times New Roman" pitchFamily="18" charset="0"/>
              </a:rPr>
              <a:t>Why study social and emotional development?</a:t>
            </a:r>
          </a:p>
        </p:txBody>
      </p:sp>
      <p:sp>
        <p:nvSpPr>
          <p:cNvPr id="80899" name="Rectangle 3"/>
          <p:cNvSpPr>
            <a:spLocks noGrp="1"/>
          </p:cNvSpPr>
          <p:nvPr>
            <p:ph idx="1"/>
          </p:nvPr>
        </p:nvSpPr>
        <p:spPr>
          <a:xfrm>
            <a:off x="228601" y="1828800"/>
            <a:ext cx="6083688" cy="4902200"/>
          </a:xfrm>
        </p:spPr>
        <p:txBody>
          <a:bodyPr>
            <a:normAutofit/>
          </a:bodyPr>
          <a:lstStyle/>
          <a:p>
            <a:pPr>
              <a:buClr>
                <a:schemeClr val="tx2"/>
              </a:buClr>
              <a:buFontTx/>
              <a:buChar char="•"/>
            </a:pPr>
            <a:r>
              <a:rPr lang="en-US" dirty="0">
                <a:cs typeface="Times New Roman" pitchFamily="18" charset="0"/>
              </a:rPr>
              <a:t>Important in child’s overall development	</a:t>
            </a:r>
          </a:p>
          <a:p>
            <a:pPr lvl="1">
              <a:buClr>
                <a:schemeClr val="tx2"/>
              </a:buClr>
              <a:buFontTx/>
              <a:buChar char="•"/>
            </a:pPr>
            <a:r>
              <a:rPr lang="en-US" sz="2400" dirty="0">
                <a:solidFill>
                  <a:srgbClr val="000000"/>
                </a:solidFill>
                <a:cs typeface="Times New Roman" pitchFamily="18" charset="0"/>
              </a:rPr>
              <a:t>Positive development in this area linked to positive outcomes in adolescence and adulthood</a:t>
            </a:r>
            <a:endParaRPr lang="en-US" dirty="0">
              <a:cs typeface="Times New Roman" pitchFamily="18" charset="0"/>
            </a:endParaRPr>
          </a:p>
          <a:p>
            <a:pPr>
              <a:buClr>
                <a:schemeClr val="tx2"/>
              </a:buClr>
              <a:buFontTx/>
              <a:buChar char="•"/>
            </a:pPr>
            <a:r>
              <a:rPr lang="en-US" dirty="0">
                <a:cs typeface="Times New Roman" pitchFamily="18" charset="0"/>
              </a:rPr>
              <a:t>Experiences in preschool years influential in academic and social behavior</a:t>
            </a:r>
          </a:p>
          <a:p>
            <a:pPr lvl="1">
              <a:buClr>
                <a:schemeClr val="tx2"/>
              </a:buClr>
              <a:buFontTx/>
              <a:buChar char="•"/>
            </a:pPr>
            <a:r>
              <a:rPr lang="en-US" dirty="0">
                <a:solidFill>
                  <a:srgbClr val="000000"/>
                </a:solidFill>
                <a:cs typeface="Times New Roman" pitchFamily="18" charset="0"/>
              </a:rPr>
              <a:t>Self-regulation, restraint, prosocial development</a:t>
            </a:r>
          </a:p>
        </p:txBody>
      </p:sp>
      <p:pic>
        <p:nvPicPr>
          <p:cNvPr id="4" name="Picture 3" descr="Picture 14.png" title="Child holding onto adult"/>
          <p:cNvPicPr>
            <a:picLocks noChangeAspect="1"/>
          </p:cNvPicPr>
          <p:nvPr/>
        </p:nvPicPr>
        <p:blipFill>
          <a:blip r:embed="rId3"/>
          <a:stretch>
            <a:fillRect/>
          </a:stretch>
        </p:blipFill>
        <p:spPr>
          <a:xfrm flipH="1">
            <a:off x="6312288" y="1828800"/>
            <a:ext cx="2374512"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t>Consider this:</a:t>
            </a:r>
          </a:p>
        </p:txBody>
      </p:sp>
      <p:sp>
        <p:nvSpPr>
          <p:cNvPr id="3" name="Content Placeholder 2"/>
          <p:cNvSpPr>
            <a:spLocks noGrp="1"/>
          </p:cNvSpPr>
          <p:nvPr>
            <p:ph idx="1"/>
          </p:nvPr>
        </p:nvSpPr>
        <p:spPr>
          <a:xfrm>
            <a:off x="457200" y="1524000"/>
            <a:ext cx="8229600" cy="5050536"/>
          </a:xfrm>
        </p:spPr>
        <p:txBody>
          <a:bodyPr>
            <a:normAutofit/>
          </a:bodyPr>
          <a:lstStyle/>
          <a:p>
            <a:pPr marL="0" indent="0">
              <a:buNone/>
            </a:pPr>
            <a:endParaRPr lang="en-US" dirty="0"/>
          </a:p>
          <a:p>
            <a:pPr marL="457200" indent="-457200">
              <a:buFont typeface="+mj-lt"/>
              <a:buAutoNum type="arabicPeriod"/>
            </a:pPr>
            <a:r>
              <a:rPr lang="en-US" dirty="0"/>
              <a:t>Given what we know about observational learning and imitation, how do you feel about violent media and video games?  Do you think early exposure to these models impacts development?</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524000"/>
            <a:ext cx="6756400" cy="1470025"/>
          </a:xfrm>
        </p:spPr>
        <p:txBody>
          <a:bodyPr>
            <a:noAutofit/>
          </a:bodyPr>
          <a:lstStyle/>
          <a:p>
            <a:pPr eaLnBrk="1" hangingPunct="1"/>
            <a:r>
              <a:rPr lang="en-US" dirty="0"/>
              <a:t>Social and Emotional Development</a:t>
            </a:r>
          </a:p>
        </p:txBody>
      </p:sp>
      <p:sp>
        <p:nvSpPr>
          <p:cNvPr id="16387" name="Subtitle 2"/>
          <p:cNvSpPr>
            <a:spLocks noGrp="1"/>
          </p:cNvSpPr>
          <p:nvPr>
            <p:ph type="subTitle" idx="1"/>
          </p:nvPr>
        </p:nvSpPr>
        <p:spPr>
          <a:xfrm>
            <a:off x="457200" y="3429000"/>
            <a:ext cx="8382000" cy="1066800"/>
          </a:xfrm>
        </p:spPr>
        <p:txBody>
          <a:bodyPr/>
          <a:lstStyle/>
          <a:p>
            <a:pPr eaLnBrk="1" hangingPunct="1">
              <a:lnSpc>
                <a:spcPct val="80000"/>
              </a:lnSpc>
            </a:pPr>
            <a:r>
              <a:rPr lang="en-US" sz="3500" dirty="0">
                <a:cs typeface="Times New Roman" pitchFamily="18" charset="0"/>
              </a:rPr>
              <a:t>Chapter 10 Pt 2</a:t>
            </a:r>
          </a:p>
          <a:p>
            <a:pPr eaLnBrk="1" hangingPunct="1">
              <a:lnSpc>
                <a:spcPct val="80000"/>
              </a:lnSpc>
            </a:pPr>
            <a:r>
              <a:rPr lang="en-US" sz="3500" dirty="0">
                <a:cs typeface="Times New Roman" pitchFamily="18" charset="0"/>
              </a:rPr>
              <a:t>p.337 - 370</a:t>
            </a:r>
            <a:endParaRPr lang="en-US" dirty="0">
              <a:cs typeface="Times New Roman" pitchFamily="18" charset="0"/>
            </a:endParaRPr>
          </a:p>
        </p:txBody>
      </p:sp>
    </p:spTree>
    <p:extLst>
      <p:ext uri="{BB962C8B-B14F-4D97-AF65-F5344CB8AC3E}">
        <p14:creationId xmlns:p14="http://schemas.microsoft.com/office/powerpoint/2010/main" val="1338649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Grp="1"/>
          </p:cNvSpPr>
          <p:nvPr>
            <p:ph type="title"/>
          </p:nvPr>
        </p:nvSpPr>
        <p:spPr/>
        <p:txBody>
          <a:bodyPr/>
          <a:lstStyle/>
          <a:p>
            <a:r>
              <a:rPr lang="en-US" sz="4400" i="1" dirty="0"/>
              <a:t>The origins of social phenomena</a:t>
            </a:r>
          </a:p>
        </p:txBody>
      </p:sp>
      <p:sp>
        <p:nvSpPr>
          <p:cNvPr id="4" name="Content Placeholder 3">
            <a:extLst>
              <a:ext uri="{FF2B5EF4-FFF2-40B4-BE49-F238E27FC236}">
                <a16:creationId xmlns:a16="http://schemas.microsoft.com/office/drawing/2014/main" id="{B3E5582B-A022-A84F-AC9E-3AC3270C0610}"/>
              </a:ext>
            </a:extLst>
          </p:cNvPr>
          <p:cNvSpPr>
            <a:spLocks noGrp="1"/>
          </p:cNvSpPr>
          <p:nvPr>
            <p:ph idx="1"/>
          </p:nvPr>
        </p:nvSpPr>
        <p:spPr>
          <a:xfrm>
            <a:off x="549275" y="1600201"/>
            <a:ext cx="3717925" cy="4343400"/>
          </a:xfrm>
        </p:spPr>
        <p:txBody>
          <a:bodyPr/>
          <a:lstStyle/>
          <a:p>
            <a:r>
              <a:rPr lang="en-US" dirty="0"/>
              <a:t>Attachment</a:t>
            </a:r>
          </a:p>
          <a:p>
            <a:r>
              <a:rPr lang="en-US" dirty="0"/>
              <a:t>Depression</a:t>
            </a:r>
          </a:p>
          <a:p>
            <a:r>
              <a:rPr lang="en-US" dirty="0"/>
              <a:t>Touch</a:t>
            </a:r>
          </a:p>
          <a:p>
            <a:r>
              <a:rPr lang="en-US" dirty="0"/>
              <a:t>Fears</a:t>
            </a:r>
          </a:p>
          <a:p>
            <a:r>
              <a:rPr lang="en-US" dirty="0"/>
              <a:t>Social Referencing</a:t>
            </a:r>
          </a:p>
          <a:p>
            <a:r>
              <a:rPr lang="en-US" dirty="0"/>
              <a:t>Jealousy</a:t>
            </a:r>
          </a:p>
          <a:p>
            <a:endParaRPr lang="en-US" dirty="0"/>
          </a:p>
        </p:txBody>
      </p:sp>
      <p:pic>
        <p:nvPicPr>
          <p:cNvPr id="3" name="Picture 2" descr="Picture 8.png" title="Children playing in fountain"/>
          <p:cNvPicPr>
            <a:picLocks noChangeAspect="1"/>
          </p:cNvPicPr>
          <p:nvPr/>
        </p:nvPicPr>
        <p:blipFill>
          <a:blip r:embed="rId3"/>
          <a:stretch>
            <a:fillRect/>
          </a:stretch>
        </p:blipFill>
        <p:spPr>
          <a:xfrm rot="531727">
            <a:off x="4273072" y="1716182"/>
            <a:ext cx="4330700" cy="4368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23822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457200" y="381000"/>
            <a:ext cx="8229600" cy="1066800"/>
          </a:xfrm>
        </p:spPr>
        <p:txBody>
          <a:bodyPr/>
          <a:lstStyle/>
          <a:p>
            <a:r>
              <a:rPr lang="en-US" dirty="0"/>
              <a:t>Attachment</a:t>
            </a:r>
          </a:p>
        </p:txBody>
      </p:sp>
      <p:sp>
        <p:nvSpPr>
          <p:cNvPr id="109573" name="Rectangle 5"/>
          <p:cNvSpPr>
            <a:spLocks noGrp="1" noChangeArrowheads="1"/>
          </p:cNvSpPr>
          <p:nvPr>
            <p:ph idx="1"/>
          </p:nvPr>
        </p:nvSpPr>
        <p:spPr>
          <a:xfrm>
            <a:off x="457200" y="1487424"/>
            <a:ext cx="8229600" cy="4325112"/>
          </a:xfrm>
        </p:spPr>
        <p:txBody>
          <a:bodyPr>
            <a:normAutofit/>
          </a:bodyPr>
          <a:lstStyle/>
          <a:p>
            <a:r>
              <a:rPr lang="en-US" sz="2400" dirty="0"/>
              <a:t>Organized pattern of proximity-regulating behavior directed toward one or more individuals.</a:t>
            </a:r>
          </a:p>
          <a:p>
            <a:r>
              <a:rPr lang="en-US" sz="2400" dirty="0"/>
              <a:t>Result of </a:t>
            </a:r>
            <a:r>
              <a:rPr lang="en-US" sz="2400" dirty="0" err="1"/>
              <a:t>phyologenic</a:t>
            </a:r>
            <a:r>
              <a:rPr lang="en-US" sz="2400" dirty="0"/>
              <a:t> &amp; </a:t>
            </a:r>
            <a:r>
              <a:rPr lang="en-US" sz="2400" dirty="0" err="1"/>
              <a:t>ontogenic</a:t>
            </a:r>
            <a:r>
              <a:rPr lang="en-US" sz="2400" dirty="0"/>
              <a:t> factors</a:t>
            </a:r>
          </a:p>
          <a:p>
            <a:pPr lvl="1"/>
            <a:r>
              <a:rPr lang="en-US" sz="2400" dirty="0"/>
              <a:t>Evolutionary significance, also cond. reinforcer</a:t>
            </a:r>
          </a:p>
          <a:p>
            <a:pPr lvl="1"/>
            <a:r>
              <a:rPr lang="en-US" sz="2400" dirty="0" err="1"/>
              <a:t>Ontogenic</a:t>
            </a:r>
            <a:r>
              <a:rPr lang="en-US" sz="2400" dirty="0"/>
              <a:t> – reinforcement of proximity, imitation, and identification behaviors</a:t>
            </a:r>
          </a:p>
        </p:txBody>
      </p:sp>
      <p:pic>
        <p:nvPicPr>
          <p:cNvPr id="4" name="Picture 3" descr="Picture 11.png" title="Child holding parents leg"/>
          <p:cNvPicPr>
            <a:picLocks noChangeAspect="1"/>
          </p:cNvPicPr>
          <p:nvPr/>
        </p:nvPicPr>
        <p:blipFill>
          <a:blip r:embed="rId3"/>
          <a:stretch>
            <a:fillRect/>
          </a:stretch>
        </p:blipFill>
        <p:spPr>
          <a:xfrm>
            <a:off x="228600" y="4693196"/>
            <a:ext cx="1905000" cy="20124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Picture 22.png" title="Child holding parent"/>
          <p:cNvPicPr>
            <a:picLocks noChangeAspect="1"/>
          </p:cNvPicPr>
          <p:nvPr/>
        </p:nvPicPr>
        <p:blipFill>
          <a:blip r:embed="rId4"/>
          <a:stretch>
            <a:fillRect/>
          </a:stretch>
        </p:blipFill>
        <p:spPr>
          <a:xfrm rot="624832">
            <a:off x="5710102" y="4679442"/>
            <a:ext cx="3200400"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Picture 6.png" title="Crying child holding parents leg"/>
          <p:cNvPicPr>
            <a:picLocks noChangeAspect="1"/>
          </p:cNvPicPr>
          <p:nvPr/>
        </p:nvPicPr>
        <p:blipFill>
          <a:blip r:embed="rId5"/>
          <a:stretch>
            <a:fillRect/>
          </a:stretch>
        </p:blipFill>
        <p:spPr>
          <a:xfrm>
            <a:off x="2667000" y="4343400"/>
            <a:ext cx="2520065" cy="2355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7656319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549275" y="107576"/>
            <a:ext cx="8042276" cy="1111626"/>
          </a:xfrm>
        </p:spPr>
        <p:txBody>
          <a:bodyPr>
            <a:normAutofit fontScale="90000"/>
          </a:bodyPr>
          <a:lstStyle/>
          <a:p>
            <a:r>
              <a:rPr lang="en-US" sz="4000" dirty="0"/>
              <a:t>Reinforcement of Separation Protests</a:t>
            </a:r>
          </a:p>
        </p:txBody>
      </p:sp>
      <p:sp>
        <p:nvSpPr>
          <p:cNvPr id="111619" name="Rectangle 3"/>
          <p:cNvSpPr>
            <a:spLocks noGrp="1" noChangeArrowheads="1"/>
          </p:cNvSpPr>
          <p:nvPr>
            <p:ph sz="half" idx="1"/>
          </p:nvPr>
        </p:nvSpPr>
        <p:spPr>
          <a:xfrm>
            <a:off x="549274" y="1219203"/>
            <a:ext cx="8042277" cy="1295397"/>
          </a:xfrm>
        </p:spPr>
        <p:txBody>
          <a:bodyPr>
            <a:normAutofit fontScale="77500" lnSpcReduction="20000"/>
          </a:bodyPr>
          <a:lstStyle/>
          <a:p>
            <a:r>
              <a:rPr lang="en-US" sz="2800" dirty="0"/>
              <a:t>Loss of primary caregiver results in loss of reinforcers– extinction burst</a:t>
            </a:r>
          </a:p>
          <a:p>
            <a:pPr lvl="1"/>
            <a:r>
              <a:rPr lang="en-US" sz="2600" dirty="0"/>
              <a:t>“</a:t>
            </a:r>
            <a:r>
              <a:rPr lang="en-US" sz="2600" dirty="0">
                <a:hlinkClick r:id="rId3"/>
              </a:rPr>
              <a:t>seperation anxiety 54 s</a:t>
            </a:r>
            <a:r>
              <a:rPr lang="en-US" sz="2600" dirty="0"/>
              <a:t>”</a:t>
            </a:r>
          </a:p>
          <a:p>
            <a:pPr lvl="2"/>
            <a:r>
              <a:rPr lang="en-US" sz="2600" dirty="0"/>
              <a:t>https://</a:t>
            </a:r>
            <a:r>
              <a:rPr lang="en-US" sz="2600" dirty="0" err="1"/>
              <a:t>www.youtube.com</a:t>
            </a:r>
            <a:r>
              <a:rPr lang="en-US" sz="2600" dirty="0"/>
              <a:t>/</a:t>
            </a:r>
            <a:r>
              <a:rPr lang="en-US" sz="2600" dirty="0" err="1"/>
              <a:t>watch?v</a:t>
            </a:r>
            <a:r>
              <a:rPr lang="en-US" sz="2600" dirty="0"/>
              <a:t>=Y6QtuU1L_A8</a:t>
            </a:r>
          </a:p>
        </p:txBody>
      </p:sp>
      <p:sp>
        <p:nvSpPr>
          <p:cNvPr id="2" name="Content Placeholder 1">
            <a:extLst>
              <a:ext uri="{FF2B5EF4-FFF2-40B4-BE49-F238E27FC236}">
                <a16:creationId xmlns:a16="http://schemas.microsoft.com/office/drawing/2014/main" id="{0E2E1D71-4ADF-1D4D-A6CD-9682D5003038}"/>
              </a:ext>
            </a:extLst>
          </p:cNvPr>
          <p:cNvSpPr>
            <a:spLocks noGrp="1"/>
          </p:cNvSpPr>
          <p:nvPr>
            <p:ph sz="half" idx="2"/>
          </p:nvPr>
        </p:nvSpPr>
        <p:spPr>
          <a:xfrm>
            <a:off x="4751071" y="2743200"/>
            <a:ext cx="3840480" cy="4114801"/>
          </a:xfrm>
        </p:spPr>
        <p:txBody>
          <a:bodyPr>
            <a:normAutofit fontScale="77500" lnSpcReduction="20000"/>
          </a:bodyPr>
          <a:lstStyle/>
          <a:p>
            <a:r>
              <a:rPr lang="en-US" sz="2400" dirty="0"/>
              <a:t>Separation protests dramatically decrease with DRO (</a:t>
            </a:r>
            <a:r>
              <a:rPr lang="en-US" sz="2400" dirty="0" err="1"/>
              <a:t>Gerwitz</a:t>
            </a:r>
            <a:r>
              <a:rPr lang="en-US" sz="2400" dirty="0"/>
              <a:t> &amp; </a:t>
            </a:r>
            <a:r>
              <a:rPr lang="en-US" sz="2400" dirty="0" err="1"/>
              <a:t>Peleaz</a:t>
            </a:r>
            <a:r>
              <a:rPr lang="en-US" sz="2400" dirty="0"/>
              <a:t>, 1991)</a:t>
            </a:r>
          </a:p>
          <a:p>
            <a:pPr lvl="1"/>
            <a:r>
              <a:rPr lang="en-US" sz="2400" dirty="0"/>
              <a:t>CRF = protests</a:t>
            </a:r>
          </a:p>
          <a:p>
            <a:pPr lvl="1"/>
            <a:r>
              <a:rPr lang="en-US" sz="2400" dirty="0"/>
              <a:t>DRO = toy play, etc. </a:t>
            </a:r>
          </a:p>
          <a:p>
            <a:r>
              <a:rPr lang="en-US" sz="2400" dirty="0"/>
              <a:t>Inappropriate attachment can be shaped. Easy to see how:</a:t>
            </a:r>
          </a:p>
          <a:p>
            <a:pPr lvl="1"/>
            <a:r>
              <a:rPr lang="en-US" sz="2400" dirty="0"/>
              <a:t>Mother receives </a:t>
            </a:r>
            <a:r>
              <a:rPr lang="en-US" sz="2400" dirty="0" err="1"/>
              <a:t>S</a:t>
            </a:r>
            <a:r>
              <a:rPr lang="en-US" sz="2400" baseline="30000" dirty="0" err="1"/>
              <a:t>r</a:t>
            </a:r>
            <a:r>
              <a:rPr lang="en-US" sz="2400" baseline="30000" dirty="0"/>
              <a:t>-</a:t>
            </a:r>
          </a:p>
          <a:p>
            <a:pPr lvl="2"/>
            <a:r>
              <a:rPr lang="en-US" sz="2400" dirty="0"/>
              <a:t>Child stops crying</a:t>
            </a:r>
          </a:p>
          <a:p>
            <a:pPr lvl="1"/>
            <a:r>
              <a:rPr lang="en-US" sz="2400" dirty="0"/>
              <a:t>Child </a:t>
            </a:r>
            <a:r>
              <a:rPr lang="en-US" sz="2400" dirty="0" err="1"/>
              <a:t>reciveves</a:t>
            </a:r>
            <a:r>
              <a:rPr lang="en-US" sz="2400" dirty="0"/>
              <a:t> </a:t>
            </a:r>
            <a:r>
              <a:rPr lang="en-US" sz="2400" dirty="0" err="1"/>
              <a:t>S</a:t>
            </a:r>
            <a:r>
              <a:rPr lang="en-US" sz="2400" baseline="30000" dirty="0" err="1"/>
              <a:t>r</a:t>
            </a:r>
            <a:r>
              <a:rPr lang="en-US" sz="2400" baseline="30000" dirty="0"/>
              <a:t>+</a:t>
            </a:r>
          </a:p>
          <a:p>
            <a:pPr lvl="2"/>
            <a:r>
              <a:rPr lang="en-US" sz="2400" dirty="0"/>
              <a:t>Mom comes/gives attention</a:t>
            </a:r>
          </a:p>
          <a:p>
            <a:endParaRPr lang="en-US" dirty="0"/>
          </a:p>
        </p:txBody>
      </p:sp>
      <p:pic>
        <p:nvPicPr>
          <p:cNvPr id="5" name="Picture 5" descr="Photo 10" title="Mom checking on infant in crib"/>
          <p:cNvPicPr>
            <a:picLocks noChangeAspect="1" noChangeArrowheads="1"/>
          </p:cNvPicPr>
          <p:nvPr/>
        </p:nvPicPr>
        <p:blipFill>
          <a:blip r:embed="rId4"/>
          <a:srcRect/>
          <a:stretch>
            <a:fillRect/>
          </a:stretch>
        </p:blipFill>
        <p:spPr bwMode="auto">
          <a:xfrm>
            <a:off x="228600" y="2743200"/>
            <a:ext cx="3657600" cy="393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17845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52400" y="457200"/>
            <a:ext cx="8229600" cy="1066800"/>
          </a:xfrm>
        </p:spPr>
        <p:txBody>
          <a:bodyPr>
            <a:normAutofit fontScale="90000"/>
          </a:bodyPr>
          <a:lstStyle/>
          <a:p>
            <a:r>
              <a:rPr lang="en-US" sz="4000" dirty="0"/>
              <a:t>Another One:</a:t>
            </a:r>
            <a:br>
              <a:rPr lang="en-US" sz="4000" dirty="0"/>
            </a:br>
            <a:r>
              <a:rPr lang="en-US" sz="4000" dirty="0" err="1"/>
              <a:t>Gewirtz</a:t>
            </a:r>
            <a:r>
              <a:rPr lang="en-US" sz="4000" dirty="0"/>
              <a:t> &amp; </a:t>
            </a:r>
            <a:r>
              <a:rPr lang="en-US" sz="4000" dirty="0" err="1"/>
              <a:t>Pelaez-Nogureras</a:t>
            </a:r>
            <a:r>
              <a:rPr lang="en-US" sz="4000" dirty="0"/>
              <a:t> (1996)</a:t>
            </a:r>
          </a:p>
        </p:txBody>
      </p:sp>
      <p:pic>
        <p:nvPicPr>
          <p:cNvPr id="5" name="Picture 4" descr="Picture 6.png" title="Graph on Seperation Protests"/>
          <p:cNvPicPr>
            <a:picLocks noChangeAspect="1"/>
          </p:cNvPicPr>
          <p:nvPr/>
        </p:nvPicPr>
        <p:blipFill>
          <a:blip r:embed="rId3"/>
          <a:stretch>
            <a:fillRect/>
          </a:stretch>
        </p:blipFill>
        <p:spPr>
          <a:xfrm>
            <a:off x="685800" y="1772208"/>
            <a:ext cx="7467600" cy="5085792"/>
          </a:xfrm>
          <a:prstGeom prst="rect">
            <a:avLst/>
          </a:prstGeom>
        </p:spPr>
      </p:pic>
    </p:spTree>
    <p:extLst>
      <p:ext uri="{BB962C8B-B14F-4D97-AF65-F5344CB8AC3E}">
        <p14:creationId xmlns:p14="http://schemas.microsoft.com/office/powerpoint/2010/main" val="335111993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413117" y="463550"/>
            <a:ext cx="8229600" cy="1066800"/>
          </a:xfrm>
        </p:spPr>
        <p:txBody>
          <a:bodyPr/>
          <a:lstStyle/>
          <a:p>
            <a:r>
              <a:rPr lang="en-US" sz="4800" i="1" dirty="0"/>
              <a:t>Touch</a:t>
            </a:r>
          </a:p>
        </p:txBody>
      </p:sp>
      <p:sp>
        <p:nvSpPr>
          <p:cNvPr id="68611" name="Rectangle 3"/>
          <p:cNvSpPr>
            <a:spLocks noGrp="1"/>
          </p:cNvSpPr>
          <p:nvPr>
            <p:ph idx="1"/>
          </p:nvPr>
        </p:nvSpPr>
        <p:spPr>
          <a:xfrm>
            <a:off x="304800" y="2819400"/>
            <a:ext cx="8610600" cy="4038600"/>
          </a:xfrm>
        </p:spPr>
        <p:txBody>
          <a:bodyPr>
            <a:normAutofit lnSpcReduction="10000"/>
          </a:bodyPr>
          <a:lstStyle/>
          <a:p>
            <a:pPr>
              <a:buClr>
                <a:schemeClr val="tx2"/>
              </a:buClr>
            </a:pPr>
            <a:r>
              <a:rPr lang="en-US" dirty="0"/>
              <a:t>Powerful reinforcer</a:t>
            </a:r>
          </a:p>
          <a:p>
            <a:pPr>
              <a:buClr>
                <a:schemeClr val="tx2"/>
              </a:buClr>
            </a:pPr>
            <a:r>
              <a:rPr lang="en-US" dirty="0"/>
              <a:t>Powerful therapy</a:t>
            </a:r>
          </a:p>
          <a:p>
            <a:pPr lvl="1">
              <a:buClr>
                <a:schemeClr val="tx2"/>
              </a:buClr>
            </a:pPr>
            <a:r>
              <a:rPr lang="en-US" dirty="0"/>
              <a:t>Experiments demonstrate:</a:t>
            </a:r>
          </a:p>
          <a:p>
            <a:pPr lvl="2">
              <a:buClr>
                <a:schemeClr val="tx2"/>
              </a:buClr>
            </a:pPr>
            <a:r>
              <a:rPr lang="en-US" dirty="0"/>
              <a:t>A powerful social reinforcer </a:t>
            </a:r>
          </a:p>
          <a:p>
            <a:pPr lvl="3">
              <a:buClr>
                <a:schemeClr val="tx2"/>
              </a:buClr>
            </a:pPr>
            <a:r>
              <a:rPr lang="en-US" dirty="0"/>
              <a:t>Some research says </a:t>
            </a:r>
            <a:r>
              <a:rPr lang="en-US" u="sng" dirty="0"/>
              <a:t>most</a:t>
            </a:r>
            <a:r>
              <a:rPr lang="en-US" dirty="0"/>
              <a:t> powerful</a:t>
            </a:r>
          </a:p>
          <a:p>
            <a:pPr lvl="1">
              <a:buClr>
                <a:schemeClr val="tx2"/>
              </a:buClr>
            </a:pPr>
            <a:r>
              <a:rPr lang="en-US" dirty="0"/>
              <a:t>Synchronous reinforcement procedure: the onset of the infant response corresponds to the onset of the consequent stimuli</a:t>
            </a:r>
          </a:p>
          <a:p>
            <a:pPr lvl="2">
              <a:buClr>
                <a:schemeClr val="tx2"/>
              </a:buClr>
            </a:pPr>
            <a:r>
              <a:rPr lang="en-US" dirty="0"/>
              <a:t>(</a:t>
            </a:r>
            <a:r>
              <a:rPr lang="en-US" dirty="0" err="1"/>
              <a:t>Pelaz-Nogueras</a:t>
            </a:r>
            <a:r>
              <a:rPr lang="en-US" dirty="0"/>
              <a:t>, </a:t>
            </a:r>
            <a:r>
              <a:rPr lang="en-US" dirty="0" err="1"/>
              <a:t>Gerwitz</a:t>
            </a:r>
            <a:r>
              <a:rPr lang="en-US" dirty="0"/>
              <a:t>, et. Al. (1996)  </a:t>
            </a:r>
          </a:p>
          <a:p>
            <a:pPr lvl="2">
              <a:buClr>
                <a:schemeClr val="tx2"/>
              </a:buClr>
            </a:pPr>
            <a:r>
              <a:rPr lang="en-US" dirty="0"/>
              <a:t>Eye contact + social and touch</a:t>
            </a:r>
          </a:p>
          <a:p>
            <a:pPr lvl="2">
              <a:buClr>
                <a:schemeClr val="tx2"/>
              </a:buClr>
            </a:pPr>
            <a:r>
              <a:rPr lang="en-US" dirty="0"/>
              <a:t>Eye contact + social	</a:t>
            </a:r>
          </a:p>
          <a:p>
            <a:pPr>
              <a:buClr>
                <a:schemeClr val="tx2"/>
              </a:buClr>
            </a:pPr>
            <a:endParaRPr lang="en-US" dirty="0"/>
          </a:p>
        </p:txBody>
      </p:sp>
      <p:pic>
        <p:nvPicPr>
          <p:cNvPr id="5" name="Picture 4" title="Infant laying down with hands holding him."/>
          <p:cNvPicPr>
            <a:picLocks noChangeAspect="1"/>
          </p:cNvPicPr>
          <p:nvPr/>
        </p:nvPicPr>
        <p:blipFill>
          <a:blip r:embed="rId3"/>
          <a:stretch>
            <a:fillRect/>
          </a:stretch>
        </p:blipFill>
        <p:spPr>
          <a:xfrm>
            <a:off x="2209800" y="424149"/>
            <a:ext cx="2941637" cy="21297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title="Mother holding infant's feet"/>
          <p:cNvPicPr>
            <a:picLocks noChangeAspect="1"/>
          </p:cNvPicPr>
          <p:nvPr/>
        </p:nvPicPr>
        <p:blipFill>
          <a:blip r:embed="rId4"/>
          <a:stretch>
            <a:fillRect/>
          </a:stretch>
        </p:blipFill>
        <p:spPr>
          <a:xfrm>
            <a:off x="5670917" y="124031"/>
            <a:ext cx="2971800" cy="2971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66604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23.png" title="Infant gazing away from mother"/>
          <p:cNvPicPr>
            <a:picLocks noChangeAspect="1"/>
          </p:cNvPicPr>
          <p:nvPr/>
        </p:nvPicPr>
        <p:blipFill>
          <a:blip r:embed="rId3">
            <a:grayscl/>
            <a:lum/>
          </a:blip>
          <a:stretch>
            <a:fillRect/>
          </a:stretch>
        </p:blipFill>
        <p:spPr>
          <a:xfrm>
            <a:off x="825500" y="1219200"/>
            <a:ext cx="7404100" cy="5435600"/>
          </a:xfrm>
          <a:prstGeom prst="rect">
            <a:avLst/>
          </a:prstGeom>
        </p:spPr>
      </p:pic>
    </p:spTree>
    <p:extLst>
      <p:ext uri="{BB962C8B-B14F-4D97-AF65-F5344CB8AC3E}">
        <p14:creationId xmlns:p14="http://schemas.microsoft.com/office/powerpoint/2010/main" val="2807438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18.png"/>
          <p:cNvPicPr>
            <a:picLocks noChangeAspect="1"/>
          </p:cNvPicPr>
          <p:nvPr/>
        </p:nvPicPr>
        <p:blipFill>
          <a:blip r:embed="rId3"/>
          <a:stretch>
            <a:fillRect/>
          </a:stretch>
        </p:blipFill>
        <p:spPr>
          <a:xfrm>
            <a:off x="72396" y="2057400"/>
            <a:ext cx="613404" cy="2989263"/>
          </a:xfrm>
          <a:prstGeom prst="rect">
            <a:avLst/>
          </a:prstGeom>
        </p:spPr>
      </p:pic>
      <p:pic>
        <p:nvPicPr>
          <p:cNvPr id="5" name="Picture 4" descr="Picture 17.png"/>
          <p:cNvPicPr>
            <a:picLocks noChangeAspect="1"/>
          </p:cNvPicPr>
          <p:nvPr/>
        </p:nvPicPr>
        <p:blipFill>
          <a:blip r:embed="rId4"/>
          <a:stretch>
            <a:fillRect/>
          </a:stretch>
        </p:blipFill>
        <p:spPr>
          <a:xfrm>
            <a:off x="2390775" y="6324600"/>
            <a:ext cx="4019550" cy="484957"/>
          </a:xfrm>
          <a:prstGeom prst="rect">
            <a:avLst/>
          </a:prstGeom>
        </p:spPr>
      </p:pic>
      <p:pic>
        <p:nvPicPr>
          <p:cNvPr id="6" name="Picture 5" descr="Graph demontrating % of eye contact across sessions for 4 different infants was great in the touch vs no touch condition of contingent reinforcement." title="Graph showing % of eye contact"/>
          <p:cNvPicPr>
            <a:picLocks noChangeAspect="1"/>
          </p:cNvPicPr>
          <p:nvPr/>
        </p:nvPicPr>
        <p:blipFill>
          <a:blip r:embed="rId5"/>
          <a:stretch>
            <a:fillRect/>
          </a:stretch>
        </p:blipFill>
        <p:spPr>
          <a:xfrm>
            <a:off x="613404" y="762000"/>
            <a:ext cx="7463796" cy="5501287"/>
          </a:xfrm>
          <a:prstGeom prst="rect">
            <a:avLst/>
          </a:prstGeom>
        </p:spPr>
      </p:pic>
    </p:spTree>
    <p:extLst>
      <p:ext uri="{BB962C8B-B14F-4D97-AF65-F5344CB8AC3E}">
        <p14:creationId xmlns:p14="http://schemas.microsoft.com/office/powerpoint/2010/main" val="3186710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Does the Type of Touch Matter?</a:t>
            </a:r>
          </a:p>
        </p:txBody>
      </p:sp>
      <p:sp>
        <p:nvSpPr>
          <p:cNvPr id="3" name="Content Placeholder 2"/>
          <p:cNvSpPr>
            <a:spLocks noGrp="1"/>
          </p:cNvSpPr>
          <p:nvPr>
            <p:ph idx="1"/>
          </p:nvPr>
        </p:nvSpPr>
        <p:spPr>
          <a:xfrm>
            <a:off x="457200" y="1828800"/>
            <a:ext cx="8229600" cy="4745736"/>
          </a:xfrm>
        </p:spPr>
        <p:txBody>
          <a:bodyPr/>
          <a:lstStyle/>
          <a:p>
            <a:r>
              <a:rPr lang="en-US" dirty="0"/>
              <a:t>Yes! (</a:t>
            </a:r>
            <a:r>
              <a:rPr lang="en-US" dirty="0" err="1"/>
              <a:t>Peleaz-Nogueras</a:t>
            </a:r>
            <a:r>
              <a:rPr lang="en-US" dirty="0"/>
              <a:t>, 1997)</a:t>
            </a:r>
          </a:p>
          <a:p>
            <a:r>
              <a:rPr lang="en-US" dirty="0"/>
              <a:t>Tickling, poking touch a negative reinforcer</a:t>
            </a:r>
          </a:p>
          <a:p>
            <a:pPr lvl="1"/>
            <a:r>
              <a:rPr lang="en-US" dirty="0"/>
              <a:t>Aversive stimulation</a:t>
            </a:r>
          </a:p>
          <a:p>
            <a:r>
              <a:rPr lang="en-US" dirty="0"/>
              <a:t>Circular, massage-like touch a positive reinforcer</a:t>
            </a:r>
          </a:p>
          <a:p>
            <a:pPr marL="411480" lvl="1" indent="0">
              <a:buNone/>
            </a:pPr>
            <a:endParaRPr lang="en-US" dirty="0"/>
          </a:p>
          <a:p>
            <a:pPr marL="411480" lvl="1" indent="0" algn="ctr">
              <a:buNone/>
            </a:pPr>
            <a:r>
              <a:rPr lang="en-US" dirty="0"/>
              <a:t>Data for Infants, however.</a:t>
            </a:r>
          </a:p>
        </p:txBody>
      </p:sp>
    </p:spTree>
    <p:extLst>
      <p:ext uri="{BB962C8B-B14F-4D97-AF65-F5344CB8AC3E}">
        <p14:creationId xmlns:p14="http://schemas.microsoft.com/office/powerpoint/2010/main" val="201512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p:cNvSpPr>
          <p:nvPr>
            <p:ph type="title"/>
          </p:nvPr>
        </p:nvSpPr>
        <p:spPr>
          <a:xfrm>
            <a:off x="685800" y="990600"/>
            <a:ext cx="7772400" cy="1470025"/>
          </a:xfrm>
        </p:spPr>
        <p:txBody>
          <a:bodyPr>
            <a:normAutofit/>
          </a:bodyPr>
          <a:lstStyle/>
          <a:p>
            <a:r>
              <a:rPr lang="en-US" dirty="0">
                <a:cs typeface="Times New Roman" pitchFamily="18" charset="0"/>
              </a:rPr>
              <a:t>Processes in Social Behavior</a:t>
            </a:r>
          </a:p>
        </p:txBody>
      </p:sp>
      <p:pic>
        <p:nvPicPr>
          <p:cNvPr id="3" name="Picture 2" descr="Picture 11.png" title="Three children smiling"/>
          <p:cNvPicPr>
            <a:picLocks noChangeAspect="1"/>
          </p:cNvPicPr>
          <p:nvPr/>
        </p:nvPicPr>
        <p:blipFill>
          <a:blip r:embed="rId3"/>
          <a:stretch>
            <a:fillRect/>
          </a:stretch>
        </p:blipFill>
        <p:spPr>
          <a:xfrm>
            <a:off x="990599" y="3008312"/>
            <a:ext cx="7078129" cy="2935287"/>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Depressed Mothers and Infants</a:t>
            </a:r>
          </a:p>
        </p:txBody>
      </p:sp>
      <p:sp>
        <p:nvSpPr>
          <p:cNvPr id="3" name="Content Placeholder 2"/>
          <p:cNvSpPr>
            <a:spLocks noGrp="1"/>
          </p:cNvSpPr>
          <p:nvPr>
            <p:ph idx="1"/>
          </p:nvPr>
        </p:nvSpPr>
        <p:spPr>
          <a:xfrm>
            <a:off x="152400" y="1905000"/>
            <a:ext cx="8839200" cy="4669536"/>
          </a:xfrm>
        </p:spPr>
        <p:txBody>
          <a:bodyPr>
            <a:normAutofit lnSpcReduction="10000"/>
          </a:bodyPr>
          <a:lstStyle/>
          <a:p>
            <a:r>
              <a:rPr lang="en-US" dirty="0"/>
              <a:t>Depressed mothers more likely to have </a:t>
            </a:r>
            <a:r>
              <a:rPr lang="en-US" dirty="0" err="1"/>
              <a:t>nonfacilitative</a:t>
            </a:r>
            <a:r>
              <a:rPr lang="en-US" dirty="0"/>
              <a:t> environments</a:t>
            </a:r>
          </a:p>
          <a:p>
            <a:pPr lvl="1"/>
            <a:r>
              <a:rPr lang="en-US" dirty="0"/>
              <a:t>Fussy, lower activity levels, fewer smiles/eye contact</a:t>
            </a:r>
          </a:p>
          <a:p>
            <a:pPr lvl="1"/>
            <a:r>
              <a:rPr lang="en-US" dirty="0"/>
              <a:t>Correlated with behavior problems, criminal </a:t>
            </a:r>
            <a:r>
              <a:rPr lang="en-US" dirty="0" err="1"/>
              <a:t>bx</a:t>
            </a:r>
            <a:r>
              <a:rPr lang="en-US" dirty="0"/>
              <a:t>, etc.</a:t>
            </a:r>
          </a:p>
          <a:p>
            <a:r>
              <a:rPr lang="en-US" dirty="0"/>
              <a:t>Mother’s flat expression brought these problematic behavioral characteristics out in children</a:t>
            </a:r>
          </a:p>
          <a:p>
            <a:pPr lvl="1"/>
            <a:r>
              <a:rPr lang="en-US" dirty="0"/>
              <a:t>Paired with massage-like touch</a:t>
            </a:r>
          </a:p>
          <a:p>
            <a:pPr lvl="1"/>
            <a:r>
              <a:rPr lang="en-US" dirty="0"/>
              <a:t>Immediate increase in </a:t>
            </a:r>
            <a:r>
              <a:rPr lang="en-US" dirty="0" err="1"/>
              <a:t>prosocial</a:t>
            </a:r>
            <a:r>
              <a:rPr lang="en-US" dirty="0"/>
              <a:t> behaviors</a:t>
            </a:r>
          </a:p>
          <a:p>
            <a:r>
              <a:rPr lang="en-US" dirty="0"/>
              <a:t>Touch may help buffer the effects of a depressed parent </a:t>
            </a:r>
          </a:p>
          <a:p>
            <a:r>
              <a:rPr lang="en-US" dirty="0"/>
              <a:t>Results replicated MANY times</a:t>
            </a:r>
          </a:p>
          <a:p>
            <a:endParaRPr lang="en-US" dirty="0"/>
          </a:p>
        </p:txBody>
      </p:sp>
    </p:spTree>
    <p:extLst>
      <p:ext uri="{BB962C8B-B14F-4D97-AF65-F5344CB8AC3E}">
        <p14:creationId xmlns:p14="http://schemas.microsoft.com/office/powerpoint/2010/main" val="570537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Fear?</a:t>
            </a:r>
          </a:p>
        </p:txBody>
      </p:sp>
      <p:sp>
        <p:nvSpPr>
          <p:cNvPr id="5" name="Content Placeholder 4">
            <a:extLst>
              <a:ext uri="{FF2B5EF4-FFF2-40B4-BE49-F238E27FC236}">
                <a16:creationId xmlns:a16="http://schemas.microsoft.com/office/drawing/2014/main" id="{4A51496A-B211-F540-8684-3A992582C3C3}"/>
              </a:ext>
            </a:extLst>
          </p:cNvPr>
          <p:cNvSpPr>
            <a:spLocks noGrp="1"/>
          </p:cNvSpPr>
          <p:nvPr>
            <p:ph idx="1"/>
          </p:nvPr>
        </p:nvSpPr>
        <p:spPr>
          <a:xfrm>
            <a:off x="549275" y="1600201"/>
            <a:ext cx="8042276" cy="1676399"/>
          </a:xfrm>
        </p:spPr>
        <p:txBody>
          <a:bodyPr/>
          <a:lstStyle/>
          <a:p>
            <a:pPr marL="457200" indent="-457200">
              <a:buFont typeface="Arial"/>
              <a:buChar char="•"/>
            </a:pPr>
            <a:r>
              <a:rPr lang="en-US" dirty="0"/>
              <a:t>Emerges between 6 and 7 months</a:t>
            </a:r>
          </a:p>
          <a:p>
            <a:pPr marL="457200" indent="-457200">
              <a:buFont typeface="Arial"/>
              <a:buChar char="•"/>
            </a:pPr>
            <a:r>
              <a:rPr lang="en-US" dirty="0"/>
              <a:t>Peak at 8 and 10 months</a:t>
            </a:r>
          </a:p>
          <a:p>
            <a:endParaRPr lang="en-US" dirty="0"/>
          </a:p>
        </p:txBody>
      </p:sp>
      <p:pic>
        <p:nvPicPr>
          <p:cNvPr id="4" name="Picture 3" title="Scared Child"/>
          <p:cNvPicPr>
            <a:picLocks noChangeAspect="1"/>
          </p:cNvPicPr>
          <p:nvPr/>
        </p:nvPicPr>
        <p:blipFill>
          <a:blip r:embed="rId3"/>
          <a:stretch>
            <a:fillRect/>
          </a:stretch>
        </p:blipFill>
        <p:spPr>
          <a:xfrm>
            <a:off x="4419600" y="2971800"/>
            <a:ext cx="4514455" cy="36266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58189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381000"/>
            <a:ext cx="8229600" cy="1066800"/>
          </a:xfrm>
        </p:spPr>
        <p:txBody>
          <a:bodyPr/>
          <a:lstStyle/>
          <a:p>
            <a:pPr eaLnBrk="1" hangingPunct="1"/>
            <a:r>
              <a:rPr lang="en-US" sz="4800" dirty="0"/>
              <a:t>Fear</a:t>
            </a:r>
          </a:p>
        </p:txBody>
      </p:sp>
      <p:sp>
        <p:nvSpPr>
          <p:cNvPr id="18435" name="Content Placeholder 2"/>
          <p:cNvSpPr>
            <a:spLocks noGrp="1"/>
          </p:cNvSpPr>
          <p:nvPr>
            <p:ph idx="1"/>
          </p:nvPr>
        </p:nvSpPr>
        <p:spPr>
          <a:xfrm>
            <a:off x="152400" y="1447800"/>
            <a:ext cx="3352800" cy="5095875"/>
          </a:xfrm>
        </p:spPr>
        <p:txBody>
          <a:bodyPr>
            <a:normAutofit lnSpcReduction="10000"/>
          </a:bodyPr>
          <a:lstStyle/>
          <a:p>
            <a:pPr>
              <a:buClr>
                <a:schemeClr val="tx2"/>
              </a:buClr>
            </a:pPr>
            <a:r>
              <a:rPr lang="en-US" dirty="0"/>
              <a:t>Fear of the Dark</a:t>
            </a:r>
          </a:p>
          <a:p>
            <a:pPr eaLnBrk="1" hangingPunct="1">
              <a:buClr>
                <a:schemeClr val="tx2"/>
              </a:buClr>
            </a:pPr>
            <a:r>
              <a:rPr lang="en-US" dirty="0"/>
              <a:t>Fear of Strangers</a:t>
            </a:r>
          </a:p>
          <a:p>
            <a:pPr lvl="1" eaLnBrk="1" hangingPunct="1">
              <a:buClr>
                <a:schemeClr val="bg2"/>
              </a:buClr>
            </a:pPr>
            <a:r>
              <a:rPr lang="en-US" dirty="0"/>
              <a:t>Stranger anxiety</a:t>
            </a:r>
          </a:p>
          <a:p>
            <a:pPr lvl="1" eaLnBrk="1" hangingPunct="1">
              <a:buClr>
                <a:schemeClr val="bg2"/>
              </a:buClr>
            </a:pPr>
            <a:endParaRPr lang="en-US" dirty="0"/>
          </a:p>
          <a:p>
            <a:pPr>
              <a:buClr>
                <a:schemeClr val="bg2"/>
              </a:buClr>
            </a:pPr>
            <a:r>
              <a:rPr lang="en-US" dirty="0"/>
              <a:t>As always, environment contributes</a:t>
            </a:r>
          </a:p>
          <a:p>
            <a:pPr lvl="1">
              <a:buClr>
                <a:schemeClr val="bg2"/>
              </a:buClr>
            </a:pPr>
            <a:r>
              <a:rPr lang="en-US" dirty="0"/>
              <a:t>Fears can be (and usually are) learned</a:t>
            </a:r>
          </a:p>
          <a:p>
            <a:pPr lvl="2">
              <a:buClr>
                <a:schemeClr val="bg2"/>
              </a:buClr>
            </a:pPr>
            <a:r>
              <a:rPr lang="en-US" dirty="0"/>
              <a:t>Initial reflex, shaped by parental attention</a:t>
            </a:r>
          </a:p>
          <a:p>
            <a:pPr lvl="2">
              <a:buClr>
                <a:schemeClr val="bg2"/>
              </a:buClr>
            </a:pPr>
            <a:r>
              <a:rPr lang="en-US" dirty="0"/>
              <a:t>Shaping protests</a:t>
            </a:r>
          </a:p>
        </p:txBody>
      </p:sp>
      <p:pic>
        <p:nvPicPr>
          <p:cNvPr id="4" name="Picture 3" descr="Picture 6.png" title="Fear Comic"/>
          <p:cNvPicPr>
            <a:picLocks noChangeAspect="1"/>
          </p:cNvPicPr>
          <p:nvPr/>
        </p:nvPicPr>
        <p:blipFill>
          <a:blip r:embed="rId3"/>
          <a:stretch>
            <a:fillRect/>
          </a:stretch>
        </p:blipFill>
        <p:spPr>
          <a:xfrm>
            <a:off x="3638950" y="1476214"/>
            <a:ext cx="5224541" cy="4086386"/>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extLst>
      <p:ext uri="{BB962C8B-B14F-4D97-AF65-F5344CB8AC3E}">
        <p14:creationId xmlns:p14="http://schemas.microsoft.com/office/powerpoint/2010/main" val="3880901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 of the Dark</a:t>
            </a:r>
          </a:p>
        </p:txBody>
      </p:sp>
      <p:pic>
        <p:nvPicPr>
          <p:cNvPr id="4" name="Picture 3" descr="Child laying awake in bed" title="Child in bed"/>
          <p:cNvPicPr>
            <a:picLocks noChangeAspect="1"/>
          </p:cNvPicPr>
          <p:nvPr/>
        </p:nvPicPr>
        <p:blipFill>
          <a:blip r:embed="rId3"/>
          <a:stretch>
            <a:fillRect/>
          </a:stretch>
        </p:blipFill>
        <p:spPr>
          <a:xfrm>
            <a:off x="-152400" y="3849687"/>
            <a:ext cx="5688285" cy="3008313"/>
          </a:xfrm>
          <a:prstGeom prst="rect">
            <a:avLst/>
          </a:prstGeom>
          <a:ln>
            <a:noFill/>
          </a:ln>
          <a:effectLst>
            <a:softEdge rad="112500"/>
          </a:effectLst>
        </p:spPr>
      </p:pic>
      <p:pic>
        <p:nvPicPr>
          <p:cNvPr id="5" name="Picture 4" descr="Child holding toy in bed while reaching lamp" title="Child with lamp"/>
          <p:cNvPicPr>
            <a:picLocks noChangeAspect="1"/>
          </p:cNvPicPr>
          <p:nvPr/>
        </p:nvPicPr>
        <p:blipFill>
          <a:blip r:embed="rId4"/>
          <a:stretch>
            <a:fillRect/>
          </a:stretch>
        </p:blipFill>
        <p:spPr>
          <a:xfrm rot="641283">
            <a:off x="4557018" y="4261634"/>
            <a:ext cx="4699000"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Girl looking into dark corner while expressing dear." title="Girl afraid of dark"/>
          <p:cNvPicPr>
            <a:picLocks noChangeAspect="1"/>
          </p:cNvPicPr>
          <p:nvPr/>
        </p:nvPicPr>
        <p:blipFill>
          <a:blip r:embed="rId5"/>
          <a:stretch>
            <a:fillRect/>
          </a:stretch>
        </p:blipFill>
        <p:spPr>
          <a:xfrm>
            <a:off x="3124200" y="1725791"/>
            <a:ext cx="3318064" cy="3160712"/>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extLst>
      <p:ext uri="{BB962C8B-B14F-4D97-AF65-F5344CB8AC3E}">
        <p14:creationId xmlns:p14="http://schemas.microsoft.com/office/powerpoint/2010/main" val="855819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 of Dark</a:t>
            </a:r>
            <a:br>
              <a:rPr lang="en-US" dirty="0"/>
            </a:br>
            <a:r>
              <a:rPr lang="en-US" sz="2400" dirty="0"/>
              <a:t>(GEWIRTZ &amp; PELAEZ-NOGUERAS, 2000)</a:t>
            </a:r>
          </a:p>
        </p:txBody>
      </p:sp>
      <p:sp>
        <p:nvSpPr>
          <p:cNvPr id="3" name="Content Placeholder 2"/>
          <p:cNvSpPr>
            <a:spLocks noGrp="1"/>
          </p:cNvSpPr>
          <p:nvPr>
            <p:ph idx="1"/>
          </p:nvPr>
        </p:nvSpPr>
        <p:spPr>
          <a:xfrm>
            <a:off x="498474" y="1600200"/>
            <a:ext cx="7556313" cy="5029200"/>
          </a:xfrm>
        </p:spPr>
        <p:txBody>
          <a:bodyPr>
            <a:normAutofit/>
          </a:bodyPr>
          <a:lstStyle/>
          <a:p>
            <a:r>
              <a:rPr lang="en-US" sz="2400" dirty="0"/>
              <a:t>Fear of the dark can be conditioned</a:t>
            </a:r>
          </a:p>
          <a:p>
            <a:r>
              <a:rPr lang="en-US" sz="2400" dirty="0"/>
              <a:t>Used CRF and DRO to shape the frequency of protests in both light and dark conditions</a:t>
            </a:r>
          </a:p>
          <a:p>
            <a:pPr lvl="1"/>
            <a:r>
              <a:rPr lang="en-US" sz="2000" dirty="0"/>
              <a:t>CRF: continuously reinforced protests</a:t>
            </a:r>
          </a:p>
          <a:p>
            <a:pPr lvl="1"/>
            <a:r>
              <a:rPr lang="en-US" sz="2000" dirty="0"/>
              <a:t>DRO: reinforced other appropriate behaviors</a:t>
            </a:r>
          </a:p>
          <a:p>
            <a:r>
              <a:rPr lang="en-US" sz="2400" dirty="0"/>
              <a:t>CRF produced high rates of protesting; DRO produced low rates of protesting</a:t>
            </a:r>
          </a:p>
          <a:p>
            <a:pPr lvl="1"/>
            <a:r>
              <a:rPr lang="en-US" sz="2000" dirty="0"/>
              <a:t>Regardless of the presence of light or dark</a:t>
            </a:r>
          </a:p>
          <a:p>
            <a:r>
              <a:rPr lang="en-US" sz="2400" dirty="0"/>
              <a:t>Much less reflexive grimacing or “fear” responses in DRO</a:t>
            </a:r>
          </a:p>
        </p:txBody>
      </p:sp>
    </p:spTree>
    <p:extLst>
      <p:ext uri="{BB962C8B-B14F-4D97-AF65-F5344CB8AC3E}">
        <p14:creationId xmlns:p14="http://schemas.microsoft.com/office/powerpoint/2010/main" val="3598053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04800" y="381000"/>
            <a:ext cx="8229600" cy="1066800"/>
          </a:xfrm>
        </p:spPr>
        <p:txBody>
          <a:bodyPr/>
          <a:lstStyle/>
          <a:p>
            <a:r>
              <a:rPr lang="en-US" dirty="0"/>
              <a:t>Fear of Dark</a:t>
            </a:r>
            <a:br>
              <a:rPr lang="en-US" dirty="0"/>
            </a:br>
            <a:r>
              <a:rPr lang="en-US" sz="2400" dirty="0"/>
              <a:t>(GEWIRTZ &amp; PELAEZ-NOGUERAS, 2000)</a:t>
            </a:r>
            <a:endParaRPr lang="en-US" dirty="0"/>
          </a:p>
        </p:txBody>
      </p:sp>
      <p:pic>
        <p:nvPicPr>
          <p:cNvPr id="116740" name="Picture 4" descr="Graph demonstrating the number of protests across trials under dark and light conditions. In baseline, there are more protests in the dark condition. P" title="Graph of protests in light or dark"/>
          <p:cNvPicPr>
            <a:picLocks noChangeAspect="1" noChangeArrowheads="1"/>
          </p:cNvPicPr>
          <p:nvPr/>
        </p:nvPicPr>
        <p:blipFill>
          <a:blip r:embed="rId3"/>
          <a:srcRect/>
          <a:stretch>
            <a:fillRect/>
          </a:stretch>
        </p:blipFill>
        <p:spPr bwMode="auto">
          <a:xfrm>
            <a:off x="685800" y="1730375"/>
            <a:ext cx="7543800" cy="4899025"/>
          </a:xfrm>
          <a:prstGeom prst="rect">
            <a:avLst/>
          </a:prstGeom>
          <a:noFill/>
        </p:spPr>
      </p:pic>
    </p:spTree>
    <p:extLst>
      <p:ext uri="{BB962C8B-B14F-4D97-AF65-F5344CB8AC3E}">
        <p14:creationId xmlns:p14="http://schemas.microsoft.com/office/powerpoint/2010/main" val="414113288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9224"/>
          </a:xfrm>
        </p:spPr>
        <p:txBody>
          <a:bodyPr/>
          <a:lstStyle/>
          <a:p>
            <a:r>
              <a:rPr lang="en-US" dirty="0"/>
              <a:t>Fear of Strangers</a:t>
            </a:r>
          </a:p>
        </p:txBody>
      </p:sp>
      <p:pic>
        <p:nvPicPr>
          <p:cNvPr id="4" name="Picture 3" title="Children crying in Santa's lap"/>
          <p:cNvPicPr>
            <a:picLocks noChangeAspect="1"/>
          </p:cNvPicPr>
          <p:nvPr/>
        </p:nvPicPr>
        <p:blipFill>
          <a:blip r:embed="rId3"/>
          <a:stretch>
            <a:fillRect/>
          </a:stretch>
        </p:blipFill>
        <p:spPr>
          <a:xfrm>
            <a:off x="0" y="3733800"/>
            <a:ext cx="4064000" cy="3048000"/>
          </a:xfrm>
          <a:prstGeom prst="rect">
            <a:avLst/>
          </a:prstGeom>
          <a:ln>
            <a:noFill/>
          </a:ln>
          <a:effectLst>
            <a:softEdge rad="112500"/>
          </a:effectLst>
        </p:spPr>
      </p:pic>
      <p:pic>
        <p:nvPicPr>
          <p:cNvPr id="6" name="Picture 5" title="Child crying in Easter bunny's lap"/>
          <p:cNvPicPr>
            <a:picLocks noChangeAspect="1"/>
          </p:cNvPicPr>
          <p:nvPr/>
        </p:nvPicPr>
        <p:blipFill>
          <a:blip r:embed="rId4"/>
          <a:stretch>
            <a:fillRect/>
          </a:stretch>
        </p:blipFill>
        <p:spPr>
          <a:xfrm>
            <a:off x="4800600" y="3733800"/>
            <a:ext cx="4064000" cy="3048000"/>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title="Child crying in clown's arms"/>
          <p:cNvPicPr>
            <a:picLocks noChangeAspect="1"/>
          </p:cNvPicPr>
          <p:nvPr/>
        </p:nvPicPr>
        <p:blipFill>
          <a:blip r:embed="rId5"/>
          <a:stretch>
            <a:fillRect/>
          </a:stretch>
        </p:blipFill>
        <p:spPr>
          <a:xfrm>
            <a:off x="2438400" y="1295400"/>
            <a:ext cx="4264026" cy="346138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69299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 of Strangers</a:t>
            </a:r>
            <a:br>
              <a:rPr lang="en-US" dirty="0"/>
            </a:br>
            <a:r>
              <a:rPr lang="en-US" sz="2400" dirty="0"/>
              <a:t>(GEWIRTZ &amp; PELAEZ-NOGUERAS, 2000)</a:t>
            </a:r>
          </a:p>
        </p:txBody>
      </p:sp>
      <p:sp>
        <p:nvSpPr>
          <p:cNvPr id="3" name="Content Placeholder 2"/>
          <p:cNvSpPr>
            <a:spLocks noGrp="1"/>
          </p:cNvSpPr>
          <p:nvPr>
            <p:ph idx="1"/>
          </p:nvPr>
        </p:nvSpPr>
        <p:spPr>
          <a:xfrm>
            <a:off x="498474" y="1600200"/>
            <a:ext cx="8035926" cy="4953000"/>
          </a:xfrm>
        </p:spPr>
        <p:txBody>
          <a:bodyPr>
            <a:normAutofit lnSpcReduction="10000"/>
          </a:bodyPr>
          <a:lstStyle/>
          <a:p>
            <a:r>
              <a:rPr lang="en-US" sz="2400" dirty="0"/>
              <a:t>Fear of strangers can also be conditioned</a:t>
            </a:r>
          </a:p>
          <a:p>
            <a:pPr lvl="1"/>
            <a:r>
              <a:rPr lang="en-US" sz="2200" dirty="0"/>
              <a:t>Stranger = </a:t>
            </a:r>
            <a:r>
              <a:rPr lang="en-US" sz="2200" dirty="0" err="1"/>
              <a:t>S</a:t>
            </a:r>
            <a:r>
              <a:rPr lang="en-US" baseline="30000" dirty="0" err="1"/>
              <a:t>d</a:t>
            </a:r>
            <a:r>
              <a:rPr lang="en-US" sz="2200" dirty="0"/>
              <a:t> for interrupted interaction</a:t>
            </a:r>
          </a:p>
          <a:p>
            <a:r>
              <a:rPr lang="en-US" sz="2400" dirty="0"/>
              <a:t>Many large-scale studies suggest that not all children develop a fear of strangers and that it is not related to age</a:t>
            </a:r>
          </a:p>
          <a:p>
            <a:r>
              <a:rPr lang="en-US" sz="2400" dirty="0"/>
              <a:t>Looked at the effects of maternal attention contingent upon either approach to a stranger or avoidance of them.</a:t>
            </a:r>
          </a:p>
          <a:p>
            <a:pPr lvl="1"/>
            <a:r>
              <a:rPr lang="en-US" sz="2000" dirty="0"/>
              <a:t>Toddler showed interest in stranger </a:t>
            </a:r>
            <a:r>
              <a:rPr lang="en-US" sz="2000" dirty="0">
                <a:sym typeface="Wingdings"/>
              </a:rPr>
              <a:t> parent attention</a:t>
            </a:r>
          </a:p>
          <a:p>
            <a:pPr lvl="1"/>
            <a:r>
              <a:rPr lang="en-US" sz="2000" dirty="0">
                <a:sym typeface="Wingdings"/>
              </a:rPr>
              <a:t>Toddler avoided stranger  parent attention</a:t>
            </a:r>
          </a:p>
          <a:p>
            <a:r>
              <a:rPr lang="en-US" sz="2400" dirty="0">
                <a:sym typeface="Wingdings"/>
              </a:rPr>
              <a:t>Infant learned to approach or avoid strangers depending on what what reinforced</a:t>
            </a:r>
          </a:p>
        </p:txBody>
      </p:sp>
    </p:spTree>
    <p:extLst>
      <p:ext uri="{BB962C8B-B14F-4D97-AF65-F5344CB8AC3E}">
        <p14:creationId xmlns:p14="http://schemas.microsoft.com/office/powerpoint/2010/main" val="2664442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066800"/>
          </a:xfrm>
        </p:spPr>
        <p:txBody>
          <a:bodyPr/>
          <a:lstStyle/>
          <a:p>
            <a:r>
              <a:rPr lang="en-US" dirty="0"/>
              <a:t>Fear of Strangers</a:t>
            </a:r>
          </a:p>
        </p:txBody>
      </p:sp>
      <p:pic>
        <p:nvPicPr>
          <p:cNvPr id="4" name="Content Placeholder 3" descr="Graph of the number of approaches children made to strangers. The number of approaches increase from base level in the first CRF phase, decrease in the reversal DRI phase, and then again increase in the CRF phase." title="Figure 10.9 Fear of Strangers Graph"/>
          <p:cNvPicPr>
            <a:picLocks noGrp="1" noChangeAspect="1"/>
          </p:cNvPicPr>
          <p:nvPr>
            <p:ph idx="1"/>
          </p:nvPr>
        </p:nvPicPr>
        <p:blipFill>
          <a:blip r:embed="rId3"/>
          <a:stretch>
            <a:fillRect/>
          </a:stretch>
        </p:blipFill>
        <p:spPr>
          <a:xfrm>
            <a:off x="949181" y="1600200"/>
            <a:ext cx="7242463" cy="4343400"/>
          </a:xfrm>
        </p:spPr>
      </p:pic>
    </p:spTree>
    <p:extLst>
      <p:ext uri="{BB962C8B-B14F-4D97-AF65-F5344CB8AC3E}">
        <p14:creationId xmlns:p14="http://schemas.microsoft.com/office/powerpoint/2010/main" val="1632855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49275" y="107576"/>
            <a:ext cx="8042276" cy="1035424"/>
          </a:xfrm>
        </p:spPr>
        <p:txBody>
          <a:bodyPr/>
          <a:lstStyle/>
          <a:p>
            <a:pPr eaLnBrk="1" hangingPunct="1"/>
            <a:r>
              <a:rPr lang="en-US" sz="4800" i="1" dirty="0"/>
              <a:t>Social Referencing</a:t>
            </a:r>
          </a:p>
        </p:txBody>
      </p:sp>
      <p:sp>
        <p:nvSpPr>
          <p:cNvPr id="20483" name="Content Placeholder 2"/>
          <p:cNvSpPr>
            <a:spLocks noGrp="1"/>
          </p:cNvSpPr>
          <p:nvPr>
            <p:ph idx="1"/>
          </p:nvPr>
        </p:nvSpPr>
        <p:spPr>
          <a:xfrm>
            <a:off x="152400" y="1143000"/>
            <a:ext cx="5486399" cy="5714999"/>
          </a:xfrm>
        </p:spPr>
        <p:txBody>
          <a:bodyPr>
            <a:normAutofit fontScale="92500" lnSpcReduction="10000"/>
          </a:bodyPr>
          <a:lstStyle/>
          <a:p>
            <a:pPr eaLnBrk="1" hangingPunct="1">
              <a:buClr>
                <a:schemeClr val="tx2"/>
              </a:buClr>
            </a:pPr>
            <a:r>
              <a:rPr lang="en-US" dirty="0"/>
              <a:t>Social Referencing:</a:t>
            </a:r>
          </a:p>
          <a:p>
            <a:pPr lvl="1" eaLnBrk="1" hangingPunct="1">
              <a:buClr>
                <a:schemeClr val="bg2"/>
              </a:buClr>
            </a:pPr>
            <a:r>
              <a:rPr lang="en-US" dirty="0"/>
              <a:t>looking at another’s facial, vocal, or bodily expression as a discriminative stimulus for one’s own behavior</a:t>
            </a:r>
          </a:p>
          <a:p>
            <a:pPr lvl="1">
              <a:lnSpc>
                <a:spcPct val="90000"/>
              </a:lnSpc>
            </a:pPr>
            <a:r>
              <a:rPr lang="en-US" dirty="0"/>
              <a:t>In ambiguous or uncertain contexts, maternal expressive facial cues come reliably to predict positive or aversive consequences for the infant’s responses. </a:t>
            </a:r>
          </a:p>
          <a:p>
            <a:pPr lvl="1">
              <a:lnSpc>
                <a:spcPct val="90000"/>
              </a:lnSpc>
            </a:pPr>
            <a:r>
              <a:rPr lang="en-US" dirty="0">
                <a:hlinkClick r:id="rId3"/>
              </a:rPr>
              <a:t>1:08 example of social referencing-visual cliff</a:t>
            </a:r>
            <a:endParaRPr lang="en-US" dirty="0"/>
          </a:p>
          <a:p>
            <a:pPr lvl="2">
              <a:buClr>
                <a:schemeClr val="bg2"/>
              </a:buClr>
            </a:pPr>
            <a:r>
              <a:rPr lang="en-US" sz="1300" dirty="0"/>
              <a:t>https://</a:t>
            </a:r>
            <a:r>
              <a:rPr lang="en-US" sz="1300" dirty="0" err="1"/>
              <a:t>www.youtube.com</a:t>
            </a:r>
            <a:r>
              <a:rPr lang="en-US" sz="1300" dirty="0"/>
              <a:t>/</a:t>
            </a:r>
            <a:r>
              <a:rPr lang="en-US" sz="1300" dirty="0" err="1"/>
              <a:t>watch?v</a:t>
            </a:r>
            <a:r>
              <a:rPr lang="en-US" sz="1300" dirty="0"/>
              <a:t>=Y6QtuU1L_A8</a:t>
            </a:r>
          </a:p>
          <a:p>
            <a:pPr lvl="1">
              <a:buClr>
                <a:schemeClr val="bg2"/>
              </a:buClr>
            </a:pPr>
            <a:r>
              <a:rPr lang="en-US" dirty="0"/>
              <a:t>EX: stranger approaches, child views face of caretaker, behaves with respect to her facial features</a:t>
            </a:r>
          </a:p>
          <a:p>
            <a:pPr lvl="2">
              <a:buClr>
                <a:schemeClr val="bg2"/>
              </a:buClr>
            </a:pPr>
            <a:r>
              <a:rPr lang="en-US" dirty="0"/>
              <a:t>Frowns, baby withdraws; smiles, baby approaches</a:t>
            </a:r>
          </a:p>
          <a:p>
            <a:pPr lvl="3">
              <a:buClr>
                <a:schemeClr val="bg2"/>
              </a:buClr>
            </a:pPr>
            <a:r>
              <a:rPr lang="en-US" dirty="0"/>
              <a:t>Smile = </a:t>
            </a:r>
            <a:r>
              <a:rPr lang="en-US" dirty="0" err="1"/>
              <a:t>S</a:t>
            </a:r>
            <a:r>
              <a:rPr lang="en-US" baseline="30000" dirty="0" err="1"/>
              <a:t>r</a:t>
            </a:r>
            <a:endParaRPr lang="en-US" dirty="0"/>
          </a:p>
          <a:p>
            <a:pPr lvl="3">
              <a:buClr>
                <a:schemeClr val="bg2"/>
              </a:buClr>
            </a:pPr>
            <a:r>
              <a:rPr lang="en-US" dirty="0"/>
              <a:t>Frown = </a:t>
            </a:r>
            <a:r>
              <a:rPr lang="en-US" dirty="0" err="1"/>
              <a:t>S</a:t>
            </a:r>
            <a:r>
              <a:rPr lang="en-US" baseline="30000" dirty="0" err="1"/>
              <a:t>p</a:t>
            </a:r>
            <a:endParaRPr lang="en-US" dirty="0"/>
          </a:p>
          <a:p>
            <a:pPr lvl="2">
              <a:buClr>
                <a:schemeClr val="bg2"/>
              </a:buClr>
            </a:pPr>
            <a:endParaRPr lang="en-US" dirty="0"/>
          </a:p>
          <a:p>
            <a:pPr lvl="1" eaLnBrk="1" hangingPunct="1">
              <a:buClr>
                <a:schemeClr val="bg2"/>
              </a:buClr>
            </a:pPr>
            <a:endParaRPr lang="en-US" dirty="0"/>
          </a:p>
          <a:p>
            <a:pPr lvl="1" eaLnBrk="1" hangingPunct="1">
              <a:buClr>
                <a:schemeClr val="bg2"/>
              </a:buClr>
            </a:pPr>
            <a:endParaRPr lang="en-US" dirty="0"/>
          </a:p>
          <a:p>
            <a:pPr lvl="1" eaLnBrk="1" hangingPunct="1">
              <a:buClr>
                <a:schemeClr val="bg2"/>
              </a:buClr>
            </a:pPr>
            <a:endParaRPr lang="en-US" dirty="0"/>
          </a:p>
        </p:txBody>
      </p:sp>
      <p:pic>
        <p:nvPicPr>
          <p:cNvPr id="4" name="Picture 3" descr="Child is looking at mom who is waving finger and puckering lips." title="Child looking at mom"/>
          <p:cNvPicPr>
            <a:picLocks noChangeAspect="1"/>
          </p:cNvPicPr>
          <p:nvPr/>
        </p:nvPicPr>
        <p:blipFill>
          <a:blip r:embed="rId4"/>
          <a:stretch>
            <a:fillRect/>
          </a:stretch>
        </p:blipFill>
        <p:spPr>
          <a:xfrm>
            <a:off x="5791200" y="1955800"/>
            <a:ext cx="3124200" cy="4597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34076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2263140" y="152400"/>
            <a:ext cx="6616700" cy="1412875"/>
          </a:xfrm>
        </p:spPr>
        <p:txBody>
          <a:bodyPr>
            <a:normAutofit fontScale="90000"/>
          </a:bodyPr>
          <a:lstStyle/>
          <a:p>
            <a:r>
              <a:rPr lang="en-US" sz="4800" i="1" dirty="0"/>
              <a:t>Social Behavior as Operant Interactions</a:t>
            </a:r>
            <a:r>
              <a:rPr lang="en-US" sz="4800" dirty="0"/>
              <a:t> </a:t>
            </a:r>
          </a:p>
        </p:txBody>
      </p:sp>
      <p:sp>
        <p:nvSpPr>
          <p:cNvPr id="82947" name="Rectangle 3"/>
          <p:cNvSpPr>
            <a:spLocks noGrp="1"/>
          </p:cNvSpPr>
          <p:nvPr>
            <p:ph idx="1"/>
          </p:nvPr>
        </p:nvSpPr>
        <p:spPr>
          <a:xfrm>
            <a:off x="1752600" y="1565276"/>
            <a:ext cx="7162800" cy="5207000"/>
          </a:xfrm>
        </p:spPr>
        <p:txBody>
          <a:bodyPr>
            <a:noAutofit/>
          </a:bodyPr>
          <a:lstStyle/>
          <a:p>
            <a:pPr marL="0" indent="0">
              <a:spcBef>
                <a:spcPts val="0"/>
              </a:spcBef>
              <a:buClr>
                <a:schemeClr val="tx2"/>
              </a:buClr>
            </a:pPr>
            <a:r>
              <a:rPr lang="en-US" sz="1400" dirty="0"/>
              <a:t>Social transactions are reciprocal</a:t>
            </a:r>
          </a:p>
          <a:p>
            <a:pPr marL="0" indent="0">
              <a:spcBef>
                <a:spcPts val="0"/>
              </a:spcBef>
              <a:buClr>
                <a:schemeClr val="tx2"/>
              </a:buClr>
            </a:pPr>
            <a:r>
              <a:rPr lang="en-US" sz="1400" dirty="0"/>
              <a:t>Behavior is controlled by social stimuli and at the same time serves as a social stimuli.  This is the essence of social interaction!</a:t>
            </a:r>
          </a:p>
          <a:p>
            <a:pPr marL="0" indent="0">
              <a:spcBef>
                <a:spcPts val="0"/>
              </a:spcBef>
              <a:buClr>
                <a:schemeClr val="tx2"/>
              </a:buClr>
            </a:pPr>
            <a:endParaRPr lang="en-US" sz="1400" dirty="0"/>
          </a:p>
          <a:p>
            <a:pPr marL="0" indent="0">
              <a:spcBef>
                <a:spcPts val="0"/>
              </a:spcBef>
              <a:buClr>
                <a:schemeClr val="tx2"/>
              </a:buClr>
            </a:pPr>
            <a:r>
              <a:rPr lang="en-US" sz="1400" dirty="0"/>
              <a:t>EXAMPLE:  Bert and Ernie meet</a:t>
            </a:r>
          </a:p>
          <a:p>
            <a:pPr marL="0" indent="0">
              <a:spcBef>
                <a:spcPts val="0"/>
              </a:spcBef>
              <a:buClr>
                <a:schemeClr val="tx2"/>
              </a:buClr>
            </a:pPr>
            <a:endParaRPr lang="en-US" sz="1400" dirty="0"/>
          </a:p>
          <a:p>
            <a:pPr marL="0" indent="0">
              <a:spcBef>
                <a:spcPts val="0"/>
              </a:spcBef>
              <a:buClr>
                <a:schemeClr val="tx2"/>
              </a:buClr>
              <a:buNone/>
            </a:pPr>
            <a:r>
              <a:rPr lang="en-US" sz="1400" dirty="0"/>
              <a:t>Bert's Contingency:   </a:t>
            </a:r>
          </a:p>
          <a:p>
            <a:pPr marL="0" indent="0">
              <a:spcBef>
                <a:spcPts val="0"/>
              </a:spcBef>
              <a:buClr>
                <a:schemeClr val="tx2"/>
              </a:buClr>
              <a:buNone/>
            </a:pPr>
            <a:r>
              <a:rPr lang="en-US" sz="1400" dirty="0"/>
              <a:t>        </a:t>
            </a:r>
          </a:p>
          <a:p>
            <a:pPr marL="0" indent="0">
              <a:spcBef>
                <a:spcPts val="0"/>
              </a:spcBef>
              <a:buClr>
                <a:schemeClr val="tx2"/>
              </a:buClr>
              <a:buFont typeface="Candara" pitchFamily="34" charset="0"/>
              <a:buNone/>
            </a:pPr>
            <a:r>
              <a:rPr lang="en-US" sz="1400" dirty="0"/>
              <a:t>	 Sees Ernie →  "Hi Ernie" →   E smiles  </a:t>
            </a:r>
          </a:p>
          <a:p>
            <a:pPr marL="0" indent="0">
              <a:spcBef>
                <a:spcPts val="0"/>
              </a:spcBef>
              <a:buClr>
                <a:schemeClr val="tx2"/>
              </a:buClr>
              <a:buFont typeface="Candara" pitchFamily="34" charset="0"/>
              <a:buNone/>
            </a:pPr>
            <a:endParaRPr lang="en-US" sz="1400" dirty="0"/>
          </a:p>
          <a:p>
            <a:pPr marL="0" indent="0">
              <a:spcBef>
                <a:spcPts val="0"/>
              </a:spcBef>
              <a:buClr>
                <a:schemeClr val="tx2"/>
              </a:buClr>
              <a:buFont typeface="Candara" pitchFamily="34" charset="0"/>
              <a:buNone/>
            </a:pPr>
            <a:r>
              <a:rPr lang="en-US" sz="1400" dirty="0"/>
              <a:t>	  </a:t>
            </a:r>
            <a:r>
              <a:rPr lang="en-US" sz="1400" dirty="0" err="1"/>
              <a:t>S</a:t>
            </a:r>
            <a:r>
              <a:rPr lang="en-US" sz="1400" baseline="30000" dirty="0" err="1"/>
              <a:t>d</a:t>
            </a:r>
            <a:r>
              <a:rPr lang="en-US" sz="1400" dirty="0"/>
              <a:t>    →            R      →        </a:t>
            </a:r>
            <a:r>
              <a:rPr lang="en-US" sz="1400" dirty="0" err="1"/>
              <a:t>S</a:t>
            </a:r>
            <a:r>
              <a:rPr lang="en-US" sz="1400" baseline="30000" dirty="0" err="1"/>
              <a:t>r</a:t>
            </a:r>
            <a:r>
              <a:rPr lang="en-US" sz="1400" baseline="30000" dirty="0"/>
              <a:t>+</a:t>
            </a:r>
            <a:r>
              <a:rPr lang="en-US" sz="1400" dirty="0"/>
              <a:t>    </a:t>
            </a:r>
          </a:p>
          <a:p>
            <a:pPr marL="0" indent="0">
              <a:spcBef>
                <a:spcPts val="0"/>
              </a:spcBef>
              <a:buClr>
                <a:schemeClr val="tx2"/>
              </a:buClr>
              <a:buFont typeface="Candara" pitchFamily="34" charset="0"/>
              <a:buNone/>
            </a:pPr>
            <a:endParaRPr lang="en-US" sz="1400" dirty="0"/>
          </a:p>
          <a:p>
            <a:pPr marL="0" indent="0">
              <a:spcBef>
                <a:spcPts val="0"/>
              </a:spcBef>
              <a:buClr>
                <a:schemeClr val="tx2"/>
              </a:buClr>
              <a:buFont typeface="Candara" pitchFamily="34" charset="0"/>
              <a:buNone/>
            </a:pPr>
            <a:r>
              <a:rPr lang="en-US" sz="1400" dirty="0"/>
              <a:t>		( Setting Event =  Walking  along) </a:t>
            </a:r>
          </a:p>
          <a:p>
            <a:pPr marL="0" indent="0">
              <a:spcBef>
                <a:spcPts val="0"/>
              </a:spcBef>
              <a:buClr>
                <a:schemeClr val="tx2"/>
              </a:buClr>
              <a:buFont typeface="Candara" pitchFamily="34" charset="0"/>
              <a:buNone/>
            </a:pPr>
            <a:endParaRPr lang="en-US" sz="1400" dirty="0"/>
          </a:p>
          <a:p>
            <a:pPr marL="0" indent="0">
              <a:spcBef>
                <a:spcPts val="0"/>
              </a:spcBef>
              <a:buClr>
                <a:schemeClr val="tx2"/>
              </a:buClr>
              <a:buFont typeface="Candara" pitchFamily="34" charset="0"/>
              <a:buNone/>
            </a:pPr>
            <a:r>
              <a:rPr lang="en-US" sz="1400" dirty="0"/>
              <a:t> 	 </a:t>
            </a:r>
          </a:p>
          <a:p>
            <a:pPr marL="0" indent="0">
              <a:spcBef>
                <a:spcPts val="0"/>
              </a:spcBef>
              <a:buClr>
                <a:schemeClr val="tx2"/>
              </a:buClr>
              <a:buFont typeface="Candara" pitchFamily="34" charset="0"/>
              <a:buNone/>
            </a:pPr>
            <a:r>
              <a:rPr lang="en-US" sz="1400" dirty="0"/>
              <a:t>Ernie's Contingency:</a:t>
            </a:r>
          </a:p>
          <a:p>
            <a:pPr marL="0" indent="0">
              <a:spcBef>
                <a:spcPts val="0"/>
              </a:spcBef>
              <a:buClr>
                <a:schemeClr val="tx2"/>
              </a:buClr>
              <a:buFont typeface="Candara" pitchFamily="34" charset="0"/>
              <a:buNone/>
            </a:pPr>
            <a:endParaRPr lang="en-US" sz="1400" dirty="0"/>
          </a:p>
          <a:p>
            <a:pPr marL="0" indent="0">
              <a:spcBef>
                <a:spcPts val="0"/>
              </a:spcBef>
              <a:buClr>
                <a:schemeClr val="tx2"/>
              </a:buClr>
              <a:buFont typeface="Candara" pitchFamily="34" charset="0"/>
              <a:buNone/>
            </a:pPr>
            <a:endParaRPr lang="en-US" sz="1400" dirty="0"/>
          </a:p>
          <a:p>
            <a:pPr marL="0" indent="0">
              <a:spcBef>
                <a:spcPts val="0"/>
              </a:spcBef>
              <a:buClr>
                <a:schemeClr val="tx2"/>
              </a:buClr>
              <a:buFont typeface="Candara" pitchFamily="34" charset="0"/>
              <a:buNone/>
            </a:pPr>
            <a:r>
              <a:rPr lang="en-US" sz="1400" dirty="0"/>
              <a:t>	   "Hi Ernie“ → E smiles→  Bert Smiles </a:t>
            </a:r>
          </a:p>
          <a:p>
            <a:pPr marL="0" indent="0">
              <a:spcBef>
                <a:spcPts val="0"/>
              </a:spcBef>
              <a:buClr>
                <a:schemeClr val="tx2"/>
              </a:buClr>
              <a:buFont typeface="Candara" pitchFamily="34" charset="0"/>
              <a:buNone/>
            </a:pPr>
            <a:endParaRPr lang="en-US" sz="1400" dirty="0"/>
          </a:p>
          <a:p>
            <a:pPr marL="0" indent="0">
              <a:spcBef>
                <a:spcPts val="0"/>
              </a:spcBef>
              <a:buClr>
                <a:schemeClr val="tx2"/>
              </a:buClr>
              <a:buFont typeface="Candara" pitchFamily="34" charset="0"/>
              <a:buNone/>
            </a:pPr>
            <a:r>
              <a:rPr lang="en-US" sz="1400" dirty="0"/>
              <a:t>	   </a:t>
            </a:r>
            <a:r>
              <a:rPr lang="en-US" sz="1400" dirty="0" err="1"/>
              <a:t>S</a:t>
            </a:r>
            <a:r>
              <a:rPr lang="en-US" sz="1400" baseline="30000" dirty="0" err="1"/>
              <a:t>d</a:t>
            </a:r>
            <a:r>
              <a:rPr lang="en-US" sz="1400" dirty="0"/>
              <a:t>       →        R         →       </a:t>
            </a:r>
            <a:r>
              <a:rPr lang="en-US" sz="1400" dirty="0" err="1"/>
              <a:t>S</a:t>
            </a:r>
            <a:r>
              <a:rPr lang="en-US" sz="1400" baseline="30000" dirty="0" err="1"/>
              <a:t>r</a:t>
            </a:r>
            <a:r>
              <a:rPr lang="en-US" sz="1400" baseline="30000" dirty="0"/>
              <a:t>+</a:t>
            </a:r>
            <a:endParaRPr lang="en-US" sz="1400" dirty="0"/>
          </a:p>
          <a:p>
            <a:pPr marL="0" indent="0">
              <a:spcBef>
                <a:spcPts val="0"/>
              </a:spcBef>
              <a:buClr>
                <a:schemeClr val="tx2"/>
              </a:buClr>
              <a:buFont typeface="Candara" pitchFamily="34" charset="0"/>
              <a:buNone/>
            </a:pPr>
            <a:endParaRPr lang="en-US" sz="1400" dirty="0"/>
          </a:p>
          <a:p>
            <a:pPr marL="0" indent="0">
              <a:spcBef>
                <a:spcPts val="0"/>
              </a:spcBef>
              <a:buClr>
                <a:schemeClr val="tx2"/>
              </a:buClr>
              <a:buFont typeface="Candara" pitchFamily="34" charset="0"/>
              <a:buNone/>
            </a:pPr>
            <a:r>
              <a:rPr lang="en-US" sz="1400" dirty="0"/>
              <a:t>		 (Setting Event = In a good mood) </a:t>
            </a:r>
          </a:p>
        </p:txBody>
      </p:sp>
      <p:pic>
        <p:nvPicPr>
          <p:cNvPr id="4" name="Picture 3" descr="Picture 6.png"/>
          <p:cNvPicPr>
            <a:picLocks noChangeAspect="1"/>
          </p:cNvPicPr>
          <p:nvPr/>
        </p:nvPicPr>
        <p:blipFill>
          <a:blip r:embed="rId3"/>
          <a:stretch>
            <a:fillRect/>
          </a:stretch>
        </p:blipFill>
        <p:spPr>
          <a:xfrm>
            <a:off x="0" y="304800"/>
            <a:ext cx="1905000" cy="6197600"/>
          </a:xfrm>
          <a:prstGeom prst="rect">
            <a:avLst/>
          </a:prstGeom>
          <a:ln>
            <a:noFill/>
          </a:ln>
          <a:effectLst>
            <a:softEdge rad="112500"/>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0673"/>
            <a:ext cx="3503679" cy="1569527"/>
          </a:xfrm>
        </p:spPr>
        <p:txBody>
          <a:bodyPr/>
          <a:lstStyle/>
          <a:p>
            <a:r>
              <a:rPr lang="en-US" dirty="0"/>
              <a:t>Social Referencing</a:t>
            </a:r>
          </a:p>
        </p:txBody>
      </p:sp>
      <p:sp>
        <p:nvSpPr>
          <p:cNvPr id="3" name="Content Placeholder 2"/>
          <p:cNvSpPr>
            <a:spLocks noGrp="1"/>
          </p:cNvSpPr>
          <p:nvPr>
            <p:ph idx="1"/>
          </p:nvPr>
        </p:nvSpPr>
        <p:spPr>
          <a:xfrm>
            <a:off x="0" y="1752599"/>
            <a:ext cx="3810000" cy="5105401"/>
          </a:xfrm>
        </p:spPr>
        <p:txBody>
          <a:bodyPr>
            <a:normAutofit fontScale="92500"/>
          </a:bodyPr>
          <a:lstStyle/>
          <a:p>
            <a:pPr eaLnBrk="1" hangingPunct="1">
              <a:buClr>
                <a:schemeClr val="tx2"/>
              </a:buClr>
            </a:pPr>
            <a:r>
              <a:rPr lang="en-US" dirty="0"/>
              <a:t>Conditioning of Meaningless Arbitrary Cues</a:t>
            </a:r>
          </a:p>
          <a:p>
            <a:pPr eaLnBrk="1" hangingPunct="1">
              <a:buClr>
                <a:schemeClr val="tx2"/>
              </a:buClr>
            </a:pPr>
            <a:r>
              <a:rPr lang="en-US" dirty="0" err="1"/>
              <a:t>Gerwirtz</a:t>
            </a:r>
            <a:r>
              <a:rPr lang="en-US" dirty="0"/>
              <a:t> &amp; </a:t>
            </a:r>
            <a:r>
              <a:rPr lang="en-US" dirty="0" err="1"/>
              <a:t>Pelaez-Nogueras</a:t>
            </a:r>
            <a:r>
              <a:rPr lang="en-US" dirty="0"/>
              <a:t> (1992c)</a:t>
            </a:r>
          </a:p>
          <a:p>
            <a:pPr lvl="1">
              <a:buClr>
                <a:schemeClr val="tx2"/>
              </a:buClr>
            </a:pPr>
            <a:r>
              <a:rPr lang="en-US" dirty="0"/>
              <a:t>Covered object</a:t>
            </a:r>
          </a:p>
          <a:p>
            <a:pPr lvl="1">
              <a:buClr>
                <a:schemeClr val="tx2"/>
              </a:buClr>
            </a:pPr>
            <a:r>
              <a:rPr lang="en-US" dirty="0"/>
              <a:t>Positive signal = nice toy</a:t>
            </a:r>
          </a:p>
          <a:p>
            <a:pPr lvl="1">
              <a:buClr>
                <a:schemeClr val="tx2"/>
              </a:buClr>
            </a:pPr>
            <a:r>
              <a:rPr lang="en-US" dirty="0"/>
              <a:t>Negative signal = aversive (noise, smell)</a:t>
            </a:r>
          </a:p>
          <a:p>
            <a:pPr>
              <a:buClr>
                <a:schemeClr val="tx2"/>
              </a:buClr>
            </a:pPr>
            <a:r>
              <a:rPr lang="en-US" dirty="0"/>
              <a:t>After conditioning, babies only reached after referencing the positive signal</a:t>
            </a:r>
          </a:p>
          <a:p>
            <a:pPr lvl="1">
              <a:buClr>
                <a:schemeClr val="tx2"/>
              </a:buClr>
            </a:pPr>
            <a:endParaRPr lang="en-US" dirty="0"/>
          </a:p>
          <a:p>
            <a:endParaRPr lang="en-US" dirty="0"/>
          </a:p>
        </p:txBody>
      </p:sp>
      <p:pic>
        <p:nvPicPr>
          <p:cNvPr id="5" name="Picture 4" descr="In Gerwirtz &amp; Pelaez-Nogueras (1992c), mothers gave arbitrary signals. This signal meant an approach would be consequtaed with an aversive stimulus" title="Mom giving Negative Signal"/>
          <p:cNvPicPr>
            <a:picLocks noChangeAspect="1"/>
          </p:cNvPicPr>
          <p:nvPr/>
        </p:nvPicPr>
        <p:blipFill>
          <a:blip r:embed="rId3">
            <a:lum bright="-8000" contrast="23000"/>
          </a:blip>
          <a:stretch>
            <a:fillRect/>
          </a:stretch>
        </p:blipFill>
        <p:spPr>
          <a:xfrm>
            <a:off x="3810000" y="3183448"/>
            <a:ext cx="5297554" cy="3445727"/>
          </a:xfrm>
          <a:prstGeom prst="rect">
            <a:avLst/>
          </a:prstGeom>
        </p:spPr>
      </p:pic>
      <p:pic>
        <p:nvPicPr>
          <p:cNvPr id="4" name="Picture 4" descr="In Gerwirtz &amp; Pelaez-Nogueras (1992c), mothers gave arbitrary signals. This signal meant an approach would be positively reinforced." title="Mom giving Positive Signal"/>
          <p:cNvPicPr>
            <a:picLocks noChangeAspect="1" noChangeArrowheads="1"/>
          </p:cNvPicPr>
          <p:nvPr/>
        </p:nvPicPr>
        <p:blipFill>
          <a:blip r:embed="rId4"/>
          <a:srcRect/>
          <a:stretch>
            <a:fillRect/>
          </a:stretch>
        </p:blipFill>
        <p:spPr bwMode="auto">
          <a:xfrm>
            <a:off x="4038600" y="30673"/>
            <a:ext cx="5235417" cy="3152775"/>
          </a:xfrm>
          <a:prstGeom prst="rect">
            <a:avLst/>
          </a:prstGeom>
          <a:noFill/>
        </p:spPr>
      </p:pic>
      <p:sp>
        <p:nvSpPr>
          <p:cNvPr id="6" name="TextBox 5"/>
          <p:cNvSpPr txBox="1"/>
          <p:nvPr/>
        </p:nvSpPr>
        <p:spPr>
          <a:xfrm>
            <a:off x="4002154" y="2537117"/>
            <a:ext cx="4383154" cy="646331"/>
          </a:xfrm>
          <a:prstGeom prst="rect">
            <a:avLst/>
          </a:prstGeom>
          <a:noFill/>
        </p:spPr>
        <p:txBody>
          <a:bodyPr wrap="square" rtlCol="0">
            <a:spAutoFit/>
          </a:bodyPr>
          <a:lstStyle/>
          <a:p>
            <a:r>
              <a:rPr lang="en-US" sz="3600" b="1" dirty="0">
                <a:solidFill>
                  <a:srgbClr val="008000"/>
                </a:solidFill>
              </a:rPr>
              <a:t>Positive Signal</a:t>
            </a:r>
          </a:p>
        </p:txBody>
      </p:sp>
      <p:sp>
        <p:nvSpPr>
          <p:cNvPr id="7" name="TextBox 6"/>
          <p:cNvSpPr txBox="1"/>
          <p:nvPr/>
        </p:nvSpPr>
        <p:spPr>
          <a:xfrm>
            <a:off x="4038600" y="5798178"/>
            <a:ext cx="4800600" cy="646331"/>
          </a:xfrm>
          <a:prstGeom prst="rect">
            <a:avLst/>
          </a:prstGeom>
          <a:noFill/>
        </p:spPr>
        <p:txBody>
          <a:bodyPr wrap="square" rtlCol="0">
            <a:spAutoFit/>
          </a:bodyPr>
          <a:lstStyle/>
          <a:p>
            <a:r>
              <a:rPr lang="en-US" sz="3600" b="1" dirty="0">
                <a:solidFill>
                  <a:srgbClr val="FF0000"/>
                </a:solidFill>
              </a:rPr>
              <a:t>Negative Signal</a:t>
            </a:r>
          </a:p>
        </p:txBody>
      </p:sp>
    </p:spTree>
    <p:extLst>
      <p:ext uri="{BB962C8B-B14F-4D97-AF65-F5344CB8AC3E}">
        <p14:creationId xmlns:p14="http://schemas.microsoft.com/office/powerpoint/2010/main" val="3745091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Referencing</a:t>
            </a:r>
            <a:br>
              <a:rPr lang="en-US" dirty="0"/>
            </a:br>
            <a:endParaRPr lang="en-US" dirty="0"/>
          </a:p>
        </p:txBody>
      </p:sp>
      <p:sp>
        <p:nvSpPr>
          <p:cNvPr id="3" name="Content Placeholder 2"/>
          <p:cNvSpPr>
            <a:spLocks noGrp="1"/>
          </p:cNvSpPr>
          <p:nvPr>
            <p:ph idx="1"/>
          </p:nvPr>
        </p:nvSpPr>
        <p:spPr>
          <a:xfrm>
            <a:off x="498474" y="4495800"/>
            <a:ext cx="8340726" cy="2362200"/>
          </a:xfrm>
        </p:spPr>
        <p:txBody>
          <a:bodyPr>
            <a:normAutofit/>
          </a:bodyPr>
          <a:lstStyle/>
          <a:p>
            <a:pPr marL="0" indent="0" algn="ctr">
              <a:lnSpc>
                <a:spcPct val="90000"/>
              </a:lnSpc>
              <a:buNone/>
            </a:pPr>
            <a:r>
              <a:rPr lang="en-US" sz="2400" dirty="0"/>
              <a:t>Facial expressions are the most important cues in natural settings</a:t>
            </a:r>
          </a:p>
          <a:p>
            <a:pPr marL="0" indent="0" algn="ctr">
              <a:lnSpc>
                <a:spcPct val="90000"/>
              </a:lnSpc>
              <a:buNone/>
            </a:pPr>
            <a:r>
              <a:rPr lang="en-US" sz="2400" dirty="0"/>
              <a:t>The child learns that the caregiver’s facial expression of joy or fear becomes reliably associated with specific consequences</a:t>
            </a:r>
          </a:p>
        </p:txBody>
      </p:sp>
      <p:pic>
        <p:nvPicPr>
          <p:cNvPr id="4" name="Picture 4" descr="Photo 5-3 joyful face-cue" title="Woman smiling"/>
          <p:cNvPicPr>
            <a:picLocks noChangeAspect="1" noChangeArrowheads="1"/>
          </p:cNvPicPr>
          <p:nvPr/>
        </p:nvPicPr>
        <p:blipFill>
          <a:blip r:embed="rId3"/>
          <a:srcRect l="25036" r="23240"/>
          <a:stretch>
            <a:fillRect/>
          </a:stretch>
        </p:blipFill>
        <p:spPr bwMode="auto">
          <a:xfrm>
            <a:off x="2209800" y="1296334"/>
            <a:ext cx="1787526" cy="2603085"/>
          </a:xfrm>
          <a:prstGeom prst="rect">
            <a:avLst/>
          </a:prstGeom>
          <a:noFill/>
        </p:spPr>
      </p:pic>
      <p:pic>
        <p:nvPicPr>
          <p:cNvPr id="5" name="Picture 5" descr="Photo 5-4 fearful face-cue" title="Scared woman"/>
          <p:cNvPicPr>
            <a:picLocks noChangeAspect="1" noChangeArrowheads="1"/>
          </p:cNvPicPr>
          <p:nvPr/>
        </p:nvPicPr>
        <p:blipFill>
          <a:blip r:embed="rId4"/>
          <a:srcRect r="8698" b="7048"/>
          <a:stretch>
            <a:fillRect/>
          </a:stretch>
        </p:blipFill>
        <p:spPr bwMode="auto">
          <a:xfrm>
            <a:off x="4343400" y="1268790"/>
            <a:ext cx="1803664" cy="2603085"/>
          </a:xfrm>
          <a:prstGeom prst="rect">
            <a:avLst/>
          </a:prstGeom>
          <a:noFill/>
        </p:spPr>
      </p:pic>
    </p:spTree>
    <p:extLst>
      <p:ext uri="{BB962C8B-B14F-4D97-AF65-F5344CB8AC3E}">
        <p14:creationId xmlns:p14="http://schemas.microsoft.com/office/powerpoint/2010/main" val="1829776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400" dirty="0"/>
              <a:t>Conditioning of Joyful &amp; Fearful Originally Meaningful Maternal Cues</a:t>
            </a:r>
            <a:br>
              <a:rPr lang="en-US" sz="2400" dirty="0"/>
            </a:br>
            <a:r>
              <a:rPr lang="en-US" sz="2400" dirty="0"/>
              <a:t>PELAEZ-NOGUERAS (1992a)</a:t>
            </a:r>
          </a:p>
        </p:txBody>
      </p:sp>
      <p:sp>
        <p:nvSpPr>
          <p:cNvPr id="3" name="Content Placeholder 2"/>
          <p:cNvSpPr>
            <a:spLocks noGrp="1"/>
          </p:cNvSpPr>
          <p:nvPr>
            <p:ph idx="1"/>
          </p:nvPr>
        </p:nvSpPr>
        <p:spPr>
          <a:xfrm>
            <a:off x="381000" y="1600200"/>
            <a:ext cx="7673787" cy="4876800"/>
          </a:xfrm>
        </p:spPr>
        <p:txBody>
          <a:bodyPr/>
          <a:lstStyle/>
          <a:p>
            <a:pPr marL="0" indent="0">
              <a:buNone/>
            </a:pPr>
            <a:endParaRPr lang="en-US" dirty="0"/>
          </a:p>
          <a:p>
            <a:r>
              <a:rPr lang="en-US" dirty="0"/>
              <a:t>Very similar to previous study, but with younger infants (4-5 </a:t>
            </a:r>
            <a:r>
              <a:rPr lang="en-US" dirty="0" err="1"/>
              <a:t>mo</a:t>
            </a:r>
            <a:r>
              <a:rPr lang="en-US" dirty="0"/>
              <a:t>) who did not engage in social referencing</a:t>
            </a:r>
          </a:p>
          <a:p>
            <a:r>
              <a:rPr lang="en-US" dirty="0"/>
              <a:t>Reinforcing consequence paired with joyful expression</a:t>
            </a:r>
          </a:p>
          <a:p>
            <a:r>
              <a:rPr lang="en-US" dirty="0"/>
              <a:t>Aversive consequence paired with fearful expression</a:t>
            </a:r>
          </a:p>
        </p:txBody>
      </p:sp>
    </p:spTree>
    <p:extLst>
      <p:ext uri="{BB962C8B-B14F-4D97-AF65-F5344CB8AC3E}">
        <p14:creationId xmlns:p14="http://schemas.microsoft.com/office/powerpoint/2010/main" val="3509196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Conditioning of Joyful &amp; Fearful Originally Meaningful Maternal Cues</a:t>
            </a:r>
            <a:br>
              <a:rPr lang="en-US" sz="2400" dirty="0"/>
            </a:br>
            <a:r>
              <a:rPr lang="en-US" sz="2400" dirty="0"/>
              <a:t>PELAEZ-NOGUERAS (1992a)</a:t>
            </a:r>
          </a:p>
        </p:txBody>
      </p:sp>
      <p:pic>
        <p:nvPicPr>
          <p:cNvPr id="4" name="Picture 3" descr="Graph demonstrates median percentage of reaching across 10 children. Median percentage of reaching increases from baseline levels in the conditioning phases with joyful cues and decrease with fearful cues. " title="10.12 Results of the Learning of Social Referencing"/>
          <p:cNvPicPr>
            <a:picLocks noChangeAspect="1"/>
          </p:cNvPicPr>
          <p:nvPr/>
        </p:nvPicPr>
        <p:blipFill>
          <a:blip r:embed="rId3"/>
          <a:stretch>
            <a:fillRect/>
          </a:stretch>
        </p:blipFill>
        <p:spPr>
          <a:xfrm>
            <a:off x="533400" y="1600200"/>
            <a:ext cx="7302500" cy="5194300"/>
          </a:xfrm>
          <a:prstGeom prst="rect">
            <a:avLst/>
          </a:prstGeom>
        </p:spPr>
      </p:pic>
    </p:spTree>
    <p:extLst>
      <p:ext uri="{BB962C8B-B14F-4D97-AF65-F5344CB8AC3E}">
        <p14:creationId xmlns:p14="http://schemas.microsoft.com/office/powerpoint/2010/main" val="1071541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Referencing</a:t>
            </a:r>
          </a:p>
        </p:txBody>
      </p:sp>
      <p:sp>
        <p:nvSpPr>
          <p:cNvPr id="3" name="Content Placeholder 2"/>
          <p:cNvSpPr>
            <a:spLocks noGrp="1"/>
          </p:cNvSpPr>
          <p:nvPr>
            <p:ph idx="1"/>
          </p:nvPr>
        </p:nvSpPr>
        <p:spPr>
          <a:xfrm>
            <a:off x="549275" y="2895600"/>
            <a:ext cx="8042276" cy="1447800"/>
          </a:xfrm>
        </p:spPr>
        <p:txBody>
          <a:bodyPr>
            <a:normAutofit/>
          </a:bodyPr>
          <a:lstStyle/>
          <a:p>
            <a:pPr algn="ctr"/>
            <a:r>
              <a:rPr lang="en-US" sz="2800" b="1" dirty="0"/>
              <a:t>One of the first complex social behaviors!</a:t>
            </a:r>
          </a:p>
          <a:p>
            <a:pPr algn="ctr"/>
            <a:r>
              <a:rPr lang="en-US" sz="2800" b="1" dirty="0"/>
              <a:t>Facial features of others important</a:t>
            </a:r>
          </a:p>
        </p:txBody>
      </p:sp>
    </p:spTree>
    <p:extLst>
      <p:ext uri="{BB962C8B-B14F-4D97-AF65-F5344CB8AC3E}">
        <p14:creationId xmlns:p14="http://schemas.microsoft.com/office/powerpoint/2010/main" val="2688637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49" y="107576"/>
            <a:ext cx="4522752" cy="1336956"/>
          </a:xfrm>
        </p:spPr>
        <p:txBody>
          <a:bodyPr/>
          <a:lstStyle/>
          <a:p>
            <a:r>
              <a:rPr lang="en-US" dirty="0"/>
              <a:t>Sibling Rivalry</a:t>
            </a:r>
            <a:br>
              <a:rPr lang="en-US" dirty="0"/>
            </a:br>
            <a:r>
              <a:rPr lang="en-US" dirty="0"/>
              <a:t>&amp; Jealousy</a:t>
            </a:r>
          </a:p>
        </p:txBody>
      </p:sp>
      <p:sp>
        <p:nvSpPr>
          <p:cNvPr id="7" name="Content Placeholder 6">
            <a:extLst>
              <a:ext uri="{FF2B5EF4-FFF2-40B4-BE49-F238E27FC236}">
                <a16:creationId xmlns:a16="http://schemas.microsoft.com/office/drawing/2014/main" id="{64CCE70E-972C-CA44-B0FE-E4365BA2980A}"/>
              </a:ext>
            </a:extLst>
          </p:cNvPr>
          <p:cNvSpPr>
            <a:spLocks noGrp="1"/>
          </p:cNvSpPr>
          <p:nvPr>
            <p:ph idx="1"/>
          </p:nvPr>
        </p:nvSpPr>
        <p:spPr>
          <a:xfrm>
            <a:off x="5532735" y="4876800"/>
            <a:ext cx="3058816" cy="1066800"/>
          </a:xfrm>
        </p:spPr>
        <p:txBody>
          <a:bodyPr/>
          <a:lstStyle/>
          <a:p>
            <a:pPr marL="0" indent="0" algn="ctr">
              <a:buNone/>
            </a:pPr>
            <a:r>
              <a:rPr lang="en-US" dirty="0"/>
              <a:t>Cause of sibling rivalry?</a:t>
            </a:r>
          </a:p>
          <a:p>
            <a:endParaRPr lang="en-US" dirty="0"/>
          </a:p>
        </p:txBody>
      </p:sp>
      <p:pic>
        <p:nvPicPr>
          <p:cNvPr id="4" name="Picture 3"/>
          <p:cNvPicPr>
            <a:picLocks noChangeAspect="1"/>
          </p:cNvPicPr>
          <p:nvPr/>
        </p:nvPicPr>
        <p:blipFill>
          <a:blip r:embed="rId3"/>
          <a:stretch>
            <a:fillRect/>
          </a:stretch>
        </p:blipFill>
        <p:spPr>
          <a:xfrm>
            <a:off x="79113" y="1905000"/>
            <a:ext cx="5102487" cy="4876800"/>
          </a:xfrm>
          <a:prstGeom prst="rect">
            <a:avLst/>
          </a:prstGeom>
          <a:ln>
            <a:noFill/>
          </a:ln>
          <a:effectLst>
            <a:outerShdw blurRad="292100" dist="139700" dir="2700000" algn="tl" rotWithShape="0">
              <a:srgbClr val="333333">
                <a:alpha val="65000"/>
              </a:srgbClr>
            </a:outerShdw>
          </a:effectLst>
        </p:spPr>
      </p:pic>
      <p:pic>
        <p:nvPicPr>
          <p:cNvPr id="5" name="Picture 4" descr="Picture 8.png" title="Siblings fighting over remote"/>
          <p:cNvPicPr>
            <a:picLocks noChangeAspect="1"/>
          </p:cNvPicPr>
          <p:nvPr/>
        </p:nvPicPr>
        <p:blipFill>
          <a:blip r:embed="rId4"/>
          <a:stretch>
            <a:fillRect/>
          </a:stretch>
        </p:blipFill>
        <p:spPr>
          <a:xfrm>
            <a:off x="4851400" y="147972"/>
            <a:ext cx="4292600" cy="3492500"/>
          </a:xfrm>
          <a:prstGeom prst="snip2DiagRect">
            <a:avLst>
              <a:gd name="adj1" fmla="val 0"/>
              <a:gd name="adj2" fmla="val 29654"/>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Child holding marker next to infant sibling with drawing all over face" title="Child with mark and sibling"/>
          <p:cNvPicPr>
            <a:picLocks noChangeAspect="1"/>
          </p:cNvPicPr>
          <p:nvPr/>
        </p:nvPicPr>
        <p:blipFill>
          <a:blip r:embed="rId5"/>
          <a:stretch>
            <a:fillRect/>
          </a:stretch>
        </p:blipFill>
        <p:spPr>
          <a:xfrm>
            <a:off x="125448" y="1840771"/>
            <a:ext cx="5360952" cy="491496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54918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35106"/>
          </a:xfrm>
        </p:spPr>
        <p:txBody>
          <a:bodyPr/>
          <a:lstStyle/>
          <a:p>
            <a:r>
              <a:rPr lang="en-US" dirty="0"/>
              <a:t>Sibling Rivalry &amp; Jealousy</a:t>
            </a:r>
          </a:p>
        </p:txBody>
      </p:sp>
      <p:sp>
        <p:nvSpPr>
          <p:cNvPr id="3" name="Content Placeholder 2"/>
          <p:cNvSpPr>
            <a:spLocks noGrp="1"/>
          </p:cNvSpPr>
          <p:nvPr>
            <p:ph idx="1"/>
          </p:nvPr>
        </p:nvSpPr>
        <p:spPr>
          <a:xfrm>
            <a:off x="498474" y="1219200"/>
            <a:ext cx="7556313" cy="5410200"/>
          </a:xfrm>
        </p:spPr>
        <p:txBody>
          <a:bodyPr>
            <a:normAutofit lnSpcReduction="10000"/>
          </a:bodyPr>
          <a:lstStyle/>
          <a:p>
            <a:r>
              <a:rPr lang="en-US" sz="2400" dirty="0"/>
              <a:t>Usually occurs in triads (two children and father)</a:t>
            </a:r>
          </a:p>
          <a:p>
            <a:pPr lvl="1"/>
            <a:r>
              <a:rPr lang="en-US" sz="2000" dirty="0"/>
              <a:t>Setting event: telephone rings, neighbor at door</a:t>
            </a:r>
          </a:p>
          <a:p>
            <a:pPr lvl="1"/>
            <a:r>
              <a:rPr lang="en-US" sz="2000" dirty="0"/>
              <a:t>No attention for children</a:t>
            </a:r>
          </a:p>
          <a:p>
            <a:r>
              <a:rPr lang="en-US" sz="2400" dirty="0"/>
              <a:t>“Jealousy” not an explanation, it’s a description</a:t>
            </a:r>
          </a:p>
          <a:p>
            <a:pPr lvl="1"/>
            <a:r>
              <a:rPr lang="en-US" sz="2000" dirty="0"/>
              <a:t>Under what conditions does it occur?</a:t>
            </a:r>
          </a:p>
          <a:p>
            <a:pPr lvl="1"/>
            <a:r>
              <a:rPr lang="en-US" sz="2000" dirty="0"/>
              <a:t>Caregiver attention elsewhere is an </a:t>
            </a:r>
            <a:r>
              <a:rPr lang="en-US" sz="2000" dirty="0" err="1"/>
              <a:t>S</a:t>
            </a:r>
            <a:r>
              <a:rPr lang="en-US" sz="2000" baseline="30000" dirty="0" err="1"/>
              <a:t>d</a:t>
            </a:r>
            <a:r>
              <a:rPr lang="en-US" sz="2000" dirty="0"/>
              <a:t> for “jealous” behavior</a:t>
            </a:r>
          </a:p>
          <a:p>
            <a:pPr lvl="2"/>
            <a:r>
              <a:rPr lang="en-US" sz="2000" dirty="0"/>
              <a:t>Crying, whining, fussing, hitting, proximity seeking, frowning, pouting, blocking sibling = functional class of “jealous” behaviors</a:t>
            </a:r>
          </a:p>
          <a:p>
            <a:r>
              <a:rPr lang="en-US" sz="2400" dirty="0"/>
              <a:t>Caregiver falls victim to contingencies of negative reinforcement</a:t>
            </a:r>
          </a:p>
          <a:p>
            <a:pPr lvl="1"/>
            <a:r>
              <a:rPr lang="en-US" sz="2000" dirty="0"/>
              <a:t>Make it stop!</a:t>
            </a:r>
          </a:p>
          <a:p>
            <a:pPr lvl="1"/>
            <a:r>
              <a:rPr lang="en-US" sz="2000" dirty="0"/>
              <a:t>Jealous behavior more likely</a:t>
            </a:r>
          </a:p>
        </p:txBody>
      </p:sp>
    </p:spTree>
    <p:extLst>
      <p:ext uri="{BB962C8B-B14F-4D97-AF65-F5344CB8AC3E}">
        <p14:creationId xmlns:p14="http://schemas.microsoft.com/office/powerpoint/2010/main" val="3703313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35106"/>
          </a:xfrm>
        </p:spPr>
        <p:txBody>
          <a:bodyPr/>
          <a:lstStyle/>
          <a:p>
            <a:r>
              <a:rPr lang="en-US" dirty="0"/>
              <a:t>Sibling Rivalry &amp; Jealousy</a:t>
            </a:r>
          </a:p>
        </p:txBody>
      </p:sp>
      <p:sp>
        <p:nvSpPr>
          <p:cNvPr id="3" name="Content Placeholder 2"/>
          <p:cNvSpPr>
            <a:spLocks noGrp="1"/>
          </p:cNvSpPr>
          <p:nvPr>
            <p:ph idx="1"/>
          </p:nvPr>
        </p:nvSpPr>
        <p:spPr>
          <a:xfrm>
            <a:off x="498474" y="1219200"/>
            <a:ext cx="7556313" cy="5410200"/>
          </a:xfrm>
        </p:spPr>
        <p:txBody>
          <a:bodyPr>
            <a:normAutofit lnSpcReduction="10000"/>
          </a:bodyPr>
          <a:lstStyle/>
          <a:p>
            <a:r>
              <a:rPr lang="en-US" sz="2800" dirty="0"/>
              <a:t>Roth &amp; </a:t>
            </a:r>
            <a:r>
              <a:rPr lang="en-US" sz="2800" dirty="0" err="1"/>
              <a:t>Gerwitz</a:t>
            </a:r>
            <a:r>
              <a:rPr lang="en-US" sz="2800" dirty="0"/>
              <a:t> (1995)</a:t>
            </a:r>
          </a:p>
          <a:p>
            <a:pPr lvl="1"/>
            <a:r>
              <a:rPr lang="en-US" sz="2000" dirty="0"/>
              <a:t>Three sets of twins and their mothers (triad)</a:t>
            </a:r>
          </a:p>
          <a:p>
            <a:pPr lvl="1"/>
            <a:r>
              <a:rPr lang="en-US" sz="2000" dirty="0"/>
              <a:t>CRF for jealous behavior</a:t>
            </a:r>
          </a:p>
          <a:p>
            <a:pPr lvl="1"/>
            <a:r>
              <a:rPr lang="en-US" sz="2000" dirty="0"/>
              <a:t>DRO for non-jealous behavior</a:t>
            </a:r>
          </a:p>
          <a:p>
            <a:pPr lvl="1"/>
            <a:r>
              <a:rPr lang="en-US" sz="2000" dirty="0"/>
              <a:t>Then switched kids	</a:t>
            </a:r>
          </a:p>
          <a:p>
            <a:r>
              <a:rPr lang="en-US" sz="2400" dirty="0"/>
              <a:t>MUCH more jealous behavior for twin that was reinforced for it, relatively none for other twin</a:t>
            </a:r>
          </a:p>
          <a:p>
            <a:pPr lvl="1"/>
            <a:r>
              <a:rPr lang="en-US" sz="2000" dirty="0"/>
              <a:t>Shaped up longer and longer periods of non-jealous behavior throughout the study</a:t>
            </a:r>
          </a:p>
          <a:p>
            <a:pPr lvl="1"/>
            <a:endParaRPr lang="en-US" sz="2000" dirty="0"/>
          </a:p>
          <a:p>
            <a:pPr marL="0" indent="0" algn="ctr">
              <a:buNone/>
            </a:pPr>
            <a:r>
              <a:rPr lang="en-US" sz="2400" dirty="0"/>
              <a:t>Observational learning important here too.  One sibling views the jealous behavior of a sibling be reinforced, they imitate the action too </a:t>
            </a:r>
            <a:endParaRPr lang="en-US" sz="1800" dirty="0"/>
          </a:p>
          <a:p>
            <a:pPr lvl="1"/>
            <a:endParaRPr lang="en-US" dirty="0"/>
          </a:p>
        </p:txBody>
      </p:sp>
    </p:spTree>
    <p:extLst>
      <p:ext uri="{BB962C8B-B14F-4D97-AF65-F5344CB8AC3E}">
        <p14:creationId xmlns:p14="http://schemas.microsoft.com/office/powerpoint/2010/main" val="1075977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152400"/>
            <a:ext cx="8382000" cy="1371600"/>
          </a:xfrm>
        </p:spPr>
        <p:txBody>
          <a:bodyPr/>
          <a:lstStyle/>
          <a:p>
            <a:pPr eaLnBrk="1" hangingPunct="1"/>
            <a:r>
              <a:rPr lang="en-US" i="1" dirty="0"/>
              <a:t>Social Cognition &amp; Environment</a:t>
            </a:r>
          </a:p>
        </p:txBody>
      </p:sp>
      <p:sp>
        <p:nvSpPr>
          <p:cNvPr id="22531" name="Content Placeholder 2"/>
          <p:cNvSpPr>
            <a:spLocks noGrp="1"/>
          </p:cNvSpPr>
          <p:nvPr>
            <p:ph idx="1"/>
          </p:nvPr>
        </p:nvSpPr>
        <p:spPr>
          <a:xfrm>
            <a:off x="498474" y="1676400"/>
            <a:ext cx="7556313" cy="4876800"/>
          </a:xfrm>
        </p:spPr>
        <p:txBody>
          <a:bodyPr>
            <a:normAutofit lnSpcReduction="10000"/>
          </a:bodyPr>
          <a:lstStyle/>
          <a:p>
            <a:pPr eaLnBrk="1" hangingPunct="1">
              <a:buClr>
                <a:schemeClr val="tx2"/>
              </a:buClr>
            </a:pPr>
            <a:r>
              <a:rPr lang="en-US" dirty="0"/>
              <a:t>Social Cognition – development of social knowledge and reasoning (thinking and behaving) (Shantz, 1983)</a:t>
            </a:r>
            <a:endParaRPr lang="en-US" sz="600" dirty="0"/>
          </a:p>
          <a:p>
            <a:pPr lvl="1">
              <a:buClr>
                <a:schemeClr val="bg2"/>
              </a:buClr>
            </a:pPr>
            <a:r>
              <a:rPr lang="en-US" dirty="0"/>
              <a:t>Social Knowledge - knowing about things in social situations.</a:t>
            </a:r>
          </a:p>
          <a:p>
            <a:pPr lvl="2">
              <a:buClr>
                <a:schemeClr val="bg2"/>
              </a:buClr>
            </a:pPr>
            <a:r>
              <a:rPr lang="en-US" dirty="0"/>
              <a:t>Know about Halloween and wear a costume, know about baseball and bring a bat</a:t>
            </a:r>
          </a:p>
          <a:p>
            <a:pPr lvl="1" eaLnBrk="1" hangingPunct="1">
              <a:buClr>
                <a:schemeClr val="bg2"/>
              </a:buClr>
            </a:pPr>
            <a:r>
              <a:rPr lang="en-US" dirty="0"/>
              <a:t>Social Abilities – knowing how do do things of a social nature</a:t>
            </a:r>
          </a:p>
          <a:p>
            <a:pPr lvl="2">
              <a:buClr>
                <a:schemeClr val="bg2"/>
              </a:buClr>
            </a:pPr>
            <a:r>
              <a:rPr lang="en-US" dirty="0"/>
              <a:t>Initiate conversations, pretend play</a:t>
            </a:r>
          </a:p>
          <a:p>
            <a:pPr lvl="1" eaLnBrk="1" hangingPunct="1">
              <a:buClr>
                <a:schemeClr val="bg2"/>
              </a:buClr>
            </a:pPr>
            <a:r>
              <a:rPr lang="en-US" dirty="0"/>
              <a:t>Social Problem Solving – manipulations of public and private behavior to produce solutions to social problems</a:t>
            </a:r>
          </a:p>
          <a:p>
            <a:pPr lvl="2">
              <a:buClr>
                <a:schemeClr val="bg2"/>
              </a:buClr>
            </a:pPr>
            <a:r>
              <a:rPr lang="en-US" dirty="0"/>
              <a:t>Turn taking, sharing, backing down, bullying</a:t>
            </a:r>
          </a:p>
        </p:txBody>
      </p:sp>
    </p:spTree>
    <p:extLst>
      <p:ext uri="{BB962C8B-B14F-4D97-AF65-F5344CB8AC3E}">
        <p14:creationId xmlns:p14="http://schemas.microsoft.com/office/powerpoint/2010/main" val="432297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dirty="0"/>
              <a:t>Carrying Positions Affect Infant  Social Behavior</a:t>
            </a:r>
          </a:p>
        </p:txBody>
      </p:sp>
      <p:sp>
        <p:nvSpPr>
          <p:cNvPr id="120835" name="Rectangle 3"/>
          <p:cNvSpPr>
            <a:spLocks noGrp="1" noChangeArrowheads="1"/>
          </p:cNvSpPr>
          <p:nvPr>
            <p:ph sz="half" idx="1"/>
          </p:nvPr>
        </p:nvSpPr>
        <p:spPr>
          <a:xfrm>
            <a:off x="685799" y="1600200"/>
            <a:ext cx="3703955" cy="5257799"/>
          </a:xfrm>
        </p:spPr>
        <p:txBody>
          <a:bodyPr>
            <a:normAutofit/>
          </a:bodyPr>
          <a:lstStyle/>
          <a:p>
            <a:pPr algn="ctr">
              <a:buNone/>
            </a:pPr>
            <a:r>
              <a:rPr lang="en-US" dirty="0"/>
              <a:t>Child: Facing Inward</a:t>
            </a:r>
          </a:p>
          <a:p>
            <a:pPr>
              <a:buNone/>
            </a:pPr>
            <a:endParaRPr lang="en-US" dirty="0"/>
          </a:p>
          <a:p>
            <a:pPr>
              <a:buNone/>
            </a:pPr>
            <a:endParaRPr lang="en-US" dirty="0"/>
          </a:p>
          <a:p>
            <a:pPr>
              <a:buNone/>
            </a:pPr>
            <a:endParaRPr lang="en-US" dirty="0"/>
          </a:p>
          <a:p>
            <a:pPr algn="ctr">
              <a:buNone/>
            </a:pPr>
            <a:endParaRPr lang="en-US" dirty="0"/>
          </a:p>
          <a:p>
            <a:pPr algn="ctr">
              <a:buNone/>
            </a:pPr>
            <a:endParaRPr lang="en-US" dirty="0"/>
          </a:p>
          <a:p>
            <a:pPr algn="ctr">
              <a:spcBef>
                <a:spcPts val="0"/>
              </a:spcBef>
              <a:buNone/>
            </a:pPr>
            <a:endParaRPr lang="en-US" dirty="0"/>
          </a:p>
          <a:p>
            <a:pPr algn="ctr">
              <a:spcBef>
                <a:spcPts val="0"/>
              </a:spcBef>
              <a:buNone/>
            </a:pPr>
            <a:r>
              <a:rPr lang="en-US" dirty="0"/>
              <a:t>More sleeping time</a:t>
            </a:r>
          </a:p>
          <a:p>
            <a:pPr algn="ctr">
              <a:spcBef>
                <a:spcPts val="0"/>
              </a:spcBef>
              <a:buNone/>
            </a:pPr>
            <a:r>
              <a:rPr lang="en-US" dirty="0"/>
              <a:t>Rarely awake</a:t>
            </a:r>
          </a:p>
        </p:txBody>
      </p:sp>
      <p:sp>
        <p:nvSpPr>
          <p:cNvPr id="2" name="Content Placeholder 1">
            <a:extLst>
              <a:ext uri="{FF2B5EF4-FFF2-40B4-BE49-F238E27FC236}">
                <a16:creationId xmlns:a16="http://schemas.microsoft.com/office/drawing/2014/main" id="{09877E43-DCAF-6440-ABB9-7866CD9142D9}"/>
              </a:ext>
            </a:extLst>
          </p:cNvPr>
          <p:cNvSpPr>
            <a:spLocks noGrp="1"/>
          </p:cNvSpPr>
          <p:nvPr>
            <p:ph sz="half" idx="2"/>
          </p:nvPr>
        </p:nvSpPr>
        <p:spPr/>
        <p:txBody>
          <a:bodyPr>
            <a:normAutofit/>
          </a:bodyPr>
          <a:lstStyle/>
          <a:p>
            <a:pPr marL="0" indent="0" algn="ctr">
              <a:buNone/>
            </a:pPr>
            <a:r>
              <a:rPr lang="en-US" dirty="0"/>
              <a:t>Child: Facing Outward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spcBef>
                <a:spcPts val="0"/>
              </a:spcBef>
              <a:buNone/>
            </a:pPr>
            <a:endParaRPr lang="en-US" dirty="0"/>
          </a:p>
          <a:p>
            <a:pPr marL="0" indent="0" algn="ctr">
              <a:spcBef>
                <a:spcPts val="0"/>
              </a:spcBef>
              <a:buNone/>
            </a:pPr>
            <a:r>
              <a:rPr lang="en-US" dirty="0"/>
              <a:t>More active (arm/leg movements</a:t>
            </a:r>
          </a:p>
          <a:p>
            <a:pPr marL="0" indent="0" algn="ctr">
              <a:spcBef>
                <a:spcPts val="0"/>
              </a:spcBef>
              <a:buNone/>
            </a:pPr>
            <a:r>
              <a:rPr lang="en-US" dirty="0"/>
              <a:t>Attend to more </a:t>
            </a:r>
            <a:r>
              <a:rPr lang="en-US" dirty="0" err="1"/>
              <a:t>env</a:t>
            </a:r>
            <a:r>
              <a:rPr lang="en-US" dirty="0"/>
              <a:t>. stimuli</a:t>
            </a:r>
          </a:p>
        </p:txBody>
      </p:sp>
      <p:pic>
        <p:nvPicPr>
          <p:cNvPr id="120836" name="Picture 4" descr="Children who are carried facing out tend to be more active and attend to more environmental stimulli" title="Mom carrying baby facing out"/>
          <p:cNvPicPr>
            <a:picLocks noChangeAspect="1" noChangeArrowheads="1"/>
          </p:cNvPicPr>
          <p:nvPr/>
        </p:nvPicPr>
        <p:blipFill>
          <a:blip r:embed="rId3"/>
          <a:srcRect/>
          <a:stretch>
            <a:fillRect/>
          </a:stretch>
        </p:blipFill>
        <p:spPr bwMode="auto">
          <a:xfrm>
            <a:off x="5257800" y="1981200"/>
            <a:ext cx="2590800" cy="2743201"/>
          </a:xfrm>
          <a:prstGeom prst="rect">
            <a:avLst/>
          </a:prstGeom>
          <a:ln>
            <a:noFill/>
          </a:ln>
          <a:effectLst>
            <a:outerShdw blurRad="190500" algn="tl" rotWithShape="0">
              <a:srgbClr val="000000">
                <a:alpha val="70000"/>
              </a:srgbClr>
            </a:outerShdw>
          </a:effectLst>
        </p:spPr>
      </p:pic>
      <p:pic>
        <p:nvPicPr>
          <p:cNvPr id="120837" name="Picture 5" descr="Children who are carried facing inward tend to have more sleeping time and are rarely awake." title="Mom carrying baby facing inward"/>
          <p:cNvPicPr>
            <a:picLocks noChangeAspect="1" noChangeArrowheads="1"/>
          </p:cNvPicPr>
          <p:nvPr/>
        </p:nvPicPr>
        <p:blipFill>
          <a:blip r:embed="rId4"/>
          <a:srcRect/>
          <a:stretch>
            <a:fillRect/>
          </a:stretch>
        </p:blipFill>
        <p:spPr bwMode="auto">
          <a:xfrm>
            <a:off x="1447800" y="1981201"/>
            <a:ext cx="23622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6589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ther smiling at infant"/>
          <p:cNvPicPr>
            <a:picLocks noChangeAspect="1"/>
          </p:cNvPicPr>
          <p:nvPr/>
        </p:nvPicPr>
        <p:blipFill>
          <a:blip r:embed="rId3">
            <a:duotone>
              <a:schemeClr val="bg2">
                <a:shade val="45000"/>
                <a:satMod val="135000"/>
              </a:schemeClr>
              <a:prstClr val="white"/>
            </a:duotone>
          </a:blip>
          <a:stretch>
            <a:fillRect/>
          </a:stretch>
        </p:blipFill>
        <p:spPr>
          <a:xfrm>
            <a:off x="5584774" y="4549655"/>
            <a:ext cx="3559226" cy="2401155"/>
          </a:xfrm>
          <a:prstGeom prst="rect">
            <a:avLst/>
          </a:prstGeom>
          <a:ln>
            <a:noFill/>
          </a:ln>
          <a:effectLst>
            <a:softEdge rad="330200"/>
          </a:effectLst>
        </p:spPr>
      </p:pic>
      <p:sp>
        <p:nvSpPr>
          <p:cNvPr id="87042" name="Rectangle 2"/>
          <p:cNvSpPr>
            <a:spLocks noGrp="1"/>
          </p:cNvSpPr>
          <p:nvPr>
            <p:ph type="title"/>
          </p:nvPr>
        </p:nvSpPr>
        <p:spPr/>
        <p:txBody>
          <a:bodyPr>
            <a:normAutofit fontScale="90000"/>
          </a:bodyPr>
          <a:lstStyle/>
          <a:p>
            <a:r>
              <a:rPr lang="en-US" sz="4400" i="1" dirty="0"/>
              <a:t>The Function of Social Behavior</a:t>
            </a:r>
          </a:p>
        </p:txBody>
      </p:sp>
      <p:sp>
        <p:nvSpPr>
          <p:cNvPr id="3" name="Content Placeholder 2">
            <a:extLst>
              <a:ext uri="{FF2B5EF4-FFF2-40B4-BE49-F238E27FC236}">
                <a16:creationId xmlns:a16="http://schemas.microsoft.com/office/drawing/2014/main" id="{60341D23-A3D9-ED48-96E9-1A9C13BF7D70}"/>
              </a:ext>
            </a:extLst>
          </p:cNvPr>
          <p:cNvSpPr>
            <a:spLocks noGrp="1"/>
          </p:cNvSpPr>
          <p:nvPr>
            <p:ph idx="1"/>
          </p:nvPr>
        </p:nvSpPr>
        <p:spPr>
          <a:xfrm>
            <a:off x="529397" y="1599345"/>
            <a:ext cx="8042276" cy="4343400"/>
          </a:xfrm>
        </p:spPr>
        <p:txBody>
          <a:bodyPr>
            <a:normAutofit fontScale="92500" lnSpcReduction="10000"/>
          </a:bodyPr>
          <a:lstStyle/>
          <a:p>
            <a:pPr marL="685800" indent="-685800">
              <a:buFont typeface="Arial"/>
              <a:buChar char="•"/>
            </a:pPr>
            <a:r>
              <a:rPr lang="en-US" sz="2800" dirty="0"/>
              <a:t>Prosocial Behaviors: sympathetic, cooperative, empathetic, helpful, comforting, and generous manner</a:t>
            </a:r>
          </a:p>
          <a:p>
            <a:pPr marL="1143000" lvl="1" indent="-685800">
              <a:buFont typeface="Arial"/>
              <a:buChar char="•"/>
            </a:pPr>
            <a:r>
              <a:rPr lang="en-US" sz="2400" dirty="0"/>
              <a:t>All of the good social behaviors we want to see from our children</a:t>
            </a:r>
          </a:p>
          <a:p>
            <a:pPr marL="685800" indent="-685800">
              <a:buFont typeface="Arial"/>
              <a:buChar char="•"/>
            </a:pPr>
            <a:r>
              <a:rPr lang="en-US" sz="2800" dirty="0"/>
              <a:t>Universal behaviors at birth (reflexes, temperament, crying) immediately begin interacting with environment.  </a:t>
            </a:r>
          </a:p>
          <a:p>
            <a:pPr marL="685800" indent="-685800">
              <a:buFont typeface="Arial"/>
              <a:buChar char="•"/>
            </a:pPr>
            <a:r>
              <a:rPr lang="en-US" sz="2800" dirty="0"/>
              <a:t>ALWAYS IN THE INTERACTION: First look at phylogenetic contributions….</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98474" y="304800"/>
            <a:ext cx="7556313" cy="1371600"/>
          </a:xfrm>
        </p:spPr>
        <p:txBody>
          <a:bodyPr/>
          <a:lstStyle/>
          <a:p>
            <a:pPr eaLnBrk="1" hangingPunct="1"/>
            <a:r>
              <a:rPr lang="en-US" sz="3200" i="1" dirty="0" err="1"/>
              <a:t>Prosocial</a:t>
            </a:r>
            <a:r>
              <a:rPr lang="en-US" sz="3200" i="1" dirty="0"/>
              <a:t> Behaviors in Early Childhood (that lead to </a:t>
            </a:r>
            <a:r>
              <a:rPr lang="en-US" sz="3200" i="1" dirty="0" err="1"/>
              <a:t>prosocial</a:t>
            </a:r>
            <a:r>
              <a:rPr lang="en-US" sz="3200" i="1" dirty="0"/>
              <a:t> behavior in adolescence):</a:t>
            </a:r>
          </a:p>
        </p:txBody>
      </p:sp>
      <p:sp>
        <p:nvSpPr>
          <p:cNvPr id="24579" name="Content Placeholder 2"/>
          <p:cNvSpPr>
            <a:spLocks noGrp="1"/>
          </p:cNvSpPr>
          <p:nvPr>
            <p:ph idx="1"/>
          </p:nvPr>
        </p:nvSpPr>
        <p:spPr>
          <a:xfrm>
            <a:off x="498474" y="1981200"/>
            <a:ext cx="7556313" cy="4876800"/>
          </a:xfrm>
        </p:spPr>
        <p:txBody>
          <a:bodyPr>
            <a:normAutofit lnSpcReduction="10000"/>
          </a:bodyPr>
          <a:lstStyle/>
          <a:p>
            <a:pPr>
              <a:buClr>
                <a:schemeClr val="tx2"/>
              </a:buClr>
            </a:pPr>
            <a:r>
              <a:rPr lang="en-US" dirty="0" err="1"/>
              <a:t>Prosocial</a:t>
            </a:r>
            <a:r>
              <a:rPr lang="en-US" dirty="0"/>
              <a:t> behaviors:</a:t>
            </a:r>
          </a:p>
          <a:p>
            <a:pPr lvl="1" eaLnBrk="1" hangingPunct="1">
              <a:buClr>
                <a:schemeClr val="bg2"/>
              </a:buClr>
            </a:pPr>
            <a:r>
              <a:rPr lang="en-US" dirty="0"/>
              <a:t>cooperation</a:t>
            </a:r>
          </a:p>
          <a:p>
            <a:pPr lvl="1" eaLnBrk="1" hangingPunct="1">
              <a:buClr>
                <a:schemeClr val="bg2"/>
              </a:buClr>
            </a:pPr>
            <a:r>
              <a:rPr lang="en-US" dirty="0"/>
              <a:t>emphatic responses </a:t>
            </a:r>
          </a:p>
          <a:p>
            <a:pPr lvl="1" eaLnBrk="1" hangingPunct="1">
              <a:buClr>
                <a:schemeClr val="bg2"/>
              </a:buClr>
            </a:pPr>
            <a:r>
              <a:rPr lang="en-US" dirty="0"/>
              <a:t>sharing</a:t>
            </a:r>
          </a:p>
          <a:p>
            <a:pPr lvl="1" eaLnBrk="1" hangingPunct="1">
              <a:buClr>
                <a:schemeClr val="bg2"/>
              </a:buClr>
            </a:pPr>
            <a:r>
              <a:rPr lang="en-US" dirty="0"/>
              <a:t>honesty</a:t>
            </a:r>
          </a:p>
          <a:p>
            <a:pPr lvl="1" eaLnBrk="1" hangingPunct="1">
              <a:buClr>
                <a:schemeClr val="bg2"/>
              </a:buClr>
            </a:pPr>
            <a:r>
              <a:rPr lang="en-US" dirty="0"/>
              <a:t>justice</a:t>
            </a:r>
          </a:p>
          <a:p>
            <a:pPr lvl="1" eaLnBrk="1" hangingPunct="1">
              <a:buClr>
                <a:schemeClr val="bg2"/>
              </a:buClr>
            </a:pPr>
            <a:r>
              <a:rPr lang="en-US" dirty="0"/>
              <a:t>loyalty</a:t>
            </a:r>
          </a:p>
          <a:p>
            <a:pPr lvl="1" eaLnBrk="1" hangingPunct="1">
              <a:buClr>
                <a:schemeClr val="bg2"/>
              </a:buClr>
            </a:pPr>
            <a:r>
              <a:rPr lang="en-US" dirty="0"/>
              <a:t>conscience</a:t>
            </a:r>
          </a:p>
          <a:p>
            <a:pPr lvl="1" eaLnBrk="1" hangingPunct="1">
              <a:buClr>
                <a:schemeClr val="bg2"/>
              </a:buClr>
            </a:pPr>
            <a:r>
              <a:rPr lang="en-US" b="1" dirty="0"/>
              <a:t>Altruism</a:t>
            </a:r>
          </a:p>
          <a:p>
            <a:pPr>
              <a:buClr>
                <a:schemeClr val="bg2"/>
              </a:buClr>
            </a:pPr>
            <a:r>
              <a:rPr lang="en-US" dirty="0"/>
              <a:t>How Achieved? </a:t>
            </a:r>
          </a:p>
          <a:p>
            <a:pPr lvl="1">
              <a:buClr>
                <a:schemeClr val="bg2"/>
              </a:buClr>
            </a:pPr>
            <a:r>
              <a:rPr lang="en-US" dirty="0"/>
              <a:t>Modeling/imitation</a:t>
            </a:r>
          </a:p>
          <a:p>
            <a:pPr lvl="1">
              <a:buClr>
                <a:schemeClr val="bg2"/>
              </a:buClr>
            </a:pPr>
            <a:r>
              <a:rPr lang="en-US" dirty="0"/>
              <a:t>Reinforcement </a:t>
            </a:r>
          </a:p>
        </p:txBody>
      </p:sp>
      <p:pic>
        <p:nvPicPr>
          <p:cNvPr id="4" name="Picture 3" title="Boys sharing pie"/>
          <p:cNvPicPr>
            <a:picLocks noChangeAspect="1"/>
          </p:cNvPicPr>
          <p:nvPr/>
        </p:nvPicPr>
        <p:blipFill>
          <a:blip r:embed="rId3"/>
          <a:stretch>
            <a:fillRect/>
          </a:stretch>
        </p:blipFill>
        <p:spPr>
          <a:xfrm>
            <a:off x="4572000" y="2481263"/>
            <a:ext cx="4229100" cy="364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9950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p:cNvSpPr>
          <p:nvPr>
            <p:ph type="title"/>
          </p:nvPr>
        </p:nvSpPr>
        <p:spPr>
          <a:xfrm>
            <a:off x="381000" y="434976"/>
            <a:ext cx="7772400" cy="1165224"/>
          </a:xfrm>
        </p:spPr>
        <p:txBody>
          <a:bodyPr/>
          <a:lstStyle/>
          <a:p>
            <a:r>
              <a:rPr lang="en-US" i="1" dirty="0"/>
              <a:t>Moral</a:t>
            </a:r>
            <a:br>
              <a:rPr lang="en-US" i="1" dirty="0"/>
            </a:br>
            <a:r>
              <a:rPr lang="en-US" i="1" dirty="0"/>
              <a:t> Development</a:t>
            </a:r>
          </a:p>
        </p:txBody>
      </p:sp>
      <p:pic>
        <p:nvPicPr>
          <p:cNvPr id="4" name="Picture 3" descr="Man with bandage on head says to woman, &quot;I ran into a lowerina moral standard.&quot;" title="Morality Comic"/>
          <p:cNvPicPr>
            <a:picLocks noChangeAspect="1"/>
          </p:cNvPicPr>
          <p:nvPr/>
        </p:nvPicPr>
        <p:blipFill>
          <a:blip r:embed="rId3"/>
          <a:stretch>
            <a:fillRect/>
          </a:stretch>
        </p:blipFill>
        <p:spPr>
          <a:xfrm rot="891588">
            <a:off x="336496" y="3111084"/>
            <a:ext cx="4415470" cy="32000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Two men are sitting and drinking. One says, &quot;so - how did your date go?&quot; The other replies, &quot;Lousy! - She tried to impose her moral standards on me!&quot;" title="Morality Comic 2"/>
          <p:cNvPicPr>
            <a:picLocks noChangeAspect="1"/>
          </p:cNvPicPr>
          <p:nvPr/>
        </p:nvPicPr>
        <p:blipFill>
          <a:blip r:embed="rId4"/>
          <a:stretch>
            <a:fillRect/>
          </a:stretch>
        </p:blipFill>
        <p:spPr>
          <a:xfrm rot="21187703">
            <a:off x="4349437" y="1863023"/>
            <a:ext cx="4602613" cy="3484981"/>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0" h="19050"/>
            <a:contourClr>
              <a:srgbClr val="969696"/>
            </a:contourClr>
          </a:sp3d>
        </p:spPr>
      </p:pic>
    </p:spTree>
    <p:extLst>
      <p:ext uri="{BB962C8B-B14F-4D97-AF65-F5344CB8AC3E}">
        <p14:creationId xmlns:p14="http://schemas.microsoft.com/office/powerpoint/2010/main" val="1202036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498474" y="179294"/>
            <a:ext cx="7556313" cy="1116106"/>
          </a:xfrm>
        </p:spPr>
        <p:txBody>
          <a:bodyPr/>
          <a:lstStyle/>
          <a:p>
            <a:r>
              <a:rPr lang="en-US" sz="4800" i="1" dirty="0"/>
              <a:t>Moral Development</a:t>
            </a:r>
          </a:p>
        </p:txBody>
      </p:sp>
      <p:sp>
        <p:nvSpPr>
          <p:cNvPr id="39939" name="Rectangle 3"/>
          <p:cNvSpPr>
            <a:spLocks noGrp="1"/>
          </p:cNvSpPr>
          <p:nvPr>
            <p:ph idx="1"/>
          </p:nvPr>
        </p:nvSpPr>
        <p:spPr>
          <a:xfrm>
            <a:off x="498474" y="1066800"/>
            <a:ext cx="7556313" cy="4144963"/>
          </a:xfrm>
        </p:spPr>
        <p:txBody>
          <a:bodyPr/>
          <a:lstStyle/>
          <a:p>
            <a:pPr>
              <a:buClr>
                <a:schemeClr val="tx2"/>
              </a:buClr>
            </a:pPr>
            <a:r>
              <a:rPr lang="en-US" dirty="0"/>
              <a:t>Two main approaches to moral development :</a:t>
            </a:r>
          </a:p>
          <a:p>
            <a:pPr lvl="1"/>
            <a:endParaRPr lang="en-US" b="1" dirty="0"/>
          </a:p>
          <a:p>
            <a:pPr lvl="1">
              <a:buClr>
                <a:schemeClr val="bg2"/>
              </a:buClr>
            </a:pPr>
            <a:r>
              <a:rPr lang="en-US" dirty="0"/>
              <a:t>The behavior-analytic approach</a:t>
            </a:r>
          </a:p>
          <a:p>
            <a:pPr lvl="2">
              <a:buClr>
                <a:schemeClr val="bg2"/>
              </a:buClr>
            </a:pPr>
            <a:r>
              <a:rPr lang="en-US" dirty="0"/>
              <a:t>Interaction </a:t>
            </a:r>
          </a:p>
          <a:p>
            <a:pPr lvl="1">
              <a:buClr>
                <a:schemeClr val="bg2"/>
              </a:buClr>
            </a:pPr>
            <a:endParaRPr lang="en-US" dirty="0"/>
          </a:p>
          <a:p>
            <a:pPr lvl="1">
              <a:buClr>
                <a:schemeClr val="bg2"/>
              </a:buClr>
            </a:pPr>
            <a:r>
              <a:rPr lang="en-US" dirty="0"/>
              <a:t>Kohlberg’s cognitive-developmental approach	</a:t>
            </a:r>
          </a:p>
          <a:p>
            <a:pPr lvl="2">
              <a:buClr>
                <a:schemeClr val="bg2"/>
              </a:buClr>
            </a:pPr>
            <a:r>
              <a:rPr lang="en-US" dirty="0"/>
              <a:t>Stages</a:t>
            </a:r>
          </a:p>
        </p:txBody>
      </p:sp>
      <p:pic>
        <p:nvPicPr>
          <p:cNvPr id="4" name="Picture 3" title="Monky speaks no evil, sees no evil, hears no evil."/>
          <p:cNvPicPr>
            <a:picLocks noChangeAspect="1"/>
          </p:cNvPicPr>
          <p:nvPr/>
        </p:nvPicPr>
        <p:blipFill>
          <a:blip r:embed="rId3"/>
          <a:srcRect b="42009"/>
          <a:stretch>
            <a:fillRect/>
          </a:stretch>
        </p:blipFill>
        <p:spPr>
          <a:xfrm>
            <a:off x="1143000" y="4419600"/>
            <a:ext cx="5334000" cy="20621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68463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z="4000" dirty="0"/>
              <a:t>Morality:</a:t>
            </a:r>
            <a:br>
              <a:rPr lang="en-US" sz="4000" dirty="0"/>
            </a:br>
            <a:r>
              <a:rPr lang="en-US" sz="4000" dirty="0"/>
              <a:t>Behavior-Analytic Approach</a:t>
            </a:r>
          </a:p>
        </p:txBody>
      </p:sp>
      <p:sp>
        <p:nvSpPr>
          <p:cNvPr id="123907" name="Rectangle 3"/>
          <p:cNvSpPr>
            <a:spLocks noGrp="1" noChangeArrowheads="1"/>
          </p:cNvSpPr>
          <p:nvPr>
            <p:ph idx="1"/>
          </p:nvPr>
        </p:nvSpPr>
        <p:spPr>
          <a:xfrm>
            <a:off x="498474" y="1600200"/>
            <a:ext cx="8416926" cy="5257800"/>
          </a:xfrm>
        </p:spPr>
        <p:txBody>
          <a:bodyPr>
            <a:normAutofit lnSpcReduction="10000"/>
          </a:bodyPr>
          <a:lstStyle/>
          <a:p>
            <a:pPr>
              <a:lnSpc>
                <a:spcPct val="80000"/>
              </a:lnSpc>
            </a:pPr>
            <a:r>
              <a:rPr lang="en-US" sz="2800" dirty="0"/>
              <a:t>An increasingly sophisticated repertoire of behaviors to further one’s long-term interests based on predicted outcomes.</a:t>
            </a:r>
          </a:p>
          <a:p>
            <a:pPr lvl="1">
              <a:lnSpc>
                <a:spcPct val="80000"/>
              </a:lnSpc>
            </a:pPr>
            <a:r>
              <a:rPr lang="en-US" sz="2400" dirty="0"/>
              <a:t>Perspective taking!</a:t>
            </a:r>
          </a:p>
          <a:p>
            <a:pPr>
              <a:lnSpc>
                <a:spcPct val="80000"/>
              </a:lnSpc>
            </a:pPr>
            <a:r>
              <a:rPr lang="en-US" sz="2800" dirty="0"/>
              <a:t>An organized system of </a:t>
            </a:r>
            <a:r>
              <a:rPr lang="en-US" sz="2800" b="1" dirty="0"/>
              <a:t>rule governed behavior </a:t>
            </a:r>
            <a:r>
              <a:rPr lang="en-US" sz="2800" dirty="0"/>
              <a:t>that controls behavior patterns that society considers “moral”.</a:t>
            </a:r>
          </a:p>
          <a:p>
            <a:pPr lvl="1">
              <a:lnSpc>
                <a:spcPct val="80000"/>
              </a:lnSpc>
            </a:pPr>
            <a:r>
              <a:rPr lang="en-US" sz="2400" dirty="0"/>
              <a:t>Sometimes goes against the best interest of the person.  Rules are </a:t>
            </a:r>
            <a:r>
              <a:rPr lang="en-US" sz="2400" b="1" u="sng" dirty="0"/>
              <a:t>so</a:t>
            </a:r>
            <a:r>
              <a:rPr lang="en-US" sz="2400" dirty="0"/>
              <a:t> important to moral bx.</a:t>
            </a:r>
          </a:p>
          <a:p>
            <a:pPr>
              <a:lnSpc>
                <a:spcPct val="80000"/>
              </a:lnSpc>
            </a:pPr>
            <a:r>
              <a:rPr lang="en-US" sz="2800" dirty="0"/>
              <a:t>Develops from the interaction of the child and environment in active interaction.</a:t>
            </a:r>
          </a:p>
          <a:p>
            <a:pPr>
              <a:lnSpc>
                <a:spcPct val="80000"/>
              </a:lnSpc>
            </a:pPr>
            <a:r>
              <a:rPr lang="en-US" sz="2800" dirty="0"/>
              <a:t>Context crucial (think different culture’s morality!)</a:t>
            </a:r>
          </a:p>
          <a:p>
            <a:pPr>
              <a:lnSpc>
                <a:spcPct val="80000"/>
              </a:lnSpc>
              <a:buFont typeface="Wingdings" pitchFamily="-112" charset="2"/>
              <a:buNone/>
            </a:pPr>
            <a:r>
              <a:rPr lang="en-US" sz="2400" dirty="0"/>
              <a:t>	</a:t>
            </a:r>
          </a:p>
        </p:txBody>
      </p:sp>
    </p:spTree>
    <p:extLst>
      <p:ext uri="{BB962C8B-B14F-4D97-AF65-F5344CB8AC3E}">
        <p14:creationId xmlns:p14="http://schemas.microsoft.com/office/powerpoint/2010/main" val="12548668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z="4000" dirty="0"/>
              <a:t>A Cognitive View of Morality:</a:t>
            </a:r>
            <a:br>
              <a:rPr lang="en-US" sz="4000" dirty="0"/>
            </a:br>
            <a:r>
              <a:rPr lang="en-US" sz="4000" dirty="0"/>
              <a:t>Kohlberg’s Theory </a:t>
            </a:r>
          </a:p>
        </p:txBody>
      </p:sp>
      <p:sp>
        <p:nvSpPr>
          <p:cNvPr id="125955" name="Rectangle 3"/>
          <p:cNvSpPr>
            <a:spLocks noGrp="1" noChangeArrowheads="1"/>
          </p:cNvSpPr>
          <p:nvPr>
            <p:ph idx="1"/>
          </p:nvPr>
        </p:nvSpPr>
        <p:spPr>
          <a:xfrm>
            <a:off x="685800" y="1981200"/>
            <a:ext cx="7772400" cy="4572000"/>
          </a:xfrm>
        </p:spPr>
        <p:txBody>
          <a:bodyPr>
            <a:noAutofit/>
          </a:bodyPr>
          <a:lstStyle/>
          <a:p>
            <a:pPr>
              <a:lnSpc>
                <a:spcPct val="80000"/>
              </a:lnSpc>
            </a:pPr>
            <a:r>
              <a:rPr lang="en-US" dirty="0"/>
              <a:t>Moral Reasoning – maturity and stages</a:t>
            </a:r>
          </a:p>
          <a:p>
            <a:pPr lvl="1">
              <a:lnSpc>
                <a:spcPct val="80000"/>
              </a:lnSpc>
            </a:pPr>
            <a:r>
              <a:rPr lang="en-US" dirty="0"/>
              <a:t>Based on hypothetic dilemmas (only males)</a:t>
            </a:r>
          </a:p>
          <a:p>
            <a:pPr>
              <a:lnSpc>
                <a:spcPct val="80000"/>
              </a:lnSpc>
            </a:pPr>
            <a:r>
              <a:rPr lang="en-US" dirty="0"/>
              <a:t>Level I – </a:t>
            </a:r>
            <a:r>
              <a:rPr lang="en-US" dirty="0" err="1"/>
              <a:t>Preconventional</a:t>
            </a:r>
            <a:r>
              <a:rPr lang="en-US" dirty="0"/>
              <a:t> Morality</a:t>
            </a:r>
          </a:p>
          <a:p>
            <a:pPr lvl="1">
              <a:lnSpc>
                <a:spcPct val="80000"/>
              </a:lnSpc>
            </a:pPr>
            <a:r>
              <a:rPr lang="en-US" sz="2000" dirty="0"/>
              <a:t>Stage 1) Tangible consequences</a:t>
            </a:r>
          </a:p>
          <a:p>
            <a:pPr lvl="1">
              <a:lnSpc>
                <a:spcPct val="80000"/>
              </a:lnSpc>
            </a:pPr>
            <a:r>
              <a:rPr lang="en-US" sz="2000" dirty="0"/>
              <a:t>Stage 2) Hedonistic get rewards/avoid punishment</a:t>
            </a:r>
          </a:p>
          <a:p>
            <a:pPr>
              <a:lnSpc>
                <a:spcPct val="80000"/>
              </a:lnSpc>
            </a:pPr>
            <a:r>
              <a:rPr lang="en-US" dirty="0"/>
              <a:t>Level II - Conventional Morality</a:t>
            </a:r>
          </a:p>
          <a:p>
            <a:pPr lvl="1">
              <a:lnSpc>
                <a:spcPct val="80000"/>
              </a:lnSpc>
            </a:pPr>
            <a:r>
              <a:rPr lang="en-US" sz="2000" dirty="0"/>
              <a:t>Stage 3) Follows rules to get social approval</a:t>
            </a:r>
          </a:p>
          <a:p>
            <a:pPr lvl="1">
              <a:lnSpc>
                <a:spcPct val="80000"/>
              </a:lnSpc>
            </a:pPr>
            <a:r>
              <a:rPr lang="en-US" sz="2000" dirty="0"/>
              <a:t>Stage 4) Follow conventional rules to support social order</a:t>
            </a:r>
          </a:p>
          <a:p>
            <a:pPr>
              <a:lnSpc>
                <a:spcPct val="80000"/>
              </a:lnSpc>
            </a:pPr>
            <a:r>
              <a:rPr lang="en-US" dirty="0"/>
              <a:t>Level III – </a:t>
            </a:r>
            <a:r>
              <a:rPr lang="en-US" dirty="0" err="1"/>
              <a:t>Postconventional</a:t>
            </a:r>
            <a:r>
              <a:rPr lang="en-US" dirty="0"/>
              <a:t> Morality</a:t>
            </a:r>
          </a:p>
          <a:p>
            <a:pPr lvl="1">
              <a:lnSpc>
                <a:spcPct val="80000"/>
              </a:lnSpc>
            </a:pPr>
            <a:r>
              <a:rPr lang="en-US" sz="2000" dirty="0"/>
              <a:t>Stage 5) Have a social contract to do what is right</a:t>
            </a:r>
          </a:p>
          <a:p>
            <a:pPr lvl="1">
              <a:lnSpc>
                <a:spcPct val="80000"/>
              </a:lnSpc>
            </a:pPr>
            <a:r>
              <a:rPr lang="en-US" sz="2000" dirty="0"/>
              <a:t>Stage 6) Universal principles of justice, democracy, etc.</a:t>
            </a:r>
          </a:p>
        </p:txBody>
      </p:sp>
    </p:spTree>
    <p:extLst>
      <p:ext uri="{BB962C8B-B14F-4D97-AF65-F5344CB8AC3E}">
        <p14:creationId xmlns:p14="http://schemas.microsoft.com/office/powerpoint/2010/main" val="169199267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C8106-5395-CD41-9170-BAC74F20BB69}"/>
              </a:ext>
            </a:extLst>
          </p:cNvPr>
          <p:cNvSpPr>
            <a:spLocks noGrp="1"/>
          </p:cNvSpPr>
          <p:nvPr>
            <p:ph type="title"/>
          </p:nvPr>
        </p:nvSpPr>
        <p:spPr/>
        <p:txBody>
          <a:bodyPr/>
          <a:lstStyle/>
          <a:p>
            <a:r>
              <a:rPr lang="en-US" dirty="0"/>
              <a:t>Kohlberg’s Theory</a:t>
            </a:r>
          </a:p>
        </p:txBody>
      </p:sp>
      <p:sp>
        <p:nvSpPr>
          <p:cNvPr id="3" name="Content Placeholder 2">
            <a:extLst>
              <a:ext uri="{FF2B5EF4-FFF2-40B4-BE49-F238E27FC236}">
                <a16:creationId xmlns:a16="http://schemas.microsoft.com/office/drawing/2014/main" id="{D51138FC-4A05-384E-8CE3-493283A02E3D}"/>
              </a:ext>
            </a:extLst>
          </p:cNvPr>
          <p:cNvSpPr>
            <a:spLocks noGrp="1"/>
          </p:cNvSpPr>
          <p:nvPr>
            <p:ph idx="1"/>
          </p:nvPr>
        </p:nvSpPr>
        <p:spPr/>
        <p:txBody>
          <a:bodyPr/>
          <a:lstStyle/>
          <a:p>
            <a:r>
              <a:rPr lang="en-US" dirty="0">
                <a:hlinkClick r:id="rId3"/>
              </a:rPr>
              <a:t>2:59 Interactive Video Example of Kohlberg's Morality Theory</a:t>
            </a:r>
            <a:endParaRPr lang="en-US" dirty="0"/>
          </a:p>
          <a:p>
            <a:pPr lvl="1"/>
            <a:r>
              <a:rPr lang="en-US" dirty="0"/>
              <a:t>https://</a:t>
            </a:r>
            <a:r>
              <a:rPr lang="en-US" dirty="0" err="1"/>
              <a:t>www.youtube.com</a:t>
            </a:r>
            <a:r>
              <a:rPr lang="en-US" dirty="0"/>
              <a:t>/</a:t>
            </a:r>
            <a:r>
              <a:rPr lang="en-US" dirty="0" err="1"/>
              <a:t>watch?v</a:t>
            </a:r>
            <a:r>
              <a:rPr lang="en-US" dirty="0"/>
              <a:t>=YxJ07klMhr0</a:t>
            </a:r>
          </a:p>
          <a:p>
            <a:endParaRPr lang="en-US" dirty="0"/>
          </a:p>
        </p:txBody>
      </p:sp>
    </p:spTree>
    <p:extLst>
      <p:ext uri="{BB962C8B-B14F-4D97-AF65-F5344CB8AC3E}">
        <p14:creationId xmlns:p14="http://schemas.microsoft.com/office/powerpoint/2010/main" val="3567215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Kohlberg &amp; Behavioral Systems</a:t>
            </a:r>
          </a:p>
        </p:txBody>
      </p:sp>
      <p:sp>
        <p:nvSpPr>
          <p:cNvPr id="3" name="Content Placeholder 2"/>
          <p:cNvSpPr>
            <a:spLocks noGrp="1"/>
          </p:cNvSpPr>
          <p:nvPr>
            <p:ph idx="1"/>
          </p:nvPr>
        </p:nvSpPr>
        <p:spPr>
          <a:xfrm>
            <a:off x="498474" y="1600200"/>
            <a:ext cx="8112126" cy="4953000"/>
          </a:xfrm>
        </p:spPr>
        <p:txBody>
          <a:bodyPr/>
          <a:lstStyle/>
          <a:p>
            <a:r>
              <a:rPr lang="en-US" sz="2800" dirty="0"/>
              <a:t>Differences:</a:t>
            </a:r>
          </a:p>
          <a:p>
            <a:pPr lvl="1"/>
            <a:r>
              <a:rPr lang="en-US" sz="2400" dirty="0"/>
              <a:t>Absolutistic v. relativistic</a:t>
            </a:r>
          </a:p>
          <a:p>
            <a:pPr lvl="1"/>
            <a:r>
              <a:rPr lang="en-US" sz="2400" dirty="0"/>
              <a:t>Universal v. contextual</a:t>
            </a:r>
          </a:p>
          <a:p>
            <a:pPr lvl="1"/>
            <a:r>
              <a:rPr lang="en-US" sz="2400" dirty="0"/>
              <a:t>Schemes (in </a:t>
            </a:r>
            <a:r>
              <a:rPr lang="en-US" sz="2400" dirty="0">
                <a:sym typeface="Wingdings"/>
              </a:rPr>
              <a:t> out)</a:t>
            </a:r>
            <a:r>
              <a:rPr lang="en-US" sz="2400" dirty="0"/>
              <a:t> v. person-environment interaction</a:t>
            </a:r>
          </a:p>
          <a:p>
            <a:pPr marL="228600" lvl="1" indent="0">
              <a:buNone/>
            </a:pPr>
            <a:endParaRPr lang="en-US" sz="2400" dirty="0"/>
          </a:p>
          <a:p>
            <a:pPr marL="228600" lvl="1" indent="0" algn="ctr">
              <a:buNone/>
            </a:pPr>
            <a:r>
              <a:rPr lang="en-US" sz="2400" dirty="0"/>
              <a:t>Can you think of any ways that morality changes based on culture?</a:t>
            </a:r>
          </a:p>
          <a:p>
            <a:pPr marL="228600" lvl="1" indent="0" algn="ctr">
              <a:buNone/>
            </a:pPr>
            <a:r>
              <a:rPr lang="en-US" sz="2400" dirty="0"/>
              <a:t>Circumstance?</a:t>
            </a:r>
          </a:p>
          <a:p>
            <a:pPr marL="228600" lvl="1" indent="0" algn="ctr">
              <a:buNone/>
            </a:pPr>
            <a:r>
              <a:rPr lang="en-US" sz="2400" dirty="0"/>
              <a:t>SO CLOSE to moral breakdown!</a:t>
            </a:r>
          </a:p>
          <a:p>
            <a:pPr lvl="1"/>
            <a:endParaRPr lang="en-US" dirty="0"/>
          </a:p>
        </p:txBody>
      </p:sp>
    </p:spTree>
    <p:extLst>
      <p:ext uri="{BB962C8B-B14F-4D97-AF65-F5344CB8AC3E}">
        <p14:creationId xmlns:p14="http://schemas.microsoft.com/office/powerpoint/2010/main" val="422491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en-US" sz="3700" i="1" dirty="0"/>
              <a:t>Why Important?</a:t>
            </a:r>
          </a:p>
        </p:txBody>
      </p:sp>
      <p:sp>
        <p:nvSpPr>
          <p:cNvPr id="48131" name="Rectangle 3"/>
          <p:cNvSpPr>
            <a:spLocks noGrp="1"/>
          </p:cNvSpPr>
          <p:nvPr>
            <p:ph idx="1"/>
          </p:nvPr>
        </p:nvSpPr>
        <p:spPr>
          <a:xfrm>
            <a:off x="498474" y="1981200"/>
            <a:ext cx="8340726" cy="4572000"/>
          </a:xfrm>
        </p:spPr>
        <p:txBody>
          <a:bodyPr>
            <a:normAutofit/>
          </a:bodyPr>
          <a:lstStyle/>
          <a:p>
            <a:pPr>
              <a:buClr>
                <a:schemeClr val="tx2"/>
              </a:buClr>
            </a:pPr>
            <a:r>
              <a:rPr lang="en-US" sz="2400" dirty="0"/>
              <a:t>Immoral or illegal behaviors harm society</a:t>
            </a:r>
          </a:p>
          <a:p>
            <a:pPr lvl="1">
              <a:buClr>
                <a:schemeClr val="tx2"/>
              </a:buClr>
            </a:pPr>
            <a:r>
              <a:rPr lang="en-US" sz="2000" dirty="0"/>
              <a:t>Moral and ethical behaviors are crucial to cultural survival</a:t>
            </a:r>
          </a:p>
          <a:p>
            <a:pPr lvl="1">
              <a:buClr>
                <a:schemeClr val="tx2"/>
              </a:buClr>
            </a:pPr>
            <a:r>
              <a:rPr lang="en-US" sz="2000" dirty="0"/>
              <a:t>Vested interest to teach people to anticipate the effects of their behavior and provide rules about consequences</a:t>
            </a:r>
          </a:p>
          <a:p>
            <a:pPr lvl="2">
              <a:buClr>
                <a:schemeClr val="tx2"/>
              </a:buClr>
            </a:pPr>
            <a:r>
              <a:rPr lang="en-US" sz="2000" dirty="0"/>
              <a:t>Legal system designed for this purpose </a:t>
            </a:r>
          </a:p>
          <a:p>
            <a:pPr>
              <a:buClr>
                <a:schemeClr val="tx2"/>
              </a:buClr>
            </a:pPr>
            <a:r>
              <a:rPr lang="en-US" dirty="0"/>
              <a:t>History of moral behavior begins in childhood</a:t>
            </a:r>
          </a:p>
          <a:p>
            <a:pPr lvl="1">
              <a:buClr>
                <a:schemeClr val="tx2"/>
              </a:buClr>
            </a:pPr>
            <a:r>
              <a:rPr lang="en-US" dirty="0"/>
              <a:t>Perspective taking</a:t>
            </a:r>
          </a:p>
          <a:p>
            <a:pPr lvl="1">
              <a:buClr>
                <a:schemeClr val="tx2"/>
              </a:buClr>
            </a:pPr>
            <a:r>
              <a:rPr lang="en-US" dirty="0"/>
              <a:t>Theory of mind</a:t>
            </a:r>
          </a:p>
          <a:p>
            <a:pPr lvl="1">
              <a:buClr>
                <a:schemeClr val="tx2"/>
              </a:buClr>
            </a:pPr>
            <a:r>
              <a:rPr lang="en-US" dirty="0"/>
              <a:t>Rule following</a:t>
            </a:r>
          </a:p>
          <a:p>
            <a:pPr lvl="1">
              <a:buClr>
                <a:schemeClr val="tx2"/>
              </a:buClr>
            </a:pPr>
            <a:r>
              <a:rPr lang="en-US" dirty="0"/>
              <a:t>Behavioral history</a:t>
            </a:r>
          </a:p>
        </p:txBody>
      </p:sp>
    </p:spTree>
    <p:extLst>
      <p:ext uri="{BB962C8B-B14F-4D97-AF65-F5344CB8AC3E}">
        <p14:creationId xmlns:p14="http://schemas.microsoft.com/office/powerpoint/2010/main" val="30062130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en-US" sz="3700" i="1" dirty="0"/>
              <a:t>Contingency-Shaped vs. </a:t>
            </a:r>
            <a:br>
              <a:rPr lang="en-US" sz="3700" i="1" dirty="0"/>
            </a:br>
            <a:r>
              <a:rPr lang="en-US" sz="3700" i="1" dirty="0"/>
              <a:t>Rule-governed behavior</a:t>
            </a:r>
          </a:p>
        </p:txBody>
      </p:sp>
      <p:sp>
        <p:nvSpPr>
          <p:cNvPr id="48131" name="Rectangle 3"/>
          <p:cNvSpPr>
            <a:spLocks noGrp="1"/>
          </p:cNvSpPr>
          <p:nvPr>
            <p:ph idx="1"/>
          </p:nvPr>
        </p:nvSpPr>
        <p:spPr>
          <a:xfrm>
            <a:off x="498475" y="1981200"/>
            <a:ext cx="7556312" cy="4343400"/>
          </a:xfrm>
        </p:spPr>
        <p:txBody>
          <a:bodyPr>
            <a:normAutofit fontScale="92500"/>
          </a:bodyPr>
          <a:lstStyle/>
          <a:p>
            <a:pPr>
              <a:buClr>
                <a:schemeClr val="tx2"/>
              </a:buClr>
            </a:pPr>
            <a:r>
              <a:rPr lang="en-US" dirty="0"/>
              <a:t>Direct contingency-shaped behavior </a:t>
            </a:r>
          </a:p>
          <a:p>
            <a:pPr lvl="1">
              <a:buClr>
                <a:schemeClr val="tx2"/>
              </a:buClr>
            </a:pPr>
            <a:r>
              <a:rPr lang="en-US" dirty="0"/>
              <a:t>Shaped by consequences</a:t>
            </a:r>
          </a:p>
          <a:p>
            <a:pPr>
              <a:buClr>
                <a:schemeClr val="tx2"/>
              </a:buClr>
            </a:pPr>
            <a:r>
              <a:rPr lang="en-US" dirty="0"/>
              <a:t>Rule-governed behavior</a:t>
            </a:r>
          </a:p>
          <a:p>
            <a:pPr lvl="1">
              <a:buClr>
                <a:schemeClr val="tx2"/>
              </a:buClr>
            </a:pPr>
            <a:r>
              <a:rPr lang="en-US" dirty="0"/>
              <a:t>Learn to follow simple rules in childhood (reinforcement and punishment available for following/not following rules) and then you get generalization of rule following behavior </a:t>
            </a:r>
          </a:p>
          <a:p>
            <a:pPr lvl="2"/>
            <a:r>
              <a:rPr lang="en-US" dirty="0"/>
              <a:t>Rules specify contingencies</a:t>
            </a:r>
          </a:p>
          <a:p>
            <a:pPr>
              <a:buClr>
                <a:schemeClr val="tx2"/>
              </a:buClr>
            </a:pPr>
            <a:r>
              <a:rPr lang="en-US" dirty="0"/>
              <a:t>Rules offer an alternative to direct contingency shaped behavior</a:t>
            </a:r>
          </a:p>
          <a:p>
            <a:pPr lvl="2"/>
            <a:r>
              <a:rPr lang="en-US" dirty="0"/>
              <a:t>Proximal or immediate consequences as opposed to remote, indirect, or delayed consequences </a:t>
            </a:r>
          </a:p>
          <a:p>
            <a:pPr marL="0" indent="0">
              <a:buNone/>
            </a:pPr>
            <a:endParaRPr lang="en-US" dirty="0"/>
          </a:p>
        </p:txBody>
      </p:sp>
      <p:pic>
        <p:nvPicPr>
          <p:cNvPr id="7" name="Picture 6" descr="Person screaming and holding burnt hand after touching hot stove." title="Person and hot stove"/>
          <p:cNvPicPr>
            <a:picLocks noChangeAspect="1"/>
          </p:cNvPicPr>
          <p:nvPr/>
        </p:nvPicPr>
        <p:blipFill>
          <a:blip r:embed="rId3"/>
          <a:stretch>
            <a:fillRect/>
          </a:stretch>
        </p:blipFill>
        <p:spPr>
          <a:xfrm>
            <a:off x="7162800" y="0"/>
            <a:ext cx="1981200" cy="2001012"/>
          </a:xfrm>
          <a:prstGeom prst="rect">
            <a:avLst/>
          </a:prstGeom>
        </p:spPr>
      </p:pic>
    </p:spTree>
    <p:extLst>
      <p:ext uri="{BB962C8B-B14F-4D97-AF65-F5344CB8AC3E}">
        <p14:creationId xmlns:p14="http://schemas.microsoft.com/office/powerpoint/2010/main" val="524189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en-US" sz="3700" i="1" dirty="0"/>
              <a:t>Contingency-Shaped vs. </a:t>
            </a:r>
            <a:br>
              <a:rPr lang="en-US" sz="3700" i="1" dirty="0"/>
            </a:br>
            <a:r>
              <a:rPr lang="en-US" sz="3700" i="1" dirty="0"/>
              <a:t>Rule-governed behavior</a:t>
            </a:r>
          </a:p>
        </p:txBody>
      </p:sp>
      <p:graphicFrame>
        <p:nvGraphicFramePr>
          <p:cNvPr id="6" name="Table 5" descr="Rule governed behavior: studying grammar to speak a second language, learning to use your iPd by reading the instructions, learning to drive a stick shift by following dad's instructions, learning not to touch a hot stove because your mother told you not to. Contingency-governed behavior: learning to speak a second language just by doing it, learning to use your iPad by playing around with it, learning to drive a stick shift just by doing it, learning no to touch a hot stove because you've been burned." title="Rule-Governed vs Contingency-Governed behavior"/>
          <p:cNvGraphicFramePr>
            <a:graphicFrameLocks noGrp="1"/>
          </p:cNvGraphicFramePr>
          <p:nvPr>
            <p:extLst>
              <p:ext uri="{D42A27DB-BD31-4B8C-83A1-F6EECF244321}">
                <p14:modId xmlns:p14="http://schemas.microsoft.com/office/powerpoint/2010/main" val="2624053814"/>
              </p:ext>
            </p:extLst>
          </p:nvPr>
        </p:nvGraphicFramePr>
        <p:xfrm>
          <a:off x="533400" y="2057400"/>
          <a:ext cx="7924800" cy="4297680"/>
        </p:xfrm>
        <a:graphic>
          <a:graphicData uri="http://schemas.openxmlformats.org/drawingml/2006/table">
            <a:tbl>
              <a:tblPr firstRow="1" bandRow="1">
                <a:tableStyleId>{18603FDC-E32A-4AB5-989C-0864C3EAD2B8}</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50520">
                <a:tc>
                  <a:txBody>
                    <a:bodyPr/>
                    <a:lstStyle/>
                    <a:p>
                      <a:pPr algn="ctr"/>
                      <a:r>
                        <a:rPr lang="en-US" sz="2400" dirty="0">
                          <a:latin typeface="Calibri"/>
                          <a:cs typeface="Calibri"/>
                        </a:rPr>
                        <a:t>Rule-Governed</a:t>
                      </a:r>
                    </a:p>
                  </a:txBody>
                  <a:tcPr anchor="ctr"/>
                </a:tc>
                <a:tc>
                  <a:txBody>
                    <a:bodyPr/>
                    <a:lstStyle/>
                    <a:p>
                      <a:pPr algn="ctr"/>
                      <a:r>
                        <a:rPr lang="en-US" sz="2400" dirty="0">
                          <a:latin typeface="Calibri"/>
                          <a:cs typeface="Calibri"/>
                        </a:rPr>
                        <a:t>Contingency-Governed</a:t>
                      </a:r>
                    </a:p>
                  </a:txBody>
                  <a:tcPr anchor="ctr"/>
                </a:tc>
                <a:extLst>
                  <a:ext uri="{0D108BD9-81ED-4DB2-BD59-A6C34878D82A}">
                    <a16:rowId xmlns:a16="http://schemas.microsoft.com/office/drawing/2014/main" val="10000"/>
                  </a:ext>
                </a:extLst>
              </a:tr>
              <a:tr h="960120">
                <a:tc>
                  <a:txBody>
                    <a:bodyPr/>
                    <a:lstStyle/>
                    <a:p>
                      <a:pPr marL="285750" indent="-285750">
                        <a:buFont typeface="Arial"/>
                        <a:buChar char="•"/>
                      </a:pPr>
                      <a:r>
                        <a:rPr lang="en-US" dirty="0">
                          <a:latin typeface="Calibri"/>
                          <a:cs typeface="Calibri"/>
                        </a:rPr>
                        <a:t>Studying</a:t>
                      </a:r>
                      <a:r>
                        <a:rPr lang="en-US" baseline="0" dirty="0">
                          <a:latin typeface="Calibri"/>
                          <a:cs typeface="Calibri"/>
                        </a:rPr>
                        <a:t> grammar to speak a second language</a:t>
                      </a:r>
                      <a:endParaRPr lang="en-US" dirty="0">
                        <a:latin typeface="Calibri"/>
                        <a:cs typeface="Calibri"/>
                      </a:endParaRPr>
                    </a:p>
                  </a:txBody>
                  <a:tcPr/>
                </a:tc>
                <a:tc>
                  <a:txBody>
                    <a:bodyPr/>
                    <a:lstStyle/>
                    <a:p>
                      <a:pPr marL="285750" indent="-285750">
                        <a:buFont typeface="Arial"/>
                        <a:buChar char="•"/>
                      </a:pPr>
                      <a:r>
                        <a:rPr lang="en-US" dirty="0">
                          <a:latin typeface="Calibri"/>
                          <a:cs typeface="Calibri"/>
                        </a:rPr>
                        <a:t>Learning</a:t>
                      </a:r>
                      <a:r>
                        <a:rPr lang="en-US" baseline="0" dirty="0">
                          <a:latin typeface="Calibri"/>
                          <a:cs typeface="Calibri"/>
                        </a:rPr>
                        <a:t> to speak a second language by just doing it</a:t>
                      </a:r>
                      <a:endParaRPr lang="en-US" dirty="0">
                        <a:latin typeface="Calibri"/>
                        <a:cs typeface="Calibri"/>
                      </a:endParaRPr>
                    </a:p>
                  </a:txBody>
                  <a:tcPr/>
                </a:tc>
                <a:extLst>
                  <a:ext uri="{0D108BD9-81ED-4DB2-BD59-A6C34878D82A}">
                    <a16:rowId xmlns:a16="http://schemas.microsoft.com/office/drawing/2014/main" val="10001"/>
                  </a:ext>
                </a:extLst>
              </a:tr>
              <a:tr h="960120">
                <a:tc>
                  <a:txBody>
                    <a:bodyPr/>
                    <a:lstStyle/>
                    <a:p>
                      <a:pPr marL="285750" indent="-285750">
                        <a:buFont typeface="Arial"/>
                        <a:buChar char="•"/>
                      </a:pPr>
                      <a:r>
                        <a:rPr lang="en-US" dirty="0">
                          <a:latin typeface="Calibri"/>
                          <a:cs typeface="Calibri"/>
                        </a:rPr>
                        <a:t>Learning</a:t>
                      </a:r>
                      <a:r>
                        <a:rPr lang="en-US" baseline="0" dirty="0">
                          <a:latin typeface="Calibri"/>
                          <a:cs typeface="Calibri"/>
                        </a:rPr>
                        <a:t> to use your </a:t>
                      </a:r>
                      <a:r>
                        <a:rPr lang="en-US" baseline="0" dirty="0" err="1">
                          <a:latin typeface="Calibri"/>
                          <a:cs typeface="Calibri"/>
                        </a:rPr>
                        <a:t>iPad</a:t>
                      </a:r>
                      <a:r>
                        <a:rPr lang="en-US" baseline="0" dirty="0">
                          <a:latin typeface="Calibri"/>
                          <a:cs typeface="Calibri"/>
                        </a:rPr>
                        <a:t> by reading the instructions</a:t>
                      </a:r>
                      <a:endParaRPr lang="en-US" dirty="0">
                        <a:latin typeface="Calibri"/>
                        <a:cs typeface="Calibri"/>
                      </a:endParaRPr>
                    </a:p>
                  </a:txBody>
                  <a:tcPr/>
                </a:tc>
                <a:tc>
                  <a:txBody>
                    <a:bodyPr/>
                    <a:lstStyle/>
                    <a:p>
                      <a:pPr marL="285750" indent="-285750">
                        <a:buFont typeface="Arial"/>
                        <a:buChar char="•"/>
                      </a:pPr>
                      <a:r>
                        <a:rPr lang="en-US" dirty="0">
                          <a:latin typeface="Calibri"/>
                          <a:cs typeface="Calibri"/>
                        </a:rPr>
                        <a:t>Learning to use your </a:t>
                      </a:r>
                      <a:r>
                        <a:rPr lang="en-US" dirty="0" err="1">
                          <a:latin typeface="Calibri"/>
                          <a:cs typeface="Calibri"/>
                        </a:rPr>
                        <a:t>iPad</a:t>
                      </a:r>
                      <a:r>
                        <a:rPr lang="en-US" dirty="0">
                          <a:latin typeface="Calibri"/>
                          <a:cs typeface="Calibri"/>
                        </a:rPr>
                        <a:t> by playing around with it</a:t>
                      </a:r>
                    </a:p>
                  </a:txBody>
                  <a:tcPr/>
                </a:tc>
                <a:extLst>
                  <a:ext uri="{0D108BD9-81ED-4DB2-BD59-A6C34878D82A}">
                    <a16:rowId xmlns:a16="http://schemas.microsoft.com/office/drawing/2014/main" val="10002"/>
                  </a:ext>
                </a:extLst>
              </a:tr>
              <a:tr h="960120">
                <a:tc>
                  <a:txBody>
                    <a:bodyPr/>
                    <a:lstStyle/>
                    <a:p>
                      <a:pPr marL="285750" indent="-285750">
                        <a:buFont typeface="Arial"/>
                        <a:buChar char="•"/>
                      </a:pPr>
                      <a:r>
                        <a:rPr lang="en-US" dirty="0">
                          <a:latin typeface="Calibri"/>
                          <a:cs typeface="Calibri"/>
                        </a:rPr>
                        <a:t>Learning to drive a</a:t>
                      </a:r>
                      <a:r>
                        <a:rPr lang="en-US" baseline="0" dirty="0">
                          <a:latin typeface="Calibri"/>
                          <a:cs typeface="Calibri"/>
                        </a:rPr>
                        <a:t> stick shift by following Dad’s instructions</a:t>
                      </a:r>
                      <a:endParaRPr lang="en-US" dirty="0">
                        <a:latin typeface="Calibri"/>
                        <a:cs typeface="Calibri"/>
                      </a:endParaRPr>
                    </a:p>
                  </a:txBody>
                  <a:tcPr/>
                </a:tc>
                <a:tc>
                  <a:txBody>
                    <a:bodyPr/>
                    <a:lstStyle/>
                    <a:p>
                      <a:pPr marL="285750" indent="-285750">
                        <a:buFont typeface="Arial"/>
                        <a:buChar char="•"/>
                      </a:pPr>
                      <a:r>
                        <a:rPr lang="en-US" dirty="0">
                          <a:latin typeface="Calibri"/>
                          <a:cs typeface="Calibri"/>
                        </a:rPr>
                        <a:t>Learning to drive</a:t>
                      </a:r>
                      <a:r>
                        <a:rPr lang="en-US" baseline="0" dirty="0">
                          <a:latin typeface="Calibri"/>
                          <a:cs typeface="Calibri"/>
                        </a:rPr>
                        <a:t> a stick shift by just doing it</a:t>
                      </a:r>
                      <a:endParaRPr lang="en-US" dirty="0">
                        <a:latin typeface="Calibri"/>
                        <a:cs typeface="Calibri"/>
                      </a:endParaRPr>
                    </a:p>
                  </a:txBody>
                  <a:tcPr/>
                </a:tc>
                <a:extLst>
                  <a:ext uri="{0D108BD9-81ED-4DB2-BD59-A6C34878D82A}">
                    <a16:rowId xmlns:a16="http://schemas.microsoft.com/office/drawing/2014/main" val="10003"/>
                  </a:ext>
                </a:extLst>
              </a:tr>
              <a:tr h="960120">
                <a:tc>
                  <a:txBody>
                    <a:bodyPr/>
                    <a:lstStyle/>
                    <a:p>
                      <a:pPr marL="285750" indent="-285750">
                        <a:buFont typeface="Arial"/>
                        <a:buChar char="•"/>
                      </a:pPr>
                      <a:r>
                        <a:rPr lang="en-US" dirty="0">
                          <a:latin typeface="Calibri"/>
                          <a:cs typeface="Calibri"/>
                        </a:rPr>
                        <a:t>Learning</a:t>
                      </a:r>
                      <a:r>
                        <a:rPr lang="en-US" baseline="0" dirty="0">
                          <a:latin typeface="Calibri"/>
                          <a:cs typeface="Calibri"/>
                        </a:rPr>
                        <a:t> not to touch a hot stove because your mother told you not to</a:t>
                      </a:r>
                      <a:endParaRPr lang="en-US" dirty="0">
                        <a:latin typeface="Calibri"/>
                        <a:cs typeface="Calibri"/>
                      </a:endParaRPr>
                    </a:p>
                  </a:txBody>
                  <a:tcPr/>
                </a:tc>
                <a:tc>
                  <a:txBody>
                    <a:bodyPr/>
                    <a:lstStyle/>
                    <a:p>
                      <a:pPr marL="285750" indent="-285750">
                        <a:buFont typeface="Arial"/>
                        <a:buChar char="•"/>
                      </a:pPr>
                      <a:r>
                        <a:rPr lang="en-US" dirty="0">
                          <a:latin typeface="Calibri"/>
                          <a:cs typeface="Calibri"/>
                        </a:rPr>
                        <a:t>Learning not to touch a stove because you’ve been burned</a:t>
                      </a:r>
                    </a:p>
                  </a:txBody>
                  <a:tcPr/>
                </a:tc>
                <a:extLst>
                  <a:ext uri="{0D108BD9-81ED-4DB2-BD59-A6C34878D82A}">
                    <a16:rowId xmlns:a16="http://schemas.microsoft.com/office/drawing/2014/main" val="10004"/>
                  </a:ext>
                </a:extLst>
              </a:tr>
            </a:tbl>
          </a:graphicData>
        </a:graphic>
      </p:graphicFrame>
      <p:pic>
        <p:nvPicPr>
          <p:cNvPr id="5" name="Picture 4" descr="Person screaming and holding burnt hand after touching hot stove." title="Person and hot stove">
            <a:extLst>
              <a:ext uri="{FF2B5EF4-FFF2-40B4-BE49-F238E27FC236}">
                <a16:creationId xmlns:a16="http://schemas.microsoft.com/office/drawing/2014/main" id="{A1F530D4-8B28-ED4B-8480-4F8FAB1C4474}"/>
              </a:ext>
            </a:extLst>
          </p:cNvPr>
          <p:cNvPicPr>
            <a:picLocks noChangeAspect="1"/>
          </p:cNvPicPr>
          <p:nvPr/>
        </p:nvPicPr>
        <p:blipFill>
          <a:blip r:embed="rId3"/>
          <a:stretch>
            <a:fillRect/>
          </a:stretch>
        </p:blipFill>
        <p:spPr>
          <a:xfrm>
            <a:off x="7162800" y="-12441"/>
            <a:ext cx="1981200" cy="2001012"/>
          </a:xfrm>
          <a:prstGeom prst="rect">
            <a:avLst/>
          </a:prstGeom>
        </p:spPr>
      </p:pic>
    </p:spTree>
    <p:extLst>
      <p:ext uri="{BB962C8B-B14F-4D97-AF65-F5344CB8AC3E}">
        <p14:creationId xmlns:p14="http://schemas.microsoft.com/office/powerpoint/2010/main" val="4142781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Grp="1" noChangeArrowheads="1"/>
          </p:cNvSpPr>
          <p:nvPr>
            <p:ph type="title"/>
          </p:nvPr>
        </p:nvSpPr>
        <p:spPr>
          <a:xfrm>
            <a:off x="152399" y="304800"/>
            <a:ext cx="8410575" cy="1143000"/>
          </a:xfrm>
        </p:spPr>
        <p:txBody>
          <a:bodyPr>
            <a:normAutofit fontScale="90000"/>
          </a:bodyPr>
          <a:lstStyle/>
          <a:p>
            <a:pPr algn="l"/>
            <a:r>
              <a:rPr lang="en-US" dirty="0"/>
              <a:t>Phylogenic Contributions to </a:t>
            </a:r>
            <a:br>
              <a:rPr lang="en-US" dirty="0"/>
            </a:br>
            <a:r>
              <a:rPr lang="en-US" dirty="0"/>
              <a:t>Social Development</a:t>
            </a:r>
          </a:p>
        </p:txBody>
      </p:sp>
      <p:sp>
        <p:nvSpPr>
          <p:cNvPr id="87046" name="Rectangle 6"/>
          <p:cNvSpPr>
            <a:spLocks noGrp="1" noChangeArrowheads="1"/>
          </p:cNvSpPr>
          <p:nvPr>
            <p:ph type="body" sz="half" idx="1"/>
          </p:nvPr>
        </p:nvSpPr>
        <p:spPr>
          <a:xfrm>
            <a:off x="152399" y="1760538"/>
            <a:ext cx="6240497" cy="4945062"/>
          </a:xfrm>
        </p:spPr>
        <p:txBody>
          <a:bodyPr>
            <a:normAutofit fontScale="92500" lnSpcReduction="10000"/>
          </a:bodyPr>
          <a:lstStyle/>
          <a:p>
            <a:r>
              <a:rPr lang="en-US" sz="2800" dirty="0"/>
              <a:t>Physical Characteristics: Babies are “</a:t>
            </a:r>
            <a:r>
              <a:rPr lang="en-US" sz="2800" dirty="0">
                <a:solidFill>
                  <a:srgbClr val="000000"/>
                </a:solidFill>
              </a:rPr>
              <a:t>cute”</a:t>
            </a:r>
          </a:p>
          <a:p>
            <a:pPr lvl="1"/>
            <a:r>
              <a:rPr lang="en-US" sz="2600" dirty="0">
                <a:solidFill>
                  <a:srgbClr val="000000"/>
                </a:solidFill>
              </a:rPr>
              <a:t>Big heads, big eyes, small chin</a:t>
            </a:r>
          </a:p>
          <a:p>
            <a:pPr lvl="1"/>
            <a:r>
              <a:rPr lang="en-US" dirty="0">
                <a:solidFill>
                  <a:srgbClr val="000000"/>
                </a:solidFill>
              </a:rPr>
              <a:t>These also seen in other animals</a:t>
            </a:r>
          </a:p>
          <a:p>
            <a:pPr lvl="2"/>
            <a:r>
              <a:rPr lang="en-US" dirty="0">
                <a:solidFill>
                  <a:srgbClr val="000000"/>
                </a:solidFill>
              </a:rPr>
              <a:t>These “cute” characteristics evoke nurturing behaviors from caregivers. Adaptive!  This creates the earliest social environment</a:t>
            </a:r>
          </a:p>
          <a:p>
            <a:r>
              <a:rPr lang="en-US" sz="2800" dirty="0">
                <a:solidFill>
                  <a:srgbClr val="000000"/>
                </a:solidFill>
              </a:rPr>
              <a:t>Social Reflexes</a:t>
            </a:r>
          </a:p>
          <a:p>
            <a:pPr lvl="1"/>
            <a:r>
              <a:rPr lang="en-US" sz="2600" dirty="0">
                <a:solidFill>
                  <a:srgbClr val="000000"/>
                </a:solidFill>
              </a:rPr>
              <a:t>Smiling, grimacing, crying</a:t>
            </a:r>
          </a:p>
          <a:p>
            <a:pPr lvl="1"/>
            <a:r>
              <a:rPr lang="en-US" dirty="0">
                <a:solidFill>
                  <a:srgbClr val="000000"/>
                </a:solidFill>
              </a:rPr>
              <a:t>Universal</a:t>
            </a:r>
            <a:endParaRPr lang="en-US" sz="2600" dirty="0">
              <a:solidFill>
                <a:srgbClr val="000000"/>
              </a:solidFill>
            </a:endParaRPr>
          </a:p>
          <a:p>
            <a:pPr lvl="2"/>
            <a:r>
              <a:rPr lang="en-US" sz="2400" dirty="0">
                <a:solidFill>
                  <a:srgbClr val="000000"/>
                </a:solidFill>
              </a:rPr>
              <a:t>Very quickly come under the control of consequences and are no longer reflexive</a:t>
            </a:r>
          </a:p>
        </p:txBody>
      </p:sp>
      <p:pic>
        <p:nvPicPr>
          <p:cNvPr id="8" name="Picture 7" descr="Picture 20.png" title="Dad holding infant"/>
          <p:cNvPicPr>
            <a:picLocks noChangeAspect="1"/>
          </p:cNvPicPr>
          <p:nvPr/>
        </p:nvPicPr>
        <p:blipFill>
          <a:blip r:embed="rId3"/>
          <a:stretch>
            <a:fillRect/>
          </a:stretch>
        </p:blipFill>
        <p:spPr>
          <a:xfrm>
            <a:off x="6392897" y="304800"/>
            <a:ext cx="2733627" cy="4495800"/>
          </a:xfrm>
          <a:prstGeom prst="ellipse">
            <a:avLst/>
          </a:prstGeom>
          <a:ln>
            <a:noFill/>
          </a:ln>
          <a:effectLst>
            <a:softEdge rad="112500"/>
          </a:effectLst>
        </p:spPr>
      </p:pic>
      <p:pic>
        <p:nvPicPr>
          <p:cNvPr id="12" name="Picture 11" title="Infant crying"/>
          <p:cNvPicPr>
            <a:picLocks noChangeAspect="1"/>
          </p:cNvPicPr>
          <p:nvPr/>
        </p:nvPicPr>
        <p:blipFill>
          <a:blip r:embed="rId4"/>
          <a:stretch>
            <a:fillRect/>
          </a:stretch>
        </p:blipFill>
        <p:spPr>
          <a:xfrm>
            <a:off x="6392896" y="4495800"/>
            <a:ext cx="2914650" cy="19383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1000"/>
            <a:ext cx="7556313" cy="1116106"/>
          </a:xfrm>
        </p:spPr>
        <p:txBody>
          <a:bodyPr/>
          <a:lstStyle/>
          <a:p>
            <a:r>
              <a:rPr lang="en-US" dirty="0"/>
              <a:t>Why is this important to social/moral behavior?</a:t>
            </a:r>
          </a:p>
        </p:txBody>
      </p:sp>
      <p:sp>
        <p:nvSpPr>
          <p:cNvPr id="3" name="Content Placeholder 2"/>
          <p:cNvSpPr>
            <a:spLocks noGrp="1"/>
          </p:cNvSpPr>
          <p:nvPr>
            <p:ph idx="1"/>
          </p:nvPr>
        </p:nvSpPr>
        <p:spPr>
          <a:xfrm>
            <a:off x="498474" y="1676400"/>
            <a:ext cx="7556313" cy="4953000"/>
          </a:xfrm>
        </p:spPr>
        <p:txBody>
          <a:bodyPr>
            <a:normAutofit lnSpcReduction="10000"/>
          </a:bodyPr>
          <a:lstStyle/>
          <a:p>
            <a:r>
              <a:rPr lang="en-US" dirty="0"/>
              <a:t>Can you imagine if all behavior was contingency-shaped?</a:t>
            </a:r>
          </a:p>
          <a:p>
            <a:pPr lvl="1"/>
            <a:r>
              <a:rPr lang="en-US" dirty="0"/>
              <a:t>Animals</a:t>
            </a:r>
          </a:p>
          <a:p>
            <a:pPr lvl="1"/>
            <a:r>
              <a:rPr lang="en-US" dirty="0"/>
              <a:t>Lifetime not long enough to learn social behavior</a:t>
            </a:r>
          </a:p>
          <a:p>
            <a:r>
              <a:rPr lang="en-US" dirty="0"/>
              <a:t>Rule governance is the vehicle of cultural norms, values, etc.</a:t>
            </a:r>
          </a:p>
          <a:p>
            <a:pPr lvl="2"/>
            <a:r>
              <a:rPr lang="en-US" dirty="0"/>
              <a:t>Delayed consequences</a:t>
            </a:r>
          </a:p>
          <a:p>
            <a:pPr lvl="3"/>
            <a:r>
              <a:rPr lang="en-US" dirty="0"/>
              <a:t>Justice system, smoking, drinking, unsafe sex</a:t>
            </a:r>
          </a:p>
          <a:p>
            <a:r>
              <a:rPr lang="en-US" dirty="0"/>
              <a:t>Makes impossible or very delayed consequences real for us</a:t>
            </a:r>
          </a:p>
          <a:p>
            <a:pPr lvl="1"/>
            <a:r>
              <a:rPr lang="en-US" dirty="0"/>
              <a:t>Religion</a:t>
            </a:r>
          </a:p>
          <a:p>
            <a:pPr lvl="1"/>
            <a:r>
              <a:rPr lang="en-US" dirty="0"/>
              <a:t>Terrorism</a:t>
            </a:r>
          </a:p>
        </p:txBody>
      </p:sp>
    </p:spTree>
    <p:extLst>
      <p:ext uri="{BB962C8B-B14F-4D97-AF65-F5344CB8AC3E}">
        <p14:creationId xmlns:p14="http://schemas.microsoft.com/office/powerpoint/2010/main" val="64548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498475" y="484094"/>
            <a:ext cx="4530726" cy="1116106"/>
          </a:xfrm>
        </p:spPr>
        <p:txBody>
          <a:bodyPr/>
          <a:lstStyle/>
          <a:p>
            <a:r>
              <a:rPr lang="en-US" sz="3200" i="1" dirty="0"/>
              <a:t>How are the rules acquired/followed?</a:t>
            </a:r>
          </a:p>
        </p:txBody>
      </p:sp>
      <p:sp>
        <p:nvSpPr>
          <p:cNvPr id="50179" name="Rectangle 3"/>
          <p:cNvSpPr>
            <a:spLocks noGrp="1"/>
          </p:cNvSpPr>
          <p:nvPr>
            <p:ph idx="1"/>
          </p:nvPr>
        </p:nvSpPr>
        <p:spPr>
          <a:xfrm>
            <a:off x="152401" y="1600200"/>
            <a:ext cx="5181599" cy="5029200"/>
          </a:xfrm>
        </p:spPr>
        <p:txBody>
          <a:bodyPr>
            <a:normAutofit fontScale="92500" lnSpcReduction="10000"/>
          </a:bodyPr>
          <a:lstStyle/>
          <a:p>
            <a:pPr marL="0" indent="0">
              <a:buClr>
                <a:schemeClr val="tx2"/>
              </a:buClr>
              <a:buNone/>
            </a:pPr>
            <a:r>
              <a:rPr lang="en-US" dirty="0"/>
              <a:t>Two styles of rule following:</a:t>
            </a:r>
          </a:p>
          <a:p>
            <a:pPr>
              <a:buClr>
                <a:schemeClr val="tx2"/>
              </a:buClr>
            </a:pPr>
            <a:r>
              <a:rPr lang="en-US" dirty="0"/>
              <a:t>Tracking</a:t>
            </a:r>
          </a:p>
          <a:p>
            <a:pPr lvl="1">
              <a:buFontTx/>
              <a:buChar char="•"/>
            </a:pPr>
            <a:r>
              <a:rPr lang="en-US" dirty="0"/>
              <a:t>People that </a:t>
            </a:r>
            <a:r>
              <a:rPr lang="en-US" b="1" dirty="0"/>
              <a:t>track</a:t>
            </a:r>
            <a:r>
              <a:rPr lang="en-US" dirty="0"/>
              <a:t>, are sensitive to the environmental contingencies that are in place.  Rule following puts them on the right track, then they modify based on the actual contingencies in effect. </a:t>
            </a:r>
          </a:p>
          <a:p>
            <a:pPr>
              <a:buClr>
                <a:schemeClr val="tx2"/>
              </a:buClr>
            </a:pPr>
            <a:r>
              <a:rPr lang="en-US" dirty="0" err="1"/>
              <a:t>Pliance</a:t>
            </a:r>
            <a:endParaRPr lang="en-US" dirty="0"/>
          </a:p>
          <a:p>
            <a:pPr lvl="1">
              <a:buClr>
                <a:schemeClr val="tx2"/>
              </a:buClr>
            </a:pPr>
            <a:r>
              <a:rPr lang="en-US" dirty="0"/>
              <a:t>People that respond based on </a:t>
            </a:r>
            <a:r>
              <a:rPr lang="en-US" b="1" dirty="0"/>
              <a:t>compliance</a:t>
            </a:r>
            <a:r>
              <a:rPr lang="en-US" dirty="0"/>
              <a:t> learn to comply with the behavior specified by the rules, even if the rules do not accurately specify the contingencies in effect</a:t>
            </a:r>
          </a:p>
          <a:p>
            <a:pPr>
              <a:buClr>
                <a:schemeClr val="tx2"/>
              </a:buClr>
            </a:pPr>
            <a:r>
              <a:rPr lang="en-US" dirty="0"/>
              <a:t>Kohlberg?</a:t>
            </a:r>
          </a:p>
        </p:txBody>
      </p:sp>
      <p:pic>
        <p:nvPicPr>
          <p:cNvPr id="4" name="Picture 3" title="Mother sternly talking to daughter"/>
          <p:cNvPicPr>
            <a:picLocks noChangeAspect="1"/>
          </p:cNvPicPr>
          <p:nvPr/>
        </p:nvPicPr>
        <p:blipFill>
          <a:blip r:embed="rId3"/>
          <a:stretch>
            <a:fillRect/>
          </a:stretch>
        </p:blipFill>
        <p:spPr>
          <a:xfrm>
            <a:off x="5334000" y="228600"/>
            <a:ext cx="3810000" cy="4509083"/>
          </a:xfrm>
          <a:prstGeom prst="rect">
            <a:avLst/>
          </a:prstGeom>
        </p:spPr>
      </p:pic>
    </p:spTree>
    <p:extLst>
      <p:ext uri="{BB962C8B-B14F-4D97-AF65-F5344CB8AC3E}">
        <p14:creationId xmlns:p14="http://schemas.microsoft.com/office/powerpoint/2010/main" val="3350996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r>
              <a:rPr lang="en-US" sz="3200" i="1" dirty="0" err="1"/>
              <a:t>Pelaez</a:t>
            </a:r>
            <a:r>
              <a:rPr lang="en-US" sz="3200" i="1" dirty="0"/>
              <a:t> and Moreno’s</a:t>
            </a:r>
            <a:br>
              <a:rPr lang="en-US" sz="3200" i="1" dirty="0"/>
            </a:br>
            <a:r>
              <a:rPr lang="en-US" sz="3200" i="1" dirty="0"/>
              <a:t>Taxonomy of rules</a:t>
            </a:r>
          </a:p>
        </p:txBody>
      </p:sp>
      <p:sp>
        <p:nvSpPr>
          <p:cNvPr id="52227" name="Rectangle 3"/>
          <p:cNvSpPr>
            <a:spLocks noGrp="1"/>
          </p:cNvSpPr>
          <p:nvPr>
            <p:ph idx="1"/>
          </p:nvPr>
        </p:nvSpPr>
        <p:spPr>
          <a:xfrm>
            <a:off x="304800" y="1600200"/>
            <a:ext cx="8610599" cy="5029200"/>
          </a:xfrm>
        </p:spPr>
        <p:txBody>
          <a:bodyPr>
            <a:normAutofit lnSpcReduction="10000"/>
          </a:bodyPr>
          <a:lstStyle/>
          <a:p>
            <a:pPr>
              <a:buClr>
                <a:schemeClr val="tx2"/>
              </a:buClr>
            </a:pPr>
            <a:r>
              <a:rPr lang="en-US" dirty="0"/>
              <a:t>How likely to follow?</a:t>
            </a:r>
          </a:p>
          <a:p>
            <a:pPr>
              <a:buClr>
                <a:schemeClr val="tx2"/>
              </a:buClr>
            </a:pPr>
            <a:r>
              <a:rPr lang="en-US" dirty="0"/>
              <a:t>Based on four dimensions</a:t>
            </a:r>
          </a:p>
          <a:p>
            <a:pPr lvl="2"/>
            <a:r>
              <a:rPr lang="en-US" dirty="0"/>
              <a:t>Explicitness</a:t>
            </a:r>
          </a:p>
          <a:p>
            <a:pPr lvl="3"/>
            <a:r>
              <a:rPr lang="en-US" dirty="0"/>
              <a:t>Riddle v.  “Your shoes under couch”</a:t>
            </a:r>
          </a:p>
          <a:p>
            <a:pPr lvl="2"/>
            <a:r>
              <a:rPr lang="en-US" dirty="0"/>
              <a:t>Accuracy</a:t>
            </a:r>
          </a:p>
          <a:p>
            <a:pPr lvl="3"/>
            <a:r>
              <a:rPr lang="en-US" dirty="0"/>
              <a:t>“Don’t study get A” v. “Study get A”</a:t>
            </a:r>
          </a:p>
          <a:p>
            <a:pPr lvl="2"/>
            <a:r>
              <a:rPr lang="en-US" dirty="0"/>
              <a:t>Complexity</a:t>
            </a:r>
          </a:p>
          <a:p>
            <a:pPr lvl="3"/>
            <a:r>
              <a:rPr lang="en-US" dirty="0"/>
              <a:t>One or multi-step</a:t>
            </a:r>
          </a:p>
          <a:p>
            <a:pPr lvl="2"/>
            <a:r>
              <a:rPr lang="en-US" dirty="0"/>
              <a:t>The source of the rule </a:t>
            </a:r>
          </a:p>
          <a:p>
            <a:pPr lvl="3"/>
            <a:r>
              <a:rPr lang="en-US" dirty="0"/>
              <a:t>Other people v. generated by own experiences</a:t>
            </a:r>
          </a:p>
          <a:p>
            <a:pPr marL="228600" lvl="1" indent="0" algn="ctr">
              <a:buNone/>
            </a:pPr>
            <a:r>
              <a:rPr lang="en-US" b="1" dirty="0"/>
              <a:t>Children need explicit, accurate, and simple rules that are followed consistently with specified consequences </a:t>
            </a:r>
            <a:r>
              <a:rPr lang="en-US" b="1" dirty="0">
                <a:sym typeface="Wingdings"/>
              </a:rPr>
              <a:t> generalized rule following  adults that follow implicit, complex, and self-generated rules </a:t>
            </a:r>
            <a:endParaRPr lang="en-US" b="1" dirty="0"/>
          </a:p>
        </p:txBody>
      </p:sp>
    </p:spTree>
    <p:extLst>
      <p:ext uri="{BB962C8B-B14F-4D97-AF65-F5344CB8AC3E}">
        <p14:creationId xmlns:p14="http://schemas.microsoft.com/office/powerpoint/2010/main" val="42365036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US" sz="4800" i="1" dirty="0"/>
              <a:t>Development of rule-governed behavior </a:t>
            </a:r>
          </a:p>
        </p:txBody>
      </p:sp>
      <p:sp>
        <p:nvSpPr>
          <p:cNvPr id="54275" name="Rectangle 3"/>
          <p:cNvSpPr>
            <a:spLocks noGrp="1"/>
          </p:cNvSpPr>
          <p:nvPr>
            <p:ph idx="1"/>
          </p:nvPr>
        </p:nvSpPr>
        <p:spPr>
          <a:xfrm>
            <a:off x="498474" y="1981200"/>
            <a:ext cx="7959726" cy="4724400"/>
          </a:xfrm>
        </p:spPr>
        <p:txBody>
          <a:bodyPr>
            <a:normAutofit fontScale="92500" lnSpcReduction="10000"/>
          </a:bodyPr>
          <a:lstStyle/>
          <a:p>
            <a:pPr marL="0" indent="0">
              <a:buClr>
                <a:schemeClr val="tx2"/>
              </a:buClr>
              <a:buNone/>
            </a:pPr>
            <a:r>
              <a:rPr lang="en-US" dirty="0" err="1"/>
              <a:t>Riegler</a:t>
            </a:r>
            <a:r>
              <a:rPr lang="en-US" dirty="0"/>
              <a:t> and Baer’s analysis consists of five steps:</a:t>
            </a:r>
          </a:p>
          <a:p>
            <a:pPr marL="844550" lvl="1" indent="-495300">
              <a:buFont typeface="Candara" pitchFamily="34" charset="0"/>
              <a:buAutoNum type="arabicPeriod"/>
            </a:pPr>
            <a:r>
              <a:rPr lang="en-US" dirty="0"/>
              <a:t>Compliance</a:t>
            </a:r>
          </a:p>
          <a:p>
            <a:pPr marL="1073150" lvl="2" indent="-495300"/>
            <a:r>
              <a:rPr lang="en-US" dirty="0"/>
              <a:t>Do as I say </a:t>
            </a:r>
          </a:p>
          <a:p>
            <a:pPr marL="844550" lvl="1" indent="-495300">
              <a:buFont typeface="Candara" pitchFamily="34" charset="0"/>
              <a:buAutoNum type="arabicPeriod"/>
            </a:pPr>
            <a:r>
              <a:rPr lang="en-US" dirty="0"/>
              <a:t>Generalized compliance </a:t>
            </a:r>
          </a:p>
          <a:p>
            <a:pPr marL="1073150" lvl="2" indent="-495300"/>
            <a:r>
              <a:rPr lang="en-US" dirty="0"/>
              <a:t>Follow nearly all instructions</a:t>
            </a:r>
          </a:p>
          <a:p>
            <a:pPr marL="844550" lvl="1" indent="-495300">
              <a:buFont typeface="Candara" pitchFamily="34" charset="0"/>
              <a:buAutoNum type="arabicPeriod"/>
            </a:pPr>
            <a:r>
              <a:rPr lang="en-US" dirty="0"/>
              <a:t>Discrimination</a:t>
            </a:r>
          </a:p>
          <a:p>
            <a:pPr marL="1073150" lvl="2" indent="-495300"/>
            <a:r>
              <a:rPr lang="en-US" dirty="0"/>
              <a:t>Understand which rules to follow </a:t>
            </a:r>
          </a:p>
          <a:p>
            <a:pPr marL="844550" lvl="1" indent="-495300">
              <a:buFont typeface="Candara" pitchFamily="34" charset="0"/>
              <a:buAutoNum type="arabicPeriod"/>
            </a:pPr>
            <a:r>
              <a:rPr lang="en-US" dirty="0"/>
              <a:t>Self Instruction</a:t>
            </a:r>
          </a:p>
          <a:p>
            <a:pPr marL="1073150" lvl="2" indent="-495300"/>
            <a:r>
              <a:rPr lang="en-US" dirty="0"/>
              <a:t>Self-generated rules in same situations</a:t>
            </a:r>
          </a:p>
          <a:p>
            <a:pPr marL="844550" lvl="1" indent="-495300">
              <a:buFont typeface="Candara" pitchFamily="34" charset="0"/>
              <a:buAutoNum type="arabicPeriod"/>
            </a:pPr>
            <a:r>
              <a:rPr lang="en-US" dirty="0"/>
              <a:t>Generalized self instruction</a:t>
            </a:r>
          </a:p>
          <a:p>
            <a:pPr marL="1073150" lvl="2" indent="-495300"/>
            <a:r>
              <a:rPr lang="en-US" dirty="0"/>
              <a:t>Rules used in new settings; “No, I really shouldn’t”</a:t>
            </a:r>
          </a:p>
          <a:p>
            <a:pPr marL="120650" indent="0">
              <a:buNone/>
            </a:pPr>
            <a:r>
              <a:rPr lang="en-US" dirty="0"/>
              <a:t>Moral behavior best once generalized self-instruction occurs</a:t>
            </a:r>
          </a:p>
        </p:txBody>
      </p:sp>
    </p:spTree>
    <p:extLst>
      <p:ext uri="{BB962C8B-B14F-4D97-AF65-F5344CB8AC3E}">
        <p14:creationId xmlns:p14="http://schemas.microsoft.com/office/powerpoint/2010/main" val="2624805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Grp="1" noChangeArrowheads="1"/>
          </p:cNvSpPr>
          <p:nvPr>
            <p:ph type="title"/>
          </p:nvPr>
        </p:nvSpPr>
        <p:spPr>
          <a:xfrm>
            <a:off x="533400" y="617538"/>
            <a:ext cx="8410575" cy="1143000"/>
          </a:xfrm>
        </p:spPr>
        <p:txBody>
          <a:bodyPr>
            <a:normAutofit fontScale="90000"/>
          </a:bodyPr>
          <a:lstStyle/>
          <a:p>
            <a:r>
              <a:rPr lang="en-US" dirty="0"/>
              <a:t>Phylogenic Contributions to </a:t>
            </a:r>
            <a:br>
              <a:rPr lang="en-US" dirty="0"/>
            </a:br>
            <a:r>
              <a:rPr lang="en-US" dirty="0"/>
              <a:t>Social Development</a:t>
            </a:r>
          </a:p>
        </p:txBody>
      </p:sp>
      <p:sp>
        <p:nvSpPr>
          <p:cNvPr id="87046" name="Rectangle 6"/>
          <p:cNvSpPr>
            <a:spLocks noGrp="1" noChangeArrowheads="1"/>
          </p:cNvSpPr>
          <p:nvPr>
            <p:ph type="body" sz="half" idx="1"/>
          </p:nvPr>
        </p:nvSpPr>
        <p:spPr>
          <a:xfrm>
            <a:off x="0" y="2017712"/>
            <a:ext cx="6057838" cy="4687888"/>
          </a:xfrm>
        </p:spPr>
        <p:txBody>
          <a:bodyPr>
            <a:normAutofit fontScale="92500"/>
          </a:bodyPr>
          <a:lstStyle/>
          <a:p>
            <a:r>
              <a:rPr lang="en-US" sz="2600" dirty="0">
                <a:solidFill>
                  <a:srgbClr val="000000"/>
                </a:solidFill>
              </a:rPr>
              <a:t>Facial Expression</a:t>
            </a:r>
          </a:p>
          <a:p>
            <a:pPr lvl="1"/>
            <a:r>
              <a:rPr lang="en-US" sz="2400" dirty="0">
                <a:solidFill>
                  <a:srgbClr val="000000"/>
                </a:solidFill>
              </a:rPr>
              <a:t>Most facial expressions are universal</a:t>
            </a:r>
          </a:p>
          <a:p>
            <a:pPr lvl="1"/>
            <a:r>
              <a:rPr lang="en-US" sz="2400" dirty="0">
                <a:solidFill>
                  <a:srgbClr val="000000"/>
                </a:solidFill>
              </a:rPr>
              <a:t>“Interest” and “disgust” present at              </a:t>
            </a:r>
          </a:p>
          <a:p>
            <a:pPr marL="411480" lvl="1" indent="0">
              <a:buNone/>
            </a:pPr>
            <a:r>
              <a:rPr lang="en-US" sz="2400" dirty="0">
                <a:solidFill>
                  <a:srgbClr val="000000"/>
                </a:solidFill>
              </a:rPr>
              <a:t>     birth, smile appears 3-4 wks.</a:t>
            </a:r>
          </a:p>
          <a:p>
            <a:pPr lvl="1"/>
            <a:r>
              <a:rPr lang="en-US" sz="2400" dirty="0">
                <a:solidFill>
                  <a:srgbClr val="000000"/>
                </a:solidFill>
              </a:rPr>
              <a:t>9-mo-olds able to recognize “joy” and “fear” on parent’s faces as predictive of positive/negative consequence (toy v. loud noise) (</a:t>
            </a:r>
            <a:r>
              <a:rPr lang="en-US" sz="2400" dirty="0" err="1">
                <a:solidFill>
                  <a:srgbClr val="000000"/>
                </a:solidFill>
              </a:rPr>
              <a:t>Gerwitz</a:t>
            </a:r>
            <a:r>
              <a:rPr lang="en-US" sz="2400" dirty="0">
                <a:solidFill>
                  <a:srgbClr val="000000"/>
                </a:solidFill>
              </a:rPr>
              <a:t> &amp; </a:t>
            </a:r>
            <a:r>
              <a:rPr lang="en-US" sz="2400" dirty="0" err="1">
                <a:solidFill>
                  <a:srgbClr val="000000"/>
                </a:solidFill>
              </a:rPr>
              <a:t>Pelaz</a:t>
            </a:r>
            <a:r>
              <a:rPr lang="en-US" sz="2400" dirty="0">
                <a:solidFill>
                  <a:srgbClr val="000000"/>
                </a:solidFill>
              </a:rPr>
              <a:t>, 1992)</a:t>
            </a:r>
          </a:p>
          <a:p>
            <a:pPr lvl="1"/>
            <a:r>
              <a:rPr lang="en-US" sz="2400" dirty="0">
                <a:solidFill>
                  <a:srgbClr val="000000"/>
                </a:solidFill>
              </a:rPr>
              <a:t>7-mo-olds showed preference for happy faces v. sad faces (</a:t>
            </a:r>
            <a:r>
              <a:rPr lang="en-US" sz="2400" dirty="0" err="1">
                <a:solidFill>
                  <a:srgbClr val="000000"/>
                </a:solidFill>
              </a:rPr>
              <a:t>Soken</a:t>
            </a:r>
            <a:r>
              <a:rPr lang="en-US" sz="2400" dirty="0">
                <a:solidFill>
                  <a:srgbClr val="000000"/>
                </a:solidFill>
              </a:rPr>
              <a:t> &amp; Pick, 1999)</a:t>
            </a:r>
          </a:p>
          <a:p>
            <a:pPr lvl="2"/>
            <a:r>
              <a:rPr lang="en-US" sz="2200" dirty="0">
                <a:solidFill>
                  <a:srgbClr val="000000"/>
                </a:solidFill>
              </a:rPr>
              <a:t>In natural environment, happy faces predict good things</a:t>
            </a:r>
          </a:p>
          <a:p>
            <a:pPr lvl="1"/>
            <a:endParaRPr lang="en-US" sz="2400" dirty="0"/>
          </a:p>
        </p:txBody>
      </p:sp>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6258" y="1524000"/>
            <a:ext cx="2730500" cy="2044700"/>
          </a:xfrm>
          <a:prstGeom prst="rect">
            <a:avLst/>
          </a:prstGeom>
        </p:spPr>
      </p:pic>
      <p:pic>
        <p:nvPicPr>
          <p:cNvPr id="3" name="Picture 2" descr="mom-crying-baby-photo-450x400-ts-8649918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050" y="3810000"/>
            <a:ext cx="2828925" cy="2514600"/>
          </a:xfrm>
          <a:prstGeom prst="rect">
            <a:avLst/>
          </a:prstGeom>
        </p:spPr>
      </p:pic>
    </p:spTree>
    <p:extLst>
      <p:ext uri="{BB962C8B-B14F-4D97-AF65-F5344CB8AC3E}">
        <p14:creationId xmlns:p14="http://schemas.microsoft.com/office/powerpoint/2010/main" val="8069106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Grp="1" noChangeArrowheads="1"/>
          </p:cNvSpPr>
          <p:nvPr>
            <p:ph type="title"/>
          </p:nvPr>
        </p:nvSpPr>
        <p:spPr>
          <a:xfrm>
            <a:off x="516018" y="261730"/>
            <a:ext cx="8410575" cy="1143000"/>
          </a:xfrm>
        </p:spPr>
        <p:txBody>
          <a:bodyPr>
            <a:normAutofit fontScale="90000"/>
          </a:bodyPr>
          <a:lstStyle/>
          <a:p>
            <a:r>
              <a:rPr lang="en-US" dirty="0"/>
              <a:t>Phylogenic Contributions to </a:t>
            </a:r>
            <a:br>
              <a:rPr lang="en-US" dirty="0"/>
            </a:br>
            <a:r>
              <a:rPr lang="en-US" dirty="0"/>
              <a:t>Social Development</a:t>
            </a:r>
          </a:p>
        </p:txBody>
      </p:sp>
      <p:sp>
        <p:nvSpPr>
          <p:cNvPr id="87046" name="Rectangle 6"/>
          <p:cNvSpPr>
            <a:spLocks noGrp="1" noChangeArrowheads="1"/>
          </p:cNvSpPr>
          <p:nvPr>
            <p:ph type="body" sz="half" idx="1"/>
          </p:nvPr>
        </p:nvSpPr>
        <p:spPr>
          <a:xfrm>
            <a:off x="0" y="2017712"/>
            <a:ext cx="6057838" cy="4687888"/>
          </a:xfrm>
        </p:spPr>
        <p:txBody>
          <a:bodyPr>
            <a:normAutofit lnSpcReduction="10000"/>
          </a:bodyPr>
          <a:lstStyle/>
          <a:p>
            <a:r>
              <a:rPr lang="en-US" sz="2600" dirty="0">
                <a:solidFill>
                  <a:srgbClr val="000000"/>
                </a:solidFill>
              </a:rPr>
              <a:t>Neonatal Imitation</a:t>
            </a:r>
          </a:p>
          <a:p>
            <a:pPr lvl="1"/>
            <a:r>
              <a:rPr lang="en-US" sz="2400" dirty="0">
                <a:solidFill>
                  <a:srgbClr val="000000"/>
                </a:solidFill>
              </a:rPr>
              <a:t>Jury is out – some say facial expression, but only evidence for tongue protrusion</a:t>
            </a:r>
          </a:p>
          <a:p>
            <a:pPr lvl="1"/>
            <a:r>
              <a:rPr lang="en-US" sz="2400" dirty="0">
                <a:solidFill>
                  <a:srgbClr val="000000"/>
                </a:solidFill>
              </a:rPr>
              <a:t>Robust imitation appears to occur at about 9-months-old</a:t>
            </a:r>
          </a:p>
          <a:p>
            <a:pPr lvl="1"/>
            <a:r>
              <a:rPr lang="en-US" sz="2400" dirty="0">
                <a:solidFill>
                  <a:srgbClr val="000000"/>
                </a:solidFill>
              </a:rPr>
              <a:t>Little evidence that phylogenic factors lead to generalized imitation</a:t>
            </a:r>
          </a:p>
          <a:p>
            <a:pPr lvl="1"/>
            <a:endParaRPr lang="en-US" sz="2400" dirty="0">
              <a:solidFill>
                <a:srgbClr val="000000"/>
              </a:solidFill>
            </a:endParaRPr>
          </a:p>
          <a:p>
            <a:r>
              <a:rPr lang="en-US" dirty="0">
                <a:solidFill>
                  <a:srgbClr val="000000"/>
                </a:solidFill>
              </a:rPr>
              <a:t>Most social behavior occurs after infancy and is due to….</a:t>
            </a:r>
          </a:p>
          <a:p>
            <a:pPr lvl="1"/>
            <a:endParaRPr lang="en-US" sz="2000" dirty="0">
              <a:solidFill>
                <a:srgbClr val="000000"/>
              </a:solidFill>
            </a:endParaRPr>
          </a:p>
          <a:p>
            <a:pPr lvl="1"/>
            <a:endParaRPr lang="en-US" sz="2400" dirty="0"/>
          </a:p>
        </p:txBody>
      </p:sp>
      <p:pic>
        <p:nvPicPr>
          <p:cNvPr id="2" name="Picture 1" descr="mother-baby-clapping-hands-photo-420x420-ts-780334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838" y="1371600"/>
            <a:ext cx="2838938" cy="2838938"/>
          </a:xfrm>
          <a:prstGeom prst="rect">
            <a:avLst/>
          </a:prstGeom>
        </p:spPr>
      </p:pic>
      <p:pic>
        <p:nvPicPr>
          <p:cNvPr id="3" name="Picture 2" descr="62affd6f543b4e64ab22a514c56abf60.jpg" title="Infant sticking tongue ou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838" y="3924300"/>
            <a:ext cx="2838938" cy="2514600"/>
          </a:xfrm>
          <a:prstGeom prst="rect">
            <a:avLst/>
          </a:prstGeom>
        </p:spPr>
      </p:pic>
    </p:spTree>
    <p:extLst>
      <p:ext uri="{BB962C8B-B14F-4D97-AF65-F5344CB8AC3E}">
        <p14:creationId xmlns:p14="http://schemas.microsoft.com/office/powerpoint/2010/main" val="6066340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a:xfrm>
            <a:off x="152400" y="304800"/>
            <a:ext cx="8229600" cy="1066800"/>
          </a:xfrm>
        </p:spPr>
        <p:txBody>
          <a:bodyPr/>
          <a:lstStyle/>
          <a:p>
            <a:r>
              <a:rPr lang="en-US" dirty="0" err="1"/>
              <a:t>Ontogenic</a:t>
            </a:r>
            <a:r>
              <a:rPr lang="en-US" dirty="0"/>
              <a:t> Contributions</a:t>
            </a:r>
          </a:p>
        </p:txBody>
      </p:sp>
      <p:sp>
        <p:nvSpPr>
          <p:cNvPr id="89093" name="Rectangle 5"/>
          <p:cNvSpPr>
            <a:spLocks noGrp="1" noChangeArrowheads="1"/>
          </p:cNvSpPr>
          <p:nvPr>
            <p:ph sz="half" idx="1"/>
          </p:nvPr>
        </p:nvSpPr>
        <p:spPr>
          <a:xfrm>
            <a:off x="457200" y="4876800"/>
            <a:ext cx="4038600" cy="1828800"/>
          </a:xfrm>
        </p:spPr>
        <p:txBody>
          <a:bodyPr>
            <a:normAutofit/>
          </a:bodyPr>
          <a:lstStyle/>
          <a:p>
            <a:r>
              <a:rPr lang="en-US" sz="2700" dirty="0"/>
              <a:t>Social Behaviors</a:t>
            </a:r>
          </a:p>
          <a:p>
            <a:r>
              <a:rPr lang="en-US" sz="2700" dirty="0"/>
              <a:t>Reinforcement</a:t>
            </a:r>
          </a:p>
          <a:p>
            <a:r>
              <a:rPr lang="en-US" sz="2700" dirty="0"/>
              <a:t>Proximity</a:t>
            </a:r>
          </a:p>
        </p:txBody>
      </p:sp>
      <p:sp>
        <p:nvSpPr>
          <p:cNvPr id="6" name="Content Placeholder 5"/>
          <p:cNvSpPr>
            <a:spLocks noGrp="1"/>
          </p:cNvSpPr>
          <p:nvPr>
            <p:ph sz="half" idx="2"/>
          </p:nvPr>
        </p:nvSpPr>
        <p:spPr>
          <a:xfrm>
            <a:off x="4495800" y="4876800"/>
            <a:ext cx="4648200" cy="1898587"/>
          </a:xfrm>
        </p:spPr>
        <p:txBody>
          <a:bodyPr>
            <a:normAutofit/>
          </a:bodyPr>
          <a:lstStyle/>
          <a:p>
            <a:r>
              <a:rPr lang="en-US" sz="2700" dirty="0"/>
              <a:t>Attention</a:t>
            </a:r>
          </a:p>
          <a:p>
            <a:r>
              <a:rPr lang="en-US" sz="2700" dirty="0"/>
              <a:t>Affection</a:t>
            </a:r>
          </a:p>
          <a:p>
            <a:r>
              <a:rPr lang="en-US" sz="2700" dirty="0"/>
              <a:t>Observational Learning</a:t>
            </a:r>
          </a:p>
          <a:p>
            <a:endParaRPr lang="en-US" dirty="0"/>
          </a:p>
        </p:txBody>
      </p:sp>
      <p:pic>
        <p:nvPicPr>
          <p:cNvPr id="4" name="Picture 3" descr="Picture 11.png" title="Mom and child"/>
          <p:cNvPicPr>
            <a:picLocks noChangeAspect="1"/>
          </p:cNvPicPr>
          <p:nvPr/>
        </p:nvPicPr>
        <p:blipFill>
          <a:blip r:embed="rId3"/>
          <a:stretch>
            <a:fillRect/>
          </a:stretch>
        </p:blipFill>
        <p:spPr>
          <a:xfrm>
            <a:off x="419100" y="1848716"/>
            <a:ext cx="4343400" cy="2418484"/>
          </a:xfrm>
          <a:prstGeom prst="rect">
            <a:avLst/>
          </a:prstGeom>
          <a:ln>
            <a:noFill/>
          </a:ln>
          <a:effectLst>
            <a:outerShdw blurRad="292100" dist="139700" dir="2700000" algn="tl" rotWithShape="0">
              <a:srgbClr val="333333">
                <a:alpha val="65000"/>
              </a:srgbClr>
            </a:outerShdw>
          </a:effectLst>
        </p:spPr>
      </p:pic>
      <p:pic>
        <p:nvPicPr>
          <p:cNvPr id="8" name="Picture 7" descr="Picture 18.png" title="Dad and child"/>
          <p:cNvPicPr>
            <a:picLocks noChangeAspect="1"/>
          </p:cNvPicPr>
          <p:nvPr/>
        </p:nvPicPr>
        <p:blipFill>
          <a:blip r:embed="rId4"/>
          <a:stretch>
            <a:fillRect/>
          </a:stretch>
        </p:blipFill>
        <p:spPr>
          <a:xfrm>
            <a:off x="5526088" y="1338984"/>
            <a:ext cx="1371600" cy="2451100"/>
          </a:xfrm>
          <a:prstGeom prst="rect">
            <a:avLst/>
          </a:prstGeom>
          <a:ln>
            <a:noFill/>
          </a:ln>
          <a:effectLst>
            <a:outerShdw blurRad="190500" algn="tl" rotWithShape="0">
              <a:srgbClr val="000000">
                <a:alpha val="70000"/>
              </a:srgbClr>
            </a:outerShdw>
          </a:effectLst>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SY233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SY233 Theme" id="{462EB9D2-F580-8244-A029-D6FF39F92509}" vid="{6EE5DF95-DB7B-1244-A842-D746E6D53F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PSY233 Theme</Template>
  <TotalTime>8593</TotalTime>
  <Words>7229</Words>
  <Application>Microsoft Office PowerPoint</Application>
  <PresentationFormat>On-screen Show (4:3)</PresentationFormat>
  <Paragraphs>877</Paragraphs>
  <Slides>63</Slides>
  <Notes>63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ＭＳ Ｐゴシック</vt:lpstr>
      <vt:lpstr>Arial</vt:lpstr>
      <vt:lpstr>Calibri</vt:lpstr>
      <vt:lpstr>Candara</vt:lpstr>
      <vt:lpstr>News Gothic MT</vt:lpstr>
      <vt:lpstr>Times New Roman</vt:lpstr>
      <vt:lpstr>Wingdings</vt:lpstr>
      <vt:lpstr>Wingdings 2</vt:lpstr>
      <vt:lpstr>PSY233 Theme</vt:lpstr>
      <vt:lpstr>Social and Emotional Development</vt:lpstr>
      <vt:lpstr>Why study social and emotional development?</vt:lpstr>
      <vt:lpstr>Processes in Social Behavior</vt:lpstr>
      <vt:lpstr>Social Behavior as Operant Interactions </vt:lpstr>
      <vt:lpstr>The Function of Social Behavior</vt:lpstr>
      <vt:lpstr>Phylogenic Contributions to  Social Development</vt:lpstr>
      <vt:lpstr>Phylogenic Contributions to  Social Development</vt:lpstr>
      <vt:lpstr>Phylogenic Contributions to  Social Development</vt:lpstr>
      <vt:lpstr>Ontogenic Contributions</vt:lpstr>
      <vt:lpstr>Social  Reinforcement</vt:lpstr>
      <vt:lpstr>Proximity</vt:lpstr>
      <vt:lpstr>Reducing Mands for Attention</vt:lpstr>
      <vt:lpstr>Reducing Mands for Attention</vt:lpstr>
      <vt:lpstr>Reducing Mands for Attention</vt:lpstr>
      <vt:lpstr>Affection</vt:lpstr>
      <vt:lpstr>Observational Learning</vt:lpstr>
      <vt:lpstr>Observational Learning </vt:lpstr>
      <vt:lpstr>Observational Learning:   An Operant Approach</vt:lpstr>
      <vt:lpstr>Observational Learning of Respondents: Emotional Behavior</vt:lpstr>
      <vt:lpstr>Consider this:</vt:lpstr>
      <vt:lpstr>Social and Emotional Development</vt:lpstr>
      <vt:lpstr>The origins of social phenomena</vt:lpstr>
      <vt:lpstr>Attachment</vt:lpstr>
      <vt:lpstr>Reinforcement of Separation Protests</vt:lpstr>
      <vt:lpstr>Another One: Gewirtz &amp; Pelaez-Nogureras (1996)</vt:lpstr>
      <vt:lpstr>Touch</vt:lpstr>
      <vt:lpstr>PowerPoint Presentation</vt:lpstr>
      <vt:lpstr>PowerPoint Presentation</vt:lpstr>
      <vt:lpstr>Does the Type of Touch Matter?</vt:lpstr>
      <vt:lpstr>Depressed Mothers and Infants</vt:lpstr>
      <vt:lpstr>What is Fear?</vt:lpstr>
      <vt:lpstr>Fear</vt:lpstr>
      <vt:lpstr>Fear of the Dark</vt:lpstr>
      <vt:lpstr>Fear of Dark (GEWIRTZ &amp; PELAEZ-NOGUERAS, 2000)</vt:lpstr>
      <vt:lpstr>Fear of Dark (GEWIRTZ &amp; PELAEZ-NOGUERAS, 2000)</vt:lpstr>
      <vt:lpstr>Fear of Strangers</vt:lpstr>
      <vt:lpstr>Fear of Strangers (GEWIRTZ &amp; PELAEZ-NOGUERAS, 2000)</vt:lpstr>
      <vt:lpstr>Fear of Strangers</vt:lpstr>
      <vt:lpstr>Social Referencing</vt:lpstr>
      <vt:lpstr>Social Referencing</vt:lpstr>
      <vt:lpstr>Social Referencing </vt:lpstr>
      <vt:lpstr>Conditioning of Joyful &amp; Fearful Originally Meaningful Maternal Cues PELAEZ-NOGUERAS (1992a)</vt:lpstr>
      <vt:lpstr>Conditioning of Joyful &amp; Fearful Originally Meaningful Maternal Cues PELAEZ-NOGUERAS (1992a)</vt:lpstr>
      <vt:lpstr>Social Referencing</vt:lpstr>
      <vt:lpstr>Sibling Rivalry &amp; Jealousy</vt:lpstr>
      <vt:lpstr>Sibling Rivalry &amp; Jealousy</vt:lpstr>
      <vt:lpstr>Sibling Rivalry &amp; Jealousy</vt:lpstr>
      <vt:lpstr>Social Cognition &amp; Environment</vt:lpstr>
      <vt:lpstr>Carrying Positions Affect Infant  Social Behavior</vt:lpstr>
      <vt:lpstr>Prosocial Behaviors in Early Childhood (that lead to prosocial behavior in adolescence):</vt:lpstr>
      <vt:lpstr>Moral  Development</vt:lpstr>
      <vt:lpstr>Moral Development</vt:lpstr>
      <vt:lpstr>Morality: Behavior-Analytic Approach</vt:lpstr>
      <vt:lpstr>A Cognitive View of Morality: Kohlberg’s Theory </vt:lpstr>
      <vt:lpstr>Kohlberg’s Theory</vt:lpstr>
      <vt:lpstr>Kohlberg &amp; Behavioral Systems</vt:lpstr>
      <vt:lpstr>Why Important?</vt:lpstr>
      <vt:lpstr>Contingency-Shaped vs.  Rule-governed behavior</vt:lpstr>
      <vt:lpstr>Contingency-Shaped vs.  Rule-governed behavior</vt:lpstr>
      <vt:lpstr>Why is this important to social/moral behavior?</vt:lpstr>
      <vt:lpstr>How are the rules acquired/followed?</vt:lpstr>
      <vt:lpstr>Pelaez and Moreno’s Taxonomy of rules</vt:lpstr>
      <vt:lpstr>Development of rule-governed behavior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and Emotional Development</dc:title>
  <dc:creator>J S</dc:creator>
  <cp:lastModifiedBy>Genevieve M Debernardis</cp:lastModifiedBy>
  <cp:revision>85</cp:revision>
  <cp:lastPrinted>2015-06-26T16:51:20Z</cp:lastPrinted>
  <dcterms:created xsi:type="dcterms:W3CDTF">2009-06-24T21:10:43Z</dcterms:created>
  <dcterms:modified xsi:type="dcterms:W3CDTF">2018-04-10T17:22:02Z</dcterms:modified>
</cp:coreProperties>
</file>