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8"/>
    <p:restoredTop sz="86429"/>
  </p:normalViewPr>
  <p:slideViewPr>
    <p:cSldViewPr>
      <p:cViewPr varScale="1">
        <p:scale>
          <a:sx n="77" d="100"/>
          <a:sy n="77" d="100"/>
        </p:scale>
        <p:origin x="1040" y="192"/>
      </p:cViewPr>
      <p:guideLst>
        <p:guide orient="horz" pos="2160"/>
        <p:guide pos="2880"/>
      </p:guideLst>
    </p:cSldViewPr>
  </p:slideViewPr>
  <p:outlineViewPr>
    <p:cViewPr>
      <p:scale>
        <a:sx n="33" d="100"/>
        <a:sy n="33" d="100"/>
      </p:scale>
      <p:origin x="0" y="-180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FE861C-486B-4E18-A0E9-A790238A915C}" type="datetimeFigureOut">
              <a:rPr lang="en-US" smtClean="0"/>
              <a:t>5/6/18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811066-0135-4CAA-8AD4-89A97190AC0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811066-0135-4CAA-8AD4-89A97190AC00}"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811066-0135-4CAA-8AD4-89A97190AC00}" type="slidenum">
              <a:rPr lang="en-US" smtClean="0"/>
              <a:t>2</a:t>
            </a:fld>
            <a:endParaRPr lang="en-US"/>
          </a:p>
        </p:txBody>
      </p:sp>
    </p:spTree>
    <p:extLst>
      <p:ext uri="{BB962C8B-B14F-4D97-AF65-F5344CB8AC3E}">
        <p14:creationId xmlns:p14="http://schemas.microsoft.com/office/powerpoint/2010/main" val="2115165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purpose of schools are to meet the economic and self-actualization needs of children. Because of this later goal, the primary functions of the school at to first; increase cognitive development (i.e., knowledge, ability, and problem solving skills) in children and second; support social development of children (including social knowledge, social ability, and social problem solving skills). These social skills are considered to be the socialization function of education.</a:t>
            </a:r>
            <a:endParaRPr lang="en-US" dirty="0"/>
          </a:p>
        </p:txBody>
      </p:sp>
      <p:sp>
        <p:nvSpPr>
          <p:cNvPr id="4" name="Slide Number Placeholder 3"/>
          <p:cNvSpPr>
            <a:spLocks noGrp="1"/>
          </p:cNvSpPr>
          <p:nvPr>
            <p:ph type="sldNum" sz="quarter" idx="10"/>
          </p:nvPr>
        </p:nvSpPr>
        <p:spPr/>
        <p:txBody>
          <a:bodyPr/>
          <a:lstStyle/>
          <a:p>
            <a:fld id="{DF811066-0135-4CAA-8AD4-89A97190AC00}" type="slidenum">
              <a:rPr lang="en-US" smtClean="0"/>
              <a:t>3</a:t>
            </a:fld>
            <a:endParaRPr lang="en-US"/>
          </a:p>
        </p:txBody>
      </p:sp>
    </p:spTree>
    <p:extLst>
      <p:ext uri="{BB962C8B-B14F-4D97-AF65-F5344CB8AC3E}">
        <p14:creationId xmlns:p14="http://schemas.microsoft.com/office/powerpoint/2010/main" val="16403143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811066-0135-4CAA-8AD4-89A97190AC00}" type="slidenum">
              <a:rPr lang="en-US" smtClean="0"/>
              <a:t>4</a:t>
            </a:fld>
            <a:endParaRPr lang="en-US"/>
          </a:p>
        </p:txBody>
      </p:sp>
    </p:spTree>
    <p:extLst>
      <p:ext uri="{BB962C8B-B14F-4D97-AF65-F5344CB8AC3E}">
        <p14:creationId xmlns:p14="http://schemas.microsoft.com/office/powerpoint/2010/main" val="2320270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Type S or Static organizations</a:t>
            </a:r>
            <a:r>
              <a:rPr lang="en-US" baseline="0" dirty="0"/>
              <a:t> are under contingencies that maintain the organization’s survival without regard for the societal needs it was founded on. These organizations are controlled by avoidance contingencies, reacting to crisis and making changes to school curriculum only to appear as though they are doing something to increase test scores (avoid looking as though they are doing nothing). Since the type S system is maintained by contingencies to protect its survival, it won’t make changes that threaten it’s existence even if it would lead to solve a problem they were organized to solve. To protect themselves, type S organizations relies on the knowledge of “experts” who generate statistics and anecdotes to ”prove” the system’s point. The type S system creates a bureaucratic structure with administration to generate rules and regulations to maintain self survival.</a:t>
            </a:r>
            <a:endParaRPr lang="en-US" dirty="0"/>
          </a:p>
        </p:txBody>
      </p:sp>
      <p:sp>
        <p:nvSpPr>
          <p:cNvPr id="4" name="Slide Number Placeholder 3"/>
          <p:cNvSpPr>
            <a:spLocks noGrp="1"/>
          </p:cNvSpPr>
          <p:nvPr>
            <p:ph type="sldNum" sz="quarter" idx="10"/>
          </p:nvPr>
        </p:nvSpPr>
        <p:spPr/>
        <p:txBody>
          <a:bodyPr/>
          <a:lstStyle/>
          <a:p>
            <a:fld id="{DF811066-0135-4CAA-8AD4-89A97190AC00}" type="slidenum">
              <a:rPr lang="en-US" smtClean="0"/>
              <a:t>5</a:t>
            </a:fld>
            <a:endParaRPr lang="en-US"/>
          </a:p>
        </p:txBody>
      </p:sp>
    </p:spTree>
    <p:extLst>
      <p:ext uri="{BB962C8B-B14F-4D97-AF65-F5344CB8AC3E}">
        <p14:creationId xmlns:p14="http://schemas.microsoft.com/office/powerpoint/2010/main" val="40908553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Type</a:t>
            </a:r>
            <a:r>
              <a:rPr lang="en-US" baseline="0" dirty="0"/>
              <a:t> F organizations are maintained by their function on the environment and ability to meet the goals they were created to achieve. Type F systems place high value on empirically verified new knowledge, and are constantly seeking new technologies and methods shown to be effective at meeting their goals. Type F systems make cost vs benefits based actions. These cost-benefit contingencies are both positive (by producing benefits) and negative (by avoiding costs). These contingencies reinforce variability and make change more likely to occur.</a:t>
            </a:r>
            <a:endParaRPr lang="en-US" dirty="0"/>
          </a:p>
        </p:txBody>
      </p:sp>
      <p:sp>
        <p:nvSpPr>
          <p:cNvPr id="4" name="Slide Number Placeholder 3"/>
          <p:cNvSpPr>
            <a:spLocks noGrp="1"/>
          </p:cNvSpPr>
          <p:nvPr>
            <p:ph type="sldNum" sz="quarter" idx="10"/>
          </p:nvPr>
        </p:nvSpPr>
        <p:spPr/>
        <p:txBody>
          <a:bodyPr/>
          <a:lstStyle/>
          <a:p>
            <a:fld id="{DF811066-0135-4CAA-8AD4-89A97190AC00}" type="slidenum">
              <a:rPr lang="en-US" smtClean="0"/>
              <a:t>6</a:t>
            </a:fld>
            <a:endParaRPr lang="en-US"/>
          </a:p>
        </p:txBody>
      </p:sp>
    </p:spTree>
    <p:extLst>
      <p:ext uri="{BB962C8B-B14F-4D97-AF65-F5344CB8AC3E}">
        <p14:creationId xmlns:p14="http://schemas.microsoft.com/office/powerpoint/2010/main" val="36138367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Type S organizations,</a:t>
            </a:r>
            <a:r>
              <a:rPr lang="en-US" baseline="0" dirty="0"/>
              <a:t> by their nature of self survival are more likely to flourish and this is the structure of most public schools.</a:t>
            </a:r>
          </a:p>
          <a:p>
            <a:r>
              <a:rPr lang="en-US" baseline="0" dirty="0"/>
              <a:t>Type F organizations are clearly more effective at meeting the self-actualization goals of education, by relying on empirically verified knowledge to create methods and technologies which will support cognitive and social development. However, type S organizations may meet the economic needs to society more than type F organizations.</a:t>
            </a:r>
            <a:endParaRPr lang="en-US" dirty="0"/>
          </a:p>
        </p:txBody>
      </p:sp>
      <p:sp>
        <p:nvSpPr>
          <p:cNvPr id="4" name="Slide Number Placeholder 3"/>
          <p:cNvSpPr>
            <a:spLocks noGrp="1"/>
          </p:cNvSpPr>
          <p:nvPr>
            <p:ph type="sldNum" sz="quarter" idx="10"/>
          </p:nvPr>
        </p:nvSpPr>
        <p:spPr/>
        <p:txBody>
          <a:bodyPr/>
          <a:lstStyle/>
          <a:p>
            <a:fld id="{DF811066-0135-4CAA-8AD4-89A97190AC00}" type="slidenum">
              <a:rPr lang="en-US" smtClean="0"/>
              <a:t>7</a:t>
            </a:fld>
            <a:endParaRPr lang="en-US"/>
          </a:p>
        </p:txBody>
      </p:sp>
    </p:spTree>
    <p:extLst>
      <p:ext uri="{BB962C8B-B14F-4D97-AF65-F5344CB8AC3E}">
        <p14:creationId xmlns:p14="http://schemas.microsoft.com/office/powerpoint/2010/main" val="1500596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8" name="Date Placeholder 7">
            <a:extLst>
              <a:ext uri="{FF2B5EF4-FFF2-40B4-BE49-F238E27FC236}">
                <a16:creationId xmlns:a16="http://schemas.microsoft.com/office/drawing/2014/main" id="{D0D692E3-CAD4-274D-83C9-FF277CE129CA}"/>
              </a:ext>
            </a:extLst>
          </p:cNvPr>
          <p:cNvSpPr>
            <a:spLocks noGrp="1"/>
          </p:cNvSpPr>
          <p:nvPr>
            <p:ph type="dt" sz="half" idx="10"/>
          </p:nvPr>
        </p:nvSpPr>
        <p:spPr/>
        <p:txBody>
          <a:bodyPr/>
          <a:lstStyle/>
          <a:p>
            <a:fld id="{9A99B0B7-7B7E-804C-B9CE-A9E5B7B0D029}" type="datetime1">
              <a:rPr lang="en-US" smtClean="0"/>
              <a:t>5/6/18</a:t>
            </a:fld>
            <a:endParaRPr lang="en-US"/>
          </a:p>
        </p:txBody>
      </p:sp>
      <p:sp>
        <p:nvSpPr>
          <p:cNvPr id="9" name="Footer Placeholder 8">
            <a:extLst>
              <a:ext uri="{FF2B5EF4-FFF2-40B4-BE49-F238E27FC236}">
                <a16:creationId xmlns:a16="http://schemas.microsoft.com/office/drawing/2014/main" id="{FB29A90E-2881-EE46-BD02-4001690840DA}"/>
              </a:ext>
            </a:extLst>
          </p:cNvPr>
          <p:cNvSpPr>
            <a:spLocks noGrp="1"/>
          </p:cNvSpPr>
          <p:nvPr>
            <p:ph type="ftr" sz="quarter" idx="11"/>
          </p:nvPr>
        </p:nvSpPr>
        <p:spPr/>
        <p:txBody>
          <a:bodyPr/>
          <a:lstStyle/>
          <a:p>
            <a:endParaRPr lang="en-US"/>
          </a:p>
        </p:txBody>
      </p:sp>
      <p:sp>
        <p:nvSpPr>
          <p:cNvPr id="10" name="Slide Number Placeholder 9">
            <a:extLst>
              <a:ext uri="{FF2B5EF4-FFF2-40B4-BE49-F238E27FC236}">
                <a16:creationId xmlns:a16="http://schemas.microsoft.com/office/drawing/2014/main" id="{338222E2-2D8D-1C4B-924C-D5AA8EF01C36}"/>
              </a:ext>
            </a:extLst>
          </p:cNvPr>
          <p:cNvSpPr>
            <a:spLocks noGrp="1"/>
          </p:cNvSpPr>
          <p:nvPr>
            <p:ph type="sldNum" sz="quarter" idx="12"/>
          </p:nvPr>
        </p:nvSpPr>
        <p:spPr/>
        <p:txBody>
          <a:bodyPr/>
          <a:lstStyle/>
          <a:p>
            <a:fld id="{B044824F-EBE0-443F-8A8F-F64816AF04DC}" type="slidenum">
              <a:rPr lang="en-US" smtClean="0"/>
              <a:t>‹#›</a:t>
            </a:fld>
            <a:endParaRPr lang="en-US"/>
          </a:p>
        </p:txBody>
      </p:sp>
    </p:spTree>
    <p:extLst>
      <p:ext uri="{BB962C8B-B14F-4D97-AF65-F5344CB8AC3E}">
        <p14:creationId xmlns:p14="http://schemas.microsoft.com/office/powerpoint/2010/main" val="2635064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F20FD63-23A1-0440-9DC5-44579E23DC84}" type="datetime1">
              <a:rPr lang="en-US" smtClean="0"/>
              <a:t>5/6/18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44824F-EBE0-443F-8A8F-F64816AF04DC}"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Tree>
    <p:extLst>
      <p:ext uri="{BB962C8B-B14F-4D97-AF65-F5344CB8AC3E}">
        <p14:creationId xmlns:p14="http://schemas.microsoft.com/office/powerpoint/2010/main" val="1550695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72C4838D-1FF1-A24C-96ED-BE752FCFF241}" type="datetime1">
              <a:rPr lang="en-US" smtClean="0"/>
              <a:t>5/6/18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824F-EBE0-443F-8A8F-F64816AF04DC}" type="slidenum">
              <a:rPr lang="en-US" smtClean="0"/>
              <a:t>‹#›</a:t>
            </a:fld>
            <a:endParaRPr lang="en-US"/>
          </a:p>
        </p:txBody>
      </p:sp>
    </p:spTree>
    <p:extLst>
      <p:ext uri="{BB962C8B-B14F-4D97-AF65-F5344CB8AC3E}">
        <p14:creationId xmlns:p14="http://schemas.microsoft.com/office/powerpoint/2010/main" val="24210963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CD030A61-D0DF-1747-B721-1FBEB1AE4121}" type="datetime1">
              <a:rPr lang="en-US" smtClean="0"/>
              <a:t>5/6/18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824F-EBE0-443F-8A8F-F64816AF04DC}" type="slidenum">
              <a:rPr lang="en-US" smtClean="0"/>
              <a:t>‹#›</a:t>
            </a:fld>
            <a:endParaRPr lang="en-US"/>
          </a:p>
        </p:txBody>
      </p:sp>
    </p:spTree>
    <p:extLst>
      <p:ext uri="{BB962C8B-B14F-4D97-AF65-F5344CB8AC3E}">
        <p14:creationId xmlns:p14="http://schemas.microsoft.com/office/powerpoint/2010/main" val="1554879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5473C772-CFDE-1B4E-92C4-2010759989D9}" type="datetime1">
              <a:rPr lang="en-US" smtClean="0"/>
              <a:t>5/6/18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824F-EBE0-443F-8A8F-F64816AF04DC}" type="slidenum">
              <a:rPr lang="en-US" smtClean="0"/>
              <a:t>‹#›</a:t>
            </a:fld>
            <a:endParaRPr lang="en-US"/>
          </a:p>
        </p:txBody>
      </p:sp>
    </p:spTree>
    <p:extLst>
      <p:ext uri="{BB962C8B-B14F-4D97-AF65-F5344CB8AC3E}">
        <p14:creationId xmlns:p14="http://schemas.microsoft.com/office/powerpoint/2010/main" val="4290299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a:t>Click to edit Master title style</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p:txBody>
          <a:bodyPr/>
          <a:lstStyle/>
          <a:p>
            <a:fld id="{00BAA912-D2F4-ED47-9B90-E731E2CE0D62}" type="datetime1">
              <a:rPr lang="en-US" smtClean="0"/>
              <a:t>5/6/18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824F-EBE0-443F-8A8F-F64816AF04DC}"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Tree>
    <p:extLst>
      <p:ext uri="{BB962C8B-B14F-4D97-AF65-F5344CB8AC3E}">
        <p14:creationId xmlns:p14="http://schemas.microsoft.com/office/powerpoint/2010/main" val="2352541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4E13072-D91D-FA4B-B5F9-0991C306FE3E}" type="datetime1">
              <a:rPr lang="en-US" smtClean="0"/>
              <a:t>5/6/18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824F-EBE0-443F-8A8F-F64816AF04DC}" type="slidenum">
              <a:rPr lang="en-US" smtClean="0"/>
              <a:t>‹#›</a:t>
            </a:fld>
            <a:endParaRPr lang="en-US"/>
          </a:p>
        </p:txBody>
      </p:sp>
    </p:spTree>
    <p:extLst>
      <p:ext uri="{BB962C8B-B14F-4D97-AF65-F5344CB8AC3E}">
        <p14:creationId xmlns:p14="http://schemas.microsoft.com/office/powerpoint/2010/main" val="3565762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DD03FAF8-DF6F-9E40-B476-7D8DFA826D66}" type="datetime1">
              <a:rPr lang="en-US" smtClean="0"/>
              <a:t>5/6/18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44824F-EBE0-443F-8A8F-F64816AF04DC}" type="slidenum">
              <a:rPr lang="en-US" smtClean="0"/>
              <a:t>‹#›</a:t>
            </a:fld>
            <a:endParaRPr lang="en-US"/>
          </a:p>
        </p:txBody>
      </p:sp>
    </p:spTree>
    <p:extLst>
      <p:ext uri="{BB962C8B-B14F-4D97-AF65-F5344CB8AC3E}">
        <p14:creationId xmlns:p14="http://schemas.microsoft.com/office/powerpoint/2010/main" val="215807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18143684-F22F-E642-8D73-1EB42DACB5D3}" type="datetime1">
              <a:rPr lang="en-US" smtClean="0"/>
              <a:t>5/6/18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44824F-EBE0-443F-8A8F-F64816AF04DC}" type="slidenum">
              <a:rPr lang="en-US" smtClean="0"/>
              <a:t>‹#›</a:t>
            </a:fld>
            <a:endParaRPr lang="en-US"/>
          </a:p>
        </p:txBody>
      </p:sp>
    </p:spTree>
    <p:extLst>
      <p:ext uri="{BB962C8B-B14F-4D97-AF65-F5344CB8AC3E}">
        <p14:creationId xmlns:p14="http://schemas.microsoft.com/office/powerpoint/2010/main" val="1741283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1A3396DF-887E-2648-A609-C3EBDA9517E5}" type="datetime1">
              <a:rPr lang="en-US" smtClean="0"/>
              <a:t>5/6/18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44824F-EBE0-443F-8A8F-F64816AF04DC}" type="slidenum">
              <a:rPr lang="en-US" smtClean="0"/>
              <a:t>‹#›</a:t>
            </a:fld>
            <a:endParaRPr lang="en-US"/>
          </a:p>
        </p:txBody>
      </p:sp>
    </p:spTree>
    <p:extLst>
      <p:ext uri="{BB962C8B-B14F-4D97-AF65-F5344CB8AC3E}">
        <p14:creationId xmlns:p14="http://schemas.microsoft.com/office/powerpoint/2010/main" val="679870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BE4400-867E-B646-AB0F-B274E0FFD5EF}" type="datetime1">
              <a:rPr lang="en-US" smtClean="0"/>
              <a:t>5/6/18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44824F-EBE0-443F-8A8F-F64816AF04DC}" type="slidenum">
              <a:rPr lang="en-US" smtClean="0"/>
              <a:t>‹#›</a:t>
            </a:fld>
            <a:endParaRPr lang="en-US"/>
          </a:p>
        </p:txBody>
      </p:sp>
    </p:spTree>
    <p:extLst>
      <p:ext uri="{BB962C8B-B14F-4D97-AF65-F5344CB8AC3E}">
        <p14:creationId xmlns:p14="http://schemas.microsoft.com/office/powerpoint/2010/main" val="704895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2C24464-9303-754F-A691-9A534F578D18}" type="datetime1">
              <a:rPr lang="en-US" smtClean="0"/>
              <a:t>5/6/18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44824F-EBE0-443F-8A8F-F64816AF04DC}" type="slidenum">
              <a:rPr lang="en-US" smtClean="0"/>
              <a:t>‹#›</a:t>
            </a:fld>
            <a:endParaRPr lang="en-US"/>
          </a:p>
        </p:txBody>
      </p:sp>
    </p:spTree>
    <p:extLst>
      <p:ext uri="{BB962C8B-B14F-4D97-AF65-F5344CB8AC3E}">
        <p14:creationId xmlns:p14="http://schemas.microsoft.com/office/powerpoint/2010/main" val="2772770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a:t>Click to edit Master title style</a:t>
            </a:r>
            <a:endParaRPr dirty="0"/>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3DA4E1EE-2456-804A-9E1C-283A9BD0C0B9}" type="datetime1">
              <a:rPr lang="en-US" smtClean="0"/>
              <a:t>5/6/18</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B044824F-EBE0-443F-8A8F-F64816AF04DC}" type="slidenum">
              <a:rPr lang="en-US" smtClean="0"/>
              <a:t>‹#›</a:t>
            </a:fld>
            <a:endParaRPr lang="en-US"/>
          </a:p>
        </p:txBody>
      </p:sp>
    </p:spTree>
    <p:extLst>
      <p:ext uri="{BB962C8B-B14F-4D97-AF65-F5344CB8AC3E}">
        <p14:creationId xmlns:p14="http://schemas.microsoft.com/office/powerpoint/2010/main" val="299435584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dt="0"/>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Chapter 13 Schools</a:t>
            </a:r>
          </a:p>
        </p:txBody>
      </p:sp>
      <p:sp>
        <p:nvSpPr>
          <p:cNvPr id="3" name="Subtitle 2"/>
          <p:cNvSpPr>
            <a:spLocks noGrp="1"/>
          </p:cNvSpPr>
          <p:nvPr>
            <p:ph type="subTitle" idx="1"/>
          </p:nvPr>
        </p:nvSpPr>
        <p:spPr/>
        <p:txBody>
          <a:bodyPr/>
          <a:lstStyle/>
          <a:p>
            <a:r>
              <a:rPr lang="en-US" dirty="0"/>
              <a:t>pp. 431-461</a:t>
            </a:r>
          </a:p>
        </p:txBody>
      </p:sp>
      <p:sp>
        <p:nvSpPr>
          <p:cNvPr id="5" name="Slide Number Placeholder 4">
            <a:extLst>
              <a:ext uri="{FF2B5EF4-FFF2-40B4-BE49-F238E27FC236}">
                <a16:creationId xmlns:a16="http://schemas.microsoft.com/office/drawing/2014/main" id="{168A75E0-BCAD-8A4C-9D01-9985E7B595AC}"/>
              </a:ext>
            </a:extLst>
          </p:cNvPr>
          <p:cNvSpPr>
            <a:spLocks noGrp="1"/>
          </p:cNvSpPr>
          <p:nvPr>
            <p:ph type="sldNum" sz="quarter" idx="12"/>
          </p:nvPr>
        </p:nvSpPr>
        <p:spPr/>
        <p:txBody>
          <a:bodyPr/>
          <a:lstStyle/>
          <a:p>
            <a:fld id="{B044824F-EBE0-443F-8A8F-F64816AF04DC}" type="slidenum">
              <a:rPr lang="en-US" sz="1800" smtClean="0"/>
              <a:t>1</a:t>
            </a:fld>
            <a:endParaRPr lang="en-US"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E2D84-1975-2747-B9CE-A632053A2CA1}"/>
              </a:ext>
            </a:extLst>
          </p:cNvPr>
          <p:cNvSpPr>
            <a:spLocks noGrp="1"/>
          </p:cNvSpPr>
          <p:nvPr>
            <p:ph type="title"/>
          </p:nvPr>
        </p:nvSpPr>
        <p:spPr/>
        <p:txBody>
          <a:bodyPr/>
          <a:lstStyle/>
          <a:p>
            <a:r>
              <a:rPr lang="en-US" dirty="0"/>
              <a:t>The Functions of Education</a:t>
            </a:r>
          </a:p>
        </p:txBody>
      </p:sp>
      <p:sp>
        <p:nvSpPr>
          <p:cNvPr id="3" name="Content Placeholder 2">
            <a:extLst>
              <a:ext uri="{FF2B5EF4-FFF2-40B4-BE49-F238E27FC236}">
                <a16:creationId xmlns:a16="http://schemas.microsoft.com/office/drawing/2014/main" id="{C20276F9-4883-2C4B-9388-3D25940E9480}"/>
              </a:ext>
            </a:extLst>
          </p:cNvPr>
          <p:cNvSpPr>
            <a:spLocks noGrp="1"/>
          </p:cNvSpPr>
          <p:nvPr>
            <p:ph idx="1"/>
          </p:nvPr>
        </p:nvSpPr>
        <p:spPr/>
        <p:txBody>
          <a:bodyPr/>
          <a:lstStyle/>
          <a:p>
            <a:r>
              <a:rPr lang="en-US" dirty="0"/>
              <a:t>Who is a child’s first teacher?</a:t>
            </a:r>
          </a:p>
          <a:p>
            <a:pPr lvl="1"/>
            <a:r>
              <a:rPr lang="en-US" dirty="0"/>
              <a:t>The parents</a:t>
            </a:r>
          </a:p>
          <a:p>
            <a:r>
              <a:rPr lang="en-US" dirty="0"/>
              <a:t>Why is education important?</a:t>
            </a:r>
          </a:p>
          <a:p>
            <a:pPr marL="806450" lvl="1" indent="-457200">
              <a:buFont typeface="+mj-lt"/>
              <a:buAutoNum type="arabicPeriod"/>
            </a:pPr>
            <a:r>
              <a:rPr lang="en-US" dirty="0"/>
              <a:t>Specialized teachers provide educational expertise beyond parents alone</a:t>
            </a:r>
          </a:p>
          <a:p>
            <a:pPr marL="806450" lvl="1" indent="-457200">
              <a:buFont typeface="+mj-lt"/>
              <a:buAutoNum type="arabicPeriod"/>
            </a:pPr>
            <a:r>
              <a:rPr lang="en-US" dirty="0"/>
              <a:t>Development of schools makes economic sense</a:t>
            </a:r>
          </a:p>
          <a:p>
            <a:pPr marL="1089025" lvl="2" indent="-457200">
              <a:buFont typeface="+mj-lt"/>
              <a:buAutoNum type="alphaLcParenR"/>
            </a:pPr>
            <a:r>
              <a:rPr lang="en-US" dirty="0"/>
              <a:t>Both parents can go to work</a:t>
            </a:r>
          </a:p>
          <a:p>
            <a:pPr marL="1089025" lvl="2" indent="-457200">
              <a:buFont typeface="+mj-lt"/>
              <a:buAutoNum type="alphaLcParenR"/>
            </a:pPr>
            <a:r>
              <a:rPr lang="en-US" dirty="0"/>
              <a:t>1:35 teacher-student ratio more efficient than 1:1 parent-child</a:t>
            </a:r>
          </a:p>
        </p:txBody>
      </p:sp>
      <p:sp>
        <p:nvSpPr>
          <p:cNvPr id="4" name="Footer Placeholder 3">
            <a:extLst>
              <a:ext uri="{FF2B5EF4-FFF2-40B4-BE49-F238E27FC236}">
                <a16:creationId xmlns:a16="http://schemas.microsoft.com/office/drawing/2014/main" id="{8B7E1F17-E259-4A43-AF33-D0109D365CF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B4F4403-AD77-AF42-B510-4573AF58F165}"/>
              </a:ext>
            </a:extLst>
          </p:cNvPr>
          <p:cNvSpPr>
            <a:spLocks noGrp="1"/>
          </p:cNvSpPr>
          <p:nvPr>
            <p:ph type="sldNum" sz="quarter" idx="12"/>
          </p:nvPr>
        </p:nvSpPr>
        <p:spPr/>
        <p:txBody>
          <a:bodyPr/>
          <a:lstStyle/>
          <a:p>
            <a:fld id="{B044824F-EBE0-443F-8A8F-F64816AF04DC}" type="slidenum">
              <a:rPr lang="en-US" sz="1800" smtClean="0"/>
              <a:t>2</a:t>
            </a:fld>
            <a:endParaRPr lang="en-US" sz="1800" dirty="0"/>
          </a:p>
        </p:txBody>
      </p:sp>
    </p:spTree>
    <p:extLst>
      <p:ext uri="{BB962C8B-B14F-4D97-AF65-F5344CB8AC3E}">
        <p14:creationId xmlns:p14="http://schemas.microsoft.com/office/powerpoint/2010/main" val="824697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9A754-89BF-6144-B38F-26172396A5AE}"/>
              </a:ext>
            </a:extLst>
          </p:cNvPr>
          <p:cNvSpPr>
            <a:spLocks noGrp="1"/>
          </p:cNvSpPr>
          <p:nvPr>
            <p:ph type="title"/>
          </p:nvPr>
        </p:nvSpPr>
        <p:spPr/>
        <p:txBody>
          <a:bodyPr/>
          <a:lstStyle/>
          <a:p>
            <a:r>
              <a:rPr lang="en-US" dirty="0"/>
              <a:t>Goals of Education</a:t>
            </a:r>
          </a:p>
        </p:txBody>
      </p:sp>
      <p:sp>
        <p:nvSpPr>
          <p:cNvPr id="3" name="Content Placeholder 2">
            <a:extLst>
              <a:ext uri="{FF2B5EF4-FFF2-40B4-BE49-F238E27FC236}">
                <a16:creationId xmlns:a16="http://schemas.microsoft.com/office/drawing/2014/main" id="{3EE67E9D-77A0-6A45-8567-ED8B14E07731}"/>
              </a:ext>
            </a:extLst>
          </p:cNvPr>
          <p:cNvSpPr>
            <a:spLocks noGrp="1"/>
          </p:cNvSpPr>
          <p:nvPr>
            <p:ph idx="1"/>
          </p:nvPr>
        </p:nvSpPr>
        <p:spPr/>
        <p:txBody>
          <a:bodyPr/>
          <a:lstStyle/>
          <a:p>
            <a:r>
              <a:rPr lang="en-US" dirty="0"/>
              <a:t>Economic</a:t>
            </a:r>
          </a:p>
          <a:p>
            <a:r>
              <a:rPr lang="en-US" dirty="0"/>
              <a:t>Self actualization of children</a:t>
            </a:r>
          </a:p>
          <a:p>
            <a:pPr lvl="1"/>
            <a:r>
              <a:rPr lang="en-US" dirty="0"/>
              <a:t>Increase cognitive development of children</a:t>
            </a:r>
          </a:p>
          <a:p>
            <a:pPr lvl="1"/>
            <a:r>
              <a:rPr lang="en-US" dirty="0"/>
              <a:t>Increase social development of children</a:t>
            </a:r>
          </a:p>
          <a:p>
            <a:pPr lvl="2"/>
            <a:r>
              <a:rPr lang="en-US" dirty="0"/>
              <a:t>Socialization function of the school</a:t>
            </a:r>
          </a:p>
        </p:txBody>
      </p:sp>
      <p:sp>
        <p:nvSpPr>
          <p:cNvPr id="4" name="Footer Placeholder 3">
            <a:extLst>
              <a:ext uri="{FF2B5EF4-FFF2-40B4-BE49-F238E27FC236}">
                <a16:creationId xmlns:a16="http://schemas.microsoft.com/office/drawing/2014/main" id="{0DF6936B-5990-6D42-929F-C6CA22A2148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3197AB4-F636-C74A-80EA-B9CC38E17B05}"/>
              </a:ext>
            </a:extLst>
          </p:cNvPr>
          <p:cNvSpPr>
            <a:spLocks noGrp="1"/>
          </p:cNvSpPr>
          <p:nvPr>
            <p:ph type="sldNum" sz="quarter" idx="12"/>
          </p:nvPr>
        </p:nvSpPr>
        <p:spPr/>
        <p:txBody>
          <a:bodyPr/>
          <a:lstStyle/>
          <a:p>
            <a:fld id="{B044824F-EBE0-443F-8A8F-F64816AF04DC}" type="slidenum">
              <a:rPr lang="en-US" sz="1800" smtClean="0"/>
              <a:t>3</a:t>
            </a:fld>
            <a:endParaRPr lang="en-US" sz="1800" dirty="0"/>
          </a:p>
        </p:txBody>
      </p:sp>
    </p:spTree>
    <p:extLst>
      <p:ext uri="{BB962C8B-B14F-4D97-AF65-F5344CB8AC3E}">
        <p14:creationId xmlns:p14="http://schemas.microsoft.com/office/powerpoint/2010/main" val="2077473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CE287-941C-4442-904A-AE4ECD967DA9}"/>
              </a:ext>
            </a:extLst>
          </p:cNvPr>
          <p:cNvSpPr>
            <a:spLocks noGrp="1"/>
          </p:cNvSpPr>
          <p:nvPr>
            <p:ph type="title"/>
          </p:nvPr>
        </p:nvSpPr>
        <p:spPr/>
        <p:txBody>
          <a:bodyPr/>
          <a:lstStyle/>
          <a:p>
            <a:r>
              <a:rPr lang="en-US" dirty="0"/>
              <a:t>Type S and Type F Organizations</a:t>
            </a:r>
          </a:p>
        </p:txBody>
      </p:sp>
      <p:sp>
        <p:nvSpPr>
          <p:cNvPr id="3" name="Content Placeholder 2">
            <a:extLst>
              <a:ext uri="{FF2B5EF4-FFF2-40B4-BE49-F238E27FC236}">
                <a16:creationId xmlns:a16="http://schemas.microsoft.com/office/drawing/2014/main" id="{8829C37F-9714-FB44-BDC9-D030FCEC51CF}"/>
              </a:ext>
            </a:extLst>
          </p:cNvPr>
          <p:cNvSpPr>
            <a:spLocks noGrp="1"/>
          </p:cNvSpPr>
          <p:nvPr>
            <p:ph idx="1"/>
          </p:nvPr>
        </p:nvSpPr>
        <p:spPr/>
        <p:txBody>
          <a:bodyPr/>
          <a:lstStyle/>
          <a:p>
            <a:r>
              <a:rPr lang="en-US" dirty="0"/>
              <a:t>Schools are organizations developed to further families’ (and society’s) economic and self actualization goals</a:t>
            </a:r>
          </a:p>
          <a:p>
            <a:pPr lvl="1"/>
            <a:r>
              <a:rPr lang="en-US" dirty="0"/>
              <a:t>Organizations developed to serve a function</a:t>
            </a:r>
          </a:p>
          <a:p>
            <a:pPr lvl="1"/>
            <a:r>
              <a:rPr lang="en-US" dirty="0"/>
              <a:t>School systems created </a:t>
            </a:r>
          </a:p>
          <a:p>
            <a:pPr lvl="2"/>
            <a:r>
              <a:rPr lang="en-US" dirty="0"/>
              <a:t>But do they serve that function?</a:t>
            </a:r>
          </a:p>
        </p:txBody>
      </p:sp>
      <p:sp>
        <p:nvSpPr>
          <p:cNvPr id="4" name="Footer Placeholder 3">
            <a:extLst>
              <a:ext uri="{FF2B5EF4-FFF2-40B4-BE49-F238E27FC236}">
                <a16:creationId xmlns:a16="http://schemas.microsoft.com/office/drawing/2014/main" id="{D44D93F7-2CBF-C24F-8A91-C94FFBAF863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EBBA8BB-5C7F-AA4F-AF6F-0102CF710578}"/>
              </a:ext>
            </a:extLst>
          </p:cNvPr>
          <p:cNvSpPr>
            <a:spLocks noGrp="1"/>
          </p:cNvSpPr>
          <p:nvPr>
            <p:ph type="sldNum" sz="quarter" idx="12"/>
          </p:nvPr>
        </p:nvSpPr>
        <p:spPr/>
        <p:txBody>
          <a:bodyPr/>
          <a:lstStyle/>
          <a:p>
            <a:fld id="{B044824F-EBE0-443F-8A8F-F64816AF04DC}" type="slidenum">
              <a:rPr lang="en-US" sz="1800" smtClean="0"/>
              <a:t>4</a:t>
            </a:fld>
            <a:endParaRPr lang="en-US" sz="1800" dirty="0"/>
          </a:p>
        </p:txBody>
      </p:sp>
    </p:spTree>
    <p:extLst>
      <p:ext uri="{BB962C8B-B14F-4D97-AF65-F5344CB8AC3E}">
        <p14:creationId xmlns:p14="http://schemas.microsoft.com/office/powerpoint/2010/main" val="845795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F2026-7EA1-184C-A178-FB32510F772C}"/>
              </a:ext>
            </a:extLst>
          </p:cNvPr>
          <p:cNvSpPr>
            <a:spLocks noGrp="1"/>
          </p:cNvSpPr>
          <p:nvPr>
            <p:ph type="title"/>
          </p:nvPr>
        </p:nvSpPr>
        <p:spPr/>
        <p:txBody>
          <a:bodyPr/>
          <a:lstStyle/>
          <a:p>
            <a:r>
              <a:rPr lang="en-US" dirty="0"/>
              <a:t>Type S Organizations</a:t>
            </a:r>
          </a:p>
        </p:txBody>
      </p:sp>
      <p:sp>
        <p:nvSpPr>
          <p:cNvPr id="3" name="Content Placeholder 2">
            <a:extLst>
              <a:ext uri="{FF2B5EF4-FFF2-40B4-BE49-F238E27FC236}">
                <a16:creationId xmlns:a16="http://schemas.microsoft.com/office/drawing/2014/main" id="{F56D0EF6-0A3B-7149-9BF4-C3D0494A7354}"/>
              </a:ext>
            </a:extLst>
          </p:cNvPr>
          <p:cNvSpPr>
            <a:spLocks noGrp="1"/>
          </p:cNvSpPr>
          <p:nvPr>
            <p:ph idx="1"/>
          </p:nvPr>
        </p:nvSpPr>
        <p:spPr/>
        <p:txBody>
          <a:bodyPr/>
          <a:lstStyle/>
          <a:p>
            <a:r>
              <a:rPr lang="en-US" b="1" dirty="0"/>
              <a:t>Type S organizations </a:t>
            </a:r>
            <a:r>
              <a:rPr lang="en-US" dirty="0"/>
              <a:t>are under contingencies that shape and maintain the organization’s </a:t>
            </a:r>
            <a:r>
              <a:rPr lang="en-US" i="1" dirty="0"/>
              <a:t>survival </a:t>
            </a:r>
            <a:r>
              <a:rPr lang="en-US" dirty="0"/>
              <a:t>without regard for its effect on societal needs (</a:t>
            </a:r>
            <a:r>
              <a:rPr lang="en-US" i="1" dirty="0"/>
              <a:t>static</a:t>
            </a:r>
            <a:r>
              <a:rPr lang="en-US" dirty="0"/>
              <a:t> systems)</a:t>
            </a:r>
          </a:p>
          <a:p>
            <a:pPr lvl="1"/>
            <a:r>
              <a:rPr lang="en-US" sz="2000" dirty="0"/>
              <a:t>Controlled by avoidance contingencies (Sr</a:t>
            </a:r>
            <a:r>
              <a:rPr lang="en-US" sz="2000" baseline="30000" dirty="0"/>
              <a:t> -</a:t>
            </a:r>
            <a:r>
              <a:rPr lang="en-US" sz="2000" dirty="0"/>
              <a:t>)</a:t>
            </a:r>
          </a:p>
          <a:p>
            <a:pPr lvl="1"/>
            <a:r>
              <a:rPr lang="en-US" sz="2000" dirty="0"/>
              <a:t>Won’t make changes that threaten elimination of system</a:t>
            </a:r>
          </a:p>
          <a:p>
            <a:pPr lvl="1"/>
            <a:r>
              <a:rPr lang="en-US" sz="2000" dirty="0"/>
              <a:t>Turn to “experts” to prove they’re right</a:t>
            </a:r>
          </a:p>
          <a:p>
            <a:pPr lvl="2"/>
            <a:r>
              <a:rPr lang="en-US" sz="1800" dirty="0"/>
              <a:t>Rule governed behavior</a:t>
            </a:r>
            <a:endParaRPr lang="en-US" dirty="0"/>
          </a:p>
          <a:p>
            <a:pPr lvl="1"/>
            <a:r>
              <a:rPr lang="en-US" sz="2000" dirty="0"/>
              <a:t>Bureaucratic </a:t>
            </a:r>
            <a:r>
              <a:rPr lang="en-US" sz="2000" i="1" dirty="0"/>
              <a:t>structure</a:t>
            </a:r>
          </a:p>
          <a:p>
            <a:pPr lvl="1"/>
            <a:r>
              <a:rPr lang="en-US" sz="2000" dirty="0"/>
              <a:t>Lack of variability and change (change threatens survival)</a:t>
            </a:r>
          </a:p>
        </p:txBody>
      </p:sp>
      <p:sp>
        <p:nvSpPr>
          <p:cNvPr id="4" name="Footer Placeholder 3">
            <a:extLst>
              <a:ext uri="{FF2B5EF4-FFF2-40B4-BE49-F238E27FC236}">
                <a16:creationId xmlns:a16="http://schemas.microsoft.com/office/drawing/2014/main" id="{7623C9A4-BB52-144A-94E3-B020C25AFA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54C86FF-21C9-B244-9CAE-42E58A888E1A}"/>
              </a:ext>
            </a:extLst>
          </p:cNvPr>
          <p:cNvSpPr>
            <a:spLocks noGrp="1"/>
          </p:cNvSpPr>
          <p:nvPr>
            <p:ph type="sldNum" sz="quarter" idx="12"/>
          </p:nvPr>
        </p:nvSpPr>
        <p:spPr/>
        <p:txBody>
          <a:bodyPr/>
          <a:lstStyle/>
          <a:p>
            <a:fld id="{B044824F-EBE0-443F-8A8F-F64816AF04DC}" type="slidenum">
              <a:rPr lang="en-US" sz="1800" smtClean="0"/>
              <a:t>5</a:t>
            </a:fld>
            <a:endParaRPr lang="en-US" sz="1800" dirty="0"/>
          </a:p>
        </p:txBody>
      </p:sp>
    </p:spTree>
    <p:extLst>
      <p:ext uri="{BB962C8B-B14F-4D97-AF65-F5344CB8AC3E}">
        <p14:creationId xmlns:p14="http://schemas.microsoft.com/office/powerpoint/2010/main" val="771116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0C01F-ECFB-6844-BDE8-CC8F93F97CE5}"/>
              </a:ext>
            </a:extLst>
          </p:cNvPr>
          <p:cNvSpPr>
            <a:spLocks noGrp="1"/>
          </p:cNvSpPr>
          <p:nvPr>
            <p:ph type="title"/>
          </p:nvPr>
        </p:nvSpPr>
        <p:spPr/>
        <p:txBody>
          <a:bodyPr/>
          <a:lstStyle/>
          <a:p>
            <a:r>
              <a:rPr lang="en-US" dirty="0"/>
              <a:t>Type F Organizations</a:t>
            </a:r>
          </a:p>
        </p:txBody>
      </p:sp>
      <p:sp>
        <p:nvSpPr>
          <p:cNvPr id="3" name="Content Placeholder 2">
            <a:extLst>
              <a:ext uri="{FF2B5EF4-FFF2-40B4-BE49-F238E27FC236}">
                <a16:creationId xmlns:a16="http://schemas.microsoft.com/office/drawing/2014/main" id="{FE0E5186-CCD0-E74E-9298-7336E6F45E32}"/>
              </a:ext>
            </a:extLst>
          </p:cNvPr>
          <p:cNvSpPr>
            <a:spLocks noGrp="1"/>
          </p:cNvSpPr>
          <p:nvPr>
            <p:ph idx="1"/>
          </p:nvPr>
        </p:nvSpPr>
        <p:spPr/>
        <p:txBody>
          <a:bodyPr/>
          <a:lstStyle/>
          <a:p>
            <a:r>
              <a:rPr lang="en-US" b="1" dirty="0"/>
              <a:t>Type F Organizations </a:t>
            </a:r>
            <a:r>
              <a:rPr lang="en-US" dirty="0"/>
              <a:t>are controlled by the effect their actions have on the environment (</a:t>
            </a:r>
            <a:r>
              <a:rPr lang="en-US" i="1" dirty="0"/>
              <a:t>functional</a:t>
            </a:r>
            <a:r>
              <a:rPr lang="en-US" dirty="0"/>
              <a:t> organizations)</a:t>
            </a:r>
          </a:p>
          <a:p>
            <a:pPr lvl="1"/>
            <a:r>
              <a:rPr lang="en-US" dirty="0"/>
              <a:t>Value empirically verified new knowledge</a:t>
            </a:r>
          </a:p>
          <a:p>
            <a:pPr lvl="1"/>
            <a:r>
              <a:rPr lang="en-US" dirty="0"/>
              <a:t>Avoid costs, produce benefits (both positive and negative contingencies)</a:t>
            </a:r>
          </a:p>
          <a:p>
            <a:pPr lvl="2"/>
            <a:r>
              <a:rPr lang="en-US" dirty="0"/>
              <a:t>Change and variability likely to occur</a:t>
            </a:r>
          </a:p>
          <a:p>
            <a:pPr lvl="1"/>
            <a:r>
              <a:rPr lang="en-US" dirty="0"/>
              <a:t>Reinforce variability</a:t>
            </a:r>
          </a:p>
        </p:txBody>
      </p:sp>
      <p:sp>
        <p:nvSpPr>
          <p:cNvPr id="4" name="Footer Placeholder 3">
            <a:extLst>
              <a:ext uri="{FF2B5EF4-FFF2-40B4-BE49-F238E27FC236}">
                <a16:creationId xmlns:a16="http://schemas.microsoft.com/office/drawing/2014/main" id="{1D8B76C3-C5B2-5342-ACAE-A5DD6FBB15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F0CE6A0-253A-864E-870C-A34B1F1CB5D7}"/>
              </a:ext>
            </a:extLst>
          </p:cNvPr>
          <p:cNvSpPr>
            <a:spLocks noGrp="1"/>
          </p:cNvSpPr>
          <p:nvPr>
            <p:ph type="sldNum" sz="quarter" idx="12"/>
          </p:nvPr>
        </p:nvSpPr>
        <p:spPr/>
        <p:txBody>
          <a:bodyPr/>
          <a:lstStyle/>
          <a:p>
            <a:fld id="{B044824F-EBE0-443F-8A8F-F64816AF04DC}" type="slidenum">
              <a:rPr lang="en-US" sz="1800" smtClean="0"/>
              <a:t>6</a:t>
            </a:fld>
            <a:endParaRPr lang="en-US" sz="1800" dirty="0"/>
          </a:p>
        </p:txBody>
      </p:sp>
    </p:spTree>
    <p:extLst>
      <p:ext uri="{BB962C8B-B14F-4D97-AF65-F5344CB8AC3E}">
        <p14:creationId xmlns:p14="http://schemas.microsoft.com/office/powerpoint/2010/main" val="3182948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A94DE-84BE-774F-8009-53BF52BD4021}"/>
              </a:ext>
            </a:extLst>
          </p:cNvPr>
          <p:cNvSpPr>
            <a:spLocks noGrp="1"/>
          </p:cNvSpPr>
          <p:nvPr>
            <p:ph type="title"/>
          </p:nvPr>
        </p:nvSpPr>
        <p:spPr>
          <a:xfrm>
            <a:off x="0" y="107576"/>
            <a:ext cx="9144000" cy="1336956"/>
          </a:xfrm>
        </p:spPr>
        <p:txBody>
          <a:bodyPr/>
          <a:lstStyle/>
          <a:p>
            <a:r>
              <a:rPr lang="en-US" dirty="0"/>
              <a:t>Type S vs Type F Organizations</a:t>
            </a:r>
          </a:p>
        </p:txBody>
      </p:sp>
      <p:sp>
        <p:nvSpPr>
          <p:cNvPr id="3" name="Content Placeholder 2">
            <a:extLst>
              <a:ext uri="{FF2B5EF4-FFF2-40B4-BE49-F238E27FC236}">
                <a16:creationId xmlns:a16="http://schemas.microsoft.com/office/drawing/2014/main" id="{D8D83FAB-9039-764B-9E10-F30BBD72ED05}"/>
              </a:ext>
            </a:extLst>
          </p:cNvPr>
          <p:cNvSpPr>
            <a:spLocks noGrp="1"/>
          </p:cNvSpPr>
          <p:nvPr>
            <p:ph idx="1"/>
          </p:nvPr>
        </p:nvSpPr>
        <p:spPr>
          <a:xfrm>
            <a:off x="533400" y="2514600"/>
            <a:ext cx="8042276" cy="2286001"/>
          </a:xfrm>
        </p:spPr>
        <p:txBody>
          <a:bodyPr/>
          <a:lstStyle/>
          <a:p>
            <a:r>
              <a:rPr lang="en-US" dirty="0"/>
              <a:t>Which type of school organization do you think is more prevalent? Why?</a:t>
            </a:r>
          </a:p>
          <a:p>
            <a:r>
              <a:rPr lang="en-US" dirty="0"/>
              <a:t>Which type of school organization is more effective at meeting the goals of education? </a:t>
            </a:r>
          </a:p>
        </p:txBody>
      </p:sp>
      <p:sp>
        <p:nvSpPr>
          <p:cNvPr id="4" name="Footer Placeholder 3">
            <a:extLst>
              <a:ext uri="{FF2B5EF4-FFF2-40B4-BE49-F238E27FC236}">
                <a16:creationId xmlns:a16="http://schemas.microsoft.com/office/drawing/2014/main" id="{7344E448-4A3B-9444-86BA-F8878050082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0F0927A-36E1-C54A-94E4-B01D78A9600D}"/>
              </a:ext>
            </a:extLst>
          </p:cNvPr>
          <p:cNvSpPr>
            <a:spLocks noGrp="1"/>
          </p:cNvSpPr>
          <p:nvPr>
            <p:ph type="sldNum" sz="quarter" idx="12"/>
          </p:nvPr>
        </p:nvSpPr>
        <p:spPr/>
        <p:txBody>
          <a:bodyPr/>
          <a:lstStyle/>
          <a:p>
            <a:fld id="{B044824F-EBE0-443F-8A8F-F64816AF04DC}" type="slidenum">
              <a:rPr lang="en-US" sz="1800" smtClean="0"/>
              <a:t>7</a:t>
            </a:fld>
            <a:endParaRPr lang="en-US" sz="1800" dirty="0"/>
          </a:p>
        </p:txBody>
      </p:sp>
    </p:spTree>
    <p:extLst>
      <p:ext uri="{BB962C8B-B14F-4D97-AF65-F5344CB8AC3E}">
        <p14:creationId xmlns:p14="http://schemas.microsoft.com/office/powerpoint/2010/main" val="26330719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SY233 Them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SY233 Theme" id="{462EB9D2-F580-8244-A029-D6FF39F92509}" vid="{6EE5DF95-DB7B-1244-A842-D746E6D53FE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PSY233 Theme</Template>
  <TotalTime>0</TotalTime>
  <Words>679</Words>
  <Application>Microsoft Macintosh PowerPoint</Application>
  <PresentationFormat>On-screen Show (4:3)</PresentationFormat>
  <Paragraphs>57</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News Gothic MT</vt:lpstr>
      <vt:lpstr>Wingdings 2</vt:lpstr>
      <vt:lpstr>PSY233 Theme</vt:lpstr>
      <vt:lpstr>Chapter 13 Schools</vt:lpstr>
      <vt:lpstr>The Functions of Education</vt:lpstr>
      <vt:lpstr>Goals of Education</vt:lpstr>
      <vt:lpstr>Type S and Type F Organizations</vt:lpstr>
      <vt:lpstr>Type S Organizations</vt:lpstr>
      <vt:lpstr>Type F Organizations</vt:lpstr>
      <vt:lpstr>Type S vs Type F Organizations</vt:lpstr>
    </vt:vector>
  </TitlesOfParts>
  <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2012-08-24T00:53:15Z</dcterms:created>
  <dcterms:modified xsi:type="dcterms:W3CDTF">2018-05-07T22:30:11Z</dcterms:modified>
</cp:coreProperties>
</file>