
<file path=[Content_Types].xml><?xml version="1.0" encoding="utf-8"?>
<Types xmlns="http://schemas.openxmlformats.org/package/2006/content-types">
  <Override PartName="/ppt/slides/slide14.xml" ContentType="application/vnd.openxmlformats-officedocument.presentationml.slide+xml"/>
  <Override PartName="/ppt/slideLayouts/slideLayout8.xml" ContentType="application/vnd.openxmlformats-officedocument.presentationml.slideLayout+xml"/>
  <Override PartName="/ppt/slides/slide52.xml" ContentType="application/vnd.openxmlformats-officedocument.presentationml.slide+xml"/>
  <Override PartName="/ppt/slides/slide49.xml" ContentType="application/vnd.openxmlformats-officedocument.presentationml.slide+xml"/>
  <Override PartName="/ppt/slides/slide68.xml" ContentType="application/vnd.openxmlformats-officedocument.presentationml.slide+xml"/>
  <Override PartName="/ppt/slides/slide33.xml" ContentType="application/vnd.openxmlformats-officedocument.presentationml.slide+xml"/>
  <Default Extension="bin" ContentType="application/vnd.openxmlformats-officedocument.presentationml.printerSettings"/>
  <Override PartName="/ppt/notesSlides/notesSlide30.xml" ContentType="application/vnd.openxmlformats-officedocument.presentationml.notesSlide+xml"/>
  <Override PartName="/ppt/notesSlides/notesSlide13.xml" ContentType="application/vnd.openxmlformats-officedocument.presentationml.notesSlide+xml"/>
  <Override PartName="/ppt/notesSlides/notesSlide29.xml" ContentType="application/vnd.openxmlformats-officedocument.presentationml.notesSlide+xml"/>
  <Override PartName="/ppt/notesSlides/notesSlide2.xml" ContentType="application/vnd.openxmlformats-officedocument.presentationml.notesSlide+xml"/>
  <Override PartName="/ppt/slides/slide18.xml" ContentType="application/vnd.openxmlformats-officedocument.presentationml.slide+xml"/>
  <Override PartName="/ppt/slides/slide37.xml" ContentType="application/vnd.openxmlformats-officedocument.presentationml.slide+xml"/>
  <Override PartName="/ppt/slides/slide56.xml" ContentType="application/vnd.openxmlformats-officedocument.presentationml.slide+xml"/>
  <Override PartName="/ppt/slides/slide75.xml" ContentType="application/vnd.openxmlformats-officedocument.presentationml.slide+xml"/>
  <Override PartName="/ppt/slides/slide3.xml" ContentType="application/vnd.openxmlformats-officedocument.presentationml.slide+xml"/>
  <Override PartName="/ppt/slideLayouts/slideLayout1.xml" ContentType="application/vnd.openxmlformats-officedocument.presentationml.slideLayout+xml"/>
  <Override PartName="/ppt/slides/slide23.xml" ContentType="application/vnd.openxmlformats-officedocument.presentationml.slide+xml"/>
  <Override PartName="/ppt/slides/slide42.xml" ContentType="application/vnd.openxmlformats-officedocument.presentationml.slide+xml"/>
  <Override PartName="/ppt/slides/slide61.xml" ContentType="application/vnd.openxmlformats-officedocument.presentationml.slide+xml"/>
  <Override PartName="/ppt/slides/slide80.xml" ContentType="application/vnd.openxmlformats-officedocument.presentationml.slide+xml"/>
  <Override PartName="/ppt/theme/theme1.xml" ContentType="application/vnd.openxmlformats-officedocument.theme+xml"/>
  <Override PartName="/ppt/slideLayouts/slideLayout10.xml" ContentType="application/vnd.openxmlformats-officedocument.presentationml.slideLayout+xml"/>
  <Override PartName="/ppt/notesSlides/notesSlide17.xml" ContentType="application/vnd.openxmlformats-officedocument.presentationml.notesSlide+xml"/>
  <Override PartName="/ppt/notesSlides/notesSlide6.xml" ContentType="application/vnd.openxmlformats-officedocument.presentationml.notesSlide+xml"/>
  <Override PartName="/ppt/slides/slide79.xml" ContentType="application/vnd.openxmlformats-officedocument.presentationml.slide+xml"/>
  <Override PartName="/ppt/slides/slide7.xml" ContentType="application/vnd.openxmlformats-officedocument.presentationml.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27.xml" ContentType="application/vnd.openxmlformats-officedocument.presentationml.slide+xml"/>
  <Override PartName="/ppt/slides/slide11.xml" ContentType="application/vnd.openxmlformats-officedocument.presentationml.slide+xml"/>
  <Override PartName="/ppt/slides/slide65.xml" ContentType="application/vnd.openxmlformats-officedocument.presentationml.slide+xml"/>
  <Default Extension="tiff" ContentType="image/tiff"/>
  <Override PartName="/ppt/slides/slide46.xml" ContentType="application/vnd.openxmlformats-officedocument.presentationml.slide+xml"/>
  <Override PartName="/ppt/notesSlides/notesSlide8.xml" ContentType="application/vnd.openxmlformats-officedocument.presentationml.notesSlide+xml"/>
  <Default Extension="gif" ContentType="image/gif"/>
  <Override PartName="/ppt/notesSlides/notesSlide22.xml" ContentType="application/vnd.openxmlformats-officedocument.presentationml.notesSlide+xml"/>
  <Override PartName="/ppt/slides/slide70.xml" ContentType="application/vnd.openxmlformats-officedocument.presentationml.slide+xml"/>
  <Override PartName="/ppt/notesSlides/notesSlide26.xml" ContentType="application/vnd.openxmlformats-officedocument.presentationml.notesSlide+xml"/>
  <Override PartName="/ppt/slideLayouts/slideLayout9.xml" ContentType="application/vnd.openxmlformats-officedocument.presentationml.slideLayout+xml"/>
  <Override PartName="/ppt/slides/slide34.xml" ContentType="application/vnd.openxmlformats-officedocument.presentationml.slide+xml"/>
  <Override PartName="/ppt/slides/slide53.xml" ContentType="application/vnd.openxmlformats-officedocument.presentationml.slide+xml"/>
  <Override PartName="/ppt/slides/slide15.xml" ContentType="application/vnd.openxmlformats-officedocument.presentationml.slide+xml"/>
  <Override PartName="/ppt/slides/slide69.xml" ContentType="application/vnd.openxmlformats-officedocument.presentationml.slide+xml"/>
  <Override PartName="/ppt/slides/slide72.xml" ContentType="application/vnd.openxmlformats-officedocument.presentationml.slide+xml"/>
  <Override PartName="/ppt/notesSlides/notesSlide31.xml" ContentType="application/vnd.openxmlformats-officedocument.presentationml.notesSlide+xml"/>
  <Override PartName="/ppt/slides/slide20.xml" ContentType="application/vnd.openxmlformats-officedocument.presentationml.slide+xml"/>
  <Override PartName="/ppt/presProps.xml" ContentType="application/vnd.openxmlformats-officedocument.presentationml.presProps+xml"/>
  <Override PartName="/ppt/notesSlides/notesSlide14.xml" ContentType="application/vnd.openxmlformats-officedocument.presentationml.notesSlide+xml"/>
  <Override PartName="/ppt/notesSlides/notesSlide3.xml" ContentType="application/vnd.openxmlformats-officedocument.presentationml.notesSlide+xml"/>
  <Override PartName="/ppt/slides/slide19.xml" ContentType="application/vnd.openxmlformats-officedocument.presentationml.slide+xml"/>
  <Override PartName="/ppt/slides/slide38.xml" ContentType="application/vnd.openxmlformats-officedocument.presentationml.slide+xml"/>
  <Override PartName="/ppt/slides/slide57.xml" ContentType="application/vnd.openxmlformats-officedocument.presentationml.slide+xml"/>
  <Override PartName="/ppt/slides/slide76.xml" ContentType="application/vnd.openxmlformats-officedocument.presentationml.slide+xml"/>
  <Override PartName="/ppt/slides/slide4.xml" ContentType="application/vnd.openxmlformats-officedocument.presentationml.slide+xml"/>
  <Override PartName="/ppt/slideLayouts/slideLayout2.xml" ContentType="application/vnd.openxmlformats-officedocument.presentationml.slideLayout+xml"/>
  <Override PartName="/ppt/slides/slide24.xml" ContentType="application/vnd.openxmlformats-officedocument.presentationml.slide+xml"/>
  <Override PartName="/ppt/slides/slide43.xml" ContentType="application/vnd.openxmlformats-officedocument.presentationml.slide+xml"/>
  <Override PartName="/ppt/slides/slide62.xml" ContentType="application/vnd.openxmlformats-officedocument.presentationml.slide+xml"/>
  <Override PartName="/ppt/slides/slide81.xml" ContentType="application/vnd.openxmlformats-officedocument.presentationml.slide+xml"/>
  <Override PartName="/ppt/theme/theme2.xml" ContentType="application/vnd.openxmlformats-officedocument.theme+xml"/>
  <Override PartName="/ppt/slideLayouts/slideLayout11.xml" ContentType="application/vnd.openxmlformats-officedocument.presentationml.slideLayout+xml"/>
  <Override PartName="/ppt/notesSlides/notesSlide18.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Default Extension="jpeg" ContentType="image/jpeg"/>
  <Override PartName="/ppt/notesSlides/notesSlide23.xml" ContentType="application/vnd.openxmlformats-officedocument.presentationml.notesSlide+xml"/>
  <Override PartName="/ppt/slides/slide8.xml" ContentType="application/vnd.openxmlformats-officedocument.presentationml.slide+xml"/>
  <Override PartName="/ppt/slides/slide12.xml" ContentType="application/vnd.openxmlformats-officedocument.presentationml.slide+xml"/>
  <Override PartName="/ppt/slides/slide31.xml" ContentType="application/vnd.openxmlformats-officedocument.presentationml.slide+xml"/>
  <Override PartName="/ppt/slides/slide28.xml" ContentType="application/vnd.openxmlformats-officedocument.presentationml.slide+xml"/>
  <Override PartName="/ppt/slides/slide50.xml" ContentType="application/vnd.openxmlformats-officedocument.presentationml.slide+xml"/>
  <Override PartName="/ppt/slides/slide66.xml" ContentType="application/vnd.openxmlformats-officedocument.presentationml.slide+xml"/>
  <Override PartName="/ppt/slides/slide47.xml" ContentType="application/vnd.openxmlformats-officedocument.presentationml.slide+xml"/>
  <Override PartName="/ppt/slideLayouts/slideLayout6.xml" ContentType="application/vnd.openxmlformats-officedocument.presentationml.slideLayout+xml"/>
  <Override PartName="/ppt/notesSlides/notesSlide9.xml" ContentType="application/vnd.openxmlformats-officedocument.presentationml.notesSlide+xml"/>
  <Override PartName="/ppt/slides/slide71.xml" ContentType="application/vnd.openxmlformats-officedocument.presentationml.slide+xml"/>
  <Override PartName="/ppt/notesSlides/notesSlide11.xml" ContentType="application/vnd.openxmlformats-officedocument.presentationml.notesSlide+xml"/>
  <Default Extension="rels" ContentType="application/vnd.openxmlformats-package.relationships+xml"/>
  <Override PartName="/ppt/notesSlides/notesSlide27.xml" ContentType="application/vnd.openxmlformats-officedocument.presentationml.notesSlide+xml"/>
  <Override PartName="/ppt/slides/slide16.xml" ContentType="application/vnd.openxmlformats-officedocument.presentationml.slide+xml"/>
  <Override PartName="/ppt/slides/slide35.xml" ContentType="application/vnd.openxmlformats-officedocument.presentationml.slide+xml"/>
  <Override PartName="/ppt/slides/slide54.xml" ContentType="application/vnd.openxmlformats-officedocument.presentationml.slide+xml"/>
  <Override PartName="/ppt/slides/slide73.xml" ContentType="application/vnd.openxmlformats-officedocument.presentationml.slide+xml"/>
  <Override PartName="/ppt/slides/slide1.xml" ContentType="application/vnd.openxmlformats-officedocument.presentationml.slide+xml"/>
  <Override PartName="/ppt/notesSlides/notesSlide32.xml" ContentType="application/vnd.openxmlformats-officedocument.presentationml.notesSlide+xml"/>
  <Override PartName="/ppt/slides/slide21.xml" ContentType="application/vnd.openxmlformats-officedocument.presentationml.slide+xml"/>
  <Override PartName="/ppt/slides/slide40.xml" ContentType="application/vnd.openxmlformats-officedocument.presentationml.slide+xml"/>
  <Override PartName="/ppt/notesSlides/notesSlide15.xml" ContentType="application/vnd.openxmlformats-officedocument.presentationml.notesSlide+xml"/>
  <Override PartName="/ppt/notesSlides/notesSlide4.xml" ContentType="application/vnd.openxmlformats-officedocument.presentationml.notesSlide+xml"/>
  <Override PartName="/ppt/slides/slide39.xml" ContentType="application/vnd.openxmlformats-officedocument.presentationml.slide+xml"/>
  <Override PartName="/ppt/slides/slide58.xml" ContentType="application/vnd.openxmlformats-officedocument.presentationml.slide+xml"/>
  <Override PartName="/ppt/slides/slide77.xml" ContentType="application/vnd.openxmlformats-officedocument.presentationml.slide+xml"/>
  <Override PartName="/ppt/slides/slide5.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s/slide25.xml" ContentType="application/vnd.openxmlformats-officedocument.presentationml.slide+xml"/>
  <Override PartName="/ppt/slides/slide44.xml" ContentType="application/vnd.openxmlformats-officedocument.presentationml.slide+xml"/>
  <Override PartName="/ppt/slides/slide63.xml" ContentType="application/vnd.openxmlformats-officedocument.presentationml.slide+xml"/>
  <Override PartName="/ppt/notesSlides/notesSlide20.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slides/slide9.xml" ContentType="application/vnd.openxmlformats-officedocument.presentationml.slide+xml"/>
  <Override PartName="/ppt/slides/slide13.xml" ContentType="application/vnd.openxmlformats-officedocument.presentationml.slide+xml"/>
  <Default Extension="xml" ContentType="application/xml"/>
  <Override PartName="/ppt/tableStyles.xml" ContentType="application/vnd.openxmlformats-officedocument.presentationml.tableStyles+xml"/>
  <Override PartName="/ppt/slides/slide51.xml" ContentType="application/vnd.openxmlformats-officedocument.presentationml.slide+xml"/>
  <Override PartName="/ppt/slides/slide67.xml" ContentType="application/vnd.openxmlformats-officedocument.presentationml.slide+xml"/>
  <Override PartName="/ppt/slides/slide48.xml" ContentType="application/vnd.openxmlformats-officedocument.presentationml.slide+xml"/>
  <Override PartName="/ppt/notesSlides/notesSlide10.xml" ContentType="application/vnd.openxmlformats-officedocument.presentationml.notesSlide+xml"/>
  <Override PartName="/ppt/slides/slide32.xml" ContentType="application/vnd.openxmlformats-officedocument.presentationml.slide+xml"/>
  <Override PartName="/ppt/viewProps.xml" ContentType="application/vnd.openxmlformats-officedocument.presentationml.viewProps+xml"/>
  <Override PartName="/ppt/slideLayouts/slideLayout7.xml" ContentType="application/vnd.openxmlformats-officedocument.presentationml.slideLayout+xml"/>
  <Override PartName="/ppt/slides/slide29.xml" ContentType="application/vnd.openxmlformats-officedocument.presentationml.slide+xml"/>
  <Override PartName="/docProps/app.xml" ContentType="application/vnd.openxmlformats-officedocument.extended-properties+xml"/>
  <Override PartName="/ppt/notesMasters/notesMaster1.xml" ContentType="application/vnd.openxmlformats-officedocument.presentationml.notesMaster+xml"/>
  <Override PartName="/ppt/notesSlides/notesSlide12.xml" ContentType="application/vnd.openxmlformats-officedocument.presentationml.notesSlide+xml"/>
  <Override PartName="/ppt/notesSlides/notesSlide28.xml" ContentType="application/vnd.openxmlformats-officedocument.presentationml.notesSlide+xml"/>
  <Override PartName="/ppt/notesSlides/notesSlide1.xml" ContentType="application/vnd.openxmlformats-officedocument.presentationml.notesSlide+xml"/>
  <Override PartName="/ppt/slides/slide17.xml" ContentType="application/vnd.openxmlformats-officedocument.presentationml.slide+xml"/>
  <Override PartName="/ppt/slides/slide36.xml" ContentType="application/vnd.openxmlformats-officedocument.presentationml.slide+xml"/>
  <Override PartName="/ppt/slides/slide55.xml" ContentType="application/vnd.openxmlformats-officedocument.presentationml.slide+xml"/>
  <Override PartName="/ppt/slides/slide74.xml" ContentType="application/vnd.openxmlformats-officedocument.presentationml.slide+xml"/>
  <Override PartName="/ppt/slides/slide2.xml" ContentType="application/vnd.openxmlformats-officedocument.presentationml.slide+xml"/>
  <Override PartName="/ppt/presentation.xml" ContentType="application/vnd.openxmlformats-officedocument.presentationml.presentation.main+xml"/>
  <Override PartName="/ppt/notesSlides/notesSlide33.xml" ContentType="application/vnd.openxmlformats-officedocument.presentationml.notesSlide+xml"/>
  <Override PartName="/ppt/slides/slide22.xml" ContentType="application/vnd.openxmlformats-officedocument.presentationml.slide+xml"/>
  <Override PartName="/ppt/slides/slide41.xml" ContentType="application/vnd.openxmlformats-officedocument.presentationml.slide+xml"/>
  <Override PartName="/ppt/slides/slide60.xml" ContentType="application/vnd.openxmlformats-officedocument.presentationml.slide+xml"/>
  <Override PartName="/ppt/notesSlides/notesSlide16.xml" ContentType="application/vnd.openxmlformats-officedocument.presentationml.notesSlide+xml"/>
  <Override PartName="/ppt/notesSlides/notesSlide5.xml" ContentType="application/vnd.openxmlformats-officedocument.presentationml.notesSlide+xml"/>
  <Override PartName="/ppt/slides/slide59.xml" ContentType="application/vnd.openxmlformats-officedocument.presentationml.slide+xml"/>
  <Override PartName="/ppt/slides/slide78.xml" ContentType="application/vnd.openxmlformats-officedocument.presentationml.slide+xml"/>
  <Override PartName="/ppt/slides/slide6.xml" ContentType="application/vnd.openxmlformats-officedocument.presentationml.slide+xml"/>
  <Override PartName="/ppt/slideLayouts/slideLayout4.xml" ContentType="application/vnd.openxmlformats-officedocument.presentationml.slideLayout+xml"/>
  <Override PartName="/ppt/slides/slide10.xml" ContentType="application/vnd.openxmlformats-officedocument.presentationml.slide+xml"/>
  <Override PartName="/ppt/slides/slide26.xml" ContentType="application/vnd.openxmlformats-officedocument.presentationml.slide+xml"/>
  <Override PartName="/ppt/slides/slide45.xml" ContentType="application/vnd.openxmlformats-officedocument.presentationml.slide+xml"/>
  <Override PartName="/ppt/slides/slide64.xml" ContentType="application/vnd.openxmlformats-officedocument.presentationml.slide+xml"/>
  <Override PartName="/ppt/notesSlides/notesSlide21.xml" ContentType="application/vnd.openxmlformats-officedocument.presentationml.notesSlide+xml"/>
  <Default Extension="png" ContentType="image/png"/>
  <Override PartName="/ppt/notesSlides/notesSlide25.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83"/>
  </p:notesMasterIdLst>
  <p:sldIdLst>
    <p:sldId id="311" r:id="rId2"/>
    <p:sldId id="312" r:id="rId3"/>
    <p:sldId id="372" r:id="rId4"/>
    <p:sldId id="322" r:id="rId5"/>
    <p:sldId id="350" r:id="rId6"/>
    <p:sldId id="325" r:id="rId7"/>
    <p:sldId id="323" r:id="rId8"/>
    <p:sldId id="324" r:id="rId9"/>
    <p:sldId id="371" r:id="rId10"/>
    <p:sldId id="259" r:id="rId11"/>
    <p:sldId id="260" r:id="rId12"/>
    <p:sldId id="352" r:id="rId13"/>
    <p:sldId id="353" r:id="rId14"/>
    <p:sldId id="354" r:id="rId15"/>
    <p:sldId id="291" r:id="rId16"/>
    <p:sldId id="355" r:id="rId17"/>
    <p:sldId id="272" r:id="rId18"/>
    <p:sldId id="356" r:id="rId19"/>
    <p:sldId id="357" r:id="rId20"/>
    <p:sldId id="358" r:id="rId21"/>
    <p:sldId id="256" r:id="rId22"/>
    <p:sldId id="294" r:id="rId23"/>
    <p:sldId id="340" r:id="rId24"/>
    <p:sldId id="257" r:id="rId25"/>
    <p:sldId id="326" r:id="rId26"/>
    <p:sldId id="347" r:id="rId27"/>
    <p:sldId id="339" r:id="rId28"/>
    <p:sldId id="345" r:id="rId29"/>
    <p:sldId id="349" r:id="rId30"/>
    <p:sldId id="346" r:id="rId31"/>
    <p:sldId id="348" r:id="rId32"/>
    <p:sldId id="276" r:id="rId33"/>
    <p:sldId id="319" r:id="rId34"/>
    <p:sldId id="329" r:id="rId35"/>
    <p:sldId id="328" r:id="rId36"/>
    <p:sldId id="337" r:id="rId37"/>
    <p:sldId id="271" r:id="rId38"/>
    <p:sldId id="278" r:id="rId39"/>
    <p:sldId id="360" r:id="rId40"/>
    <p:sldId id="317" r:id="rId41"/>
    <p:sldId id="297" r:id="rId42"/>
    <p:sldId id="341" r:id="rId43"/>
    <p:sldId id="342" r:id="rId44"/>
    <p:sldId id="367" r:id="rId45"/>
    <p:sldId id="368" r:id="rId46"/>
    <p:sldId id="267" r:id="rId47"/>
    <p:sldId id="361" r:id="rId48"/>
    <p:sldId id="370" r:id="rId49"/>
    <p:sldId id="369" r:id="rId50"/>
    <p:sldId id="338" r:id="rId51"/>
    <p:sldId id="309" r:id="rId52"/>
    <p:sldId id="301" r:id="rId53"/>
    <p:sldId id="270" r:id="rId54"/>
    <p:sldId id="362" r:id="rId55"/>
    <p:sldId id="280" r:id="rId56"/>
    <p:sldId id="335" r:id="rId57"/>
    <p:sldId id="334" r:id="rId58"/>
    <p:sldId id="336" r:id="rId59"/>
    <p:sldId id="363" r:id="rId60"/>
    <p:sldId id="300" r:id="rId61"/>
    <p:sldId id="292" r:id="rId62"/>
    <p:sldId id="265" r:id="rId63"/>
    <p:sldId id="330" r:id="rId64"/>
    <p:sldId id="284" r:id="rId65"/>
    <p:sldId id="359" r:id="rId66"/>
    <p:sldId id="304" r:id="rId67"/>
    <p:sldId id="283" r:id="rId68"/>
    <p:sldId id="282" r:id="rId69"/>
    <p:sldId id="281" r:id="rId70"/>
    <p:sldId id="279" r:id="rId71"/>
    <p:sldId id="306" r:id="rId72"/>
    <p:sldId id="332" r:id="rId73"/>
    <p:sldId id="365" r:id="rId74"/>
    <p:sldId id="333" r:id="rId75"/>
    <p:sldId id="364" r:id="rId76"/>
    <p:sldId id="305" r:id="rId77"/>
    <p:sldId id="308" r:id="rId78"/>
    <p:sldId id="277" r:id="rId79"/>
    <p:sldId id="268" r:id="rId80"/>
    <p:sldId id="320" r:id="rId81"/>
    <p:sldId id="288" r:id="rId8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lrMru>
    <a:srgbClr val="C6D4DC"/>
    <a:srgbClr val="CC0000"/>
    <a:srgbClr val="FF66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28676" autoAdjust="0"/>
    <p:restoredTop sz="87682" autoAdjust="0"/>
  </p:normalViewPr>
  <p:slideViewPr>
    <p:cSldViewPr snapToGrid="0" snapToObjects="1">
      <p:cViewPr>
        <p:scale>
          <a:sx n="75" d="100"/>
          <a:sy n="75" d="100"/>
        </p:scale>
        <p:origin x="-2832" y="-160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70" Type="http://schemas.openxmlformats.org/officeDocument/2006/relationships/slide" Target="slides/slide69.xml"/><Relationship Id="rId71" Type="http://schemas.openxmlformats.org/officeDocument/2006/relationships/slide" Target="slides/slide70.xml"/><Relationship Id="rId72" Type="http://schemas.openxmlformats.org/officeDocument/2006/relationships/slide" Target="slides/slide71.xml"/><Relationship Id="rId73" Type="http://schemas.openxmlformats.org/officeDocument/2006/relationships/slide" Target="slides/slide72.xml"/><Relationship Id="rId74" Type="http://schemas.openxmlformats.org/officeDocument/2006/relationships/slide" Target="slides/slide73.xml"/><Relationship Id="rId75" Type="http://schemas.openxmlformats.org/officeDocument/2006/relationships/slide" Target="slides/slide74.xml"/><Relationship Id="rId76" Type="http://schemas.openxmlformats.org/officeDocument/2006/relationships/slide" Target="slides/slide75.xml"/><Relationship Id="rId77" Type="http://schemas.openxmlformats.org/officeDocument/2006/relationships/slide" Target="slides/slide76.xml"/><Relationship Id="rId78" Type="http://schemas.openxmlformats.org/officeDocument/2006/relationships/slide" Target="slides/slide77.xml"/><Relationship Id="rId79" Type="http://schemas.openxmlformats.org/officeDocument/2006/relationships/slide" Target="slides/slide7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80" Type="http://schemas.openxmlformats.org/officeDocument/2006/relationships/slide" Target="slides/slide79.xml"/><Relationship Id="rId81" Type="http://schemas.openxmlformats.org/officeDocument/2006/relationships/slide" Target="slides/slide80.xml"/><Relationship Id="rId82" Type="http://schemas.openxmlformats.org/officeDocument/2006/relationships/slide" Target="slides/slide81.xml"/><Relationship Id="rId83" Type="http://schemas.openxmlformats.org/officeDocument/2006/relationships/notesMaster" Target="notesMasters/notesMaster1.xml"/><Relationship Id="rId84" Type="http://schemas.openxmlformats.org/officeDocument/2006/relationships/printerSettings" Target="printerSettings/printerSettings1.bin"/><Relationship Id="rId85" Type="http://schemas.openxmlformats.org/officeDocument/2006/relationships/presProps" Target="presProps.xml"/><Relationship Id="rId86" Type="http://schemas.openxmlformats.org/officeDocument/2006/relationships/viewProps" Target="viewProps.xml"/><Relationship Id="rId87" Type="http://schemas.openxmlformats.org/officeDocument/2006/relationships/theme" Target="theme/theme1.xml"/><Relationship Id="rId8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3852A8-CE11-4943-8425-41ECBF20EDBD}" type="datetimeFigureOut">
              <a:rPr lang="en-US" smtClean="0"/>
              <a:pPr/>
              <a:t>12/8/15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C9CD7BE-F9DC-ED40-B468-87B719299B89}"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9CD7BE-F9DC-ED40-B468-87B719299B89}"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latin typeface="+mn-lt"/>
                <a:ea typeface="+mn-ea"/>
                <a:cs typeface="+mn-cs"/>
              </a:rPr>
              <a:t>Figure 17. </a:t>
            </a:r>
            <a:r>
              <a:rPr lang="en-US" sz="1200" kern="1200" dirty="0" err="1" smtClean="0">
                <a:solidFill>
                  <a:schemeClr val="tx1"/>
                </a:solidFill>
                <a:latin typeface="+mn-lt"/>
                <a:ea typeface="+mn-ea"/>
                <a:cs typeface="+mn-cs"/>
              </a:rPr>
              <a:t>Magnetoreceptors</a:t>
            </a:r>
            <a:r>
              <a:rPr lang="en-US" sz="1200" kern="1200" dirty="0" smtClean="0">
                <a:solidFill>
                  <a:schemeClr val="tx1"/>
                </a:solidFill>
                <a:latin typeface="+mn-lt"/>
                <a:ea typeface="+mn-ea"/>
                <a:cs typeface="+mn-cs"/>
              </a:rPr>
              <a:t> in the bill of a homing pigeon. (A) Pigeon head showing location of nerves in the upper beak thought to  play a role in </a:t>
            </a:r>
            <a:r>
              <a:rPr lang="en-US" sz="1200" kern="1200" dirty="0" err="1" smtClean="0">
                <a:solidFill>
                  <a:schemeClr val="tx1"/>
                </a:solidFill>
                <a:latin typeface="+mn-lt"/>
                <a:ea typeface="+mn-ea"/>
                <a:cs typeface="+mn-cs"/>
              </a:rPr>
              <a:t>magnetoreception</a:t>
            </a:r>
            <a:r>
              <a:rPr lang="en-US" sz="1200" kern="1200" dirty="0" smtClean="0">
                <a:solidFill>
                  <a:schemeClr val="tx1"/>
                </a:solidFill>
                <a:latin typeface="+mn-lt"/>
                <a:ea typeface="+mn-ea"/>
                <a:cs typeface="+mn-cs"/>
              </a:rPr>
              <a:t>. (B) The upper beaked viewed from below showing the location (the six white spots) of iron oxide particles.  (C) Diagram of the end of a neuron (dendrite) containing a non-magnetic vesicle, several clusters of magnetite crystals, and chains of  iron-bearing platelets (From: </a:t>
            </a:r>
            <a:r>
              <a:rPr lang="en-US" sz="1200" kern="1200" dirty="0" err="1" smtClean="0">
                <a:solidFill>
                  <a:schemeClr val="tx1"/>
                </a:solidFill>
                <a:latin typeface="+mn-lt"/>
                <a:ea typeface="+mn-ea"/>
                <a:cs typeface="+mn-cs"/>
              </a:rPr>
              <a:t>Pósafi</a:t>
            </a:r>
            <a:r>
              <a:rPr lang="en-US" sz="1200" kern="1200" dirty="0" smtClean="0">
                <a:solidFill>
                  <a:schemeClr val="tx1"/>
                </a:solidFill>
                <a:latin typeface="+mn-lt"/>
                <a:ea typeface="+mn-ea"/>
                <a:cs typeface="+mn-cs"/>
              </a:rPr>
              <a:t> and </a:t>
            </a:r>
            <a:r>
              <a:rPr lang="en-US" sz="1200" kern="1200" dirty="0" err="1" smtClean="0">
                <a:solidFill>
                  <a:schemeClr val="tx1"/>
                </a:solidFill>
                <a:latin typeface="+mn-lt"/>
                <a:ea typeface="+mn-ea"/>
                <a:cs typeface="+mn-cs"/>
              </a:rPr>
              <a:t>Dunin-Borkowski</a:t>
            </a:r>
            <a:r>
              <a:rPr lang="en-US" sz="1200" kern="1200" dirty="0" smtClean="0">
                <a:solidFill>
                  <a:schemeClr val="tx1"/>
                </a:solidFill>
                <a:latin typeface="+mn-lt"/>
                <a:ea typeface="+mn-ea"/>
                <a:cs typeface="+mn-cs"/>
              </a:rPr>
              <a:t> 2009)</a:t>
            </a:r>
          </a:p>
          <a:p>
            <a:endParaRPr lang="en-US" dirty="0"/>
          </a:p>
        </p:txBody>
      </p:sp>
      <p:sp>
        <p:nvSpPr>
          <p:cNvPr id="4" name="Slide Number Placeholder 3"/>
          <p:cNvSpPr>
            <a:spLocks noGrp="1"/>
          </p:cNvSpPr>
          <p:nvPr>
            <p:ph type="sldNum" sz="quarter" idx="10"/>
          </p:nvPr>
        </p:nvSpPr>
        <p:spPr/>
        <p:txBody>
          <a:bodyPr/>
          <a:lstStyle/>
          <a:p>
            <a:fld id="{BC9CD7BE-F9DC-ED40-B468-87B719299B89}" type="slidenum">
              <a:rPr lang="en-US" smtClean="0"/>
              <a:pPr/>
              <a:t>40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err="1">
                <a:latin typeface="Arial" pitchFamily="8" charset="0"/>
                <a:ea typeface="msgothic" charset="0"/>
                <a:cs typeface="msgothic" charset="0"/>
              </a:rPr>
              <a:t>Magnetoreception.The</a:t>
            </a:r>
            <a:r>
              <a:rPr lang="en-GB" dirty="0">
                <a:latin typeface="Arial" pitchFamily="8" charset="0"/>
                <a:ea typeface="msgothic" charset="0"/>
                <a:cs typeface="msgothic" charset="0"/>
              </a:rPr>
              <a:t> </a:t>
            </a:r>
            <a:r>
              <a:rPr lang="en-GB" dirty="0" err="1">
                <a:latin typeface="Arial" pitchFamily="8" charset="0"/>
                <a:ea typeface="msgothic" charset="0"/>
                <a:cs typeface="msgothic" charset="0"/>
              </a:rPr>
              <a:t>lagena</a:t>
            </a:r>
            <a:r>
              <a:rPr lang="en-GB" dirty="0">
                <a:latin typeface="Arial" pitchFamily="8" charset="0"/>
                <a:ea typeface="msgothic" charset="0"/>
                <a:cs typeface="msgothic" charset="0"/>
              </a:rPr>
              <a:t> in the inner ear is a candidate site of the magnetic sensory organ in the pigeon. (Left) Schematic view of the </a:t>
            </a:r>
            <a:r>
              <a:rPr lang="en-GB" dirty="0" err="1">
                <a:latin typeface="Arial" pitchFamily="8" charset="0"/>
                <a:ea typeface="msgothic" charset="0"/>
                <a:cs typeface="msgothic" charset="0"/>
              </a:rPr>
              <a:t>lagena</a:t>
            </a:r>
            <a:r>
              <a:rPr lang="en-GB" dirty="0">
                <a:latin typeface="Arial" pitchFamily="8" charset="0"/>
                <a:ea typeface="msgothic" charset="0"/>
                <a:cs typeface="msgothic" charset="0"/>
              </a:rPr>
              <a:t> </a:t>
            </a:r>
            <a:r>
              <a:rPr lang="en-GB" dirty="0" err="1">
                <a:latin typeface="Arial" pitchFamily="8" charset="0"/>
                <a:ea typeface="msgothic" charset="0"/>
                <a:cs typeface="msgothic" charset="0"/>
              </a:rPr>
              <a:t>otolith</a:t>
            </a:r>
            <a:r>
              <a:rPr lang="en-GB" dirty="0">
                <a:latin typeface="Arial" pitchFamily="8" charset="0"/>
                <a:ea typeface="msgothic" charset="0"/>
                <a:cs typeface="msgothic" charset="0"/>
              </a:rPr>
              <a:t> composed of a gelatinous membrane loaded with </a:t>
            </a:r>
            <a:r>
              <a:rPr lang="en-GB" dirty="0" err="1">
                <a:latin typeface="Arial" pitchFamily="8" charset="0"/>
                <a:ea typeface="msgothic" charset="0"/>
                <a:cs typeface="msgothic" charset="0"/>
              </a:rPr>
              <a:t>otoconia</a:t>
            </a:r>
            <a:r>
              <a:rPr lang="en-GB" dirty="0">
                <a:latin typeface="Arial" pitchFamily="8" charset="0"/>
                <a:ea typeface="msgothic" charset="0"/>
                <a:cs typeface="msgothic" charset="0"/>
              </a:rPr>
              <a:t> crystals; vestibular hair cells, with attached nerve </a:t>
            </a:r>
            <a:r>
              <a:rPr lang="en-GB" dirty="0" err="1">
                <a:latin typeface="Arial" pitchFamily="8" charset="0"/>
                <a:ea typeface="msgothic" charset="0"/>
                <a:cs typeface="msgothic" charset="0"/>
              </a:rPr>
              <a:t>fibers</a:t>
            </a:r>
            <a:r>
              <a:rPr lang="en-GB" dirty="0">
                <a:latin typeface="Arial" pitchFamily="8" charset="0"/>
                <a:ea typeface="msgothic" charset="0"/>
                <a:cs typeface="msgothic" charset="0"/>
              </a:rPr>
              <a:t>; supporting cells; and a hypothetical </a:t>
            </a:r>
            <a:r>
              <a:rPr lang="en-GB" dirty="0" err="1">
                <a:latin typeface="Arial" pitchFamily="8" charset="0"/>
                <a:ea typeface="msgothic" charset="0"/>
                <a:cs typeface="msgothic" charset="0"/>
              </a:rPr>
              <a:t>magnetoreceptor</a:t>
            </a:r>
            <a:r>
              <a:rPr lang="en-GB" dirty="0">
                <a:latin typeface="Arial" pitchFamily="8" charset="0"/>
                <a:ea typeface="msgothic" charset="0"/>
                <a:cs typeface="msgothic" charset="0"/>
              </a:rPr>
              <a:t> cell. (Right) A chain of magnetite crystals acting as a permanent magnet (with dipole moment </a:t>
            </a:r>
            <a:r>
              <a:rPr lang="en-GB" i="1" dirty="0" err="1">
                <a:latin typeface="Arial" pitchFamily="8" charset="0"/>
                <a:ea typeface="msgothic" charset="0"/>
                <a:cs typeface="msgothic" charset="0"/>
              </a:rPr>
              <a:t>m</a:t>
            </a:r>
            <a:r>
              <a:rPr lang="en-GB" dirty="0">
                <a:latin typeface="Arial" pitchFamily="8" charset="0"/>
                <a:ea typeface="msgothic" charset="0"/>
                <a:cs typeface="msgothic" charset="0"/>
              </a:rPr>
              <a:t> indicated by arrow) is the key component in a transduction model in which ion channels gate the inflow of extracellular ions in response to the local membrane tension and thereby modulate the electric potential across the membrane. (</a:t>
            </a:r>
            <a:r>
              <a:rPr lang="en-GB" sz="1300" b="1" dirty="0">
                <a:latin typeface="Arial" pitchFamily="8" charset="0"/>
                <a:ea typeface="msgothic" charset="0"/>
                <a:cs typeface="msgothic" charset="0"/>
              </a:rPr>
              <a:t>A</a:t>
            </a:r>
            <a:r>
              <a:rPr lang="en-GB" dirty="0">
                <a:latin typeface="Arial" pitchFamily="8" charset="0"/>
                <a:ea typeface="msgothic" charset="0"/>
                <a:cs typeface="msgothic" charset="0"/>
              </a:rPr>
              <a:t>) External magnetic field </a:t>
            </a:r>
            <a:r>
              <a:rPr lang="en-GB" i="1" dirty="0">
                <a:latin typeface="Arial" pitchFamily="8" charset="0"/>
                <a:ea typeface="msgothic" charset="0"/>
                <a:cs typeface="msgothic" charset="0"/>
              </a:rPr>
              <a:t>B</a:t>
            </a:r>
            <a:r>
              <a:rPr lang="en-GB" dirty="0">
                <a:latin typeface="Arial" pitchFamily="8" charset="0"/>
                <a:ea typeface="msgothic" charset="0"/>
                <a:cs typeface="msgothic" charset="0"/>
              </a:rPr>
              <a:t> parallel to the direction of maximum stimulation produces a clockwise force couple (pair of arrows) that twists the top of the magnet in one direction, thereby stretching the membrane to open ion channels, which enhances the firing rate. (</a:t>
            </a:r>
            <a:r>
              <a:rPr lang="en-GB" sz="1300" b="1" dirty="0">
                <a:latin typeface="Arial" pitchFamily="8" charset="0"/>
                <a:ea typeface="msgothic" charset="0"/>
                <a:cs typeface="msgothic" charset="0"/>
              </a:rPr>
              <a:t>B</a:t>
            </a:r>
            <a:r>
              <a:rPr lang="en-GB" dirty="0">
                <a:latin typeface="Arial" pitchFamily="8" charset="0"/>
                <a:ea typeface="msgothic" charset="0"/>
                <a:cs typeface="msgothic" charset="0"/>
              </a:rPr>
              <a:t>) Field of opposite polarity produces </a:t>
            </a:r>
            <a:r>
              <a:rPr lang="en-GB" dirty="0" err="1">
                <a:latin typeface="Arial" pitchFamily="8" charset="0"/>
                <a:ea typeface="msgothic" charset="0"/>
                <a:cs typeface="msgothic" charset="0"/>
              </a:rPr>
              <a:t>counterclockwise</a:t>
            </a:r>
            <a:r>
              <a:rPr lang="en-GB" dirty="0">
                <a:latin typeface="Arial" pitchFamily="8" charset="0"/>
                <a:ea typeface="msgothic" charset="0"/>
                <a:cs typeface="msgothic" charset="0"/>
              </a:rPr>
              <a:t> force couple, which closes the channels and reduces the firing rate.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pitchFamily="8" charset="0"/>
                <a:ea typeface="msgothic" charset="0"/>
                <a:cs typeface="msgothic" charset="0"/>
              </a:rPr>
              <a:t>Recording site verification and </a:t>
            </a:r>
            <a:r>
              <a:rPr lang="en-GB" dirty="0" err="1">
                <a:latin typeface="Arial" pitchFamily="8" charset="0"/>
                <a:ea typeface="msgothic" charset="0"/>
                <a:cs typeface="msgothic" charset="0"/>
              </a:rPr>
              <a:t>c-Fos</a:t>
            </a:r>
            <a:r>
              <a:rPr lang="en-GB" dirty="0">
                <a:latin typeface="Arial" pitchFamily="8" charset="0"/>
                <a:ea typeface="msgothic" charset="0"/>
                <a:cs typeface="msgothic" charset="0"/>
              </a:rPr>
              <a:t> expression in response to magnetic field stimulation. (</a:t>
            </a:r>
            <a:r>
              <a:rPr lang="en-GB" sz="1300" b="1" dirty="0">
                <a:latin typeface="Arial" pitchFamily="8" charset="0"/>
                <a:ea typeface="msgothic" charset="0"/>
                <a:cs typeface="msgothic" charset="0"/>
              </a:rPr>
              <a:t>A</a:t>
            </a:r>
            <a:r>
              <a:rPr lang="en-GB" dirty="0">
                <a:latin typeface="Arial" pitchFamily="8" charset="0"/>
                <a:ea typeface="msgothic" charset="0"/>
                <a:cs typeface="msgothic" charset="0"/>
              </a:rPr>
              <a:t> and </a:t>
            </a:r>
            <a:r>
              <a:rPr lang="en-GB" sz="1300" b="1" dirty="0">
                <a:latin typeface="Arial" pitchFamily="8" charset="0"/>
                <a:ea typeface="msgothic" charset="0"/>
                <a:cs typeface="msgothic" charset="0"/>
              </a:rPr>
              <a:t>B</a:t>
            </a:r>
            <a:r>
              <a:rPr lang="en-GB" dirty="0">
                <a:latin typeface="Arial" pitchFamily="8" charset="0"/>
                <a:ea typeface="msgothic" charset="0"/>
                <a:cs typeface="msgothic" charset="0"/>
              </a:rPr>
              <a:t>) Vestibular brainstem sections from two pigeons, each with an electrolytic lesion (arrows) made from a recording electrode on the last experimental day. In (B), the brain was processed to show </a:t>
            </a:r>
            <a:r>
              <a:rPr lang="en-GB" dirty="0" err="1">
                <a:latin typeface="Arial" pitchFamily="8" charset="0"/>
                <a:ea typeface="msgothic" charset="0"/>
                <a:cs typeface="msgothic" charset="0"/>
              </a:rPr>
              <a:t>c-Fos</a:t>
            </a:r>
            <a:r>
              <a:rPr lang="en-GB" dirty="0">
                <a:latin typeface="Arial" pitchFamily="8" charset="0"/>
                <a:ea typeface="msgothic" charset="0"/>
                <a:cs typeface="msgothic" charset="0"/>
              </a:rPr>
              <a:t> transcription factor (black dots), a marker for neural activation, after 72 min of magnetic field stimulation (</a:t>
            </a:r>
            <a:r>
              <a:rPr lang="en-GB" i="1" dirty="0">
                <a:latin typeface="Arial" pitchFamily="8" charset="0"/>
                <a:ea typeface="msgothic" charset="0"/>
                <a:cs typeface="msgothic" charset="0"/>
              </a:rPr>
              <a:t>18</a:t>
            </a:r>
            <a:r>
              <a:rPr lang="en-GB" dirty="0">
                <a:latin typeface="Arial" pitchFamily="8" charset="0"/>
                <a:ea typeface="msgothic" charset="0"/>
                <a:cs typeface="msgothic" charset="0"/>
              </a:rPr>
              <a:t>). (</a:t>
            </a:r>
            <a:r>
              <a:rPr lang="en-GB" sz="1300" b="1" dirty="0">
                <a:latin typeface="Arial" pitchFamily="8" charset="0"/>
                <a:ea typeface="msgothic" charset="0"/>
                <a:cs typeface="msgothic" charset="0"/>
              </a:rPr>
              <a:t>C</a:t>
            </a:r>
            <a:r>
              <a:rPr lang="en-GB" dirty="0">
                <a:latin typeface="Arial" pitchFamily="8" charset="0"/>
                <a:ea typeface="msgothic" charset="0"/>
                <a:cs typeface="msgothic" charset="0"/>
              </a:rPr>
              <a:t>) Anatomical reconstruction of section B, with </a:t>
            </a:r>
            <a:r>
              <a:rPr lang="en-GB" dirty="0" err="1">
                <a:latin typeface="Arial" pitchFamily="8" charset="0"/>
                <a:ea typeface="msgothic" charset="0"/>
                <a:cs typeface="msgothic" charset="0"/>
              </a:rPr>
              <a:t>c-Fos</a:t>
            </a:r>
            <a:r>
              <a:rPr lang="en-GB" dirty="0">
                <a:latin typeface="Arial" pitchFamily="8" charset="0"/>
                <a:ea typeface="msgothic" charset="0"/>
                <a:cs typeface="msgothic" charset="0"/>
              </a:rPr>
              <a:t>–positive cell locations (black dots) and recording site lesion locations (red stars) for all seven birds (collapsed onto one representative section). D, descending vestibular nucleus; IO, inferior </a:t>
            </a:r>
            <a:r>
              <a:rPr lang="en-GB" dirty="0" err="1">
                <a:latin typeface="Arial" pitchFamily="8" charset="0"/>
                <a:ea typeface="msgothic" charset="0"/>
                <a:cs typeface="msgothic" charset="0"/>
              </a:rPr>
              <a:t>olivary</a:t>
            </a:r>
            <a:r>
              <a:rPr lang="en-GB" dirty="0">
                <a:latin typeface="Arial" pitchFamily="8" charset="0"/>
                <a:ea typeface="msgothic" charset="0"/>
                <a:cs typeface="msgothic" charset="0"/>
              </a:rPr>
              <a:t> nucleus; M, medial vestibular nucleus; NTS, nucleus of the solitary tract; IX-X, </a:t>
            </a:r>
            <a:r>
              <a:rPr lang="en-GB" dirty="0" err="1">
                <a:latin typeface="Arial" pitchFamily="8" charset="0"/>
                <a:ea typeface="msgothic" charset="0"/>
                <a:cs typeface="msgothic" charset="0"/>
              </a:rPr>
              <a:t>glossopharyngeal-vagal</a:t>
            </a:r>
            <a:r>
              <a:rPr lang="en-GB" dirty="0">
                <a:latin typeface="Arial" pitchFamily="8" charset="0"/>
                <a:ea typeface="msgothic" charset="0"/>
                <a:cs typeface="msgothic" charset="0"/>
              </a:rPr>
              <a:t> nuclei. Scale bar = 1 mm.</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9CD7BE-F9DC-ED40-B468-87B719299B89}" type="slidenum">
              <a:rPr lang="en-US" smtClean="0"/>
              <a:pPr/>
              <a:t>46</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C9CD7BE-F9DC-ED40-B468-87B719299B89}" type="slidenum">
              <a:rPr lang="en-US" smtClean="0"/>
              <a:pPr/>
              <a:t>47</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sz="1300" b="1" dirty="0" err="1">
                <a:latin typeface="Arial" pitchFamily="-110" charset="0"/>
                <a:ea typeface="msgothic" charset="0"/>
                <a:cs typeface="msgothic" charset="0"/>
              </a:rPr>
              <a:t>Flavin</a:t>
            </a:r>
            <a:r>
              <a:rPr lang="en-GB" sz="1300" b="1" dirty="0">
                <a:latin typeface="Arial" pitchFamily="-110" charset="0"/>
                <a:ea typeface="msgothic" charset="0"/>
                <a:cs typeface="msgothic" charset="0"/>
              </a:rPr>
              <a:t> cycle of </a:t>
            </a:r>
            <a:r>
              <a:rPr lang="en-GB" sz="1300" b="1" dirty="0" err="1">
                <a:latin typeface="Arial" pitchFamily="-110" charset="0"/>
                <a:ea typeface="msgothic" charset="0"/>
                <a:cs typeface="msgothic" charset="0"/>
              </a:rPr>
              <a:t>cryptochrome</a:t>
            </a:r>
            <a:r>
              <a:rPr lang="en-GB" sz="1300" b="1" dirty="0">
                <a:latin typeface="Arial" pitchFamily="-110" charset="0"/>
                <a:ea typeface="msgothic" charset="0"/>
                <a:cs typeface="msgothic" charset="0"/>
              </a:rPr>
              <a:t>.</a:t>
            </a:r>
            <a:r>
              <a:rPr lang="en-GB" dirty="0">
                <a:latin typeface="Arial" pitchFamily="-110" charset="0"/>
                <a:ea typeface="msgothic" charset="0"/>
                <a:cs typeface="msgothic" charset="0"/>
              </a:rPr>
              <a:t> N, N-terminus of the protein; C, C-terminus of the protein; the antiserum-binding epitope is in red, indicating that the antiserum probably binds the fully reduced FADH</a:t>
            </a:r>
            <a:r>
              <a:rPr lang="en-GB" baseline="33000" dirty="0">
                <a:latin typeface="Arial" pitchFamily="-110" charset="0"/>
                <a:ea typeface="msgothic" charset="0"/>
                <a:cs typeface="msgothic" charset="0"/>
              </a:rPr>
              <a:t>−</a:t>
            </a:r>
            <a:r>
              <a:rPr lang="en-GB" dirty="0">
                <a:latin typeface="Arial" pitchFamily="-110" charset="0"/>
                <a:ea typeface="msgothic" charset="0"/>
                <a:cs typeface="msgothic" charset="0"/>
              </a:rPr>
              <a:t>. Radical pairs are shown in parentheses; coloured arrows indicate light-driven reactions, black arrows indicate light-independent reactions (from </a:t>
            </a:r>
            <a:r>
              <a:rPr lang="en-GB" dirty="0" err="1">
                <a:latin typeface="Arial" pitchFamily="-110" charset="0"/>
                <a:ea typeface="msgothic" charset="0"/>
                <a:cs typeface="msgothic" charset="0"/>
              </a:rPr>
              <a:t>Nießner</a:t>
            </a:r>
            <a:r>
              <a:rPr lang="en-GB" dirty="0">
                <a:latin typeface="Arial" pitchFamily="-110" charset="0"/>
                <a:ea typeface="msgothic" charset="0"/>
                <a:cs typeface="msgothic" charset="0"/>
              </a:rPr>
              <a:t> et al., 2013).</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sz="1300" b="1" dirty="0">
                <a:latin typeface="Arial" pitchFamily="-110" charset="0"/>
                <a:ea typeface="msgothic" charset="0"/>
                <a:cs typeface="msgothic" charset="0"/>
              </a:rPr>
              <a:t>Orientation behaviour of European robins in light of different wavelengths after being kept in total darkness for 1 </a:t>
            </a:r>
            <a:r>
              <a:rPr lang="en-GB" sz="1300" b="1" dirty="0" err="1">
                <a:latin typeface="Arial" pitchFamily="-110" charset="0"/>
                <a:ea typeface="msgothic" charset="0"/>
                <a:cs typeface="msgothic" charset="0"/>
              </a:rPr>
              <a:t>h</a:t>
            </a:r>
            <a:r>
              <a:rPr lang="en-GB" sz="1300" b="1" dirty="0">
                <a:latin typeface="Arial" pitchFamily="-110" charset="0"/>
                <a:ea typeface="msgothic" charset="0"/>
                <a:cs typeface="msgothic" charset="0"/>
              </a:rPr>
              <a:t>.</a:t>
            </a:r>
            <a:r>
              <a:rPr lang="en-GB" dirty="0">
                <a:latin typeface="Arial" pitchFamily="-110" charset="0"/>
                <a:ea typeface="msgothic" charset="0"/>
                <a:cs typeface="msgothic" charset="0"/>
              </a:rPr>
              <a:t> C, control under green light, after being in the ‘white’ light of the bird room. D, darkness followed by exposure to the respective light: B, 424 nm blue; T, 502 nm turquoise; G, 565 nm green light. The triangles at the periphery of the circles mark the mean headings of the individual birds tested three times in the respective condition: solid symbols, </a:t>
            </a:r>
            <a:r>
              <a:rPr lang="en-GB" dirty="0" err="1">
                <a:latin typeface="Arial" pitchFamily="-110" charset="0"/>
                <a:ea typeface="msgothic" charset="0"/>
                <a:cs typeface="msgothic" charset="0"/>
              </a:rPr>
              <a:t>unimodal</a:t>
            </a:r>
            <a:r>
              <a:rPr lang="en-GB" dirty="0">
                <a:latin typeface="Arial" pitchFamily="-110" charset="0"/>
                <a:ea typeface="msgothic" charset="0"/>
                <a:cs typeface="msgothic" charset="0"/>
              </a:rPr>
              <a:t> mean headings; open symbols, preferred end of an axis. The arrow represents the mean vector or the mean axis, and the two inner circles indicate the 5% (dotted) and the 1% significance border of the Rayleigh test.</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Pigeons</a:t>
            </a:r>
            <a:r>
              <a:rPr lang="en-US" baseline="0" dirty="0" smtClean="0"/>
              <a:t> with frosted goggles</a:t>
            </a:r>
            <a:endParaRPr lang="en-US" dirty="0"/>
          </a:p>
        </p:txBody>
      </p:sp>
      <p:sp>
        <p:nvSpPr>
          <p:cNvPr id="4" name="Slide Number Placeholder 3"/>
          <p:cNvSpPr>
            <a:spLocks noGrp="1"/>
          </p:cNvSpPr>
          <p:nvPr>
            <p:ph type="sldNum" sz="quarter" idx="10"/>
          </p:nvPr>
        </p:nvSpPr>
        <p:spPr/>
        <p:txBody>
          <a:bodyPr/>
          <a:lstStyle/>
          <a:p>
            <a:fld id="{BC9CD7BE-F9DC-ED40-B468-87B719299B89}" type="slidenum">
              <a:rPr lang="en-US" smtClean="0"/>
              <a:pPr/>
              <a:t>53</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Pigeons</a:t>
            </a:r>
            <a:r>
              <a:rPr lang="en-US" baseline="0" dirty="0" smtClean="0"/>
              <a:t> with frosted goggles</a:t>
            </a:r>
            <a:endParaRPr lang="en-US" dirty="0"/>
          </a:p>
        </p:txBody>
      </p:sp>
      <p:sp>
        <p:nvSpPr>
          <p:cNvPr id="4" name="Slide Number Placeholder 3"/>
          <p:cNvSpPr>
            <a:spLocks noGrp="1"/>
          </p:cNvSpPr>
          <p:nvPr>
            <p:ph type="sldNum" sz="quarter" idx="10"/>
          </p:nvPr>
        </p:nvSpPr>
        <p:spPr/>
        <p:txBody>
          <a:bodyPr/>
          <a:lstStyle/>
          <a:p>
            <a:fld id="{BC9CD7BE-F9DC-ED40-B468-87B719299B89}" type="slidenum">
              <a:rPr lang="en-US" smtClean="0"/>
              <a:pPr/>
              <a:t>54</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Orientation of young pied flycatchers held in captivity during the time of their first migration. Results are shown from birds maintained in the magnetic field of Frankfurt, Germany (left), and birds subjected to a sequence of magnetic fields approximately matching those that they encounter along the migratory pathway (right). During the time corresponding to the first leg of the migration (Leg 1), both groups of birds were significantly oriented toward the south-southwest, corresponding with the direction that they initially travel. Only the birds exposed to the magnetically simulated migration, however, adopted appropriate </a:t>
            </a:r>
            <a:r>
              <a:rPr lang="en-GB" dirty="0" err="1">
                <a:latin typeface="Arial" charset="0"/>
                <a:ea typeface="msgothic" charset="0"/>
                <a:cs typeface="msgothic" charset="0"/>
              </a:rPr>
              <a:t>southeasterly</a:t>
            </a:r>
            <a:r>
              <a:rPr lang="en-GB" dirty="0">
                <a:latin typeface="Arial" charset="0"/>
                <a:ea typeface="msgothic" charset="0"/>
                <a:cs typeface="msgothic" charset="0"/>
              </a:rPr>
              <a:t> orientation during the time corresponding to the second leg of the migration (Leg 2). The arrow in the </a:t>
            </a:r>
            <a:r>
              <a:rPr lang="en-GB" dirty="0" err="1">
                <a:latin typeface="Arial" charset="0"/>
                <a:ea typeface="msgothic" charset="0"/>
                <a:cs typeface="msgothic" charset="0"/>
              </a:rPr>
              <a:t>center</a:t>
            </a:r>
            <a:r>
              <a:rPr lang="en-GB" dirty="0">
                <a:latin typeface="Arial" charset="0"/>
                <a:ea typeface="msgothic" charset="0"/>
                <a:cs typeface="msgothic" charset="0"/>
              </a:rPr>
              <a:t> of each circle represents the mean angle of the group. Arrows that extend across the first inner circle (dotted line) denote distributions that are significantly oriented at P&lt;0.05, whereas those that extend across the second inner circle (solid line) denote P&lt;0.01. (Modified from Beck and </a:t>
            </a:r>
            <a:r>
              <a:rPr lang="en-GB" dirty="0" err="1">
                <a:latin typeface="Arial" charset="0"/>
                <a:ea typeface="msgothic" charset="0"/>
                <a:cs typeface="msgothic" charset="0"/>
              </a:rPr>
              <a:t>Wiltschko</a:t>
            </a:r>
            <a:r>
              <a:rPr lang="en-GB" dirty="0">
                <a:latin typeface="Arial" charset="0"/>
                <a:ea typeface="msgothic" charset="0"/>
                <a:cs typeface="msgothic" charset="0"/>
              </a:rPr>
              <a:t>, 1988; </a:t>
            </a:r>
            <a:r>
              <a:rPr lang="en-GB" dirty="0" err="1">
                <a:latin typeface="Arial" charset="0"/>
                <a:ea typeface="msgothic" charset="0"/>
                <a:cs typeface="msgothic" charset="0"/>
              </a:rPr>
              <a:t>Wiltschko</a:t>
            </a:r>
            <a:r>
              <a:rPr lang="en-GB" dirty="0">
                <a:latin typeface="Arial" charset="0"/>
                <a:ea typeface="msgothic" charset="0"/>
                <a:cs typeface="msgothic" charset="0"/>
              </a:rPr>
              <a:t> and </a:t>
            </a:r>
            <a:r>
              <a:rPr lang="en-GB" dirty="0" err="1">
                <a:latin typeface="Arial" charset="0"/>
                <a:ea typeface="msgothic" charset="0"/>
                <a:cs typeface="msgothic" charset="0"/>
              </a:rPr>
              <a:t>Wiltschko</a:t>
            </a:r>
            <a:r>
              <a:rPr lang="en-GB" dirty="0">
                <a:latin typeface="Arial" charset="0"/>
                <a:ea typeface="msgothic" charset="0"/>
                <a:cs typeface="msgothic" charset="0"/>
              </a:rPr>
              <a:t>, 2005.)‏</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pitchFamily="-110" charset="0"/>
                <a:ea typeface="msgothic" charset="0"/>
                <a:cs typeface="msgothic" charset="0"/>
              </a:rPr>
              <a:t>The </a:t>
            </a:r>
            <a:r>
              <a:rPr lang="en-GB" dirty="0">
                <a:latin typeface="Arial" pitchFamily="-110" charset="0"/>
                <a:ea typeface="msgothic" charset="0"/>
                <a:cs typeface="msgothic" charset="0"/>
              </a:rPr>
              <a:t>yellow circle indicates the home colony. For birds that homed but were not tracked as far as the home island, broken lines link the last location obtained and the colony. Thick lines represent the oceanic journey; thin lines represent the track recorded after the bird got closer than 50 km to any one of the islands of the Azores Archipelago. For each bird, colour-coded dates of release and of the last fix recorded are reported.</a:t>
            </a: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Orientation of young pied flycatchers held in captivity during the time of their first migration. Results are shown from birds maintained in the magnetic field of Frankfurt, Germany (left), and birds subjected to a sequence of magnetic fields approximately matching those that they encounter along the migratory pathway (right). During the time corresponding to the first leg of the migration (Leg 1), both groups of birds were significantly oriented toward the south-southwest, corresponding with the direction that they initially travel. Only the birds exposed to the magnetically simulated migration, however, adopted appropriate </a:t>
            </a:r>
            <a:r>
              <a:rPr lang="en-GB" dirty="0" err="1">
                <a:latin typeface="Arial" charset="0"/>
                <a:ea typeface="msgothic" charset="0"/>
                <a:cs typeface="msgothic" charset="0"/>
              </a:rPr>
              <a:t>southeasterly</a:t>
            </a:r>
            <a:r>
              <a:rPr lang="en-GB" dirty="0">
                <a:latin typeface="Arial" charset="0"/>
                <a:ea typeface="msgothic" charset="0"/>
                <a:cs typeface="msgothic" charset="0"/>
              </a:rPr>
              <a:t> orientation during the time corresponding to the second leg of the migration (Leg 2). The arrow in the </a:t>
            </a:r>
            <a:r>
              <a:rPr lang="en-GB" dirty="0" err="1">
                <a:latin typeface="Arial" charset="0"/>
                <a:ea typeface="msgothic" charset="0"/>
                <a:cs typeface="msgothic" charset="0"/>
              </a:rPr>
              <a:t>center</a:t>
            </a:r>
            <a:r>
              <a:rPr lang="en-GB" dirty="0">
                <a:latin typeface="Arial" charset="0"/>
                <a:ea typeface="msgothic" charset="0"/>
                <a:cs typeface="msgothic" charset="0"/>
              </a:rPr>
              <a:t> of each circle represents the mean angle of the group. Arrows that extend across the first inner circle (dotted line) denote distributions that are significantly oriented at P&lt;0.05, whereas those that extend across the second inner circle (solid line) denote P&lt;0.01. (Modified from Beck and </a:t>
            </a:r>
            <a:r>
              <a:rPr lang="en-GB" dirty="0" err="1">
                <a:latin typeface="Arial" charset="0"/>
                <a:ea typeface="msgothic" charset="0"/>
                <a:cs typeface="msgothic" charset="0"/>
              </a:rPr>
              <a:t>Wiltschko</a:t>
            </a:r>
            <a:r>
              <a:rPr lang="en-GB" dirty="0">
                <a:latin typeface="Arial" charset="0"/>
                <a:ea typeface="msgothic" charset="0"/>
                <a:cs typeface="msgothic" charset="0"/>
              </a:rPr>
              <a:t>, 1988; </a:t>
            </a:r>
            <a:r>
              <a:rPr lang="en-GB" dirty="0" err="1">
                <a:latin typeface="Arial" charset="0"/>
                <a:ea typeface="msgothic" charset="0"/>
                <a:cs typeface="msgothic" charset="0"/>
              </a:rPr>
              <a:t>Wiltschko</a:t>
            </a:r>
            <a:r>
              <a:rPr lang="en-GB" dirty="0">
                <a:latin typeface="Arial" charset="0"/>
                <a:ea typeface="msgothic" charset="0"/>
                <a:cs typeface="msgothic" charset="0"/>
              </a:rPr>
              <a:t> and </a:t>
            </a:r>
            <a:r>
              <a:rPr lang="en-GB" dirty="0" err="1">
                <a:latin typeface="Arial" charset="0"/>
                <a:ea typeface="msgothic" charset="0"/>
                <a:cs typeface="msgothic" charset="0"/>
              </a:rPr>
              <a:t>Wiltschko</a:t>
            </a:r>
            <a:r>
              <a:rPr lang="en-GB" dirty="0">
                <a:latin typeface="Arial" charset="0"/>
                <a:ea typeface="msgothic" charset="0"/>
                <a:cs typeface="msgothic" charset="0"/>
              </a:rPr>
              <a:t>, 2005.)‏</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Orientation of young pied flycatchers held in captivity during the time of their first migration. Results are shown from birds maintained in the magnetic field of Frankfurt, Germany (left), and birds subjected to a sequence of magnetic fields approximately matching those that they encounter along the migratory pathway (right). During the time corresponding to the first leg of the migration (Leg 1), both groups of birds were significantly oriented toward the south-southwest, corresponding with the direction that they initially travel. Only the birds exposed to the magnetically simulated migration, however, adopted appropriate </a:t>
            </a:r>
            <a:r>
              <a:rPr lang="en-GB" dirty="0" err="1">
                <a:latin typeface="Arial" charset="0"/>
                <a:ea typeface="msgothic" charset="0"/>
                <a:cs typeface="msgothic" charset="0"/>
              </a:rPr>
              <a:t>southeasterly</a:t>
            </a:r>
            <a:r>
              <a:rPr lang="en-GB" dirty="0">
                <a:latin typeface="Arial" charset="0"/>
                <a:ea typeface="msgothic" charset="0"/>
                <a:cs typeface="msgothic" charset="0"/>
              </a:rPr>
              <a:t> orientation during the time corresponding to the second leg of the migration (Leg 2). The arrow in the </a:t>
            </a:r>
            <a:r>
              <a:rPr lang="en-GB" dirty="0" err="1">
                <a:latin typeface="Arial" charset="0"/>
                <a:ea typeface="msgothic" charset="0"/>
                <a:cs typeface="msgothic" charset="0"/>
              </a:rPr>
              <a:t>center</a:t>
            </a:r>
            <a:r>
              <a:rPr lang="en-GB" dirty="0">
                <a:latin typeface="Arial" charset="0"/>
                <a:ea typeface="msgothic" charset="0"/>
                <a:cs typeface="msgothic" charset="0"/>
              </a:rPr>
              <a:t> of each circle represents the mean angle of the group. Arrows that extend across the first inner circle (dotted line) denote distributions that are significantly oriented at P&lt;0.05, whereas those that extend across the second inner circle (solid line) denote P&lt;0.01. (Modified from Beck and </a:t>
            </a:r>
            <a:r>
              <a:rPr lang="en-GB" dirty="0" err="1">
                <a:latin typeface="Arial" charset="0"/>
                <a:ea typeface="msgothic" charset="0"/>
                <a:cs typeface="msgothic" charset="0"/>
              </a:rPr>
              <a:t>Wiltschko</a:t>
            </a:r>
            <a:r>
              <a:rPr lang="en-GB" dirty="0">
                <a:latin typeface="Arial" charset="0"/>
                <a:ea typeface="msgothic" charset="0"/>
                <a:cs typeface="msgothic" charset="0"/>
              </a:rPr>
              <a:t>, 1988; </a:t>
            </a:r>
            <a:r>
              <a:rPr lang="en-GB" dirty="0" err="1">
                <a:latin typeface="Arial" charset="0"/>
                <a:ea typeface="msgothic" charset="0"/>
                <a:cs typeface="msgothic" charset="0"/>
              </a:rPr>
              <a:t>Wiltschko</a:t>
            </a:r>
            <a:r>
              <a:rPr lang="en-GB" dirty="0">
                <a:latin typeface="Arial" charset="0"/>
                <a:ea typeface="msgothic" charset="0"/>
                <a:cs typeface="msgothic" charset="0"/>
              </a:rPr>
              <a:t> and </a:t>
            </a:r>
            <a:r>
              <a:rPr lang="en-GB" dirty="0" err="1">
                <a:latin typeface="Arial" charset="0"/>
                <a:ea typeface="msgothic" charset="0"/>
                <a:cs typeface="msgothic" charset="0"/>
              </a:rPr>
              <a:t>Wiltschko</a:t>
            </a:r>
            <a:r>
              <a:rPr lang="en-GB" dirty="0">
                <a:latin typeface="Arial" charset="0"/>
                <a:ea typeface="msgothic" charset="0"/>
                <a:cs typeface="msgothic" charset="0"/>
              </a:rPr>
              <a:t>, 2005.)‏</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Orientation of young pied flycatchers held in captivity during the time of their first migration. Results are shown from birds maintained in the magnetic field of Frankfurt, Germany (left), and birds subjected to a sequence of magnetic fields approximately matching those that they encounter along the migratory pathway (right). During the time corresponding to the first leg of the migration (Leg 1), both groups of birds were significantly oriented toward the south-southwest, corresponding with the direction that they initially travel. Only the birds exposed to the magnetically simulated migration, however, adopted appropriate </a:t>
            </a:r>
            <a:r>
              <a:rPr lang="en-GB" dirty="0" err="1">
                <a:latin typeface="Arial" charset="0"/>
                <a:ea typeface="msgothic" charset="0"/>
                <a:cs typeface="msgothic" charset="0"/>
              </a:rPr>
              <a:t>southeasterly</a:t>
            </a:r>
            <a:r>
              <a:rPr lang="en-GB" dirty="0">
                <a:latin typeface="Arial" charset="0"/>
                <a:ea typeface="msgothic" charset="0"/>
                <a:cs typeface="msgothic" charset="0"/>
              </a:rPr>
              <a:t> orientation during the time corresponding to the second leg of the migration (Leg 2). The arrow in the </a:t>
            </a:r>
            <a:r>
              <a:rPr lang="en-GB" dirty="0" err="1">
                <a:latin typeface="Arial" charset="0"/>
                <a:ea typeface="msgothic" charset="0"/>
                <a:cs typeface="msgothic" charset="0"/>
              </a:rPr>
              <a:t>center</a:t>
            </a:r>
            <a:r>
              <a:rPr lang="en-GB" dirty="0">
                <a:latin typeface="Arial" charset="0"/>
                <a:ea typeface="msgothic" charset="0"/>
                <a:cs typeface="msgothic" charset="0"/>
              </a:rPr>
              <a:t> of each circle represents the mean angle of the group. Arrows that extend across the first inner circle (dotted line) denote distributions that are significantly oriented at P&lt;0.05, whereas those that extend across the second inner circle (solid line) denote P&lt;0.01. (Modified from Beck and </a:t>
            </a:r>
            <a:r>
              <a:rPr lang="en-GB" dirty="0" err="1">
                <a:latin typeface="Arial" charset="0"/>
                <a:ea typeface="msgothic" charset="0"/>
                <a:cs typeface="msgothic" charset="0"/>
              </a:rPr>
              <a:t>Wiltschko</a:t>
            </a:r>
            <a:r>
              <a:rPr lang="en-GB" dirty="0">
                <a:latin typeface="Arial" charset="0"/>
                <a:ea typeface="msgothic" charset="0"/>
                <a:cs typeface="msgothic" charset="0"/>
              </a:rPr>
              <a:t>, 1988; </a:t>
            </a:r>
            <a:r>
              <a:rPr lang="en-GB" dirty="0" err="1">
                <a:latin typeface="Arial" charset="0"/>
                <a:ea typeface="msgothic" charset="0"/>
                <a:cs typeface="msgothic" charset="0"/>
              </a:rPr>
              <a:t>Wiltschko</a:t>
            </a:r>
            <a:r>
              <a:rPr lang="en-GB" dirty="0">
                <a:latin typeface="Arial" charset="0"/>
                <a:ea typeface="msgothic" charset="0"/>
                <a:cs typeface="msgothic" charset="0"/>
              </a:rPr>
              <a:t> and </a:t>
            </a:r>
            <a:r>
              <a:rPr lang="en-GB" dirty="0" err="1">
                <a:latin typeface="Arial" charset="0"/>
                <a:ea typeface="msgothic" charset="0"/>
                <a:cs typeface="msgothic" charset="0"/>
              </a:rPr>
              <a:t>Wiltschko</a:t>
            </a:r>
            <a:r>
              <a:rPr lang="en-GB" dirty="0">
                <a:latin typeface="Arial" charset="0"/>
                <a:ea typeface="msgothic" charset="0"/>
                <a:cs typeface="msgothic" charset="0"/>
              </a:rPr>
              <a:t>, 2005.)‏</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Orientation of young pied flycatchers held in captivity during the time of their first migration. Results are shown from birds maintained in the magnetic field of Frankfurt, Germany (left), and birds subjected to a sequence of magnetic fields approximately matching those that they encounter along the migratory pathway (right). During the time corresponding to the first leg of the migration (Leg 1), both groups of birds were significantly oriented toward the south-southwest, corresponding with the direction that they initially travel. Only the birds exposed to the magnetically simulated migration, however, adopted appropriate </a:t>
            </a:r>
            <a:r>
              <a:rPr lang="en-GB" dirty="0" err="1">
                <a:latin typeface="Arial" charset="0"/>
                <a:ea typeface="msgothic" charset="0"/>
                <a:cs typeface="msgothic" charset="0"/>
              </a:rPr>
              <a:t>southeasterly</a:t>
            </a:r>
            <a:r>
              <a:rPr lang="en-GB" dirty="0">
                <a:latin typeface="Arial" charset="0"/>
                <a:ea typeface="msgothic" charset="0"/>
                <a:cs typeface="msgothic" charset="0"/>
              </a:rPr>
              <a:t> orientation during the time corresponding to the second leg of the migration (Leg 2). The arrow in the </a:t>
            </a:r>
            <a:r>
              <a:rPr lang="en-GB" dirty="0" err="1">
                <a:latin typeface="Arial" charset="0"/>
                <a:ea typeface="msgothic" charset="0"/>
                <a:cs typeface="msgothic" charset="0"/>
              </a:rPr>
              <a:t>center</a:t>
            </a:r>
            <a:r>
              <a:rPr lang="en-GB" dirty="0">
                <a:latin typeface="Arial" charset="0"/>
                <a:ea typeface="msgothic" charset="0"/>
                <a:cs typeface="msgothic" charset="0"/>
              </a:rPr>
              <a:t> of each circle represents the mean angle of the group. Arrows that extend across the first inner circle (dotted line) denote distributions that are significantly oriented at P&lt;0.05, whereas those that extend across the second inner circle (solid line) denote P&lt;0.01. (Modified from Beck and </a:t>
            </a:r>
            <a:r>
              <a:rPr lang="en-GB" dirty="0" err="1">
                <a:latin typeface="Arial" charset="0"/>
                <a:ea typeface="msgothic" charset="0"/>
                <a:cs typeface="msgothic" charset="0"/>
              </a:rPr>
              <a:t>Wiltschko</a:t>
            </a:r>
            <a:r>
              <a:rPr lang="en-GB" dirty="0">
                <a:latin typeface="Arial" charset="0"/>
                <a:ea typeface="msgothic" charset="0"/>
                <a:cs typeface="msgothic" charset="0"/>
              </a:rPr>
              <a:t>, 1988; </a:t>
            </a:r>
            <a:r>
              <a:rPr lang="en-GB" dirty="0" err="1">
                <a:latin typeface="Arial" charset="0"/>
                <a:ea typeface="msgothic" charset="0"/>
                <a:cs typeface="msgothic" charset="0"/>
              </a:rPr>
              <a:t>Wiltschko</a:t>
            </a:r>
            <a:r>
              <a:rPr lang="en-GB" dirty="0">
                <a:latin typeface="Arial" charset="0"/>
                <a:ea typeface="msgothic" charset="0"/>
                <a:cs typeface="msgothic" charset="0"/>
              </a:rPr>
              <a:t> and </a:t>
            </a:r>
            <a:r>
              <a:rPr lang="en-GB" dirty="0" err="1">
                <a:latin typeface="Arial" charset="0"/>
                <a:ea typeface="msgothic" charset="0"/>
                <a:cs typeface="msgothic" charset="0"/>
              </a:rPr>
              <a:t>Wiltschko</a:t>
            </a:r>
            <a:r>
              <a:rPr lang="en-GB" dirty="0">
                <a:latin typeface="Arial" charset="0"/>
                <a:ea typeface="msgothic" charset="0"/>
                <a:cs typeface="msgothic" charset="0"/>
              </a:rPr>
              <a:t>, 2005.)‏</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In a bi-coordinate gradient map animals learn that at least two cues, ideally intersecting at 90 deg., vary in strength within the home range, and the animal assumes by extrapolation that they continue to vary in this way outside the home range. In the case of many long distance migrants, these cues would need to vary consistently on a global scale, but at the very least on the basis of current evidence, on a continental scale. In the schematic shown, if the animal finds itself at A5, B5, then even though it has never encountered these values in its home range, they are both increasing values. As gradient A increases northward and gradient B increases westward within the home range, this means that it is north and west of its home range and must fly south east to return.</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Map of magnetic field inclination along the </a:t>
            </a:r>
            <a:r>
              <a:rPr lang="en-GB" dirty="0" err="1">
                <a:latin typeface="Arial" charset="0"/>
                <a:ea typeface="msgothic" charset="0"/>
                <a:cs typeface="msgothic" charset="0"/>
              </a:rPr>
              <a:t>southeastern</a:t>
            </a:r>
            <a:r>
              <a:rPr lang="en-GB" dirty="0">
                <a:latin typeface="Arial" charset="0"/>
                <a:ea typeface="msgothic" charset="0"/>
                <a:cs typeface="msgothic" charset="0"/>
              </a:rPr>
              <a:t> coast of the United States. The </a:t>
            </a:r>
            <a:r>
              <a:rPr lang="en-GB" dirty="0" err="1">
                <a:latin typeface="Arial" charset="0"/>
                <a:ea typeface="msgothic" charset="0"/>
                <a:cs typeface="msgothic" charset="0"/>
              </a:rPr>
              <a:t>isolines</a:t>
            </a:r>
            <a:r>
              <a:rPr lang="en-GB" dirty="0">
                <a:latin typeface="Arial" charset="0"/>
                <a:ea typeface="msgothic" charset="0"/>
                <a:cs typeface="msgothic" charset="0"/>
              </a:rPr>
              <a:t> represent </a:t>
            </a:r>
            <a:r>
              <a:rPr lang="en-GB" dirty="0" err="1">
                <a:latin typeface="Arial" charset="0"/>
                <a:ea typeface="msgothic" charset="0"/>
                <a:cs typeface="msgothic" charset="0"/>
              </a:rPr>
              <a:t>isoclinics</a:t>
            </a:r>
            <a:r>
              <a:rPr lang="en-GB" dirty="0">
                <a:latin typeface="Arial" charset="0"/>
                <a:ea typeface="msgothic" charset="0"/>
                <a:cs typeface="msgothic" charset="0"/>
              </a:rPr>
              <a:t> (lines of equal magnetic field inclination). In this part of the world the </a:t>
            </a:r>
            <a:r>
              <a:rPr lang="en-GB" dirty="0" err="1">
                <a:latin typeface="Arial" charset="0"/>
                <a:ea typeface="msgothic" charset="0"/>
                <a:cs typeface="msgothic" charset="0"/>
              </a:rPr>
              <a:t>isoclinics</a:t>
            </a:r>
            <a:r>
              <a:rPr lang="en-GB" dirty="0">
                <a:latin typeface="Arial" charset="0"/>
                <a:ea typeface="msgothic" charset="0"/>
                <a:cs typeface="msgothic" charset="0"/>
              </a:rPr>
              <a:t> trend east–west, while the coastline is aligned approximately north–south. As a result, each area of coastline along the eastern seaboard is marked by a unique inclination angle. A similar pattern exists for the </a:t>
            </a:r>
            <a:r>
              <a:rPr lang="en-GB" dirty="0" err="1">
                <a:latin typeface="Arial" charset="0"/>
                <a:ea typeface="msgothic" charset="0"/>
                <a:cs typeface="msgothic" charset="0"/>
              </a:rPr>
              <a:t>isolines</a:t>
            </a:r>
            <a:r>
              <a:rPr lang="en-GB" dirty="0">
                <a:latin typeface="Arial" charset="0"/>
                <a:ea typeface="msgothic" charset="0"/>
                <a:cs typeface="msgothic" charset="0"/>
              </a:rPr>
              <a:t> of total intensity. A sea turtle navigating along the east coast to a particular coastal feeding or nesting area might thus hypothetically do so by detecting a single magnetic element such as inclination or intensity (see text for details).</a:t>
            </a: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(A) Diagrammatic representation of the Earth's magnetic field illustrating how field lines (represented by arrows) intersect the Earth's surface, and how inclination angle (the angle formed between the field lines and the Earth) varies with latitude. At the magnetic equator (the curving line across the Earth), field lines are parallel to the Earth's surface. The field lines become progressively steeper as one travels north toward the magnetic pole, where the field lines are directed straight down into the Earth and the inclination angle is 90°. (B) Diagram illustrating four elements of geomagnetic field vectors that might, in principle, provide animals with positional information. The field present at each location on Earth can be described in terms of a total field intensity and an inclination angle. The total intensity of the field can be resolved into two vector components: the horizontal field intensity and the vertical field intensity. (Whether animals are able to resolve the total field into vector components, however, is not known.)‏</a:t>
            </a: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dirty="0" smtClean="0">
                <a:solidFill>
                  <a:schemeClr val="tx1"/>
                </a:solidFill>
                <a:latin typeface="+mn-lt"/>
                <a:ea typeface="+mn-ea"/>
                <a:cs typeface="+mn-cs"/>
              </a:rPr>
              <a:t>Figure 20. </a:t>
            </a:r>
            <a:r>
              <a:rPr lang="en-US" sz="1200" kern="1200" dirty="0" err="1" smtClean="0">
                <a:solidFill>
                  <a:schemeClr val="tx1"/>
                </a:solidFill>
                <a:latin typeface="+mn-lt"/>
                <a:ea typeface="+mn-ea"/>
                <a:cs typeface="+mn-cs"/>
              </a:rPr>
              <a:t>Isolines</a:t>
            </a:r>
            <a:r>
              <a:rPr lang="en-US" sz="1200" kern="1200" dirty="0" smtClean="0">
                <a:solidFill>
                  <a:schemeClr val="tx1"/>
                </a:solidFill>
                <a:latin typeface="+mn-lt"/>
                <a:ea typeface="+mn-ea"/>
                <a:cs typeface="+mn-cs"/>
              </a:rPr>
              <a:t> of magnetic field elements in North America. ( A) </a:t>
            </a:r>
            <a:r>
              <a:rPr lang="en-US" sz="1200" kern="1200" dirty="0" err="1" smtClean="0">
                <a:solidFill>
                  <a:schemeClr val="tx1"/>
                </a:solidFill>
                <a:latin typeface="+mn-lt"/>
                <a:ea typeface="+mn-ea"/>
                <a:cs typeface="+mn-cs"/>
              </a:rPr>
              <a:t>Isoclinics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isolines</a:t>
            </a:r>
            <a:r>
              <a:rPr lang="en-US" sz="1200" kern="1200" dirty="0" smtClean="0">
                <a:solidFill>
                  <a:schemeClr val="tx1"/>
                </a:solidFill>
                <a:latin typeface="+mn-lt"/>
                <a:ea typeface="+mn-ea"/>
                <a:cs typeface="+mn-cs"/>
              </a:rPr>
              <a:t> of magnetic field inclination). Adjacent </a:t>
            </a:r>
            <a:r>
              <a:rPr lang="en-US" sz="1200" kern="1200" dirty="0" err="1" smtClean="0">
                <a:solidFill>
                  <a:schemeClr val="tx1"/>
                </a:solidFill>
                <a:latin typeface="+mn-lt"/>
                <a:ea typeface="+mn-ea"/>
                <a:cs typeface="+mn-cs"/>
              </a:rPr>
              <a:t>isoclinics</a:t>
            </a:r>
            <a:r>
              <a:rPr lang="en-US" sz="1200" kern="1200" dirty="0" smtClean="0">
                <a:solidFill>
                  <a:schemeClr val="tx1"/>
                </a:solidFill>
                <a:latin typeface="+mn-lt"/>
                <a:ea typeface="+mn-ea"/>
                <a:cs typeface="+mn-cs"/>
              </a:rPr>
              <a:t> represent differences in inclination of 2°. ( B) </a:t>
            </a:r>
            <a:r>
              <a:rPr lang="en-US" sz="1200" kern="1200" dirty="0" err="1" smtClean="0">
                <a:solidFill>
                  <a:schemeClr val="tx1"/>
                </a:solidFill>
                <a:latin typeface="+mn-lt"/>
                <a:ea typeface="+mn-ea"/>
                <a:cs typeface="+mn-cs"/>
              </a:rPr>
              <a:t>Isodynamics</a:t>
            </a:r>
            <a:r>
              <a:rPr lang="en-US" sz="1200" kern="1200" dirty="0" smtClean="0">
                <a:solidFill>
                  <a:schemeClr val="tx1"/>
                </a:solidFill>
                <a:latin typeface="+mn-lt"/>
                <a:ea typeface="+mn-ea"/>
                <a:cs typeface="+mn-cs"/>
              </a:rPr>
              <a:t> (</a:t>
            </a:r>
            <a:r>
              <a:rPr lang="en-US" sz="1200" kern="1200" dirty="0" err="1" smtClean="0">
                <a:solidFill>
                  <a:schemeClr val="tx1"/>
                </a:solidFill>
                <a:latin typeface="+mn-lt"/>
                <a:ea typeface="+mn-ea"/>
                <a:cs typeface="+mn-cs"/>
              </a:rPr>
              <a:t>isolines</a:t>
            </a:r>
            <a:r>
              <a:rPr lang="en-US" sz="1200" kern="1200" dirty="0" smtClean="0">
                <a:solidFill>
                  <a:schemeClr val="tx1"/>
                </a:solidFill>
                <a:latin typeface="+mn-lt"/>
                <a:ea typeface="+mn-ea"/>
                <a:cs typeface="+mn-cs"/>
              </a:rPr>
              <a:t> of total field intensity). Adjacent </a:t>
            </a:r>
            <a:r>
              <a:rPr lang="en-US" sz="1200" kern="1200" dirty="0" err="1" smtClean="0">
                <a:solidFill>
                  <a:schemeClr val="tx1"/>
                </a:solidFill>
                <a:latin typeface="+mn-lt"/>
                <a:ea typeface="+mn-ea"/>
                <a:cs typeface="+mn-cs"/>
              </a:rPr>
              <a:t>isolines</a:t>
            </a:r>
            <a:r>
              <a:rPr lang="en-US" sz="1200" kern="1200" dirty="0" smtClean="0">
                <a:solidFill>
                  <a:schemeClr val="tx1"/>
                </a:solidFill>
                <a:latin typeface="+mn-lt"/>
                <a:ea typeface="+mn-ea"/>
                <a:cs typeface="+mn-cs"/>
              </a:rPr>
              <a:t> represent differences in intensity of 1,000 </a:t>
            </a:r>
            <a:r>
              <a:rPr lang="en-US" sz="1200" kern="1200" dirty="0" err="1" smtClean="0">
                <a:solidFill>
                  <a:schemeClr val="tx1"/>
                </a:solidFill>
                <a:latin typeface="+mn-lt"/>
                <a:ea typeface="+mn-ea"/>
                <a:cs typeface="+mn-cs"/>
              </a:rPr>
              <a:t>nT</a:t>
            </a:r>
            <a:r>
              <a:rPr lang="en-US" sz="1200" kern="1200" dirty="0" smtClean="0">
                <a:solidFill>
                  <a:schemeClr val="tx1"/>
                </a:solidFill>
                <a:latin typeface="+mn-lt"/>
                <a:ea typeface="+mn-ea"/>
                <a:cs typeface="+mn-cs"/>
              </a:rPr>
              <a:t> (From: </a:t>
            </a:r>
            <a:r>
              <a:rPr lang="en-US" sz="1200" kern="1200" dirty="0" err="1" smtClean="0">
                <a:solidFill>
                  <a:schemeClr val="tx1"/>
                </a:solidFill>
                <a:latin typeface="+mn-lt"/>
                <a:ea typeface="+mn-ea"/>
                <a:cs typeface="+mn-cs"/>
              </a:rPr>
              <a:t>Lohmann</a:t>
            </a:r>
            <a:r>
              <a:rPr lang="en-US" sz="1200" kern="1200" dirty="0" smtClean="0">
                <a:solidFill>
                  <a:schemeClr val="tx1"/>
                </a:solidFill>
                <a:latin typeface="+mn-lt"/>
                <a:ea typeface="+mn-ea"/>
                <a:cs typeface="+mn-cs"/>
              </a:rPr>
              <a:t> et al. 2008).</a:t>
            </a:r>
          </a:p>
        </p:txBody>
      </p:sp>
      <p:sp>
        <p:nvSpPr>
          <p:cNvPr id="4" name="Slide Number Placeholder 3"/>
          <p:cNvSpPr>
            <a:spLocks noGrp="1"/>
          </p:cNvSpPr>
          <p:nvPr>
            <p:ph type="sldNum" sz="quarter" idx="10"/>
          </p:nvPr>
        </p:nvSpPr>
        <p:spPr/>
        <p:txBody>
          <a:bodyPr/>
          <a:lstStyle/>
          <a:p>
            <a:fld id="{BC9CD7BE-F9DC-ED40-B468-87B719299B89}" type="slidenum">
              <a:rPr lang="en-US" smtClean="0"/>
              <a:pPr/>
              <a:t>66</a:t>
            </a:fld>
            <a:endParaRPr 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err="1">
                <a:latin typeface="Arial" charset="0"/>
                <a:ea typeface="msgothic" charset="0"/>
                <a:cs typeface="msgothic" charset="0"/>
              </a:rPr>
              <a:t>Isoclinics</a:t>
            </a:r>
            <a:r>
              <a:rPr lang="en-GB" dirty="0">
                <a:latin typeface="Arial" charset="0"/>
                <a:ea typeface="msgothic" charset="0"/>
                <a:cs typeface="msgothic" charset="0"/>
              </a:rPr>
              <a:t> (lines of equal magnetic inclination) and </a:t>
            </a:r>
            <a:r>
              <a:rPr lang="en-GB" dirty="0" err="1">
                <a:latin typeface="Arial" charset="0"/>
                <a:ea typeface="msgothic" charset="0"/>
                <a:cs typeface="msgothic" charset="0"/>
              </a:rPr>
              <a:t>isodynamics</a:t>
            </a:r>
            <a:r>
              <a:rPr lang="en-GB" dirty="0">
                <a:latin typeface="Arial" charset="0"/>
                <a:ea typeface="msgothic" charset="0"/>
                <a:cs typeface="msgothic" charset="0"/>
              </a:rPr>
              <a:t> (lines of equal magnetic field intensity) in the Indian Ocean, along the east coast of Africa. </a:t>
            </a:r>
            <a:r>
              <a:rPr lang="en-GB" dirty="0" err="1">
                <a:latin typeface="Arial" charset="0"/>
                <a:ea typeface="msgothic" charset="0"/>
                <a:cs typeface="msgothic" charset="0"/>
              </a:rPr>
              <a:t>Isoclinics</a:t>
            </a:r>
            <a:r>
              <a:rPr lang="en-GB" dirty="0">
                <a:latin typeface="Arial" charset="0"/>
                <a:ea typeface="msgothic" charset="0"/>
                <a:cs typeface="msgothic" charset="0"/>
              </a:rPr>
              <a:t> run approximately east–west in this region and are shown in 1° contours. </a:t>
            </a:r>
            <a:r>
              <a:rPr lang="en-GB" dirty="0" err="1">
                <a:latin typeface="Arial" charset="0"/>
                <a:ea typeface="msgothic" charset="0"/>
                <a:cs typeface="msgothic" charset="0"/>
              </a:rPr>
              <a:t>Isodynamics</a:t>
            </a:r>
            <a:r>
              <a:rPr lang="en-GB" dirty="0">
                <a:latin typeface="Arial" charset="0"/>
                <a:ea typeface="msgothic" charset="0"/>
                <a:cs typeface="msgothic" charset="0"/>
              </a:rPr>
              <a:t> run approximately north–south and are represented in 1000 </a:t>
            </a:r>
            <a:r>
              <a:rPr lang="en-GB" dirty="0" err="1">
                <a:latin typeface="Arial" charset="0"/>
                <a:ea typeface="msgothic" charset="0"/>
                <a:cs typeface="msgothic" charset="0"/>
              </a:rPr>
              <a:t>nT</a:t>
            </a:r>
            <a:r>
              <a:rPr lang="en-GB" dirty="0">
                <a:latin typeface="Arial" charset="0"/>
                <a:ea typeface="msgothic" charset="0"/>
                <a:cs typeface="msgothic" charset="0"/>
              </a:rPr>
              <a:t> increments. Thus, in this geographic area, the two sets of </a:t>
            </a:r>
            <a:r>
              <a:rPr lang="en-GB" dirty="0" err="1">
                <a:latin typeface="Arial" charset="0"/>
                <a:ea typeface="msgothic" charset="0"/>
                <a:cs typeface="msgothic" charset="0"/>
              </a:rPr>
              <a:t>isolines</a:t>
            </a:r>
            <a:r>
              <a:rPr lang="en-GB" dirty="0">
                <a:latin typeface="Arial" charset="0"/>
                <a:ea typeface="msgothic" charset="0"/>
                <a:cs typeface="msgothic" charset="0"/>
              </a:rPr>
              <a:t> form a </a:t>
            </a:r>
            <a:r>
              <a:rPr lang="en-GB" dirty="0" err="1">
                <a:latin typeface="Arial" charset="0"/>
                <a:ea typeface="msgothic" charset="0"/>
                <a:cs typeface="msgothic" charset="0"/>
              </a:rPr>
              <a:t>nonorthogonal</a:t>
            </a:r>
            <a:r>
              <a:rPr lang="en-GB" dirty="0">
                <a:latin typeface="Arial" charset="0"/>
                <a:ea typeface="msgothic" charset="0"/>
                <a:cs typeface="msgothic" charset="0"/>
              </a:rPr>
              <a:t> grid that birds, sea turtles, fish or other animals might, in principle, exploit as a kind of </a:t>
            </a:r>
            <a:r>
              <a:rPr lang="en-GB" dirty="0" err="1">
                <a:latin typeface="Arial" charset="0"/>
                <a:ea typeface="msgothic" charset="0"/>
                <a:cs typeface="msgothic" charset="0"/>
              </a:rPr>
              <a:t>bicoordinate</a:t>
            </a:r>
            <a:r>
              <a:rPr lang="en-GB" dirty="0">
                <a:latin typeface="Arial" charset="0"/>
                <a:ea typeface="msgothic" charset="0"/>
                <a:cs typeface="msgothic" charset="0"/>
              </a:rPr>
              <a:t> magnetic map. Whether any animal does this is not known. (Modified from </a:t>
            </a:r>
            <a:r>
              <a:rPr lang="en-GB" dirty="0" err="1">
                <a:latin typeface="Arial" charset="0"/>
                <a:ea typeface="msgothic" charset="0"/>
                <a:cs typeface="msgothic" charset="0"/>
              </a:rPr>
              <a:t>Lohmann</a:t>
            </a:r>
            <a:r>
              <a:rPr lang="en-GB" dirty="0">
                <a:latin typeface="Arial" charset="0"/>
                <a:ea typeface="msgothic" charset="0"/>
                <a:cs typeface="msgothic" charset="0"/>
              </a:rPr>
              <a:t> et al., 1999.) </a:t>
            </a:r>
            <a:r>
              <a:rPr lang="en-GB" dirty="0" err="1">
                <a:latin typeface="Arial" charset="0"/>
                <a:ea typeface="msgothic" charset="0"/>
                <a:cs typeface="msgothic" charset="0"/>
              </a:rPr>
              <a:t>Isolines</a:t>
            </a:r>
            <a:r>
              <a:rPr lang="en-GB" dirty="0">
                <a:latin typeface="Arial" charset="0"/>
                <a:ea typeface="msgothic" charset="0"/>
                <a:cs typeface="msgothic" charset="0"/>
              </a:rPr>
              <a:t> were derived for the year 1995 from the International Geomagnetic Reference Field (IGRF) 1995 model.</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A magnetic map in spiny lobsters. Lobsters from the middle Florida Keys were subjected to magnetic fields that exist in locations north or south of the location where they were captured. As with juvenile green turtles, lobsters subjected to the field from the northern site oriented approximately southward, whereas those exposed to the field from the southern site crawled approximately north. The open triangle outside each orientation diagram indicates the actual direction to the capture site from the test site. In each case, lobsters responded as if they had been displaced to the locations marked by the stars rather than orienting in the direction that was actually toward the capture site. Conventions are as in Fig. 2. (Modified from Boles and </a:t>
            </a:r>
            <a:r>
              <a:rPr lang="en-GB" dirty="0" err="1">
                <a:latin typeface="Arial" charset="0"/>
                <a:ea typeface="msgothic" charset="0"/>
                <a:cs typeface="msgothic" charset="0"/>
              </a:rPr>
              <a:t>Lohmann</a:t>
            </a:r>
            <a:r>
              <a:rPr lang="en-GB" dirty="0">
                <a:latin typeface="Arial" charset="0"/>
                <a:ea typeface="msgothic" charset="0"/>
                <a:cs typeface="msgothic" charset="0"/>
              </a:rPr>
              <a:t>, 2003.)‏</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4061114"/>
          </a:xfrm>
          <a:prstGeom prst="rect">
            <a:avLst/>
          </a:prstGeom>
          <a:noFill/>
          <a:ln>
            <a:round/>
            <a:headEnd/>
            <a:tailEnd/>
          </a:ln>
        </p:spPr>
        <p:txBody>
          <a:bodyPr lIns="0" tIns="0" rIns="0" bIns="0">
            <a:prstTxWarp prst="textNoShape">
              <a:avLst/>
            </a:prstTxWarp>
            <a:normAutofit fontScale="92500" lnSpcReduction="10000"/>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msgothic" charset="0"/>
                <a:cs typeface="msgothic" charset="0"/>
              </a:rPr>
              <a:t>(</a:t>
            </a:r>
            <a:r>
              <a:rPr lang="en-GB" dirty="0">
                <a:latin typeface="Arial" charset="0"/>
                <a:ea typeface="msgothic" charset="0"/>
                <a:cs typeface="msgothic" charset="0"/>
              </a:rPr>
              <a:t>B) White-crowned sparrows displaced from Seattle, WA, USA, to Princeton, NJ, USA. The map to the left shows the displacement and breeding area (green), wintering area (cyan) and normal migration route (blue) as well as possible migration routes [red arrows: (1) normal migration direction, (2) toward normal winter grounds and (3) toward capture site] after release at New Jersey. The circle to the right shows the directions with the mean and confidence interval indicated in which adults (blue) and juveniles (red) flew after being released in New Jersey. Adults flew in the direction toward their normal wintering grounds whereas juveniles continued in their normal migration direction. After </a:t>
            </a:r>
            <a:r>
              <a:rPr lang="en-GB" dirty="0" err="1">
                <a:latin typeface="Arial" charset="0"/>
                <a:ea typeface="msgothic" charset="0"/>
                <a:cs typeface="msgothic" charset="0"/>
              </a:rPr>
              <a:t>Thorup</a:t>
            </a:r>
            <a:r>
              <a:rPr lang="en-GB" dirty="0">
                <a:latin typeface="Arial" charset="0"/>
                <a:ea typeface="msgothic" charset="0"/>
                <a:cs typeface="msgothic" charset="0"/>
              </a:rPr>
              <a:t> et al. (</a:t>
            </a:r>
            <a:r>
              <a:rPr lang="en-GB" dirty="0" err="1">
                <a:latin typeface="Arial" charset="0"/>
                <a:ea typeface="msgothic" charset="0"/>
                <a:cs typeface="msgothic" charset="0"/>
              </a:rPr>
              <a:t>Thorup</a:t>
            </a:r>
            <a:r>
              <a:rPr lang="en-GB" dirty="0">
                <a:latin typeface="Arial" charset="0"/>
                <a:ea typeface="msgothic" charset="0"/>
                <a:cs typeface="msgothic" charset="0"/>
              </a:rPr>
              <a:t> et al., 2007). (C) Reed warblers displaced from </a:t>
            </a:r>
            <a:r>
              <a:rPr lang="en-GB" dirty="0" err="1">
                <a:latin typeface="Arial" charset="0"/>
                <a:ea typeface="msgothic" charset="0"/>
                <a:cs typeface="msgothic" charset="0"/>
              </a:rPr>
              <a:t>Rybachi</a:t>
            </a:r>
            <a:r>
              <a:rPr lang="en-GB" dirty="0">
                <a:latin typeface="Arial" charset="0"/>
                <a:ea typeface="msgothic" charset="0"/>
                <a:cs typeface="msgothic" charset="0"/>
              </a:rPr>
              <a:t> to </a:t>
            </a:r>
            <a:r>
              <a:rPr lang="en-GB" dirty="0" err="1">
                <a:latin typeface="Arial" charset="0"/>
                <a:ea typeface="msgothic" charset="0"/>
                <a:cs typeface="msgothic" charset="0"/>
              </a:rPr>
              <a:t>Zvenigorod</a:t>
            </a:r>
            <a:r>
              <a:rPr lang="en-GB" dirty="0">
                <a:latin typeface="Arial" charset="0"/>
                <a:ea typeface="msgothic" charset="0"/>
                <a:cs typeface="msgothic" charset="0"/>
              </a:rPr>
              <a:t>, Russia. The map to the left shows the displacement and possible orientation responses after displacement [dotted arrows: (1) normal migration direction, (2) toward normal breeding grounds and (3) toward capture site]. The circles to the right show the observed orientation with mean and confidence interval indicated before (upper) and after (lower) displacement. The birds clearly correct for the eastward displacement and turn their orientation to the west. Reprinted from </a:t>
            </a:r>
            <a:r>
              <a:rPr lang="en-GB" dirty="0" err="1">
                <a:latin typeface="Arial" charset="0"/>
                <a:ea typeface="msgothic" charset="0"/>
                <a:cs typeface="msgothic" charset="0"/>
              </a:rPr>
              <a:t>Chernetsov</a:t>
            </a:r>
            <a:r>
              <a:rPr lang="en-GB" dirty="0">
                <a:latin typeface="Arial" charset="0"/>
                <a:ea typeface="msgothic" charset="0"/>
                <a:cs typeface="msgothic" charset="0"/>
              </a:rPr>
              <a:t> et al. (</a:t>
            </a:r>
            <a:r>
              <a:rPr lang="en-GB" dirty="0" err="1">
                <a:latin typeface="Arial" charset="0"/>
                <a:ea typeface="msgothic" charset="0"/>
                <a:cs typeface="msgothic" charset="0"/>
              </a:rPr>
              <a:t>Chernetsov</a:t>
            </a:r>
            <a:r>
              <a:rPr lang="en-GB" dirty="0">
                <a:latin typeface="Arial" charset="0"/>
                <a:ea typeface="msgothic" charset="0"/>
                <a:cs typeface="msgothic" charset="0"/>
              </a:rPr>
              <a:t> et al., 2008) with permission from Elsevier.</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(A) A juvenile green turtle swimming in a magnetic navigation experiment. Turtles were placed into soft cloth harnesses and tethered to an electronic tracking device that monitored their orientation as they swam in a water-filled arena surrounded by a magnetic coil system (</a:t>
            </a:r>
            <a:r>
              <a:rPr lang="en-GB" dirty="0" err="1">
                <a:latin typeface="Arial" charset="0"/>
                <a:ea typeface="msgothic" charset="0"/>
                <a:cs typeface="msgothic" charset="0"/>
              </a:rPr>
              <a:t>Lohmann</a:t>
            </a:r>
            <a:r>
              <a:rPr lang="en-GB" dirty="0">
                <a:latin typeface="Arial" charset="0"/>
                <a:ea typeface="msgothic" charset="0"/>
                <a:cs typeface="msgothic" charset="0"/>
              </a:rPr>
              <a:t> et al., 2004). (B) Evidence for a magnetic map in green turtles. Juvenile turtles were captured in feeding grounds near the test site in Melbourne Beach, Florida, USA. Each turtle was exposed to a magnetic field that exists at one of two distant locations along the coastline (represented by stars). Turtles exposed to the field from the northern site swam approximately southward, whereas those exposed to the field from the southern site swam approximately north. Conventions are as in Fig. 2. (Modified from </a:t>
            </a:r>
            <a:r>
              <a:rPr lang="en-GB" dirty="0" err="1">
                <a:latin typeface="Arial" charset="0"/>
                <a:ea typeface="msgothic" charset="0"/>
                <a:cs typeface="msgothic" charset="0"/>
              </a:rPr>
              <a:t>Lohmann</a:t>
            </a:r>
            <a:r>
              <a:rPr lang="en-GB" dirty="0">
                <a:latin typeface="Arial" charset="0"/>
                <a:ea typeface="msgothic" charset="0"/>
                <a:cs typeface="msgothic" charset="0"/>
              </a:rPr>
              <a:t> et al., 2004.) See text for details.</a:t>
            </a: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Orientation of hatchling loggerhead turtles in magnetic fields characteristic of three widely separated locations (marked by black dots on the map) along the migratory route. Generalized main currents of the North Atlantic gyre are represented on the map by arrows. In the orientation diagrams, each dot represents the mean angle of a single hatchling. The arrow in the </a:t>
            </a:r>
            <a:r>
              <a:rPr lang="en-GB" dirty="0" err="1">
                <a:latin typeface="Arial" charset="0"/>
                <a:ea typeface="msgothic" charset="0"/>
                <a:cs typeface="msgothic" charset="0"/>
              </a:rPr>
              <a:t>center</a:t>
            </a:r>
            <a:r>
              <a:rPr lang="en-GB" dirty="0">
                <a:latin typeface="Arial" charset="0"/>
                <a:ea typeface="msgothic" charset="0"/>
                <a:cs typeface="msgothic" charset="0"/>
              </a:rPr>
              <a:t> of each circle represents the mean angle of the group. Broken lines represent the 95% confidence interval for the mean angle. See text for details. (Modified from </a:t>
            </a:r>
            <a:r>
              <a:rPr lang="en-GB" dirty="0" err="1">
                <a:latin typeface="Arial" charset="0"/>
                <a:ea typeface="msgothic" charset="0"/>
                <a:cs typeface="msgothic" charset="0"/>
              </a:rPr>
              <a:t>Lohmann</a:t>
            </a:r>
            <a:r>
              <a:rPr lang="en-GB" dirty="0">
                <a:latin typeface="Arial" charset="0"/>
                <a:ea typeface="msgothic" charset="0"/>
                <a:cs typeface="msgothic" charset="0"/>
              </a:rPr>
              <a:t> et al., 2001.)‏</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Routes followed by the same individual osprey (</a:t>
            </a:r>
            <a:r>
              <a:rPr lang="en-GB" i="1" dirty="0" err="1">
                <a:latin typeface="Arial" charset="0"/>
                <a:ea typeface="msgothic" charset="0"/>
                <a:cs typeface="msgothic" charset="0"/>
              </a:rPr>
              <a:t>Pandion</a:t>
            </a:r>
            <a:r>
              <a:rPr lang="en-GB" i="1" dirty="0">
                <a:latin typeface="Arial" charset="0"/>
                <a:ea typeface="msgothic" charset="0"/>
                <a:cs typeface="msgothic" charset="0"/>
              </a:rPr>
              <a:t> </a:t>
            </a:r>
            <a:r>
              <a:rPr lang="en-GB" i="1" dirty="0" err="1">
                <a:latin typeface="Arial" charset="0"/>
                <a:ea typeface="msgothic" charset="0"/>
                <a:cs typeface="msgothic" charset="0"/>
              </a:rPr>
              <a:t>haliaetus</a:t>
            </a:r>
            <a:r>
              <a:rPr lang="en-GB" dirty="0">
                <a:latin typeface="Arial" charset="0"/>
                <a:ea typeface="msgothic" charset="0"/>
                <a:cs typeface="msgothic" charset="0"/>
              </a:rPr>
              <a:t>) during three successive autumn (blue) and spring (red) migration journeys, as recorded by satellite tracking. The bird showed fidelity not only to its breeding and wintering site but also to an intermediary stopover site in Europe that was visited on all journeys (yellow). Additional possible goal areas, where the routes converge either on autumn or spring migration, are indicated in blue (potential autumn goal area) or red (spring goal area). The map is a Mercator projection</a:t>
            </a:r>
            <a:r>
              <a:rPr lang="en-GB" dirty="0" smtClean="0">
                <a:latin typeface="Arial" charset="0"/>
                <a:ea typeface="msgothic" charset="0"/>
                <a:cs typeface="msgothic" charset="0"/>
              </a:rPr>
              <a:t>. [Image based on (27)]</a:t>
            </a:r>
            <a:endParaRPr lang="en-GB" dirty="0">
              <a:latin typeface="Arial" charset="0"/>
              <a:ea typeface="msgothic" charset="0"/>
              <a:cs typeface="msgothic"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Diagram illustrating potential problems in attempting to infer mechanisms of navigation from the tracks of animals. (A) Overhead view of the track of a hypothetical sea turtle moving hundreds of </a:t>
            </a:r>
            <a:r>
              <a:rPr lang="en-GB" dirty="0" err="1">
                <a:latin typeface="Arial" charset="0"/>
                <a:ea typeface="msgothic" charset="0"/>
                <a:cs typeface="msgothic" charset="0"/>
              </a:rPr>
              <a:t>kilometers</a:t>
            </a:r>
            <a:r>
              <a:rPr lang="en-GB" dirty="0">
                <a:latin typeface="Arial" charset="0"/>
                <a:ea typeface="msgothic" charset="0"/>
                <a:cs typeface="msgothic" charset="0"/>
              </a:rPr>
              <a:t> through the ocean and monitored with satellite telemetry; events that occurred along the way are indicated. (B) A plausible but erroneous interpretation of the turtle's path. In this hypothetical example, researchers unaware of what happened in the ocean superimposed the track on several topographical and geophysical maps until correlations were found between changes in the turtle's </a:t>
            </a:r>
            <a:r>
              <a:rPr lang="en-GB" dirty="0" err="1">
                <a:latin typeface="Arial" charset="0"/>
                <a:ea typeface="msgothic" charset="0"/>
                <a:cs typeface="msgothic" charset="0"/>
              </a:rPr>
              <a:t>behavior</a:t>
            </a:r>
            <a:r>
              <a:rPr lang="en-GB" dirty="0">
                <a:latin typeface="Arial" charset="0"/>
                <a:ea typeface="msgothic" charset="0"/>
                <a:cs typeface="msgothic" charset="0"/>
              </a:rPr>
              <a:t> and specific features of the environment. These environmental cues were then assumed to have elicited the </a:t>
            </a:r>
            <a:r>
              <a:rPr lang="en-GB" dirty="0" err="1">
                <a:latin typeface="Arial" charset="0"/>
                <a:ea typeface="msgothic" charset="0"/>
                <a:cs typeface="msgothic" charset="0"/>
              </a:rPr>
              <a:t>behavioral</a:t>
            </a:r>
            <a:r>
              <a:rPr lang="en-GB" dirty="0">
                <a:latin typeface="Arial" charset="0"/>
                <a:ea typeface="msgothic" charset="0"/>
                <a:cs typeface="msgothic" charset="0"/>
              </a:rPr>
              <a:t> changes, leading to incorrect inferences about navigational mechanisms.</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4061114"/>
          </a:xfrm>
          <a:prstGeom prst="rect">
            <a:avLst/>
          </a:prstGeom>
          <a:noFill/>
          <a:ln>
            <a:round/>
            <a:headEnd/>
            <a:tailEnd/>
          </a:ln>
        </p:spPr>
        <p:txBody>
          <a:bodyPr lIns="0" tIns="0" rIns="0" bIns="0">
            <a:prstTxWarp prst="textNoShape">
              <a:avLst/>
            </a:prstTxWarp>
            <a:normAutofit fontScale="92500" lnSpcReduction="10000"/>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smtClean="0">
                <a:latin typeface="Arial" charset="0"/>
                <a:ea typeface="msgothic" charset="0"/>
                <a:cs typeface="msgothic" charset="0"/>
              </a:rPr>
              <a:t>(</a:t>
            </a:r>
            <a:r>
              <a:rPr lang="en-GB" dirty="0">
                <a:latin typeface="Arial" charset="0"/>
                <a:ea typeface="msgothic" charset="0"/>
                <a:cs typeface="msgothic" charset="0"/>
              </a:rPr>
              <a:t>B) White-crowned sparrows displaced from Seattle, WA, USA, to Princeton, NJ, USA. The map to the left shows the displacement and breeding area (green), wintering area (cyan) and normal migration route (blue) as well as possible migration routes [red arrows: (1) normal migration direction, (2) toward normal winter grounds and (3) toward capture site] after release at New Jersey. The circle to the right shows the directions with the mean and confidence interval indicated in which adults (blue) and juveniles (red) flew after being released in New Jersey. Adults flew in the direction toward their normal wintering grounds whereas juveniles continued in their normal migration direction. After </a:t>
            </a:r>
            <a:r>
              <a:rPr lang="en-GB" dirty="0" err="1">
                <a:latin typeface="Arial" charset="0"/>
                <a:ea typeface="msgothic" charset="0"/>
                <a:cs typeface="msgothic" charset="0"/>
              </a:rPr>
              <a:t>Thorup</a:t>
            </a:r>
            <a:r>
              <a:rPr lang="en-GB" dirty="0">
                <a:latin typeface="Arial" charset="0"/>
                <a:ea typeface="msgothic" charset="0"/>
                <a:cs typeface="msgothic" charset="0"/>
              </a:rPr>
              <a:t> et al. (</a:t>
            </a:r>
            <a:r>
              <a:rPr lang="en-GB" dirty="0" err="1">
                <a:latin typeface="Arial" charset="0"/>
                <a:ea typeface="msgothic" charset="0"/>
                <a:cs typeface="msgothic" charset="0"/>
              </a:rPr>
              <a:t>Thorup</a:t>
            </a:r>
            <a:r>
              <a:rPr lang="en-GB" dirty="0">
                <a:latin typeface="Arial" charset="0"/>
                <a:ea typeface="msgothic" charset="0"/>
                <a:cs typeface="msgothic" charset="0"/>
              </a:rPr>
              <a:t> et al., 2007). (C) Reed warblers displaced from </a:t>
            </a:r>
            <a:r>
              <a:rPr lang="en-GB" dirty="0" err="1">
                <a:latin typeface="Arial" charset="0"/>
                <a:ea typeface="msgothic" charset="0"/>
                <a:cs typeface="msgothic" charset="0"/>
              </a:rPr>
              <a:t>Rybachi</a:t>
            </a:r>
            <a:r>
              <a:rPr lang="en-GB" dirty="0">
                <a:latin typeface="Arial" charset="0"/>
                <a:ea typeface="msgothic" charset="0"/>
                <a:cs typeface="msgothic" charset="0"/>
              </a:rPr>
              <a:t> to </a:t>
            </a:r>
            <a:r>
              <a:rPr lang="en-GB" dirty="0" err="1">
                <a:latin typeface="Arial" charset="0"/>
                <a:ea typeface="msgothic" charset="0"/>
                <a:cs typeface="msgothic" charset="0"/>
              </a:rPr>
              <a:t>Zvenigorod</a:t>
            </a:r>
            <a:r>
              <a:rPr lang="en-GB" dirty="0">
                <a:latin typeface="Arial" charset="0"/>
                <a:ea typeface="msgothic" charset="0"/>
                <a:cs typeface="msgothic" charset="0"/>
              </a:rPr>
              <a:t>, Russia. The map to the left shows the displacement and possible orientation responses after displacement [dotted arrows: (1) normal migration direction, (2) toward normal breeding grounds and (3) toward capture site]. The circles to the right show the observed orientation with mean and confidence interval indicated before (upper) and after (lower) displacement. The birds clearly correct for the eastward displacement and turn their orientation to the west. Reprinted from </a:t>
            </a:r>
            <a:r>
              <a:rPr lang="en-GB" dirty="0" err="1">
                <a:latin typeface="Arial" charset="0"/>
                <a:ea typeface="msgothic" charset="0"/>
                <a:cs typeface="msgothic" charset="0"/>
              </a:rPr>
              <a:t>Chernetsov</a:t>
            </a:r>
            <a:r>
              <a:rPr lang="en-GB" dirty="0">
                <a:latin typeface="Arial" charset="0"/>
                <a:ea typeface="msgothic" charset="0"/>
                <a:cs typeface="msgothic" charset="0"/>
              </a:rPr>
              <a:t> et al. (</a:t>
            </a:r>
            <a:r>
              <a:rPr lang="en-GB" dirty="0" err="1">
                <a:latin typeface="Arial" charset="0"/>
                <a:ea typeface="msgothic" charset="0"/>
                <a:cs typeface="msgothic" charset="0"/>
              </a:rPr>
              <a:t>Chernetsov</a:t>
            </a:r>
            <a:r>
              <a:rPr lang="en-GB" dirty="0">
                <a:latin typeface="Arial" charset="0"/>
                <a:ea typeface="msgothic" charset="0"/>
                <a:cs typeface="msgothic" charset="0"/>
              </a:rPr>
              <a:t> et al., 2008) with permission from Elsevier.</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Orientation after displacement</a:t>
            </a:r>
          </a:p>
          <a:p>
            <a:r>
              <a:rPr lang="en-US" dirty="0" smtClean="0"/>
              <a:t>Try with Vannak or Gray</a:t>
            </a:r>
            <a:endParaRPr lang="en-US" dirty="0"/>
          </a:p>
        </p:txBody>
      </p:sp>
      <p:sp>
        <p:nvSpPr>
          <p:cNvPr id="4" name="Slide Number Placeholder 3"/>
          <p:cNvSpPr>
            <a:spLocks noGrp="1"/>
          </p:cNvSpPr>
          <p:nvPr>
            <p:ph type="sldNum" sz="quarter" idx="10"/>
          </p:nvPr>
        </p:nvSpPr>
        <p:spPr/>
        <p:txBody>
          <a:bodyPr/>
          <a:lstStyle/>
          <a:p>
            <a:fld id="{BC9CD7BE-F9DC-ED40-B468-87B719299B89}" type="slidenum">
              <a:rPr lang="en-US" smtClean="0"/>
              <a:pPr/>
              <a:t>24</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r>
              <a:rPr lang="en-US" sz="1200" kern="1200" dirty="0" smtClean="0">
                <a:solidFill>
                  <a:schemeClr val="tx1"/>
                </a:solidFill>
                <a:latin typeface="+mn-lt"/>
                <a:ea typeface="+mn-ea"/>
                <a:cs typeface="+mn-cs"/>
              </a:rPr>
              <a:t>Light striking atoms and molecules in the atmosphere is </a:t>
            </a:r>
            <a:r>
              <a:rPr lang="en-US" sz="1200" kern="1200" dirty="0" err="1" smtClean="0">
                <a:solidFill>
                  <a:schemeClr val="tx1"/>
                </a:solidFill>
                <a:latin typeface="+mn-lt"/>
                <a:ea typeface="+mn-ea"/>
                <a:cs typeface="+mn-cs"/>
              </a:rPr>
              <a:t>unpolarized</a:t>
            </a:r>
            <a:r>
              <a:rPr lang="en-US" sz="1200" kern="1200" dirty="0" smtClean="0">
                <a:solidFill>
                  <a:schemeClr val="tx1"/>
                </a:solidFill>
                <a:latin typeface="+mn-lt"/>
                <a:ea typeface="+mn-ea"/>
                <a:cs typeface="+mn-cs"/>
              </a:rPr>
              <a:t> if it keeps traveling in the same direction and is polarized if it scatters in a perpendicular direction (either vertically or horizontally) (From: </a:t>
            </a:r>
            <a:r>
              <a:rPr lang="en-US" sz="1200" kern="1200" dirty="0" err="1" smtClean="0">
                <a:solidFill>
                  <a:schemeClr val="tx1"/>
                </a:solidFill>
                <a:latin typeface="+mn-lt"/>
                <a:ea typeface="+mn-ea"/>
                <a:cs typeface="+mn-cs"/>
              </a:rPr>
              <a:t>http://www.microscopyu.com/articles/polarized/polarizedlightintro.html</a:t>
            </a:r>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
            </a:r>
            <a:br>
              <a:rPr lang="en-US" sz="1200" kern="1200" dirty="0" smtClean="0">
                <a:solidFill>
                  <a:schemeClr val="tx1"/>
                </a:solidFill>
                <a:latin typeface="+mn-lt"/>
                <a:ea typeface="+mn-ea"/>
                <a:cs typeface="+mn-cs"/>
              </a:rPr>
            </a:br>
            <a:r>
              <a:rPr lang="en-US" sz="1200" kern="1200" dirty="0" smtClean="0">
                <a:solidFill>
                  <a:schemeClr val="tx1"/>
                </a:solidFill>
                <a:latin typeface="+mn-lt"/>
                <a:ea typeface="+mn-ea"/>
                <a:cs typeface="+mn-cs"/>
              </a:rPr>
              <a:t>Seems everyone sees polarized light except</a:t>
            </a:r>
            <a:r>
              <a:rPr lang="en-US" sz="1200" kern="1200" baseline="0" dirty="0" smtClean="0">
                <a:solidFill>
                  <a:schemeClr val="tx1"/>
                </a:solidFill>
                <a:latin typeface="+mn-lt"/>
                <a:ea typeface="+mn-ea"/>
                <a:cs typeface="+mn-cs"/>
              </a:rPr>
              <a:t> us:  insects, fish, birds…</a:t>
            </a:r>
            <a:endParaRPr lang="en-US" sz="1200" kern="1200" dirty="0">
              <a:solidFill>
                <a:schemeClr val="tx1"/>
              </a:solidFill>
              <a:latin typeface="+mn-lt"/>
              <a:ea typeface="+mn-ea"/>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Umbrella</a:t>
            </a:r>
            <a:r>
              <a:rPr lang="en-US" baseline="0" dirty="0" smtClean="0"/>
              <a:t> demo</a:t>
            </a:r>
            <a:endParaRPr lang="en-US" dirty="0"/>
          </a:p>
        </p:txBody>
      </p:sp>
      <p:sp>
        <p:nvSpPr>
          <p:cNvPr id="4" name="Slide Number Placeholder 3"/>
          <p:cNvSpPr>
            <a:spLocks noGrp="1"/>
          </p:cNvSpPr>
          <p:nvPr>
            <p:ph type="sldNum" sz="quarter" idx="10"/>
          </p:nvPr>
        </p:nvSpPr>
        <p:spPr/>
        <p:txBody>
          <a:bodyPr/>
          <a:lstStyle/>
          <a:p>
            <a:fld id="{BC9CD7BE-F9DC-ED40-B468-87B719299B89}" type="slidenum">
              <a:rPr lang="en-US" smtClean="0"/>
              <a:pPr/>
              <a:t>34</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(A) Diagrammatic representation of the Earth's magnetic field illustrating how field lines (represented by arrows) intersect the Earth's surface, and how inclination angle (the angle formed between the field lines and the Earth) varies with latitude. At the magnetic equator (the curving line across the Earth), field lines are parallel to the Earth's surface. The field lines become progressively steeper as one travels north toward the magnetic pole, where the field lines are directed straight down into the Earth and the inclination angle is 90°. (B) Diagram illustrating four elements of geomagnetic field vectors that might, in principle, provide animals with positional information. The field present at each location on Earth can be described in terms of a total field intensity and an inclination angle. The total intensity of the field can be resolved into two vector components: the horizontal field intensity and the vertical field intensity. (Whether animals are able to resolve the total field into vector components, however, is not known.)‏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00736" y="914977"/>
            <a:ext cx="4055129" cy="3134591"/>
          </a:xfrm>
          <a:prstGeom prst="rect">
            <a:avLst/>
          </a:prstGeom>
          <a:solidFill>
            <a:srgbClr val="FFFFFF"/>
          </a:solidFill>
          <a:ln w="9525">
            <a:solidFill>
              <a:srgbClr val="000000"/>
            </a:solidFill>
            <a:miter lim="800000"/>
            <a:headEnd/>
            <a:tailEnd/>
          </a:ln>
          <a:effectLst/>
        </p:spPr>
        <p:txBody>
          <a:bodyPr wrap="none" lIns="82058" tIns="41029" rIns="82058" bIns="41029" anchor="ctr">
            <a:prstTxWarp prst="textNoShape">
              <a:avLst/>
            </a:prstTxWarp>
          </a:bodyPr>
          <a:lstStyle/>
          <a:p>
            <a:endParaRPr lang="en-US"/>
          </a:p>
        </p:txBody>
      </p:sp>
      <p:sp>
        <p:nvSpPr>
          <p:cNvPr id="4098" name="Text Box 2"/>
          <p:cNvSpPr txBox="1">
            <a:spLocks noGrp="1" noChangeArrowheads="1"/>
          </p:cNvSpPr>
          <p:nvPr>
            <p:ph type="body"/>
          </p:nvPr>
        </p:nvSpPr>
        <p:spPr bwMode="auto">
          <a:xfrm>
            <a:off x="1046350" y="4352637"/>
            <a:ext cx="4770904" cy="3478068"/>
          </a:xfrm>
          <a:prstGeom prst="rect">
            <a:avLst/>
          </a:prstGeom>
          <a:noFill/>
          <a:ln>
            <a:round/>
            <a:headEnd/>
            <a:tailEnd/>
          </a:ln>
        </p:spPr>
        <p:txBody>
          <a:bodyPr lIns="0" tIns="0" rIns="0" bIns="0">
            <a:prstTxWarp prst="textNoShape">
              <a:avLst/>
            </a:prstTxWarp>
          </a:bodyPr>
          <a:lstStyle/>
          <a:p>
            <a:pPr marL="76930" indent="-76930">
              <a:lnSpc>
                <a:spcPct val="93000"/>
              </a:lnSpc>
              <a:spcBef>
                <a:spcPct val="0"/>
              </a:spcBef>
              <a:buSzPct val="45000"/>
              <a:tabLst>
                <a:tab pos="649628" algn="l"/>
                <a:tab pos="1299256" algn="l"/>
                <a:tab pos="1948884" algn="l"/>
                <a:tab pos="2598511" algn="l"/>
                <a:tab pos="3248139" algn="l"/>
                <a:tab pos="3897767" algn="l"/>
                <a:tab pos="4547395" algn="l"/>
              </a:tabLst>
            </a:pPr>
            <a:r>
              <a:rPr lang="en-GB" dirty="0">
                <a:latin typeface="Arial" charset="0"/>
                <a:ea typeface="msgothic" charset="0"/>
                <a:cs typeface="msgothic" charset="0"/>
              </a:rPr>
              <a:t>(A) Diagrammatic representation of the Earth's magnetic field illustrating how field lines (represented by arrows) intersect the Earth's surface, and how inclination angle (the angle formed between the field lines and the Earth) varies with latitude. At the magnetic equator (the curving line across the Earth), field lines are parallel to the Earth's surface. The field lines become progressively steeper as one travels north toward the magnetic pole, where the field lines are directed straight down into the Earth and the inclination angle is 90°. (B) Diagram illustrating four elements of geomagnetic field vectors that might, in principle, provide animals with positional information. The field present at each location on Earth can be described in terms of a total field intensity and an inclination angle. The total intensity of the field can be resolved into two vector components: the horizontal field intensity and the vertical field intensity. (Whether animals are able to resolve the total field into vector components, however, is not known.)‏</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6397C9-BC22-6640-B8B0-BD1680A6E629}" type="datetimeFigureOut">
              <a:rPr lang="en-US" smtClean="0"/>
              <a:pPr/>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397C9-BC22-6640-B8B0-BD1680A6E629}" type="datetimeFigureOut">
              <a:rPr lang="en-US" smtClean="0"/>
              <a:pPr/>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397C9-BC22-6640-B8B0-BD1680A6E629}" type="datetimeFigureOut">
              <a:rPr lang="en-US" smtClean="0"/>
              <a:pPr/>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6397C9-BC22-6640-B8B0-BD1680A6E629}" type="datetimeFigureOut">
              <a:rPr lang="en-US" smtClean="0"/>
              <a:pPr/>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6397C9-BC22-6640-B8B0-BD1680A6E629}" type="datetimeFigureOut">
              <a:rPr lang="en-US" smtClean="0"/>
              <a:pPr/>
              <a:t>12/8/15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6397C9-BC22-6640-B8B0-BD1680A6E629}" type="datetimeFigureOut">
              <a:rPr lang="en-US" smtClean="0"/>
              <a:pPr/>
              <a:t>12/8/15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6397C9-BC22-6640-B8B0-BD1680A6E629}" type="datetimeFigureOut">
              <a:rPr lang="en-US" smtClean="0"/>
              <a:pPr/>
              <a:t>12/8/15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6397C9-BC22-6640-B8B0-BD1680A6E629}" type="datetimeFigureOut">
              <a:rPr lang="en-US" smtClean="0"/>
              <a:pPr/>
              <a:t>12/8/15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6397C9-BC22-6640-B8B0-BD1680A6E629}" type="datetimeFigureOut">
              <a:rPr lang="en-US" smtClean="0"/>
              <a:pPr/>
              <a:t>12/8/15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397C9-BC22-6640-B8B0-BD1680A6E629}" type="datetimeFigureOut">
              <a:rPr lang="en-US" smtClean="0"/>
              <a:pPr/>
              <a:t>12/8/15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6397C9-BC22-6640-B8B0-BD1680A6E629}" type="datetimeFigureOut">
              <a:rPr lang="en-US" smtClean="0"/>
              <a:pPr/>
              <a:t>12/8/15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9DD53CF-75D1-8441-A847-AB13B41F9B59}"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6397C9-BC22-6640-B8B0-BD1680A6E629}" type="datetimeFigureOut">
              <a:rPr lang="en-US" smtClean="0"/>
              <a:pPr/>
              <a:t>12/8/15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9DD53CF-75D1-8441-A847-AB13B41F9B59}"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file://localhost/Users/pks/Documents/PKS%20Documents/Front%20Burner/Needing%20attention/Cruise%20-%20FIU%20summer%202011/Lecture%202%20-%20orientation/manx_shearwater%20in%20flight.jpg" TargetMode="External"/><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Logan-Skomer%20Earth.tiff" TargetMode="External"/><Relationship Id="rId4" Type="http://schemas.openxmlformats.org/officeDocument/2006/relationships/image" Target="../media/image10.jpeg"/><Relationship Id="rId5" Type="http://schemas.openxmlformats.org/officeDocument/2006/relationships/image" Target="file://localhost/Users/pks/Documents/PKS%20Documents/Front%20Burner/Needing%20attention/Cruise%20-%20FIU%20summer%202011/Lecture%202%20-%20orientation/Manx%20in%20hand.jpg" TargetMode="External"/><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11.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Logan-Skomer%20Earth.tiff" TargetMode="External"/><Relationship Id="rId4" Type="http://schemas.openxmlformats.org/officeDocument/2006/relationships/image" Target="../media/image1.jpeg"/><Relationship Id="rId5" Type="http://schemas.openxmlformats.org/officeDocument/2006/relationships/image" Target="file://localhost/Users/pks/Documents/PKS%20Documents/Front%20Burner/Needing%20attention/Cruise%20-%20FIU%20summer%202011/Lecture%202%20-%20orientation/bp_manx_shearwater.jpg" TargetMode="External"/><Relationship Id="rId1" Type="http://schemas.openxmlformats.org/officeDocument/2006/relationships/slideLayout" Target="../slideLayouts/slideLayout7.xml"/><Relationship Id="rId2" Type="http://schemas.openxmlformats.org/officeDocument/2006/relationships/image" Target="../media/image9.tif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jpeg"/><Relationship Id="rId3" Type="http://schemas.openxmlformats.org/officeDocument/2006/relationships/image" Target="file://localhost/Users/pks/Documents/PKS%20Documents/Front%20Burner/Needing%20attention/Cruise%20-%20FIU%20summer%202011/Lecture%202%20-%20orientation/Ritchison%20site/Indigo%20Bunting.jpg"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Ritchison%20site/Emlen_funnel.jpeg" TargetMode="External"/><Relationship Id="rId4" Type="http://schemas.openxmlformats.org/officeDocument/2006/relationships/image" Target="../media/image13.jpeg"/><Relationship Id="rId5" Type="http://schemas.openxmlformats.org/officeDocument/2006/relationships/image" Target="../media/image11.jpeg"/><Relationship Id="rId6" Type="http://schemas.openxmlformats.org/officeDocument/2006/relationships/image" Target="file://localhost/Users/pks/Documents/PKS%20Documents/Front%20Burner/Needing%20attention/Cruise%20-%20FIU%20summer%202011/Lecture%202%20-%20orientation/Ritchison%20site/Indigo%20Bunting.jpg" TargetMode="External"/><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4.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Ritchison%20site/Emlen_funnel.jpeg" TargetMode="External"/><Relationship Id="rId4" Type="http://schemas.openxmlformats.org/officeDocument/2006/relationships/image" Target="../media/image13.jpeg"/><Relationship Id="rId5" Type="http://schemas.openxmlformats.org/officeDocument/2006/relationships/image" Target="../media/image11.jpeg"/><Relationship Id="rId6" Type="http://schemas.openxmlformats.org/officeDocument/2006/relationships/image" Target="file://localhost/Users/pks/Documents/PKS%20Documents/Front%20Burner/Needing%20attention/Cruise%20-%20FIU%20summer%202011/Lecture%202%20-%20orientation/Ritchison%20site/Indigo%20Bunting.jpg" TargetMode="External"/><Relationship Id="rId1" Type="http://schemas.openxmlformats.org/officeDocument/2006/relationships/slideLayout" Target="../slideLayouts/slideLayout7.xml"/><Relationship Id="rId2" Type="http://schemas.openxmlformats.org/officeDocument/2006/relationships/image" Target="../media/image12.jpeg"/></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4" Type="http://schemas.openxmlformats.org/officeDocument/2006/relationships/image" Target="file://localhost/Users/pks/Documents/PKS%20Documents/Front%20Burner/Needing%20attention/Cruise%20-%20FIU%20summer%202011/Lecture%202%20-%20orientation/White-crowned_Sparrow.jpg" TargetMode="External"/><Relationship Id="rId5" Type="http://schemas.openxmlformats.org/officeDocument/2006/relationships/image" Target="../media/image15.jpeg"/><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4" Type="http://schemas.openxmlformats.org/officeDocument/2006/relationships/image" Target="../media/image14.jpeg"/><Relationship Id="rId5" Type="http://schemas.openxmlformats.org/officeDocument/2006/relationships/image" Target="file://localhost/Users/pks/Documents/PKS%20Documents/Front%20Burner/Needing%20attention/Cruise%20-%20FIU%20summer%202011/Lecture%202%20-%20orientation/White-crowned_Sparrow.jpg" TargetMode="External"/><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17.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Spiny%20lobster%20expt.jpg" TargetMode="External"/><Relationship Id="rId4" Type="http://schemas.openxmlformats.org/officeDocument/2006/relationships/image" Target="../media/image17.jpeg"/><Relationship Id="rId5" Type="http://schemas.openxmlformats.org/officeDocument/2006/relationships/image" Target="file://localhost/Users/pks/Documents/PKS%20Documents/Front%20Burner/Needing%20attention/Cruise%20-%20FIU%20summer%202011/Lecture%202%20-%20orientation/spiny%20lobster.jpg" TargetMode="External"/><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8.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Spiny%20lobster%20expt.jpg" TargetMode="External"/><Relationship Id="rId4" Type="http://schemas.openxmlformats.org/officeDocument/2006/relationships/image" Target="../media/image17.jpeg"/><Relationship Id="rId5" Type="http://schemas.openxmlformats.org/officeDocument/2006/relationships/image" Target="file://localhost/Users/pks/Documents/PKS%20Documents/Front%20Burner/Needing%20attention/Cruise%20-%20FIU%20summer%202011/Lecture%202%20-%20orientation/spiny%20lobster.jpg" TargetMode="External"/><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9.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Spiny%20lobster%20expt.jpg" TargetMode="External"/><Relationship Id="rId4" Type="http://schemas.openxmlformats.org/officeDocument/2006/relationships/image" Target="../media/image17.jpeg"/><Relationship Id="rId5" Type="http://schemas.openxmlformats.org/officeDocument/2006/relationships/image" Target="file://localhost/Users/pks/Documents/PKS%20Documents/Front%20Burner/Needing%20attention/Cruise%20-%20FIU%20summer%202011/Lecture%202%20-%20orientation/spiny%20lobster.jpg" TargetMode="External"/><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jpeg"/><Relationship Id="rId3" Type="http://schemas.openxmlformats.org/officeDocument/2006/relationships/image" Target="file://localhost/Users/pks/Documents/PKS%20Documents/Front%20Burner/Needing%20attention/Cruise%20-%20FIU%20summer%202011/Lecture%202%20-%20orientation/house%20&amp;%20pond.jpg"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Spiny%20lobster%20expt.jpg" TargetMode="External"/><Relationship Id="rId4" Type="http://schemas.openxmlformats.org/officeDocument/2006/relationships/image" Target="../media/image17.jpeg"/><Relationship Id="rId5" Type="http://schemas.openxmlformats.org/officeDocument/2006/relationships/image" Target="file://localhost/Users/pks/Documents/PKS%20Documents/Front%20Burner/Needing%20attention/Cruise%20-%20FIU%20summer%202011/Lecture%202%20-%20orientation/spiny%20lobster.jpg" TargetMode="External"/><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21.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Cataglyphis%20ants/DrawTraj.jpg" TargetMode="External"/><Relationship Id="rId4" Type="http://schemas.openxmlformats.org/officeDocument/2006/relationships/image" Target="../media/image19.jpeg"/><Relationship Id="rId5" Type="http://schemas.openxmlformats.org/officeDocument/2006/relationships/image" Target="file://localhost/Users/pks/Documents/PKS%20Documents/Front%20Burner/Needing%20attention/Cruise%20-%20FIU%20summer%202011/Lecture%202%20-%20orientation/Cataglyphis%20ants/ant2.JPG" TargetMode="External"/><Relationship Id="rId6" Type="http://schemas.openxmlformats.org/officeDocument/2006/relationships/image" Target="../media/image20.jpeg"/><Relationship Id="rId7" Type="http://schemas.openxmlformats.org/officeDocument/2006/relationships/image" Target="file://localhost/Users/pks/Documents/PKS%20Documents/Front%20Burner/Needing%20attention/Cruise%20-%20FIU%20summer%202011/Lecture%202%20-%20orientation/Cataglyphis%20ants/displaced%20ants.jpg" TargetMode="External"/><Relationship Id="rId1" Type="http://schemas.openxmlformats.org/officeDocument/2006/relationships/slideLayout" Target="../slideLayouts/slideLayout7.xml"/><Relationship Id="rId2" Type="http://schemas.openxmlformats.org/officeDocument/2006/relationships/image" Target="../media/image18.jpeg"/></Relationships>
</file>

<file path=ppt/slides/_rels/slide22.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Cataglyphis%20ants/displaced%20ants.jpg" TargetMode="External"/><Relationship Id="rId4" Type="http://schemas.openxmlformats.org/officeDocument/2006/relationships/image" Target="../media/image19.jpeg"/><Relationship Id="rId5" Type="http://schemas.openxmlformats.org/officeDocument/2006/relationships/image" Target="file://localhost/Users/pks/Documents/PKS%20Documents/Front%20Burner/Needing%20attention/Cruise%20-%20FIU%20summer%202011/Lecture%202%20-%20orientation/Cataglyphis%20ants/ant2.JPG" TargetMode="External"/><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Cataglyphis%20ants/displaced%20ants.jpg" TargetMode="External"/><Relationship Id="rId4" Type="http://schemas.openxmlformats.org/officeDocument/2006/relationships/image" Target="../media/image19.jpeg"/><Relationship Id="rId5" Type="http://schemas.openxmlformats.org/officeDocument/2006/relationships/image" Target="file://localhost/Users/pks/Documents/PKS%20Documents/Front%20Burner/Needing%20attention/Cruise%20-%20FIU%20summer%202011/Lecture%202%20-%20orientation/Cataglyphis%20ants/ant2.JPG" TargetMode="External"/><Relationship Id="rId1" Type="http://schemas.openxmlformats.org/officeDocument/2006/relationships/slideLayout" Target="../slideLayouts/slideLayout7.xml"/><Relationship Id="rId2" Type="http://schemas.openxmlformats.org/officeDocument/2006/relationships/image" Target="../media/image20.jpe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6.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Planetarium%20reversals.jpg" TargetMode="External"/><Relationship Id="rId4" Type="http://schemas.openxmlformats.org/officeDocument/2006/relationships/image" Target="../media/image12.jpeg"/><Relationship Id="rId5" Type="http://schemas.openxmlformats.org/officeDocument/2006/relationships/image" Target="file://localhost/Users/pks/Documents/PKS%20Documents/Front%20Burner/Needing%20attention/Cruise%20-%20FIU%20summer%202011/Lecture%202%20-%20orientation/Ritchison%20site/Emlen_funnel.jpeg" TargetMode="External"/><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7.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Planetarium%20reversals.jpg" TargetMode="External"/><Relationship Id="rId4" Type="http://schemas.openxmlformats.org/officeDocument/2006/relationships/image" Target="../media/image12.jpeg"/><Relationship Id="rId5" Type="http://schemas.openxmlformats.org/officeDocument/2006/relationships/image" Target="file://localhost/Users/pks/Documents/PKS%20Documents/Front%20Burner/Needing%20attention/Cruise%20-%20FIU%20summer%202011/Lecture%202%20-%20orientation/Ritchison%20site/Emlen_funnel.jpeg" TargetMode="External"/><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8.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Planetarium%20reversals.jpg" TargetMode="External"/><Relationship Id="rId4" Type="http://schemas.openxmlformats.org/officeDocument/2006/relationships/image" Target="../media/image12.jpeg"/><Relationship Id="rId5" Type="http://schemas.openxmlformats.org/officeDocument/2006/relationships/image" Target="file://localhost/Users/pks/Documents/PKS%20Documents/Front%20Burner/Needing%20attention/Cruise%20-%20FIU%20summer%202011/Lecture%202%20-%20orientation/Ritchison%20site/Emlen_funnel.jpeg" TargetMode="External"/><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29.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Planetarium%20reversals.jpg" TargetMode="External"/><Relationship Id="rId4" Type="http://schemas.openxmlformats.org/officeDocument/2006/relationships/image" Target="../media/image12.jpeg"/><Relationship Id="rId5" Type="http://schemas.openxmlformats.org/officeDocument/2006/relationships/image" Target="file://localhost/Users/pks/Documents/PKS%20Documents/Front%20Burner/Needing%20attention/Cruise%20-%20FIU%20summer%202011/Lecture%202%20-%20orientation/Ritchison%20site/Emlen_funnel.jpeg" TargetMode="External"/><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jpeg"/></Relationships>
</file>

<file path=ppt/slides/_rels/slide30.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Planetarium%20reversals.jpg" TargetMode="External"/><Relationship Id="rId4"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1.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Planetarium%20reversals.jpg" TargetMode="External"/><Relationship Id="rId4" Type="http://schemas.openxmlformats.org/officeDocument/2006/relationships/image" Target="../media/image12.jpeg"/><Relationship Id="rId5" Type="http://schemas.openxmlformats.org/officeDocument/2006/relationships/image" Target="file://localhost/Users/pks/Documents/PKS%20Documents/Front%20Burner/Needing%20attention/Cruise%20-%20FIU%20summer%202011/Lecture%202%20-%20orientation/Ritchison%20site/Emlen_funnel.jpeg" TargetMode="External"/><Relationship Id="rId6" Type="http://schemas.openxmlformats.org/officeDocument/2006/relationships/image" Target="../media/image23.tiff"/><Relationship Id="rId1" Type="http://schemas.openxmlformats.org/officeDocument/2006/relationships/slideLayout" Target="../slideLayouts/slideLayout7.xml"/><Relationship Id="rId2" Type="http://schemas.openxmlformats.org/officeDocument/2006/relationships/image" Target="../media/image2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2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5.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25.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tif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file://localhost/Users/pks/Documents/PKS%20Documents/Front%20Burner/Needing%20attention/Cruise%20-%20FIU%20summer%202011/Lecture%202%20-%20orientation/Pigeons/Pigeons%20w%20coils.jpg"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7.jpeg"/><Relationship Id="rId3" Type="http://schemas.openxmlformats.org/officeDocument/2006/relationships/image" Target="file://localhost/Users/pks/Documents/PKS%20Documents/Front%20Burner/Needing%20attention/Cruise%20-%20FIU%20summer%202011/Lecture%202%20-%20orientation/Pigeons/Pigeons%20w%20coils.jpg"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 Id="rId3" Type="http://schemas.openxmlformats.org/officeDocument/2006/relationships/image" Target="../media/image28.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8.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 Id="rId3"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29.jpeg"/><Relationship Id="rId4" Type="http://schemas.openxmlformats.org/officeDocument/2006/relationships/image" Target="../media/image30.jpe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file://localhost/Users/pks/Documents/PKS%20Documents/Front%20Burner/Needing%20attention/Cruise%20-%20FIU%20summer%202011/Lecture%202%20-%20orientation/Ritchison%20site/European_Robin_clusterN.jpeg"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file://localhost/Users/pks/Documents/PKS%20Documents/Front%20Burner/Needing%20attention/Cruise%20-%20FIU%20summer%202011/Lecture%202%20-%20orientation/Ritchison%20site/European_Robin_clusterN.jpeg" TargetMode="Externa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1.jpeg"/><Relationship Id="rId3" Type="http://schemas.openxmlformats.org/officeDocument/2006/relationships/image" Target="file://localhost/Users/pks/Documents/PKS%20Documents/Front%20Burner/Needing%20attention/Cruise%20-%20FIU%20summer%202011/Lecture%202%20-%20orientation/Ritchison%20site/European_Robin_clusterN.jpeg" TargetMode="External"/></Relationships>
</file>

<file path=ppt/slides/_rels/slide44.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45.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4.jpeg"/><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46.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file://localhost/Users/pks/Documents/PKS%20Documents/Front%20Burner/Needing%20attention/Cruise%20-%20FIU%20summer%202011/Lecture%202%20-%20orientation/Mag%20detector%202.jpg" TargetMode="External"/><Relationship Id="rId5" Type="http://schemas.openxmlformats.org/officeDocument/2006/relationships/image" Target="../media/image36.jpeg"/><Relationship Id="rId6" Type="http://schemas.openxmlformats.org/officeDocument/2006/relationships/image" Target="file://localhost/Users/pks/Documents/PKS%20Documents/Front%20Burner/Needing%20attention/Cruise%20-%20FIU%20summer%202011/Lecture%202%20-%20orientation/Magnetic%20creatures.jpg" TargetMode="External"/><Relationship Id="rId7" Type="http://schemas.openxmlformats.org/officeDocument/2006/relationships/image" Target="../media/image37.gif"/><Relationship Id="rId8" Type="http://schemas.openxmlformats.org/officeDocument/2006/relationships/image" Target="file://localhost/Users/pks/Documents/PKS%20Documents/Front%20Burner/Needing%20attention/Cruise%20-%20FIU%20summer%202011/Lecture%202%20-%20orientation/Avian%20Navigation%20and%20Orientation_files/Garden_Warbler_retina.gif" TargetMode="External"/><Relationship Id="rId1" Type="http://schemas.openxmlformats.org/officeDocument/2006/relationships/slideLayout" Target="../slideLayouts/slideLayout7.xml"/><Relationship Id="rId2" Type="http://schemas.openxmlformats.org/officeDocument/2006/relationships/notesSlide" Target="../notesSlides/notesSlide13.xml"/></Relationships>
</file>

<file path=ppt/slides/_rels/slide47.xml.rels><?xml version="1.0" encoding="UTF-8" standalone="yes"?>
<Relationships xmlns="http://schemas.openxmlformats.org/package/2006/relationships"><Relationship Id="rId3" Type="http://schemas.openxmlformats.org/officeDocument/2006/relationships/image" Target="../media/image35.jpeg"/><Relationship Id="rId4" Type="http://schemas.openxmlformats.org/officeDocument/2006/relationships/image" Target="file://localhost/Users/pks/Documents/PKS%20Documents/Front%20Burner/Needing%20attention/Cruise%20-%20FIU%20summer%202011/Lecture%202%20-%20orientation/Mag%20detector%202.jpg" TargetMode="External"/><Relationship Id="rId5" Type="http://schemas.openxmlformats.org/officeDocument/2006/relationships/image" Target="../media/image36.jpeg"/><Relationship Id="rId6" Type="http://schemas.openxmlformats.org/officeDocument/2006/relationships/image" Target="file://localhost/Users/pks/Documents/PKS%20Documents/Front%20Burner/Needing%20attention/Cruise%20-%20FIU%20summer%202011/Lecture%202%20-%20orientation/Magnetic%20creatures.jpg" TargetMode="External"/><Relationship Id="rId7" Type="http://schemas.openxmlformats.org/officeDocument/2006/relationships/image" Target="../media/image37.gif"/><Relationship Id="rId8" Type="http://schemas.openxmlformats.org/officeDocument/2006/relationships/image" Target="file://localhost/Users/pks/Documents/PKS%20Documents/Front%20Burner/Needing%20attention/Cruise%20-%20FIU%20summer%202011/Lecture%202%20-%20orientation/Avian%20Navigation%20and%20Orientation_files/Garden_Warbler_retina.gif" TargetMode="External"/><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48.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15.xml"/></Relationships>
</file>

<file path=ppt/slides/_rels/slide49.xml.rels><?xml version="1.0" encoding="UTF-8" standalone="yes"?>
<Relationships xmlns="http://schemas.openxmlformats.org/package/2006/relationships"><Relationship Id="rId3" Type="http://schemas.openxmlformats.org/officeDocument/2006/relationships/image" Target="../media/image38.png"/><Relationship Id="rId4" Type="http://schemas.openxmlformats.org/officeDocument/2006/relationships/image" Target="../media/image40.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 Id="rId3"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Ritchison%20site/Thrush_orientation%20Cochran.gif" TargetMode="External"/><Relationship Id="rId4" Type="http://schemas.openxmlformats.org/officeDocument/2006/relationships/image" Target="../media/image42.jpeg"/><Relationship Id="rId1" Type="http://schemas.openxmlformats.org/officeDocument/2006/relationships/slideLayout" Target="../slideLayouts/slideLayout7.xml"/><Relationship Id="rId2" Type="http://schemas.openxmlformats.org/officeDocument/2006/relationships/image" Target="../media/image41.gif"/></Relationships>
</file>

<file path=ppt/slides/_rels/slide52.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Avian%20Navigation%20and%20Orientation_files/Procellariformes.gif" TargetMode="External"/><Relationship Id="rId4" Type="http://schemas.openxmlformats.org/officeDocument/2006/relationships/image" Target="../media/image44.jpeg"/><Relationship Id="rId5" Type="http://schemas.openxmlformats.org/officeDocument/2006/relationships/image" Target="file://localhost/Users/pks/Documents/PKS%20Documents/Front%20Burner/Needing%20attention/Cruise%20-%20FIU%20summer%202011/Lecture%202%20-%20orientation/fulmar-fly.jpg" TargetMode="External"/><Relationship Id="rId1" Type="http://schemas.openxmlformats.org/officeDocument/2006/relationships/slideLayout" Target="../slideLayouts/slideLayout7.xml"/><Relationship Id="rId2" Type="http://schemas.openxmlformats.org/officeDocument/2006/relationships/image" Target="../media/image43.gif"/></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file://localhost/Users/pks/Documents/PKS%20Documents/Front%20Burner/Needing%20attention/Cruise%20-%20FIU%20summer%202011/Lecture%202%20-%20orientation/Pigeons/pigeon%20wander.jpg" TargetMode="External"/><Relationship Id="rId5" Type="http://schemas.openxmlformats.org/officeDocument/2006/relationships/image" Target="../media/image46.jpeg"/><Relationship Id="rId6" Type="http://schemas.openxmlformats.org/officeDocument/2006/relationships/image" Target="file://localhost/Users/pks/Documents/PKS%20Documents/Front%20Burner/Needing%20attention/Cruise%20-%20FIU%20summer%202011/Lecture%202%20-%20orientation/pigeon.jpg" TargetMode="External"/><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54.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file://localhost/Users/pks/Documents/PKS%20Documents/Front%20Burner/Needing%20attention/Cruise%20-%20FIU%20summer%202011/Lecture%202%20-%20orientation/Pigeons/pigeon%20wander.jpg" TargetMode="External"/><Relationship Id="rId5" Type="http://schemas.openxmlformats.org/officeDocument/2006/relationships/image" Target="../media/image46.jpeg"/><Relationship Id="rId6" Type="http://schemas.openxmlformats.org/officeDocument/2006/relationships/image" Target="file://localhost/Users/pks/Documents/PKS%20Documents/Front%20Burner/Needing%20attention/Cruise%20-%20FIU%20summer%202011/Lecture%202%20-%20orientation/pigeon.jpg" TargetMode="External"/><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55.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0.xml"/><Relationship Id="rId3" Type="http://schemas.openxmlformats.org/officeDocument/2006/relationships/image" Target="../media/image47.jpe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47.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2.xml"/><Relationship Id="rId3" Type="http://schemas.openxmlformats.org/officeDocument/2006/relationships/image" Target="../media/image47.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47.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 Id="rId3" Type="http://schemas.openxmlformats.org/officeDocument/2006/relationships/image" Target="../media/image5.jpeg"/></Relationships>
</file>

<file path=ppt/slides/_rels/slide60.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Richison%20site/Navigational_mechanisms-1.jpeg" TargetMode="External"/><Relationship Id="rId4" Type="http://schemas.openxmlformats.org/officeDocument/2006/relationships/image" Target="../media/image46.jpeg"/><Relationship Id="rId5" Type="http://schemas.openxmlformats.org/officeDocument/2006/relationships/image" Target="file://localhost/Users/pks/Documents/PKS%20Documents/Front%20Burner/Needing%20attention/Cruise%20-%20FIU%20summer%202011/Lecture%202%20-%20orientation/pigeon.jpg" TargetMode="External"/><Relationship Id="rId1" Type="http://schemas.openxmlformats.org/officeDocument/2006/relationships/slideLayout" Target="../slideLayouts/slideLayout7.xml"/><Relationship Id="rId2" Type="http://schemas.openxmlformats.org/officeDocument/2006/relationships/image" Target="../media/image49.jpe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4.xml"/><Relationship Id="rId3" Type="http://schemas.openxmlformats.org/officeDocument/2006/relationships/image" Target="../media/image50.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file://localhost/Users/pks/Documents/PKS%20Documents/Front%20Burner/Needing%20attention/Cruise%20-%20FIU%20summer%202011/Lecture%202%20-%20orientation/Earth's%20mag%20fields.jpg" TargetMode="Externa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jpeg"/><Relationship Id="rId3" Type="http://schemas.openxmlformats.org/officeDocument/2006/relationships/image" Target="file://localhost/Users/pks/Documents/PKS%20Documents/Front%20Burner/Needing%20attention/Cruise%20-%20FIU%20summer%202011/Lecture%202%20-%20orientation/Earth's%20mag%20fields.jpg" TargetMode="Externa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5.xml"/><Relationship Id="rId3" Type="http://schemas.openxmlformats.org/officeDocument/2006/relationships/image" Target="../media/image52.jpe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6.xml"/><Relationship Id="rId3" Type="http://schemas.openxmlformats.org/officeDocument/2006/relationships/image" Target="../media/image28.jpeg"/></Relationships>
</file>

<file path=ppt/slides/_rels/slide66.xml.rels><?xml version="1.0" encoding="UTF-8" standalone="yes"?>
<Relationships xmlns="http://schemas.openxmlformats.org/package/2006/relationships"><Relationship Id="rId3" Type="http://schemas.openxmlformats.org/officeDocument/2006/relationships/image" Target="../media/image53.gif"/><Relationship Id="rId4" Type="http://schemas.openxmlformats.org/officeDocument/2006/relationships/image" Target="file://localhost/Users/pks/Documents/PKS%20Documents/Front%20Burner/Needing%20attention/Cruise%20-%20FIU%20summer%202011/Lecture%202%20-%20orientation/Avian%20Navigation%20and%20Orientation_files/US_magnetic_isolines.gif" TargetMode="External"/><Relationship Id="rId1" Type="http://schemas.openxmlformats.org/officeDocument/2006/relationships/slideLayout" Target="../slideLayouts/slideLayout7.xml"/><Relationship Id="rId2" Type="http://schemas.openxmlformats.org/officeDocument/2006/relationships/notesSlide" Target="../notesSlides/notesSlide27.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8.xml"/><Relationship Id="rId3" Type="http://schemas.openxmlformats.org/officeDocument/2006/relationships/image" Target="../media/image54.jpeg"/></Relationships>
</file>

<file path=ppt/slides/_rels/slide68.xml.rels><?xml version="1.0" encoding="UTF-8" standalone="yes"?>
<Relationships xmlns="http://schemas.openxmlformats.org/package/2006/relationships"><Relationship Id="rId3" Type="http://schemas.openxmlformats.org/officeDocument/2006/relationships/image" Target="../media/image55.jpeg"/><Relationship Id="rId4" Type="http://schemas.openxmlformats.org/officeDocument/2006/relationships/image" Target="file://localhost/Users/pks/Documents/PKS%20Documents/Front%20Burner/Needing%20attention/Cruise%20-%20FIU%20summer%202011/Lecture%202%20-%20orientation/lobster%20parade.JPG" TargetMode="External"/><Relationship Id="rId5" Type="http://schemas.openxmlformats.org/officeDocument/2006/relationships/image" Target="../media/image56.jpeg"/><Relationship Id="rId1" Type="http://schemas.openxmlformats.org/officeDocument/2006/relationships/slideLayout" Target="../slideLayouts/slideLayout7.xml"/><Relationship Id="rId2" Type="http://schemas.openxmlformats.org/officeDocument/2006/relationships/notesSlide" Target="../notesSlides/notesSlide2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0.xml"/><Relationship Id="rId3" Type="http://schemas.openxmlformats.org/officeDocument/2006/relationships/image" Target="../media/image57.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 Id="rId3" Type="http://schemas.openxmlformats.org/officeDocument/2006/relationships/image" Target="../media/image6.jpeg"/></Relationships>
</file>

<file path=ppt/slides/_rels/slide70.xml.rels><?xml version="1.0" encoding="UTF-8" standalone="yes"?>
<Relationships xmlns="http://schemas.openxmlformats.org/package/2006/relationships"><Relationship Id="rId3" Type="http://schemas.openxmlformats.org/officeDocument/2006/relationships/image" Target="../media/image58.jpeg"/><Relationship Id="rId4" Type="http://schemas.openxmlformats.org/officeDocument/2006/relationships/image" Target="../media/image59.jpeg"/><Relationship Id="rId5" Type="http://schemas.openxmlformats.org/officeDocument/2006/relationships/image" Target="file://localhost/Users/pks/Documents/PKS%20Documents/Front%20Burner/Needing%20attention/Cruise%20-%20FIU%20summer%202011/Lecture%202%20-%20orientation/Loggerhead%20hatchling.jpeg" TargetMode="External"/><Relationship Id="rId1" Type="http://schemas.openxmlformats.org/officeDocument/2006/relationships/slideLayout" Target="../slideLayouts/slideLayout7.xml"/><Relationship Id="rId2" Type="http://schemas.openxmlformats.org/officeDocument/2006/relationships/notesSlide" Target="../notesSlides/notesSlide31.xml"/></Relationships>
</file>

<file path=ppt/slides/_rels/slide71.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Godwits/MAGO-10.19.09-web.jpg" TargetMode="External"/><Relationship Id="rId4" Type="http://schemas.openxmlformats.org/officeDocument/2006/relationships/image" Target="../media/image61.jpeg"/><Relationship Id="rId5" Type="http://schemas.openxmlformats.org/officeDocument/2006/relationships/image" Target="file://localhost/Users/pks/Documents/PKS%20Documents/Front%20Burner/Needing%20attention/Cruise%20-%20FIU%20summer%202011/Lecture%202%20-%20orientation/Godwits/Bar-tailed%20godwits%E2%80%99%20migration%20route.jpeg" TargetMode="External"/><Relationship Id="rId1" Type="http://schemas.openxmlformats.org/officeDocument/2006/relationships/slideLayout" Target="../slideLayouts/slideLayout7.xml"/><Relationship Id="rId2" Type="http://schemas.openxmlformats.org/officeDocument/2006/relationships/image" Target="../media/image60.jpe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Godwits/Godwit%20migrations%20Map%20B%20(USGS)%20(E7%20path).jpg" TargetMode="External"/><Relationship Id="rId4" Type="http://schemas.openxmlformats.org/officeDocument/2006/relationships/image" Target="../media/image63.jpeg"/><Relationship Id="rId1" Type="http://schemas.openxmlformats.org/officeDocument/2006/relationships/slideLayout" Target="../slideLayouts/slideLayout7.xml"/><Relationship Id="rId2" Type="http://schemas.openxmlformats.org/officeDocument/2006/relationships/image" Target="../media/image62.jpeg"/></Relationships>
</file>

<file path=ppt/slides/_rels/slide77.xml.rels><?xml version="1.0" encoding="UTF-8" standalone="yes"?>
<Relationships xmlns="http://schemas.openxmlformats.org/package/2006/relationships"><Relationship Id="rId3" Type="http://schemas.openxmlformats.org/officeDocument/2006/relationships/image" Target="file://localhost/Users/pks/Documents/PKS%20Documents/Front%20Burner/Needing%20attention/Cruise%20-%20FIU%20summer%202011/Lecture%202%20-%20orientation/Godwits/Massey%20University.jpeg" TargetMode="External"/><Relationship Id="rId4" Type="http://schemas.openxmlformats.org/officeDocument/2006/relationships/image" Target="../media/image65.jpeg"/><Relationship Id="rId5" Type="http://schemas.openxmlformats.org/officeDocument/2006/relationships/image" Target="file://localhost/Users/pks/Documents/PKS%20Documents/Front%20Burner/Needing%20attention/Cruise%20-%20FIU%20summer%202011/Lecture%202%20-%20orientation/Godwits/map-godwit-migration.jpg" TargetMode="External"/><Relationship Id="rId1" Type="http://schemas.openxmlformats.org/officeDocument/2006/relationships/slideLayout" Target="../slideLayouts/slideLayout7.xml"/><Relationship Id="rId2" Type="http://schemas.openxmlformats.org/officeDocument/2006/relationships/image" Target="../media/image64.jpeg"/></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4" Type="http://schemas.openxmlformats.org/officeDocument/2006/relationships/image" Target="../media/image67.jpeg"/><Relationship Id="rId5" Type="http://schemas.openxmlformats.org/officeDocument/2006/relationships/image" Target="file://localhost/Users/pks/Documents/PKS%20Documents/Front%20Burner/Needing%20attention/Cruise%20-%20FIU%20summer%202011/Lecture%202%20-%20orientation/Loch%20Moss%20Nesters/30__800x800_osprey-angled-flight-w-moss-for-nest-_mg_2566-indian-lake-estates-fl.jpg" TargetMode="External"/><Relationship Id="rId1" Type="http://schemas.openxmlformats.org/officeDocument/2006/relationships/slideLayout" Target="../slideLayouts/slideLayout7.xml"/><Relationship Id="rId2" Type="http://schemas.openxmlformats.org/officeDocument/2006/relationships/notesSlide" Target="../notesSlides/notesSlide3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6.jpeg"/><Relationship Id="rId3" Type="http://schemas.openxmlformats.org/officeDocument/2006/relationships/image" Target="file://localhost/Users/pks/Documents/PKS%20Documents/Front%20Burner/Needing%20attention/Cruise%20-%20FIU%20summer%202011/Lecture%202%20-%20orientation/Magnetic%20creatures.jpg"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tiff"/><Relationship Id="rId3" Type="http://schemas.openxmlformats.org/officeDocument/2006/relationships/image" Target="../media/image5.jpe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3.xml"/><Relationship Id="rId3" Type="http://schemas.openxmlformats.org/officeDocument/2006/relationships/image" Target="../media/image68.jpeg"/></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manx_shearwater in flight.jpg" descr="/Users/pks/Documents/PKS Documents/Front Burner/Needing attention/Cruise - FIU summer 2011/Lecture 2 - orientation/manx_shearwater in flight.jpg"/>
          <p:cNvPicPr>
            <a:picLocks noChangeAspect="1"/>
          </p:cNvPicPr>
          <p:nvPr/>
        </p:nvPicPr>
        <p:blipFill>
          <a:blip r:embed="rId3" r:link="rId4">
            <a:alphaModFix amt="69000"/>
          </a:blip>
          <a:srcRect r="11206"/>
          <a:stretch>
            <a:fillRect/>
          </a:stretch>
        </p:blipFill>
        <p:spPr>
          <a:xfrm>
            <a:off x="-12701" y="-16926"/>
            <a:ext cx="9156701" cy="6874926"/>
          </a:xfrm>
          <a:prstGeom prst="rect">
            <a:avLst/>
          </a:prstGeom>
        </p:spPr>
      </p:pic>
      <p:sp>
        <p:nvSpPr>
          <p:cNvPr id="2" name="Title 1"/>
          <p:cNvSpPr>
            <a:spLocks noGrp="1"/>
          </p:cNvSpPr>
          <p:nvPr>
            <p:ph type="ctrTitle"/>
          </p:nvPr>
        </p:nvSpPr>
        <p:spPr>
          <a:xfrm>
            <a:off x="685800" y="369393"/>
            <a:ext cx="7772400" cy="1470025"/>
          </a:xfrm>
        </p:spPr>
        <p:txBody>
          <a:bodyPr/>
          <a:lstStyle/>
          <a:p>
            <a:pPr algn="l"/>
            <a:r>
              <a:rPr lang="en-US" dirty="0" smtClean="0">
                <a:latin typeface="Gill Sans"/>
                <a:cs typeface="Gill Sans"/>
              </a:rPr>
              <a:t>Animal Navigation</a:t>
            </a:r>
            <a:endParaRPr lang="en-US" dirty="0">
              <a:latin typeface="Gill Sans"/>
              <a:cs typeface="Gill Sans"/>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Logan-Skomer Earth.tiff" descr="/Users/pks/Documents/PKS Documents/Front Burner/Needing attention/Cruise - FIU summer 2011/Lecture 2 - orientation/Logan-Skomer Earth.tiff"/>
          <p:cNvPicPr>
            <a:picLocks noChangeAspect="1"/>
          </p:cNvPicPr>
          <p:nvPr/>
        </p:nvPicPr>
        <p:blipFill>
          <a:blip r:embed="rId2" r:link="rId3"/>
          <a:srcRect l="11420" t="3840" r="13386"/>
          <a:stretch>
            <a:fillRect/>
          </a:stretch>
        </p:blipFill>
        <p:spPr>
          <a:xfrm>
            <a:off x="0" y="0"/>
            <a:ext cx="6629061" cy="6594678"/>
          </a:xfrm>
          <a:prstGeom prst="rect">
            <a:avLst/>
          </a:prstGeom>
        </p:spPr>
      </p:pic>
      <p:pic>
        <p:nvPicPr>
          <p:cNvPr id="17" name="Manx in hand.jpg" descr="/Users/pks/Documents/PKS Documents/Front Burner/Needing attention/Cruise - FIU summer 2011/Lecture 2 - orientation/Manx in hand.jpg"/>
          <p:cNvPicPr>
            <a:picLocks noChangeAspect="1"/>
          </p:cNvPicPr>
          <p:nvPr/>
        </p:nvPicPr>
        <p:blipFill>
          <a:blip r:embed="rId4" r:link="rId5"/>
          <a:srcRect l="9583" t="16528" r="17500"/>
          <a:stretch>
            <a:fillRect/>
          </a:stretch>
        </p:blipFill>
        <p:spPr>
          <a:xfrm>
            <a:off x="6299200" y="4398603"/>
            <a:ext cx="2844800" cy="2442464"/>
          </a:xfrm>
          <a:prstGeom prst="rect">
            <a:avLst/>
          </a:prstGeom>
        </p:spPr>
      </p:pic>
      <p:cxnSp>
        <p:nvCxnSpPr>
          <p:cNvPr id="19" name="Straight Arrow Connector 18"/>
          <p:cNvCxnSpPr/>
          <p:nvPr/>
        </p:nvCxnSpPr>
        <p:spPr>
          <a:xfrm rot="10800000" flipV="1">
            <a:off x="1947333" y="3344332"/>
            <a:ext cx="2937934" cy="186267"/>
          </a:xfrm>
          <a:prstGeom prst="straightConnector1">
            <a:avLst/>
          </a:prstGeom>
          <a:ln w="38100" cap="flat" cmpd="sng" algn="ctr">
            <a:solidFill>
              <a:srgbClr val="FFFF00"/>
            </a:solidFill>
            <a:prstDash val="solid"/>
            <a:round/>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21" name="TextBox 20"/>
          <p:cNvSpPr txBox="1"/>
          <p:nvPr/>
        </p:nvSpPr>
        <p:spPr>
          <a:xfrm>
            <a:off x="6299200" y="3936938"/>
            <a:ext cx="2390949" cy="461665"/>
          </a:xfrm>
          <a:prstGeom prst="rect">
            <a:avLst/>
          </a:prstGeom>
          <a:noFill/>
        </p:spPr>
        <p:txBody>
          <a:bodyPr wrap="none" rtlCol="0">
            <a:spAutoFit/>
          </a:bodyPr>
          <a:lstStyle/>
          <a:p>
            <a:r>
              <a:rPr lang="en-US" sz="2400" dirty="0" smtClean="0">
                <a:solidFill>
                  <a:schemeClr val="bg1"/>
                </a:solidFill>
              </a:rPr>
              <a:t>Manx Shearwater</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pic>
        <p:nvPicPr>
          <p:cNvPr id="5" name="Logan-Skomer Earth.tiff" descr="/Users/pks/Documents/PKS Documents/Front Burner/Needing attention/Cruise - FIU summer 2011/Lecture 2 - orientation/Logan-Skomer Earth.tiff"/>
          <p:cNvPicPr>
            <a:picLocks noChangeAspect="1"/>
          </p:cNvPicPr>
          <p:nvPr/>
        </p:nvPicPr>
        <p:blipFill>
          <a:blip r:embed="rId2" r:link="rId3"/>
          <a:srcRect l="11420" t="3840" r="13386"/>
          <a:stretch>
            <a:fillRect/>
          </a:stretch>
        </p:blipFill>
        <p:spPr>
          <a:xfrm>
            <a:off x="0" y="0"/>
            <a:ext cx="6629061" cy="6594678"/>
          </a:xfrm>
          <a:prstGeom prst="rect">
            <a:avLst/>
          </a:prstGeom>
        </p:spPr>
      </p:pic>
      <p:pic>
        <p:nvPicPr>
          <p:cNvPr id="3" name="bp_manx_shearwater.jpg" descr="/Users/pks/Documents/PKS Documents/Front Burner/Needing attention/Cruise - FIU summer 2011/Lecture 2 - orientation/bp_manx_shearwater.jpg"/>
          <p:cNvPicPr>
            <a:picLocks noChangeAspect="1"/>
          </p:cNvPicPr>
          <p:nvPr/>
        </p:nvPicPr>
        <p:blipFill>
          <a:blip r:embed="rId4" r:link="rId5"/>
          <a:srcRect l="19407" t="17979" r="27474" b="13314"/>
          <a:stretch>
            <a:fillRect/>
          </a:stretch>
        </p:blipFill>
        <p:spPr>
          <a:xfrm>
            <a:off x="6222774" y="4398603"/>
            <a:ext cx="2546749" cy="2196076"/>
          </a:xfrm>
          <a:prstGeom prst="rect">
            <a:avLst/>
          </a:prstGeom>
        </p:spPr>
      </p:pic>
      <p:sp>
        <p:nvSpPr>
          <p:cNvPr id="15" name="Freeform 14"/>
          <p:cNvSpPr/>
          <p:nvPr/>
        </p:nvSpPr>
        <p:spPr>
          <a:xfrm>
            <a:off x="1921933" y="3403600"/>
            <a:ext cx="2954867" cy="327378"/>
          </a:xfrm>
          <a:custGeom>
            <a:avLst/>
            <a:gdLst>
              <a:gd name="connsiteX0" fmla="*/ 0 w 2954867"/>
              <a:gd name="connsiteY0" fmla="*/ 135467 h 327378"/>
              <a:gd name="connsiteX1" fmla="*/ 821267 w 2954867"/>
              <a:gd name="connsiteY1" fmla="*/ 304800 h 327378"/>
              <a:gd name="connsiteX2" fmla="*/ 2954867 w 2954867"/>
              <a:gd name="connsiteY2" fmla="*/ 0 h 327378"/>
            </a:gdLst>
            <a:ahLst/>
            <a:cxnLst>
              <a:cxn ang="0">
                <a:pos x="connsiteX0" y="connsiteY0"/>
              </a:cxn>
              <a:cxn ang="0">
                <a:pos x="connsiteX1" y="connsiteY1"/>
              </a:cxn>
              <a:cxn ang="0">
                <a:pos x="connsiteX2" y="connsiteY2"/>
              </a:cxn>
            </a:cxnLst>
            <a:rect l="l" t="t" r="r" b="b"/>
            <a:pathLst>
              <a:path w="2954867" h="327378">
                <a:moveTo>
                  <a:pt x="0" y="135467"/>
                </a:moveTo>
                <a:cubicBezTo>
                  <a:pt x="164394" y="231422"/>
                  <a:pt x="328789" y="327378"/>
                  <a:pt x="821267" y="304800"/>
                </a:cubicBezTo>
                <a:cubicBezTo>
                  <a:pt x="1313745" y="282222"/>
                  <a:pt x="2954867" y="0"/>
                  <a:pt x="2954867" y="0"/>
                </a:cubicBezTo>
              </a:path>
            </a:pathLst>
          </a:custGeom>
          <a:ln w="38100" cap="flat" cmpd="sng" algn="ctr">
            <a:solidFill>
              <a:srgbClr val="FF6666"/>
            </a:solidFill>
            <a:prstDash val="solid"/>
            <a:round/>
            <a:headEnd type="none" w="med" len="med"/>
            <a:tailEnd type="triangle" w="lg" len="lg"/>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6" name="TextBox 15"/>
          <p:cNvSpPr txBox="1"/>
          <p:nvPr/>
        </p:nvSpPr>
        <p:spPr>
          <a:xfrm>
            <a:off x="2697255" y="3680599"/>
            <a:ext cx="2054018" cy="1384995"/>
          </a:xfrm>
          <a:prstGeom prst="rect">
            <a:avLst/>
          </a:prstGeom>
          <a:noFill/>
        </p:spPr>
        <p:txBody>
          <a:bodyPr wrap="none" rtlCol="0">
            <a:spAutoFit/>
          </a:bodyPr>
          <a:lstStyle/>
          <a:p>
            <a:pPr algn="ctr"/>
            <a:r>
              <a:rPr lang="en-US" sz="2800" dirty="0" smtClean="0">
                <a:solidFill>
                  <a:srgbClr val="FF6666"/>
                </a:solidFill>
              </a:rPr>
              <a:t>3200 miles</a:t>
            </a:r>
          </a:p>
          <a:p>
            <a:pPr algn="ctr"/>
            <a:r>
              <a:rPr lang="en-US" sz="2800" dirty="0" smtClean="0">
                <a:solidFill>
                  <a:srgbClr val="FF6666"/>
                </a:solidFill>
              </a:rPr>
              <a:t>in 12 days</a:t>
            </a:r>
          </a:p>
          <a:p>
            <a:pPr algn="ctr"/>
            <a:r>
              <a:rPr lang="en-US" sz="2800" dirty="0" smtClean="0">
                <a:solidFill>
                  <a:srgbClr val="FF6666"/>
                </a:solidFill>
              </a:rPr>
              <a:t>(250 mi/day)</a:t>
            </a:r>
            <a:endParaRPr lang="en-US" sz="2800" dirty="0">
              <a:solidFill>
                <a:srgbClr val="FF6666"/>
              </a:solidFill>
            </a:endParaRPr>
          </a:p>
        </p:txBody>
      </p:sp>
      <p:sp>
        <p:nvSpPr>
          <p:cNvPr id="6" name="TextBox 5"/>
          <p:cNvSpPr txBox="1"/>
          <p:nvPr/>
        </p:nvSpPr>
        <p:spPr>
          <a:xfrm>
            <a:off x="6299200" y="3936938"/>
            <a:ext cx="2390949" cy="461665"/>
          </a:xfrm>
          <a:prstGeom prst="rect">
            <a:avLst/>
          </a:prstGeom>
          <a:noFill/>
        </p:spPr>
        <p:txBody>
          <a:bodyPr wrap="none" rtlCol="0">
            <a:spAutoFit/>
          </a:bodyPr>
          <a:lstStyle/>
          <a:p>
            <a:r>
              <a:rPr lang="en-US" sz="2400" dirty="0" smtClean="0">
                <a:solidFill>
                  <a:schemeClr val="bg1"/>
                </a:solidFill>
              </a:rPr>
              <a:t>Manx Shearwater</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4174067" y="5638800"/>
            <a:ext cx="22606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Indigo Bunting.jpg" descr="/Users/pks/Documents/PKS Documents/Front Burner/Needing attention/Cruise - FIU summer 2011/Lecture 2 - orientation/Richison site/Indigo Bunting.jpg"/>
          <p:cNvPicPr>
            <a:picLocks noChangeAspect="1"/>
          </p:cNvPicPr>
          <p:nvPr/>
        </p:nvPicPr>
        <p:blipFill>
          <a:blip r:embed="rId2" r:link="rId3"/>
          <a:srcRect l="8943"/>
          <a:stretch>
            <a:fillRect/>
          </a:stretch>
        </p:blipFill>
        <p:spPr>
          <a:xfrm>
            <a:off x="5350933" y="3733800"/>
            <a:ext cx="3793067" cy="3124200"/>
          </a:xfrm>
          <a:prstGeom prst="rect">
            <a:avLst/>
          </a:prstGeom>
        </p:spPr>
      </p:pic>
      <p:sp>
        <p:nvSpPr>
          <p:cNvPr id="8" name="TextBox 7"/>
          <p:cNvSpPr txBox="1"/>
          <p:nvPr/>
        </p:nvSpPr>
        <p:spPr>
          <a:xfrm>
            <a:off x="4927882" y="2827509"/>
            <a:ext cx="4216118" cy="892552"/>
          </a:xfrm>
          <a:prstGeom prst="rect">
            <a:avLst/>
          </a:prstGeom>
          <a:noFill/>
        </p:spPr>
        <p:txBody>
          <a:bodyPr wrap="none" rtlCol="0">
            <a:spAutoFit/>
          </a:bodyPr>
          <a:lstStyle/>
          <a:p>
            <a:pPr algn="r"/>
            <a:r>
              <a:rPr lang="en-US" sz="2800" dirty="0" smtClean="0"/>
              <a:t>Small birds</a:t>
            </a:r>
          </a:p>
          <a:p>
            <a:pPr algn="r"/>
            <a:r>
              <a:rPr lang="en-US" sz="2400" dirty="0" smtClean="0"/>
              <a:t>feed by day and migrate at night</a:t>
            </a:r>
            <a:endParaRPr lang="en-US"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Emlen_funnel.jpeg" descr="/Users/pks/Documents/PKS Documents/Front Burner/Needing attention/Cruise - FIU summer 2011/Lecture 2 - orientation/Richison site/Emlen_funnel.jpeg"/>
          <p:cNvPicPr>
            <a:picLocks noChangeAspect="1"/>
          </p:cNvPicPr>
          <p:nvPr/>
        </p:nvPicPr>
        <p:blipFill>
          <a:blip r:embed="rId2" r:link="rId3">
            <a:clrChange>
              <a:clrFrom>
                <a:srgbClr val="FFFFFF"/>
              </a:clrFrom>
              <a:clrTo>
                <a:srgbClr val="FFFFFF">
                  <a:alpha val="0"/>
                </a:srgbClr>
              </a:clrTo>
            </a:clrChange>
          </a:blip>
          <a:stretch>
            <a:fillRect/>
          </a:stretch>
        </p:blipFill>
        <p:spPr>
          <a:xfrm>
            <a:off x="-1" y="3074415"/>
            <a:ext cx="5791201" cy="3783585"/>
          </a:xfrm>
          <a:prstGeom prst="rect">
            <a:avLst/>
          </a:prstGeom>
        </p:spPr>
      </p:pic>
      <p:sp>
        <p:nvSpPr>
          <p:cNvPr id="7" name="Rectangle 6"/>
          <p:cNvSpPr/>
          <p:nvPr/>
        </p:nvSpPr>
        <p:spPr>
          <a:xfrm>
            <a:off x="4174067" y="5638800"/>
            <a:ext cx="22606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mlen cone prints.jpeg"/>
          <p:cNvPicPr>
            <a:picLocks noChangeAspect="1"/>
          </p:cNvPicPr>
          <p:nvPr/>
        </p:nvPicPr>
        <p:blipFill>
          <a:blip r:embed="rId4"/>
          <a:srcRect l="2399" t="7820" r="53283" b="6658"/>
          <a:stretch>
            <a:fillRect/>
          </a:stretch>
        </p:blipFill>
        <p:spPr>
          <a:xfrm>
            <a:off x="262493" y="541862"/>
            <a:ext cx="2971774" cy="2752682"/>
          </a:xfrm>
          <a:prstGeom prst="rect">
            <a:avLst/>
          </a:prstGeom>
        </p:spPr>
      </p:pic>
      <p:pic>
        <p:nvPicPr>
          <p:cNvPr id="10" name="Indigo Bunting.jpg" descr="/Users/pks/Documents/PKS Documents/Front Burner/Needing attention/Cruise - FIU summer 2011/Lecture 2 - orientation/Richison site/Indigo Bunting.jpg"/>
          <p:cNvPicPr>
            <a:picLocks noChangeAspect="1"/>
          </p:cNvPicPr>
          <p:nvPr/>
        </p:nvPicPr>
        <p:blipFill>
          <a:blip r:embed="rId5" r:link="rId6"/>
          <a:srcRect l="8943"/>
          <a:stretch>
            <a:fillRect/>
          </a:stretch>
        </p:blipFill>
        <p:spPr>
          <a:xfrm>
            <a:off x="5350933" y="3733800"/>
            <a:ext cx="3793067" cy="3124200"/>
          </a:xfrm>
          <a:prstGeom prst="rect">
            <a:avLst/>
          </a:prstGeom>
        </p:spPr>
      </p:pic>
      <p:sp>
        <p:nvSpPr>
          <p:cNvPr id="8" name="TextBox 7"/>
          <p:cNvSpPr txBox="1"/>
          <p:nvPr/>
        </p:nvSpPr>
        <p:spPr>
          <a:xfrm>
            <a:off x="4927882" y="2827509"/>
            <a:ext cx="4216118" cy="892552"/>
          </a:xfrm>
          <a:prstGeom prst="rect">
            <a:avLst/>
          </a:prstGeom>
          <a:noFill/>
        </p:spPr>
        <p:txBody>
          <a:bodyPr wrap="none" rtlCol="0">
            <a:spAutoFit/>
          </a:bodyPr>
          <a:lstStyle/>
          <a:p>
            <a:pPr algn="r"/>
            <a:r>
              <a:rPr lang="en-US" sz="2800" dirty="0" smtClean="0"/>
              <a:t>Small birds</a:t>
            </a:r>
          </a:p>
          <a:p>
            <a:pPr algn="r"/>
            <a:r>
              <a:rPr lang="en-US" sz="2400" dirty="0" smtClean="0"/>
              <a:t>feed by day and migrate at night</a:t>
            </a:r>
            <a:endParaRPr lang="en-US" sz="24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Emlen_funnel.jpeg" descr="/Users/pks/Documents/PKS Documents/Front Burner/Needing attention/Cruise - FIU summer 2011/Lecture 2 - orientation/Richison site/Emlen_funnel.jpeg"/>
          <p:cNvPicPr>
            <a:picLocks noChangeAspect="1"/>
          </p:cNvPicPr>
          <p:nvPr/>
        </p:nvPicPr>
        <p:blipFill>
          <a:blip r:embed="rId2" r:link="rId3">
            <a:clrChange>
              <a:clrFrom>
                <a:srgbClr val="FFFFFF"/>
              </a:clrFrom>
              <a:clrTo>
                <a:srgbClr val="FFFFFF">
                  <a:alpha val="0"/>
                </a:srgbClr>
              </a:clrTo>
            </a:clrChange>
          </a:blip>
          <a:stretch>
            <a:fillRect/>
          </a:stretch>
        </p:blipFill>
        <p:spPr>
          <a:xfrm>
            <a:off x="-1" y="3074415"/>
            <a:ext cx="5791201" cy="3783585"/>
          </a:xfrm>
          <a:prstGeom prst="rect">
            <a:avLst/>
          </a:prstGeom>
        </p:spPr>
      </p:pic>
      <p:sp>
        <p:nvSpPr>
          <p:cNvPr id="7" name="Rectangle 6"/>
          <p:cNvSpPr/>
          <p:nvPr/>
        </p:nvSpPr>
        <p:spPr>
          <a:xfrm>
            <a:off x="4174067" y="5638800"/>
            <a:ext cx="2260600" cy="1219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9" name="Picture 8" descr="Emlen cone prints.jpeg"/>
          <p:cNvPicPr>
            <a:picLocks noChangeAspect="1"/>
          </p:cNvPicPr>
          <p:nvPr/>
        </p:nvPicPr>
        <p:blipFill>
          <a:blip r:embed="rId4"/>
          <a:srcRect l="2399" t="7820" r="3788" b="6658"/>
          <a:stretch>
            <a:fillRect/>
          </a:stretch>
        </p:blipFill>
        <p:spPr>
          <a:xfrm>
            <a:off x="262493" y="541862"/>
            <a:ext cx="6290733" cy="2752682"/>
          </a:xfrm>
          <a:prstGeom prst="rect">
            <a:avLst/>
          </a:prstGeom>
        </p:spPr>
      </p:pic>
      <p:pic>
        <p:nvPicPr>
          <p:cNvPr id="10" name="Indigo Bunting.jpg" descr="/Users/pks/Documents/PKS Documents/Front Burner/Needing attention/Cruise - FIU summer 2011/Lecture 2 - orientation/Richison site/Indigo Bunting.jpg"/>
          <p:cNvPicPr>
            <a:picLocks noChangeAspect="1"/>
          </p:cNvPicPr>
          <p:nvPr/>
        </p:nvPicPr>
        <p:blipFill>
          <a:blip r:embed="rId5" r:link="rId6"/>
          <a:srcRect l="8943"/>
          <a:stretch>
            <a:fillRect/>
          </a:stretch>
        </p:blipFill>
        <p:spPr>
          <a:xfrm>
            <a:off x="5350933" y="3733800"/>
            <a:ext cx="3793067" cy="3124200"/>
          </a:xfrm>
          <a:prstGeom prst="rect">
            <a:avLst/>
          </a:prstGeom>
        </p:spPr>
      </p:pic>
      <p:sp>
        <p:nvSpPr>
          <p:cNvPr id="8" name="TextBox 7"/>
          <p:cNvSpPr txBox="1"/>
          <p:nvPr/>
        </p:nvSpPr>
        <p:spPr>
          <a:xfrm>
            <a:off x="4927882" y="2827509"/>
            <a:ext cx="4216118" cy="892552"/>
          </a:xfrm>
          <a:prstGeom prst="rect">
            <a:avLst/>
          </a:prstGeom>
          <a:noFill/>
        </p:spPr>
        <p:txBody>
          <a:bodyPr wrap="none" rtlCol="0">
            <a:spAutoFit/>
          </a:bodyPr>
          <a:lstStyle/>
          <a:p>
            <a:pPr algn="r"/>
            <a:r>
              <a:rPr lang="en-US" sz="2800" dirty="0" smtClean="0"/>
              <a:t>Small birds</a:t>
            </a:r>
          </a:p>
          <a:p>
            <a:pPr algn="r"/>
            <a:r>
              <a:rPr lang="en-US" sz="2400" dirty="0" smtClean="0"/>
              <a:t>feed by day and migrate at night</a:t>
            </a:r>
            <a:endParaRPr lang="en-US" sz="2400" dirty="0"/>
          </a:p>
        </p:txBody>
      </p:sp>
      <p:sp>
        <p:nvSpPr>
          <p:cNvPr id="11" name="Regular Pentagon 10"/>
          <p:cNvSpPr/>
          <p:nvPr/>
        </p:nvSpPr>
        <p:spPr>
          <a:xfrm>
            <a:off x="3098798" y="2759777"/>
            <a:ext cx="558801" cy="467035"/>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White-crowned_Sparrow.jpg" descr="/Users/pks/Documents/PKS Documents/Front Burner/Needing attention/Cruise - FIU summer 2011/Lecture 2 - orientation/White-crowned_Sparrow.jpg"/>
          <p:cNvPicPr>
            <a:picLocks noChangeAspect="1"/>
          </p:cNvPicPr>
          <p:nvPr/>
        </p:nvPicPr>
        <p:blipFill>
          <a:blip r:embed="rId3" r:link="rId4"/>
          <a:srcRect b="8172"/>
          <a:stretch>
            <a:fillRect/>
          </a:stretch>
        </p:blipFill>
        <p:spPr>
          <a:xfrm>
            <a:off x="-25392" y="3674002"/>
            <a:ext cx="4444993" cy="3234792"/>
          </a:xfrm>
          <a:prstGeom prst="rect">
            <a:avLst/>
          </a:prstGeom>
        </p:spPr>
      </p:pic>
      <p:pic>
        <p:nvPicPr>
          <p:cNvPr id="3075" name="Picture 3"/>
          <p:cNvPicPr>
            <a:picLocks noChangeAspect="1" noChangeArrowheads="1"/>
          </p:cNvPicPr>
          <p:nvPr/>
        </p:nvPicPr>
        <p:blipFill>
          <a:blip r:embed="rId5">
            <a:clrChange>
              <a:clrFrom>
                <a:srgbClr val="FFFFFF"/>
              </a:clrFrom>
              <a:clrTo>
                <a:srgbClr val="FFFFFF">
                  <a:alpha val="0"/>
                </a:srgbClr>
              </a:clrTo>
            </a:clrChange>
          </a:blip>
          <a:srcRect l="2926" t="60373" r="61551" b="2244"/>
          <a:stretch>
            <a:fillRect/>
          </a:stretch>
        </p:blipFill>
        <p:spPr bwMode="auto">
          <a:xfrm>
            <a:off x="25407" y="16935"/>
            <a:ext cx="6527793" cy="4453465"/>
          </a:xfrm>
          <a:prstGeom prst="rect">
            <a:avLst/>
          </a:prstGeom>
          <a:noFill/>
          <a:ln w="9525">
            <a:noFill/>
            <a:round/>
            <a:headEnd/>
            <a:tailEnd/>
          </a:ln>
          <a:effectLst/>
        </p:spPr>
      </p:pic>
      <p:sp>
        <p:nvSpPr>
          <p:cNvPr id="10" name="TextBox 9"/>
          <p:cNvSpPr txBox="1"/>
          <p:nvPr/>
        </p:nvSpPr>
        <p:spPr>
          <a:xfrm>
            <a:off x="127005" y="135466"/>
            <a:ext cx="2475407" cy="369332"/>
          </a:xfrm>
          <a:prstGeom prst="rect">
            <a:avLst/>
          </a:prstGeom>
          <a:noFill/>
        </p:spPr>
        <p:txBody>
          <a:bodyPr wrap="none" rtlCol="0">
            <a:spAutoFit/>
          </a:bodyPr>
          <a:lstStyle/>
          <a:p>
            <a:r>
              <a:rPr lang="en-US" dirty="0" smtClean="0"/>
              <a:t>White-crowned Sparrow</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3"/>
          <p:cNvPicPr>
            <a:picLocks noChangeAspect="1" noChangeArrowheads="1"/>
          </p:cNvPicPr>
          <p:nvPr/>
        </p:nvPicPr>
        <p:blipFill>
          <a:blip r:embed="rId3">
            <a:clrChange>
              <a:clrFrom>
                <a:srgbClr val="FFFFFF"/>
              </a:clrFrom>
              <a:clrTo>
                <a:srgbClr val="FFFFFF">
                  <a:alpha val="0"/>
                </a:srgbClr>
              </a:clrTo>
            </a:clrChange>
          </a:blip>
          <a:srcRect l="44864" t="64192" r="31758" b="588"/>
          <a:stretch>
            <a:fillRect/>
          </a:stretch>
        </p:blipFill>
        <p:spPr bwMode="auto">
          <a:xfrm>
            <a:off x="5096934" y="2988167"/>
            <a:ext cx="3970864" cy="3878292"/>
          </a:xfrm>
          <a:prstGeom prst="rect">
            <a:avLst/>
          </a:prstGeom>
          <a:noFill/>
          <a:ln w="9525">
            <a:noFill/>
            <a:round/>
            <a:headEnd/>
            <a:tailEnd/>
          </a:ln>
          <a:effectLst/>
        </p:spPr>
      </p:pic>
      <p:sp>
        <p:nvSpPr>
          <p:cNvPr id="8" name="TextBox 7"/>
          <p:cNvSpPr txBox="1"/>
          <p:nvPr/>
        </p:nvSpPr>
        <p:spPr>
          <a:xfrm>
            <a:off x="6909062" y="1913467"/>
            <a:ext cx="1499479" cy="830997"/>
          </a:xfrm>
          <a:prstGeom prst="rect">
            <a:avLst/>
          </a:prstGeom>
          <a:noFill/>
        </p:spPr>
        <p:txBody>
          <a:bodyPr wrap="none" rtlCol="0">
            <a:spAutoFit/>
          </a:bodyPr>
          <a:lstStyle/>
          <a:p>
            <a:r>
              <a:rPr lang="en-US" sz="2400" dirty="0" smtClean="0">
                <a:solidFill>
                  <a:srgbClr val="0000FF"/>
                </a:solidFill>
              </a:rPr>
              <a:t>ADULTS</a:t>
            </a:r>
          </a:p>
          <a:p>
            <a:r>
              <a:rPr lang="en-US" sz="2400" dirty="0" smtClean="0">
                <a:solidFill>
                  <a:srgbClr val="FF0000"/>
                </a:solidFill>
              </a:rPr>
              <a:t>JUVENILES</a:t>
            </a:r>
            <a:endParaRPr lang="en-US" sz="2400" dirty="0">
              <a:solidFill>
                <a:srgbClr val="FF0000"/>
              </a:solidFill>
            </a:endParaRPr>
          </a:p>
        </p:txBody>
      </p:sp>
      <p:pic>
        <p:nvPicPr>
          <p:cNvPr id="9" name="White-crowned_Sparrow.jpg" descr="/Users/pks/Documents/PKS Documents/Front Burner/Needing attention/Cruise - FIU summer 2011/Lecture 2 - orientation/White-crowned_Sparrow.jpg"/>
          <p:cNvPicPr>
            <a:picLocks noChangeAspect="1"/>
          </p:cNvPicPr>
          <p:nvPr/>
        </p:nvPicPr>
        <p:blipFill>
          <a:blip r:embed="rId4" r:link="rId5"/>
          <a:srcRect b="8172"/>
          <a:stretch>
            <a:fillRect/>
          </a:stretch>
        </p:blipFill>
        <p:spPr>
          <a:xfrm>
            <a:off x="-25392" y="3674002"/>
            <a:ext cx="4444993" cy="3234792"/>
          </a:xfrm>
          <a:prstGeom prst="rect">
            <a:avLst/>
          </a:prstGeom>
        </p:spPr>
      </p:pic>
      <p:pic>
        <p:nvPicPr>
          <p:cNvPr id="3075" name="Picture 3"/>
          <p:cNvPicPr>
            <a:picLocks noChangeAspect="1" noChangeArrowheads="1"/>
          </p:cNvPicPr>
          <p:nvPr/>
        </p:nvPicPr>
        <p:blipFill>
          <a:blip r:embed="rId3">
            <a:clrChange>
              <a:clrFrom>
                <a:srgbClr val="FFFFFF"/>
              </a:clrFrom>
              <a:clrTo>
                <a:srgbClr val="FFFFFF">
                  <a:alpha val="0"/>
                </a:srgbClr>
              </a:clrTo>
            </a:clrChange>
          </a:blip>
          <a:srcRect l="2926" t="60373" r="59246" b="2244"/>
          <a:stretch>
            <a:fillRect/>
          </a:stretch>
        </p:blipFill>
        <p:spPr bwMode="auto">
          <a:xfrm>
            <a:off x="25407" y="16935"/>
            <a:ext cx="6951387" cy="4453465"/>
          </a:xfrm>
          <a:prstGeom prst="rect">
            <a:avLst/>
          </a:prstGeom>
          <a:noFill/>
          <a:ln w="9525">
            <a:noFill/>
            <a:round/>
            <a:headEnd/>
            <a:tailEnd/>
          </a:ln>
          <a:effectLst/>
        </p:spPr>
      </p:pic>
      <p:sp>
        <p:nvSpPr>
          <p:cNvPr id="6" name="TextBox 5"/>
          <p:cNvSpPr txBox="1"/>
          <p:nvPr/>
        </p:nvSpPr>
        <p:spPr>
          <a:xfrm>
            <a:off x="127005" y="135466"/>
            <a:ext cx="2475407" cy="369332"/>
          </a:xfrm>
          <a:prstGeom prst="rect">
            <a:avLst/>
          </a:prstGeom>
          <a:noFill/>
        </p:spPr>
        <p:txBody>
          <a:bodyPr wrap="none" rtlCol="0">
            <a:spAutoFit/>
          </a:bodyPr>
          <a:lstStyle/>
          <a:p>
            <a:r>
              <a:rPr lang="en-US" dirty="0" smtClean="0"/>
              <a:t>White-crowned Sparrow</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piny lobster expt.jpg" descr="/Users/pks/Documents/PKS Documents/Front Burner/Needing attention/Cruise - FIU summer 2011/Lecture 2 - orientation/Spiny lobster expt.jpg"/>
          <p:cNvPicPr>
            <a:picLocks noChangeAspect="1"/>
          </p:cNvPicPr>
          <p:nvPr/>
        </p:nvPicPr>
        <p:blipFill>
          <a:blip r:embed="rId2" r:link="rId3"/>
          <a:stretch>
            <a:fillRect/>
          </a:stretch>
        </p:blipFill>
        <p:spPr>
          <a:xfrm>
            <a:off x="11232" y="0"/>
            <a:ext cx="7021843" cy="6858000"/>
          </a:xfrm>
          <a:prstGeom prst="rect">
            <a:avLst/>
          </a:prstGeom>
        </p:spPr>
      </p:pic>
      <p:pic>
        <p:nvPicPr>
          <p:cNvPr id="4" name="spiny lobster.jpg" descr="/Users/pks/Documents/PKS Documents/Front Burner/Needing attention/Cruise - FIU summer 2011/Lecture 2 - orientation/spiny lobster.jpg"/>
          <p:cNvPicPr>
            <a:picLocks noChangeAspect="1"/>
          </p:cNvPicPr>
          <p:nvPr/>
        </p:nvPicPr>
        <p:blipFill>
          <a:blip r:embed="rId4" r:link="rId5"/>
          <a:stretch>
            <a:fillRect/>
          </a:stretch>
        </p:blipFill>
        <p:spPr>
          <a:xfrm>
            <a:off x="5498543" y="0"/>
            <a:ext cx="3645457" cy="2734093"/>
          </a:xfrm>
          <a:prstGeom prst="rect">
            <a:avLst/>
          </a:prstGeom>
        </p:spPr>
      </p:pic>
      <p:sp>
        <p:nvSpPr>
          <p:cNvPr id="5" name="Regular Pentagon 4"/>
          <p:cNvSpPr/>
          <p:nvPr/>
        </p:nvSpPr>
        <p:spPr>
          <a:xfrm>
            <a:off x="3619315" y="2844803"/>
            <a:ext cx="3860053" cy="3200397"/>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gular Pentagon 5"/>
          <p:cNvSpPr/>
          <p:nvPr/>
        </p:nvSpPr>
        <p:spPr>
          <a:xfrm>
            <a:off x="525305" y="3877735"/>
            <a:ext cx="3860053" cy="2912533"/>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Regular Pentagon 6"/>
          <p:cNvSpPr/>
          <p:nvPr/>
        </p:nvSpPr>
        <p:spPr>
          <a:xfrm flipV="1">
            <a:off x="1587691" y="67732"/>
            <a:ext cx="3610844" cy="3183467"/>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piny lobster expt.jpg" descr="/Users/pks/Documents/PKS Documents/Front Burner/Needing attention/Cruise - FIU summer 2011/Lecture 2 - orientation/Spiny lobster expt.jpg"/>
          <p:cNvPicPr>
            <a:picLocks noChangeAspect="1"/>
          </p:cNvPicPr>
          <p:nvPr/>
        </p:nvPicPr>
        <p:blipFill>
          <a:blip r:embed="rId2" r:link="rId3"/>
          <a:stretch>
            <a:fillRect/>
          </a:stretch>
        </p:blipFill>
        <p:spPr>
          <a:xfrm>
            <a:off x="11232" y="0"/>
            <a:ext cx="7021843" cy="6858000"/>
          </a:xfrm>
          <a:prstGeom prst="rect">
            <a:avLst/>
          </a:prstGeom>
        </p:spPr>
      </p:pic>
      <p:sp>
        <p:nvSpPr>
          <p:cNvPr id="3" name="TextBox 2"/>
          <p:cNvSpPr txBox="1"/>
          <p:nvPr/>
        </p:nvSpPr>
        <p:spPr>
          <a:xfrm>
            <a:off x="5306015" y="6334780"/>
            <a:ext cx="3847628" cy="523220"/>
          </a:xfrm>
          <a:prstGeom prst="rect">
            <a:avLst/>
          </a:prstGeom>
          <a:noFill/>
        </p:spPr>
        <p:txBody>
          <a:bodyPr wrap="none" rtlCol="0">
            <a:spAutoFit/>
          </a:bodyPr>
          <a:lstStyle/>
          <a:p>
            <a:pPr algn="r"/>
            <a:r>
              <a:rPr lang="en-US" sz="2800" dirty="0" smtClean="0"/>
              <a:t>spiny lobsters walk home</a:t>
            </a:r>
            <a:endParaRPr lang="en-US" sz="2800" dirty="0"/>
          </a:p>
        </p:txBody>
      </p:sp>
      <p:pic>
        <p:nvPicPr>
          <p:cNvPr id="4" name="spiny lobster.jpg" descr="/Users/pks/Documents/PKS Documents/Front Burner/Needing attention/Cruise - FIU summer 2011/Lecture 2 - orientation/spiny lobster.jpg"/>
          <p:cNvPicPr>
            <a:picLocks noChangeAspect="1"/>
          </p:cNvPicPr>
          <p:nvPr/>
        </p:nvPicPr>
        <p:blipFill>
          <a:blip r:embed="rId4" r:link="rId5"/>
          <a:stretch>
            <a:fillRect/>
          </a:stretch>
        </p:blipFill>
        <p:spPr>
          <a:xfrm>
            <a:off x="5498543" y="0"/>
            <a:ext cx="3645457" cy="2734093"/>
          </a:xfrm>
          <a:prstGeom prst="rect">
            <a:avLst/>
          </a:prstGeom>
        </p:spPr>
      </p:pic>
      <p:sp>
        <p:nvSpPr>
          <p:cNvPr id="5" name="Regular Pentagon 4"/>
          <p:cNvSpPr/>
          <p:nvPr/>
        </p:nvSpPr>
        <p:spPr>
          <a:xfrm>
            <a:off x="3568516" y="2734093"/>
            <a:ext cx="3860053" cy="3158707"/>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egular Pentagon 5"/>
          <p:cNvSpPr/>
          <p:nvPr/>
        </p:nvSpPr>
        <p:spPr>
          <a:xfrm>
            <a:off x="525305" y="3877735"/>
            <a:ext cx="3860053" cy="2912533"/>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piny lobster expt.jpg" descr="/Users/pks/Documents/PKS Documents/Front Burner/Needing attention/Cruise - FIU summer 2011/Lecture 2 - orientation/Spiny lobster expt.jpg"/>
          <p:cNvPicPr>
            <a:picLocks noChangeAspect="1"/>
          </p:cNvPicPr>
          <p:nvPr/>
        </p:nvPicPr>
        <p:blipFill>
          <a:blip r:embed="rId2" r:link="rId3"/>
          <a:stretch>
            <a:fillRect/>
          </a:stretch>
        </p:blipFill>
        <p:spPr>
          <a:xfrm>
            <a:off x="11232" y="0"/>
            <a:ext cx="7021843" cy="6858000"/>
          </a:xfrm>
          <a:prstGeom prst="rect">
            <a:avLst/>
          </a:prstGeom>
        </p:spPr>
      </p:pic>
      <p:sp>
        <p:nvSpPr>
          <p:cNvPr id="3" name="TextBox 2"/>
          <p:cNvSpPr txBox="1"/>
          <p:nvPr/>
        </p:nvSpPr>
        <p:spPr>
          <a:xfrm>
            <a:off x="5306015" y="6334780"/>
            <a:ext cx="3847628" cy="523220"/>
          </a:xfrm>
          <a:prstGeom prst="rect">
            <a:avLst/>
          </a:prstGeom>
          <a:noFill/>
        </p:spPr>
        <p:txBody>
          <a:bodyPr wrap="none" rtlCol="0">
            <a:spAutoFit/>
          </a:bodyPr>
          <a:lstStyle/>
          <a:p>
            <a:pPr algn="r"/>
            <a:r>
              <a:rPr lang="en-US" sz="2800" dirty="0" smtClean="0"/>
              <a:t>spiny lobsters walk home</a:t>
            </a:r>
            <a:endParaRPr lang="en-US" sz="2800" dirty="0"/>
          </a:p>
        </p:txBody>
      </p:sp>
      <p:pic>
        <p:nvPicPr>
          <p:cNvPr id="4" name="spiny lobster.jpg" descr="/Users/pks/Documents/PKS Documents/Front Burner/Needing attention/Cruise - FIU summer 2011/Lecture 2 - orientation/spiny lobster.jpg"/>
          <p:cNvPicPr>
            <a:picLocks noChangeAspect="1"/>
          </p:cNvPicPr>
          <p:nvPr/>
        </p:nvPicPr>
        <p:blipFill>
          <a:blip r:embed="rId4" r:link="rId5"/>
          <a:stretch>
            <a:fillRect/>
          </a:stretch>
        </p:blipFill>
        <p:spPr>
          <a:xfrm>
            <a:off x="5498543" y="0"/>
            <a:ext cx="3645457" cy="2734093"/>
          </a:xfrm>
          <a:prstGeom prst="rect">
            <a:avLst/>
          </a:prstGeom>
        </p:spPr>
      </p:pic>
      <p:sp>
        <p:nvSpPr>
          <p:cNvPr id="5" name="Regular Pentagon 4"/>
          <p:cNvSpPr/>
          <p:nvPr/>
        </p:nvSpPr>
        <p:spPr>
          <a:xfrm>
            <a:off x="3670114" y="2878669"/>
            <a:ext cx="3860053" cy="3166531"/>
          </a:xfrm>
          <a:prstGeom prst="pentagon">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888841" y="5096930"/>
            <a:ext cx="3727177" cy="523220"/>
          </a:xfrm>
          <a:prstGeom prst="rect">
            <a:avLst/>
          </a:prstGeom>
          <a:noFill/>
        </p:spPr>
        <p:txBody>
          <a:bodyPr wrap="none" rtlCol="0">
            <a:spAutoFit/>
          </a:bodyPr>
          <a:lstStyle/>
          <a:p>
            <a:r>
              <a:rPr lang="en-US" sz="2800" dirty="0" smtClean="0"/>
              <a:t>Point toward your home</a:t>
            </a:r>
            <a:endParaRPr lang="en-US" sz="2800" dirty="0"/>
          </a:p>
        </p:txBody>
      </p:sp>
      <p:pic>
        <p:nvPicPr>
          <p:cNvPr id="3" name="house &amp; pond.jpg" descr="/Users/pks/Documents/PKS Documents/Front Burner/Needing attention/Cruise - FIU summer 2011/Lecture 2 - orientation/house &amp; pond.jpg"/>
          <p:cNvPicPr>
            <a:picLocks noChangeAspect="1"/>
          </p:cNvPicPr>
          <p:nvPr/>
        </p:nvPicPr>
        <p:blipFill>
          <a:blip r:embed="rId2" r:link="rId3"/>
          <a:stretch>
            <a:fillRect/>
          </a:stretch>
        </p:blipFill>
        <p:spPr>
          <a:xfrm>
            <a:off x="0" y="0"/>
            <a:ext cx="4555736" cy="6858000"/>
          </a:xfrm>
          <a:prstGeom prst="rect">
            <a:avLst/>
          </a:prstGeom>
        </p:spPr>
      </p:pic>
      <p:grpSp>
        <p:nvGrpSpPr>
          <p:cNvPr id="11" name="Group 10"/>
          <p:cNvGrpSpPr/>
          <p:nvPr/>
        </p:nvGrpSpPr>
        <p:grpSpPr>
          <a:xfrm>
            <a:off x="5270947" y="1043495"/>
            <a:ext cx="3150917" cy="3646396"/>
            <a:chOff x="5307942" y="3020529"/>
            <a:chExt cx="3150917" cy="3646396"/>
          </a:xfrm>
        </p:grpSpPr>
        <p:cxnSp>
          <p:nvCxnSpPr>
            <p:cNvPr id="5" name="Straight Connector 4"/>
            <p:cNvCxnSpPr/>
            <p:nvPr/>
          </p:nvCxnSpPr>
          <p:spPr>
            <a:xfrm rot="5400000">
              <a:off x="5706534" y="4842933"/>
              <a:ext cx="2353733" cy="1588"/>
            </a:xfrm>
            <a:prstGeom prst="line">
              <a:avLst/>
            </a:prstGeom>
            <a:ln w="63500">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p:nvCxnSpPr>
          <p:spPr>
            <a:xfrm>
              <a:off x="5706534" y="4842933"/>
              <a:ext cx="2353733" cy="1588"/>
            </a:xfrm>
            <a:prstGeom prst="line">
              <a:avLst/>
            </a:prstGeom>
            <a:ln w="63500">
              <a:solidFill>
                <a:schemeClr val="tx1"/>
              </a:solidFill>
              <a:headEnd type="triangle" w="lg" len="lg"/>
              <a:tailEnd type="triangle" w="lg" len="lg"/>
            </a:ln>
          </p:spPr>
          <p:style>
            <a:lnRef idx="2">
              <a:schemeClr val="accent1"/>
            </a:lnRef>
            <a:fillRef idx="0">
              <a:schemeClr val="accent1"/>
            </a:fillRef>
            <a:effectRef idx="1">
              <a:schemeClr val="accent1"/>
            </a:effectRef>
            <a:fontRef idx="minor">
              <a:schemeClr val="tx1"/>
            </a:fontRef>
          </p:style>
        </p:cxnSp>
        <p:sp>
          <p:nvSpPr>
            <p:cNvPr id="7" name="TextBox 6"/>
            <p:cNvSpPr txBox="1"/>
            <p:nvPr/>
          </p:nvSpPr>
          <p:spPr>
            <a:xfrm>
              <a:off x="8060267" y="4521355"/>
              <a:ext cx="398592" cy="646331"/>
            </a:xfrm>
            <a:prstGeom prst="rect">
              <a:avLst/>
            </a:prstGeom>
            <a:noFill/>
          </p:spPr>
          <p:txBody>
            <a:bodyPr wrap="none" rtlCol="0">
              <a:spAutoFit/>
            </a:bodyPr>
            <a:lstStyle/>
            <a:p>
              <a:r>
                <a:rPr lang="en-US" sz="3600" dirty="0" smtClean="0"/>
                <a:t>?</a:t>
              </a:r>
              <a:endParaRPr lang="en-US" sz="3600" dirty="0"/>
            </a:p>
          </p:txBody>
        </p:sp>
        <p:sp>
          <p:nvSpPr>
            <p:cNvPr id="8" name="TextBox 7"/>
            <p:cNvSpPr txBox="1"/>
            <p:nvPr/>
          </p:nvSpPr>
          <p:spPr>
            <a:xfrm>
              <a:off x="5307942" y="4521355"/>
              <a:ext cx="398592" cy="646331"/>
            </a:xfrm>
            <a:prstGeom prst="rect">
              <a:avLst/>
            </a:prstGeom>
            <a:noFill/>
          </p:spPr>
          <p:txBody>
            <a:bodyPr wrap="none" rtlCol="0">
              <a:spAutoFit/>
            </a:bodyPr>
            <a:lstStyle/>
            <a:p>
              <a:r>
                <a:rPr lang="en-US" sz="3600" dirty="0" smtClean="0"/>
                <a:t>?</a:t>
              </a:r>
              <a:endParaRPr lang="en-US" sz="3600" dirty="0"/>
            </a:p>
          </p:txBody>
        </p:sp>
        <p:sp>
          <p:nvSpPr>
            <p:cNvPr id="9" name="TextBox 8"/>
            <p:cNvSpPr txBox="1"/>
            <p:nvPr/>
          </p:nvSpPr>
          <p:spPr>
            <a:xfrm>
              <a:off x="6684899" y="3020529"/>
              <a:ext cx="398592" cy="646331"/>
            </a:xfrm>
            <a:prstGeom prst="rect">
              <a:avLst/>
            </a:prstGeom>
            <a:noFill/>
          </p:spPr>
          <p:txBody>
            <a:bodyPr wrap="none" rtlCol="0">
              <a:spAutoFit/>
            </a:bodyPr>
            <a:lstStyle/>
            <a:p>
              <a:r>
                <a:rPr lang="en-US" sz="3600" dirty="0" smtClean="0"/>
                <a:t>?</a:t>
              </a:r>
              <a:endParaRPr lang="en-US" sz="3600" dirty="0"/>
            </a:p>
          </p:txBody>
        </p:sp>
        <p:sp>
          <p:nvSpPr>
            <p:cNvPr id="10" name="TextBox 9"/>
            <p:cNvSpPr txBox="1"/>
            <p:nvPr/>
          </p:nvSpPr>
          <p:spPr>
            <a:xfrm>
              <a:off x="6684899" y="6020594"/>
              <a:ext cx="398592" cy="646331"/>
            </a:xfrm>
            <a:prstGeom prst="rect">
              <a:avLst/>
            </a:prstGeom>
            <a:noFill/>
          </p:spPr>
          <p:txBody>
            <a:bodyPr wrap="none" rtlCol="0">
              <a:spAutoFit/>
            </a:bodyPr>
            <a:lstStyle/>
            <a:p>
              <a:r>
                <a:rPr lang="en-US" sz="3600" dirty="0" smtClean="0"/>
                <a:t>?</a:t>
              </a:r>
              <a:endParaRPr lang="en-US" sz="3600" dirty="0"/>
            </a:p>
          </p:txBody>
        </p:sp>
      </p:gr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Spiny lobster expt.jpg" descr="/Users/pks/Documents/PKS Documents/Front Burner/Needing attention/Cruise - FIU summer 2011/Lecture 2 - orientation/Spiny lobster expt.jpg"/>
          <p:cNvPicPr>
            <a:picLocks noChangeAspect="1"/>
          </p:cNvPicPr>
          <p:nvPr/>
        </p:nvPicPr>
        <p:blipFill>
          <a:blip r:embed="rId2" r:link="rId3"/>
          <a:stretch>
            <a:fillRect/>
          </a:stretch>
        </p:blipFill>
        <p:spPr>
          <a:xfrm>
            <a:off x="11232" y="0"/>
            <a:ext cx="7021843" cy="6858000"/>
          </a:xfrm>
          <a:prstGeom prst="rect">
            <a:avLst/>
          </a:prstGeom>
        </p:spPr>
      </p:pic>
      <p:sp>
        <p:nvSpPr>
          <p:cNvPr id="3" name="TextBox 2"/>
          <p:cNvSpPr txBox="1"/>
          <p:nvPr/>
        </p:nvSpPr>
        <p:spPr>
          <a:xfrm>
            <a:off x="5306015" y="6334780"/>
            <a:ext cx="3847628" cy="523220"/>
          </a:xfrm>
          <a:prstGeom prst="rect">
            <a:avLst/>
          </a:prstGeom>
          <a:noFill/>
        </p:spPr>
        <p:txBody>
          <a:bodyPr wrap="none" rtlCol="0">
            <a:spAutoFit/>
          </a:bodyPr>
          <a:lstStyle/>
          <a:p>
            <a:pPr algn="r"/>
            <a:r>
              <a:rPr lang="en-US" sz="2800" dirty="0" smtClean="0"/>
              <a:t>spiny lobsters walk home</a:t>
            </a:r>
            <a:endParaRPr lang="en-US" sz="2800" dirty="0"/>
          </a:p>
        </p:txBody>
      </p:sp>
      <p:pic>
        <p:nvPicPr>
          <p:cNvPr id="4" name="spiny lobster.jpg" descr="/Users/pks/Documents/PKS Documents/Front Burner/Needing attention/Cruise - FIU summer 2011/Lecture 2 - orientation/spiny lobster.jpg"/>
          <p:cNvPicPr>
            <a:picLocks noChangeAspect="1"/>
          </p:cNvPicPr>
          <p:nvPr/>
        </p:nvPicPr>
        <p:blipFill>
          <a:blip r:embed="rId4" r:link="rId5"/>
          <a:stretch>
            <a:fillRect/>
          </a:stretch>
        </p:blipFill>
        <p:spPr>
          <a:xfrm>
            <a:off x="5498543" y="0"/>
            <a:ext cx="3645457" cy="2734093"/>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DrawTraj.jpg" descr="/Users/pks/Documents/PKS Documents/Front Burner/Needing attention/Cruise - FIU summer 2011/Lecture 2 - orientation/Cataglyphis ants/DrawTraj.jpg"/>
          <p:cNvPicPr>
            <a:picLocks noChangeAspect="1"/>
          </p:cNvPicPr>
          <p:nvPr/>
        </p:nvPicPr>
        <p:blipFill>
          <a:blip r:embed="rId2" r:link="rId3"/>
          <a:stretch>
            <a:fillRect/>
          </a:stretch>
        </p:blipFill>
        <p:spPr>
          <a:xfrm>
            <a:off x="5377236" y="0"/>
            <a:ext cx="3766764" cy="5655734"/>
          </a:xfrm>
          <a:prstGeom prst="rect">
            <a:avLst/>
          </a:prstGeom>
        </p:spPr>
      </p:pic>
      <p:pic>
        <p:nvPicPr>
          <p:cNvPr id="4" name="ant2.JPG" descr="/Users/pks/Documents/PKS Documents/Front Burner/Needing attention/Cruise - FIU summer 2011/Lecture 2 - orientation/Cataglyphis ants/ant2.JPG"/>
          <p:cNvPicPr>
            <a:picLocks noChangeAspect="1"/>
          </p:cNvPicPr>
          <p:nvPr/>
        </p:nvPicPr>
        <p:blipFill>
          <a:blip r:embed="rId4" r:link="rId5">
            <a:clrChange>
              <a:clrFrom>
                <a:srgbClr val="FDFFC0"/>
              </a:clrFrom>
              <a:clrTo>
                <a:srgbClr val="FDFFC0">
                  <a:alpha val="0"/>
                </a:srgbClr>
              </a:clrTo>
            </a:clrChange>
          </a:blip>
          <a:srcRect l="1008" t="175"/>
          <a:stretch>
            <a:fillRect/>
          </a:stretch>
        </p:blipFill>
        <p:spPr>
          <a:xfrm>
            <a:off x="2514600" y="3429000"/>
            <a:ext cx="4533899" cy="3300317"/>
          </a:xfrm>
          <a:prstGeom prst="rect">
            <a:avLst/>
          </a:prstGeom>
        </p:spPr>
      </p:pic>
      <p:pic>
        <p:nvPicPr>
          <p:cNvPr id="5" name="displaced ants.jpg" descr="/Users/pks/Documents/PKS Documents/Front Burner/Needing attention/Cruise - FIU summer 2011/Lecture 2 - orientation/Cataglyphis ants/displaced ants.jpg"/>
          <p:cNvPicPr>
            <a:picLocks noChangeAspect="1"/>
          </p:cNvPicPr>
          <p:nvPr/>
        </p:nvPicPr>
        <p:blipFill>
          <a:blip r:embed="rId6" r:link="rId7">
            <a:clrChange>
              <a:clrFrom>
                <a:srgbClr val="FFFFFF"/>
              </a:clrFrom>
              <a:clrTo>
                <a:srgbClr val="FFFFFF">
                  <a:alpha val="0"/>
                </a:srgbClr>
              </a:clrTo>
            </a:clrChange>
          </a:blip>
          <a:srcRect l="1456" t="1344" r="75969" b="40847"/>
          <a:stretch>
            <a:fillRect/>
          </a:stretch>
        </p:blipFill>
        <p:spPr>
          <a:xfrm>
            <a:off x="152400" y="152400"/>
            <a:ext cx="2362200" cy="6553200"/>
          </a:xfrm>
          <a:prstGeom prst="rect">
            <a:avLst/>
          </a:prstGeom>
        </p:spPr>
      </p:pic>
      <p:sp>
        <p:nvSpPr>
          <p:cNvPr id="7" name="TextBox 6"/>
          <p:cNvSpPr txBox="1"/>
          <p:nvPr/>
        </p:nvSpPr>
        <p:spPr>
          <a:xfrm>
            <a:off x="3047999" y="605135"/>
            <a:ext cx="1792152" cy="1200328"/>
          </a:xfrm>
          <a:prstGeom prst="rect">
            <a:avLst/>
          </a:prstGeom>
          <a:noFill/>
        </p:spPr>
        <p:txBody>
          <a:bodyPr wrap="none" rtlCol="0">
            <a:spAutoFit/>
          </a:bodyPr>
          <a:lstStyle/>
          <a:p>
            <a:r>
              <a:rPr lang="en-US" sz="2400" dirty="0" smtClean="0"/>
              <a:t>How about </a:t>
            </a:r>
          </a:p>
          <a:p>
            <a:r>
              <a:rPr lang="en-US" sz="2400" i="1" dirty="0" err="1" smtClean="0"/>
              <a:t>Cataglyphys</a:t>
            </a:r>
            <a:r>
              <a:rPr lang="en-US" sz="2400" i="1" dirty="0" smtClean="0"/>
              <a:t> </a:t>
            </a:r>
          </a:p>
          <a:p>
            <a:r>
              <a:rPr lang="en-US" sz="2400" i="1" dirty="0" smtClean="0"/>
              <a:t>desert </a:t>
            </a:r>
            <a:r>
              <a:rPr lang="en-US" sz="2400" dirty="0" smtClean="0"/>
              <a:t>ants ?</a:t>
            </a:r>
            <a:endParaRPr lang="en-US" sz="2400"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displaced ants.jpg" descr="/Users/pks/Documents/PKS Documents/Front Burner/Needing attention/Cruise - FIU summer 2011/Lecture 2 - orientation/Cataglyphis ants/displaced ants.jpg"/>
          <p:cNvPicPr>
            <a:picLocks noChangeAspect="1"/>
          </p:cNvPicPr>
          <p:nvPr/>
        </p:nvPicPr>
        <p:blipFill>
          <a:blip r:embed="rId2" r:link="rId3">
            <a:clrChange>
              <a:clrFrom>
                <a:srgbClr val="FFFFFF"/>
              </a:clrFrom>
              <a:clrTo>
                <a:srgbClr val="FFFFFF">
                  <a:alpha val="0"/>
                </a:srgbClr>
              </a:clrTo>
            </a:clrChange>
          </a:blip>
          <a:srcRect l="24271" t="18817" r="43715" b="36828"/>
          <a:stretch>
            <a:fillRect/>
          </a:stretch>
        </p:blipFill>
        <p:spPr>
          <a:xfrm>
            <a:off x="1615327" y="1166091"/>
            <a:ext cx="4014952" cy="5173446"/>
          </a:xfrm>
          <a:prstGeom prst="rect">
            <a:avLst/>
          </a:prstGeom>
        </p:spPr>
      </p:pic>
      <p:sp>
        <p:nvSpPr>
          <p:cNvPr id="7" name="Rectangle 6"/>
          <p:cNvSpPr/>
          <p:nvPr/>
        </p:nvSpPr>
        <p:spPr>
          <a:xfrm>
            <a:off x="4705972" y="5609820"/>
            <a:ext cx="924306" cy="86858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4243818" y="2653949"/>
            <a:ext cx="1386459" cy="295587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1" name="Rectangle 10"/>
          <p:cNvSpPr/>
          <p:nvPr/>
        </p:nvSpPr>
        <p:spPr>
          <a:xfrm>
            <a:off x="4243818" y="555403"/>
            <a:ext cx="1699781" cy="24248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ant2.JPG" descr="/Users/pks/Documents/PKS Documents/Front Burner/Needing attention/Cruise - FIU summer 2011/Lecture 2 - orientation/Cataglyphis ants/ant2.JPG"/>
          <p:cNvPicPr>
            <a:picLocks noChangeAspect="1"/>
          </p:cNvPicPr>
          <p:nvPr/>
        </p:nvPicPr>
        <p:blipFill>
          <a:blip r:embed="rId4" r:link="rId5">
            <a:clrChange>
              <a:clrFrom>
                <a:srgbClr val="FEFEAF"/>
              </a:clrFrom>
              <a:clrTo>
                <a:srgbClr val="FEFEAF">
                  <a:alpha val="0"/>
                </a:srgbClr>
              </a:clrTo>
            </a:clrChange>
            <a:alphaModFix/>
          </a:blip>
          <a:srcRect l="1008" t="175"/>
          <a:stretch>
            <a:fillRect/>
          </a:stretch>
        </p:blipFill>
        <p:spPr>
          <a:xfrm>
            <a:off x="4705972" y="4759853"/>
            <a:ext cx="2649763" cy="1928817"/>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1"/>
          <p:cNvGrpSpPr/>
          <p:nvPr/>
        </p:nvGrpSpPr>
        <p:grpSpPr>
          <a:xfrm>
            <a:off x="1615327" y="555403"/>
            <a:ext cx="4246033" cy="5922998"/>
            <a:chOff x="647700" y="1561531"/>
            <a:chExt cx="3111504" cy="5055734"/>
          </a:xfrm>
        </p:grpSpPr>
        <p:pic>
          <p:nvPicPr>
            <p:cNvPr id="5" name="displaced ants.jpg" descr="/Users/pks/Documents/PKS Documents/Front Burner/Needing attention/Cruise - FIU summer 2011/Lecture 2 - orientation/Cataglyphis ants/displaced ants.jpg"/>
            <p:cNvPicPr>
              <a:picLocks noChangeAspect="1"/>
            </p:cNvPicPr>
            <p:nvPr/>
          </p:nvPicPr>
          <p:blipFill>
            <a:blip r:embed="rId2" r:link="rId3">
              <a:clrChange>
                <a:clrFrom>
                  <a:srgbClr val="FFFFFF"/>
                </a:clrFrom>
                <a:clrTo>
                  <a:srgbClr val="FFFFFF">
                    <a:alpha val="0"/>
                  </a:srgbClr>
                </a:clrTo>
              </a:clrChange>
            </a:blip>
            <a:srcRect l="24271" t="18817" r="43715" b="36828"/>
            <a:stretch>
              <a:fillRect/>
            </a:stretch>
          </p:blipFill>
          <p:spPr>
            <a:xfrm>
              <a:off x="647700" y="2082800"/>
              <a:ext cx="2942167" cy="4415934"/>
            </a:xfrm>
            <a:prstGeom prst="rect">
              <a:avLst/>
            </a:prstGeom>
          </p:spPr>
        </p:pic>
        <p:sp>
          <p:nvSpPr>
            <p:cNvPr id="7" name="Rectangle 6"/>
            <p:cNvSpPr/>
            <p:nvPr/>
          </p:nvSpPr>
          <p:spPr>
            <a:xfrm>
              <a:off x="2912533" y="5875864"/>
              <a:ext cx="677334" cy="741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3081870" y="2082800"/>
              <a:ext cx="677334" cy="741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2573865" y="3352801"/>
              <a:ext cx="1016001" cy="252306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a:t>
              </a:r>
              <a:endParaRPr lang="en-US" dirty="0"/>
            </a:p>
          </p:txBody>
        </p:sp>
        <p:sp>
          <p:nvSpPr>
            <p:cNvPr id="11" name="Rectangle 10"/>
            <p:cNvSpPr/>
            <p:nvPr/>
          </p:nvSpPr>
          <p:spPr>
            <a:xfrm>
              <a:off x="2573866" y="1561531"/>
              <a:ext cx="677334" cy="741401"/>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4" name="ant2.JPG" descr="/Users/pks/Documents/PKS Documents/Front Burner/Needing attention/Cruise - FIU summer 2011/Lecture 2 - orientation/Cataglyphis ants/ant2.JPG"/>
          <p:cNvPicPr>
            <a:picLocks noChangeAspect="1"/>
          </p:cNvPicPr>
          <p:nvPr/>
        </p:nvPicPr>
        <p:blipFill>
          <a:blip r:embed="rId4" r:link="rId5">
            <a:clrChange>
              <a:clrFrom>
                <a:srgbClr val="FEFEAF"/>
              </a:clrFrom>
              <a:clrTo>
                <a:srgbClr val="FEFEAF">
                  <a:alpha val="0"/>
                </a:srgbClr>
              </a:clrTo>
            </a:clrChange>
            <a:alphaModFix/>
          </a:blip>
          <a:srcRect l="1008" t="175"/>
          <a:stretch>
            <a:fillRect/>
          </a:stretch>
        </p:blipFill>
        <p:spPr>
          <a:xfrm flipH="1">
            <a:off x="5190021" y="1166091"/>
            <a:ext cx="2649763" cy="1928817"/>
          </a:xfrm>
          <a:prstGeom prst="rect">
            <a:avLst/>
          </a:prstGeom>
        </p:spPr>
      </p:pic>
      <p:cxnSp>
        <p:nvCxnSpPr>
          <p:cNvPr id="13" name="Straight Connector 12"/>
          <p:cNvCxnSpPr/>
          <p:nvPr/>
        </p:nvCxnSpPr>
        <p:spPr>
          <a:xfrm rot="5400000" flipH="1" flipV="1">
            <a:off x="3499315" y="4352364"/>
            <a:ext cx="2514912" cy="1588"/>
          </a:xfrm>
          <a:prstGeom prst="line">
            <a:avLst/>
          </a:prstGeom>
          <a:ln w="38100">
            <a:tailEnd type="triangle" w="lg"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153478" y="2675482"/>
            <a:ext cx="6661499" cy="1200329"/>
          </a:xfrm>
          <a:prstGeom prst="rect">
            <a:avLst/>
          </a:prstGeom>
          <a:noFill/>
        </p:spPr>
        <p:txBody>
          <a:bodyPr wrap="none" rtlCol="0">
            <a:spAutoFit/>
          </a:bodyPr>
          <a:lstStyle/>
          <a:p>
            <a:pPr algn="r"/>
            <a:r>
              <a:rPr lang="en-US" sz="7200" dirty="0" smtClean="0">
                <a:solidFill>
                  <a:schemeClr val="accent4">
                    <a:lumMod val="75000"/>
                  </a:schemeClr>
                </a:solidFill>
                <a:latin typeface="Santa Fe LET"/>
                <a:cs typeface="Santa Fe LET"/>
              </a:rPr>
              <a:t>Dancing with the stars</a:t>
            </a:r>
          </a:p>
        </p:txBody>
      </p:sp>
      <p:sp>
        <p:nvSpPr>
          <p:cNvPr id="3" name="Rectangle 2"/>
          <p:cNvSpPr/>
          <p:nvPr/>
        </p:nvSpPr>
        <p:spPr>
          <a:xfrm>
            <a:off x="1402361" y="4148667"/>
            <a:ext cx="6163733" cy="523220"/>
          </a:xfrm>
          <a:prstGeom prst="rect">
            <a:avLst/>
          </a:prstGeom>
        </p:spPr>
        <p:txBody>
          <a:bodyPr wrap="square">
            <a:spAutoFit/>
          </a:bodyPr>
          <a:lstStyle/>
          <a:p>
            <a:pPr algn="ctr"/>
            <a:r>
              <a:rPr lang="en-US" sz="2800" dirty="0" smtClean="0">
                <a:solidFill>
                  <a:schemeClr val="tx1">
                    <a:lumMod val="95000"/>
                    <a:lumOff val="5000"/>
                  </a:schemeClr>
                </a:solidFill>
                <a:latin typeface="Comic Sans MS"/>
                <a:cs typeface="Comic Sans MS"/>
              </a:rPr>
              <a:t>Are we better than ants?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style.rotation</p:attrName>
                                        </p:attrNameLst>
                                      </p:cBhvr>
                                      <p:tavLst>
                                        <p:tav tm="0">
                                          <p:val>
                                            <p:fltVal val="720"/>
                                          </p:val>
                                        </p:tav>
                                        <p:tav tm="100000">
                                          <p:val>
                                            <p:fltVal val="0"/>
                                          </p:val>
                                        </p:tav>
                                      </p:tavLst>
                                    </p:anim>
                                    <p:anim calcmode="lin" valueType="num">
                                      <p:cBhvr>
                                        <p:cTn id="9" dur="1000" fill="hold"/>
                                        <p:tgtEl>
                                          <p:spTgt spid="2"/>
                                        </p:tgtEl>
                                        <p:attrNameLst>
                                          <p:attrName>ppt_h</p:attrName>
                                        </p:attrNameLst>
                                      </p:cBhvr>
                                      <p:tavLst>
                                        <p:tav tm="0">
                                          <p:val>
                                            <p:fltVal val="0"/>
                                          </p:val>
                                        </p:tav>
                                        <p:tav tm="100000">
                                          <p:val>
                                            <p:strVal val="#ppt_h"/>
                                          </p:val>
                                        </p:tav>
                                      </p:tavLst>
                                    </p:anim>
                                    <p:anim calcmode="lin" valueType="num">
                                      <p:cBhvr>
                                        <p:cTn id="10" dur="1000" fill="hold"/>
                                        <p:tgtEl>
                                          <p:spTgt spid="2"/>
                                        </p:tgtEl>
                                        <p:attrNameLst>
                                          <p:attrName>ppt_w</p:attrName>
                                        </p:attrNameLst>
                                      </p:cBhvr>
                                      <p:tavLst>
                                        <p:tav tm="0">
                                          <p:val>
                                            <p:fltVal val="0"/>
                                          </p:val>
                                        </p:tav>
                                        <p:tav tm="100000">
                                          <p:val>
                                            <p:strVal val="#ppt_w"/>
                                          </p:val>
                                        </p:tav>
                                      </p:tavLst>
                                    </p:anim>
                                  </p:childTnLst>
                                </p:cTn>
                              </p:par>
                              <p:par>
                                <p:cTn id="11" presetID="10" presetClass="exit" presetSubtype="0" fill="hold" grpId="0" nodeType="withEffect">
                                  <p:stCondLst>
                                    <p:cond delay="0"/>
                                  </p:stCondLst>
                                  <p:childTnLst>
                                    <p:animEffect transition="out" filter="fade">
                                      <p:cBhvr>
                                        <p:cTn id="12" dur="1000"/>
                                        <p:tgtEl>
                                          <p:spTgt spid="3"/>
                                        </p:tgtEl>
                                      </p:cBhvr>
                                    </p:animEffect>
                                    <p:set>
                                      <p:cBhvr>
                                        <p:cTn id="13" dur="1" fill="hold">
                                          <p:stCondLst>
                                            <p:cond delay="999"/>
                                          </p:stCondLst>
                                        </p:cTn>
                                        <p:tgtEl>
                                          <p:spTgt spid="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4165599" y="5554133"/>
            <a:ext cx="4299574" cy="584776"/>
          </a:xfrm>
          <a:prstGeom prst="rect">
            <a:avLst/>
          </a:prstGeom>
          <a:noFill/>
        </p:spPr>
        <p:txBody>
          <a:bodyPr wrap="none" rtlCol="0">
            <a:spAutoFit/>
          </a:bodyPr>
          <a:lstStyle/>
          <a:p>
            <a:r>
              <a:rPr lang="en-US" sz="3200" dirty="0" smtClean="0"/>
              <a:t>Animals have compasses</a:t>
            </a:r>
            <a:endParaRPr lang="en-US" sz="3200" dirty="0"/>
          </a:p>
        </p:txBody>
      </p:sp>
      <p:pic>
        <p:nvPicPr>
          <p:cNvPr id="3" name="Picture 2"/>
          <p:cNvPicPr>
            <a:picLocks noChangeAspect="1"/>
          </p:cNvPicPr>
          <p:nvPr/>
        </p:nvPicPr>
        <p:blipFill>
          <a:blip r:embed="rId2"/>
          <a:stretch>
            <a:fillRect/>
          </a:stretch>
        </p:blipFill>
        <p:spPr>
          <a:xfrm>
            <a:off x="3122735" y="1868488"/>
            <a:ext cx="2898530" cy="3121025"/>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lanetarium reversals.jpg" descr="/Users/pks/Documents/PKS Documents/Front Burner/Needing attention/Cruise - FIU summer 2011/Lecture 2 - orientation/Planetarium reversals.jpg"/>
          <p:cNvPicPr>
            <a:picLocks noChangeAspect="1"/>
          </p:cNvPicPr>
          <p:nvPr/>
        </p:nvPicPr>
        <p:blipFill>
          <a:blip r:embed="rId2" r:link="rId3"/>
          <a:srcRect l="3780" t="4945" r="82345" b="44625"/>
          <a:stretch>
            <a:fillRect/>
          </a:stretch>
        </p:blipFill>
        <p:spPr>
          <a:xfrm>
            <a:off x="4233338" y="977898"/>
            <a:ext cx="1211545" cy="5698067"/>
          </a:xfrm>
          <a:prstGeom prst="rect">
            <a:avLst/>
          </a:prstGeom>
        </p:spPr>
      </p:pic>
      <p:sp>
        <p:nvSpPr>
          <p:cNvPr id="9" name="TextBox 8"/>
          <p:cNvSpPr txBox="1"/>
          <p:nvPr/>
        </p:nvSpPr>
        <p:spPr>
          <a:xfrm>
            <a:off x="4304348" y="385224"/>
            <a:ext cx="1069524" cy="369332"/>
          </a:xfrm>
          <a:prstGeom prst="rect">
            <a:avLst/>
          </a:prstGeom>
          <a:noFill/>
        </p:spPr>
        <p:txBody>
          <a:bodyPr wrap="none" rtlCol="0">
            <a:spAutoFit/>
          </a:bodyPr>
          <a:lstStyle/>
          <a:p>
            <a:pPr algn="ctr"/>
            <a:r>
              <a:rPr lang="en-US" dirty="0" smtClean="0"/>
              <a:t>Outdoors</a:t>
            </a:r>
            <a:endParaRPr lang="en-US" dirty="0"/>
          </a:p>
        </p:txBody>
      </p:sp>
      <p:grpSp>
        <p:nvGrpSpPr>
          <p:cNvPr id="7" name="Group 25"/>
          <p:cNvGrpSpPr/>
          <p:nvPr/>
        </p:nvGrpSpPr>
        <p:grpSpPr>
          <a:xfrm>
            <a:off x="5935141" y="3826932"/>
            <a:ext cx="2929461" cy="2167467"/>
            <a:chOff x="5935141" y="3826932"/>
            <a:chExt cx="2929461" cy="2167467"/>
          </a:xfrm>
        </p:grpSpPr>
        <p:pic>
          <p:nvPicPr>
            <p:cNvPr id="18" name="Emlen_funnel.jpeg" descr="/Users/pks/Documents/PKS Documents/Front Burner/Needing attention/Cruise - FIU summer 2011/Lecture 2 - orientation/Richison site/Emlen_funnel.jpeg"/>
            <p:cNvPicPr>
              <a:picLocks noChangeAspect="1"/>
            </p:cNvPicPr>
            <p:nvPr/>
          </p:nvPicPr>
          <p:blipFill>
            <a:blip r:embed="rId4" r:link="rId5">
              <a:clrChange>
                <a:clrFrom>
                  <a:srgbClr val="FFFFFF"/>
                </a:clrFrom>
                <a:clrTo>
                  <a:srgbClr val="FFFFFF">
                    <a:alpha val="0"/>
                  </a:srgbClr>
                </a:clrTo>
              </a:clrChange>
            </a:blip>
            <a:srcRect l="15351" t="2741" r="13597" b="8644"/>
            <a:stretch>
              <a:fillRect/>
            </a:stretch>
          </p:blipFill>
          <p:spPr>
            <a:xfrm>
              <a:off x="6043671" y="3826932"/>
              <a:ext cx="2660073" cy="2167467"/>
            </a:xfrm>
            <a:prstGeom prst="rect">
              <a:avLst/>
            </a:prstGeom>
          </p:spPr>
        </p:pic>
        <p:sp>
          <p:nvSpPr>
            <p:cNvPr id="19" name="Rectangle 18"/>
            <p:cNvSpPr/>
            <p:nvPr/>
          </p:nvSpPr>
          <p:spPr>
            <a:xfrm>
              <a:off x="8149165" y="5554132"/>
              <a:ext cx="715437" cy="440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935141" y="5063064"/>
              <a:ext cx="440847" cy="330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77000" y="4800600"/>
              <a:ext cx="1600200" cy="38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98732" y="4004735"/>
              <a:ext cx="1117602"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043332" y="5850460"/>
              <a:ext cx="715437" cy="143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1" name="Group 20"/>
          <p:cNvGrpSpPr/>
          <p:nvPr/>
        </p:nvGrpSpPr>
        <p:grpSpPr>
          <a:xfrm>
            <a:off x="5935140" y="355595"/>
            <a:ext cx="3075519" cy="3124200"/>
            <a:chOff x="5935140" y="355595"/>
            <a:chExt cx="3075519" cy="3124200"/>
          </a:xfrm>
        </p:grpSpPr>
        <p:sp>
          <p:nvSpPr>
            <p:cNvPr id="22" name="Rectangle 21"/>
            <p:cNvSpPr/>
            <p:nvPr/>
          </p:nvSpPr>
          <p:spPr>
            <a:xfrm>
              <a:off x="5935140" y="355595"/>
              <a:ext cx="3075519" cy="3124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6" name="oricage.gif" descr="/Users/pks/Documents/PKS Documents/Front Burner/Needing attention/Cruise - FIU summer 2011/Lecture 2 - orientation/oricage.gif"/>
            <p:cNvPicPr>
              <a:picLocks noChangeAspect="1"/>
            </p:cNvPicPr>
            <p:nvPr/>
          </p:nvPicPr>
          <p:blipFill>
            <a:blip r:embed="rId6">
              <a:biLevel thresh="50000"/>
            </a:blip>
            <a:srcRect r="-484" b="33564"/>
            <a:stretch>
              <a:fillRect/>
            </a:stretch>
          </p:blipFill>
          <p:spPr>
            <a:xfrm>
              <a:off x="5935141" y="355595"/>
              <a:ext cx="3075518" cy="3045883"/>
            </a:xfrm>
            <a:prstGeom prst="rect">
              <a:avLst/>
            </a:prstGeom>
          </p:spPr>
        </p:pic>
        <p:sp>
          <p:nvSpPr>
            <p:cNvPr id="27" name="Arc 26"/>
            <p:cNvSpPr/>
            <p:nvPr/>
          </p:nvSpPr>
          <p:spPr>
            <a:xfrm>
              <a:off x="6290749" y="50799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8" name="Arc 27"/>
            <p:cNvSpPr/>
            <p:nvPr/>
          </p:nvSpPr>
          <p:spPr>
            <a:xfrm flipH="1" flipV="1">
              <a:off x="6273819" y="49106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lanetarium reversals.jpg" descr="/Users/pks/Documents/PKS Documents/Front Burner/Needing attention/Cruise - FIU summer 2011/Lecture 2 - orientation/Planetarium reversals.jpg"/>
          <p:cNvPicPr>
            <a:picLocks noChangeAspect="1"/>
          </p:cNvPicPr>
          <p:nvPr/>
        </p:nvPicPr>
        <p:blipFill>
          <a:blip r:embed="rId2" r:link="rId3"/>
          <a:srcRect l="82910" t="5470" r="2383" b="44625"/>
          <a:stretch>
            <a:fillRect/>
          </a:stretch>
        </p:blipFill>
        <p:spPr>
          <a:xfrm>
            <a:off x="4134418" y="1007536"/>
            <a:ext cx="1284253" cy="5638800"/>
          </a:xfrm>
          <a:prstGeom prst="rect">
            <a:avLst/>
          </a:prstGeom>
        </p:spPr>
      </p:pic>
      <p:sp>
        <p:nvSpPr>
          <p:cNvPr id="5" name="Rectangle 4"/>
          <p:cNvSpPr/>
          <p:nvPr/>
        </p:nvSpPr>
        <p:spPr>
          <a:xfrm>
            <a:off x="5935140" y="355595"/>
            <a:ext cx="3075519" cy="3124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4351877" y="355595"/>
            <a:ext cx="947157" cy="369332"/>
          </a:xfrm>
          <a:prstGeom prst="rect">
            <a:avLst/>
          </a:prstGeom>
          <a:noFill/>
        </p:spPr>
        <p:txBody>
          <a:bodyPr wrap="none" rtlCol="0">
            <a:spAutoFit/>
          </a:bodyPr>
          <a:lstStyle/>
          <a:p>
            <a:pPr algn="ctr"/>
            <a:r>
              <a:rPr lang="en-US" dirty="0" smtClean="0"/>
              <a:t>No stars</a:t>
            </a:r>
            <a:endParaRPr lang="en-US" dirty="0"/>
          </a:p>
        </p:txBody>
      </p:sp>
      <p:grpSp>
        <p:nvGrpSpPr>
          <p:cNvPr id="13" name="Group 25"/>
          <p:cNvGrpSpPr/>
          <p:nvPr/>
        </p:nvGrpSpPr>
        <p:grpSpPr>
          <a:xfrm>
            <a:off x="5935141" y="3826932"/>
            <a:ext cx="2929461" cy="2167467"/>
            <a:chOff x="5935141" y="3826932"/>
            <a:chExt cx="2929461" cy="2167467"/>
          </a:xfrm>
        </p:grpSpPr>
        <p:pic>
          <p:nvPicPr>
            <p:cNvPr id="18" name="Emlen_funnel.jpeg" descr="/Users/pks/Documents/PKS Documents/Front Burner/Needing attention/Cruise - FIU summer 2011/Lecture 2 - orientation/Richison site/Emlen_funnel.jpeg"/>
            <p:cNvPicPr>
              <a:picLocks noChangeAspect="1"/>
            </p:cNvPicPr>
            <p:nvPr/>
          </p:nvPicPr>
          <p:blipFill>
            <a:blip r:embed="rId4" r:link="rId5">
              <a:clrChange>
                <a:clrFrom>
                  <a:srgbClr val="FFFFFF"/>
                </a:clrFrom>
                <a:clrTo>
                  <a:srgbClr val="FFFFFF">
                    <a:alpha val="0"/>
                  </a:srgbClr>
                </a:clrTo>
              </a:clrChange>
            </a:blip>
            <a:srcRect l="15351" t="2741" r="13597" b="8644"/>
            <a:stretch>
              <a:fillRect/>
            </a:stretch>
          </p:blipFill>
          <p:spPr>
            <a:xfrm>
              <a:off x="6043671" y="3826932"/>
              <a:ext cx="2660073" cy="2167467"/>
            </a:xfrm>
            <a:prstGeom prst="rect">
              <a:avLst/>
            </a:prstGeom>
          </p:spPr>
        </p:pic>
        <p:sp>
          <p:nvSpPr>
            <p:cNvPr id="19" name="Rectangle 18"/>
            <p:cNvSpPr/>
            <p:nvPr/>
          </p:nvSpPr>
          <p:spPr>
            <a:xfrm>
              <a:off x="8149165" y="5554132"/>
              <a:ext cx="715437" cy="440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935141" y="5063064"/>
              <a:ext cx="440847" cy="330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77000" y="4800600"/>
              <a:ext cx="1600200" cy="38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98732" y="4004735"/>
              <a:ext cx="1117602"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043332" y="5850460"/>
              <a:ext cx="715437" cy="143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lanetarium reversals.jpg" descr="/Users/pks/Documents/PKS Documents/Front Burner/Needing attention/Cruise - FIU summer 2011/Lecture 2 - orientation/Planetarium reversals.jpg"/>
          <p:cNvPicPr>
            <a:picLocks noChangeAspect="1"/>
          </p:cNvPicPr>
          <p:nvPr/>
        </p:nvPicPr>
        <p:blipFill>
          <a:blip r:embed="rId2" r:link="rId3"/>
          <a:srcRect l="17655" t="4945" r="67660" b="44625"/>
          <a:stretch>
            <a:fillRect/>
          </a:stretch>
        </p:blipFill>
        <p:spPr>
          <a:xfrm>
            <a:off x="4174883" y="948269"/>
            <a:ext cx="1282300" cy="5698067"/>
          </a:xfrm>
          <a:prstGeom prst="rect">
            <a:avLst/>
          </a:prstGeom>
        </p:spPr>
      </p:pic>
      <p:sp>
        <p:nvSpPr>
          <p:cNvPr id="10" name="TextBox 9"/>
          <p:cNvSpPr txBox="1"/>
          <p:nvPr/>
        </p:nvSpPr>
        <p:spPr>
          <a:xfrm>
            <a:off x="4174883" y="355595"/>
            <a:ext cx="1326542" cy="369332"/>
          </a:xfrm>
          <a:prstGeom prst="rect">
            <a:avLst/>
          </a:prstGeom>
          <a:noFill/>
        </p:spPr>
        <p:txBody>
          <a:bodyPr wrap="none" rtlCol="0">
            <a:spAutoFit/>
          </a:bodyPr>
          <a:lstStyle/>
          <a:p>
            <a:pPr algn="ctr"/>
            <a:r>
              <a:rPr lang="en-US" dirty="0" smtClean="0"/>
              <a:t>Planetarium</a:t>
            </a:r>
            <a:endParaRPr lang="en-US" dirty="0"/>
          </a:p>
        </p:txBody>
      </p:sp>
      <p:grpSp>
        <p:nvGrpSpPr>
          <p:cNvPr id="7" name="Group 25"/>
          <p:cNvGrpSpPr/>
          <p:nvPr/>
        </p:nvGrpSpPr>
        <p:grpSpPr>
          <a:xfrm>
            <a:off x="5935141" y="3826932"/>
            <a:ext cx="2929461" cy="2167467"/>
            <a:chOff x="5935141" y="3826932"/>
            <a:chExt cx="2929461" cy="2167467"/>
          </a:xfrm>
        </p:grpSpPr>
        <p:pic>
          <p:nvPicPr>
            <p:cNvPr id="18" name="Emlen_funnel.jpeg" descr="/Users/pks/Documents/PKS Documents/Front Burner/Needing attention/Cruise - FIU summer 2011/Lecture 2 - orientation/Richison site/Emlen_funnel.jpeg"/>
            <p:cNvPicPr>
              <a:picLocks noChangeAspect="1"/>
            </p:cNvPicPr>
            <p:nvPr/>
          </p:nvPicPr>
          <p:blipFill>
            <a:blip r:embed="rId4" r:link="rId5">
              <a:clrChange>
                <a:clrFrom>
                  <a:srgbClr val="FFFFFF"/>
                </a:clrFrom>
                <a:clrTo>
                  <a:srgbClr val="FFFFFF">
                    <a:alpha val="0"/>
                  </a:srgbClr>
                </a:clrTo>
              </a:clrChange>
            </a:blip>
            <a:srcRect l="15351" t="2741" r="13597" b="8644"/>
            <a:stretch>
              <a:fillRect/>
            </a:stretch>
          </p:blipFill>
          <p:spPr>
            <a:xfrm>
              <a:off x="6043671" y="3826932"/>
              <a:ext cx="2660073" cy="2167467"/>
            </a:xfrm>
            <a:prstGeom prst="rect">
              <a:avLst/>
            </a:prstGeom>
          </p:spPr>
        </p:pic>
        <p:sp>
          <p:nvSpPr>
            <p:cNvPr id="19" name="Rectangle 18"/>
            <p:cNvSpPr/>
            <p:nvPr/>
          </p:nvSpPr>
          <p:spPr>
            <a:xfrm>
              <a:off x="8149165" y="5554132"/>
              <a:ext cx="715437" cy="440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935141" y="5063064"/>
              <a:ext cx="440847" cy="330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77000" y="4800600"/>
              <a:ext cx="1600200" cy="38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98732" y="4004735"/>
              <a:ext cx="1117602"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043332" y="5850460"/>
              <a:ext cx="715437" cy="143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grpSp>
        <p:nvGrpSpPr>
          <p:cNvPr id="29" name="Group 28"/>
          <p:cNvGrpSpPr/>
          <p:nvPr/>
        </p:nvGrpSpPr>
        <p:grpSpPr>
          <a:xfrm>
            <a:off x="5935140" y="355595"/>
            <a:ext cx="3075519" cy="3124200"/>
            <a:chOff x="5935140" y="355595"/>
            <a:chExt cx="3075519" cy="3124200"/>
          </a:xfrm>
        </p:grpSpPr>
        <p:sp>
          <p:nvSpPr>
            <p:cNvPr id="30" name="Rectangle 29"/>
            <p:cNvSpPr/>
            <p:nvPr/>
          </p:nvSpPr>
          <p:spPr>
            <a:xfrm>
              <a:off x="5935140" y="355595"/>
              <a:ext cx="3075519" cy="3124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1" name="oricage.gif" descr="/Users/pks/Documents/PKS Documents/Front Burner/Needing attention/Cruise - FIU summer 2011/Lecture 2 - orientation/oricage.gif"/>
            <p:cNvPicPr>
              <a:picLocks noChangeAspect="1"/>
            </p:cNvPicPr>
            <p:nvPr/>
          </p:nvPicPr>
          <p:blipFill>
            <a:blip r:embed="rId6">
              <a:biLevel thresh="50000"/>
            </a:blip>
            <a:srcRect r="-484" b="33564"/>
            <a:stretch>
              <a:fillRect/>
            </a:stretch>
          </p:blipFill>
          <p:spPr>
            <a:xfrm>
              <a:off x="5935141" y="355595"/>
              <a:ext cx="3075518" cy="3045883"/>
            </a:xfrm>
            <a:prstGeom prst="rect">
              <a:avLst/>
            </a:prstGeom>
          </p:spPr>
        </p:pic>
        <p:sp>
          <p:nvSpPr>
            <p:cNvPr id="32" name="Arc 31"/>
            <p:cNvSpPr/>
            <p:nvPr/>
          </p:nvSpPr>
          <p:spPr>
            <a:xfrm>
              <a:off x="6290749" y="50799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3" name="Arc 32"/>
            <p:cNvSpPr/>
            <p:nvPr/>
          </p:nvSpPr>
          <p:spPr>
            <a:xfrm flipH="1" flipV="1">
              <a:off x="6273819" y="49106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lanetarium reversals.jpg" descr="/Users/pks/Documents/PKS Documents/Front Burner/Needing attention/Cruise - FIU summer 2011/Lecture 2 - orientation/Planetarium reversals.jpg"/>
          <p:cNvPicPr>
            <a:picLocks noChangeAspect="1"/>
          </p:cNvPicPr>
          <p:nvPr/>
        </p:nvPicPr>
        <p:blipFill>
          <a:blip r:embed="rId2" r:link="rId3"/>
          <a:srcRect l="82910" t="5470" r="2383" b="44625"/>
          <a:stretch>
            <a:fillRect/>
          </a:stretch>
        </p:blipFill>
        <p:spPr>
          <a:xfrm>
            <a:off x="4064773" y="1007536"/>
            <a:ext cx="1284253" cy="5638800"/>
          </a:xfrm>
          <a:prstGeom prst="rect">
            <a:avLst/>
          </a:prstGeom>
        </p:spPr>
      </p:pic>
      <p:sp>
        <p:nvSpPr>
          <p:cNvPr id="10" name="TextBox 9"/>
          <p:cNvSpPr txBox="1"/>
          <p:nvPr/>
        </p:nvSpPr>
        <p:spPr>
          <a:xfrm>
            <a:off x="4073283" y="355595"/>
            <a:ext cx="1326542" cy="646331"/>
          </a:xfrm>
          <a:prstGeom prst="rect">
            <a:avLst/>
          </a:prstGeom>
          <a:noFill/>
        </p:spPr>
        <p:txBody>
          <a:bodyPr wrap="none" rtlCol="0">
            <a:spAutoFit/>
          </a:bodyPr>
          <a:lstStyle/>
          <a:p>
            <a:pPr algn="ctr"/>
            <a:r>
              <a:rPr lang="en-US" dirty="0" smtClean="0"/>
              <a:t>Planetarium</a:t>
            </a:r>
          </a:p>
          <a:p>
            <a:pPr algn="ctr"/>
            <a:r>
              <a:rPr lang="en-US" dirty="0" smtClean="0"/>
              <a:t>(no motion)</a:t>
            </a:r>
            <a:endParaRPr lang="en-US" dirty="0"/>
          </a:p>
        </p:txBody>
      </p:sp>
      <p:grpSp>
        <p:nvGrpSpPr>
          <p:cNvPr id="13" name="Group 25"/>
          <p:cNvGrpSpPr/>
          <p:nvPr/>
        </p:nvGrpSpPr>
        <p:grpSpPr>
          <a:xfrm>
            <a:off x="5935141" y="3826932"/>
            <a:ext cx="2929461" cy="2167467"/>
            <a:chOff x="5935141" y="3826932"/>
            <a:chExt cx="2929461" cy="2167467"/>
          </a:xfrm>
        </p:grpSpPr>
        <p:pic>
          <p:nvPicPr>
            <p:cNvPr id="18" name="Emlen_funnel.jpeg" descr="/Users/pks/Documents/PKS Documents/Front Burner/Needing attention/Cruise - FIU summer 2011/Lecture 2 - orientation/Richison site/Emlen_funnel.jpeg"/>
            <p:cNvPicPr>
              <a:picLocks noChangeAspect="1"/>
            </p:cNvPicPr>
            <p:nvPr/>
          </p:nvPicPr>
          <p:blipFill>
            <a:blip r:embed="rId4" r:link="rId5">
              <a:clrChange>
                <a:clrFrom>
                  <a:srgbClr val="FFFFFF"/>
                </a:clrFrom>
                <a:clrTo>
                  <a:srgbClr val="FFFFFF">
                    <a:alpha val="0"/>
                  </a:srgbClr>
                </a:clrTo>
              </a:clrChange>
            </a:blip>
            <a:srcRect l="15351" t="2741" r="13597" b="8644"/>
            <a:stretch>
              <a:fillRect/>
            </a:stretch>
          </p:blipFill>
          <p:spPr>
            <a:xfrm>
              <a:off x="6043671" y="3826932"/>
              <a:ext cx="2660073" cy="2167467"/>
            </a:xfrm>
            <a:prstGeom prst="rect">
              <a:avLst/>
            </a:prstGeom>
          </p:spPr>
        </p:pic>
        <p:sp>
          <p:nvSpPr>
            <p:cNvPr id="19" name="Rectangle 18"/>
            <p:cNvSpPr/>
            <p:nvPr/>
          </p:nvSpPr>
          <p:spPr>
            <a:xfrm>
              <a:off x="8149165" y="5554132"/>
              <a:ext cx="715437" cy="440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935141" y="5063064"/>
              <a:ext cx="440847" cy="330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77000" y="4800600"/>
              <a:ext cx="1600200" cy="38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98732" y="4004735"/>
              <a:ext cx="1117602"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043332" y="5850460"/>
              <a:ext cx="715437" cy="143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5935140" y="355595"/>
            <a:ext cx="3075519" cy="3124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oricage.gif" descr="/Users/pks/Documents/PKS Documents/Front Burner/Needing attention/Cruise - FIU summer 2011/Lecture 2 - orientation/oricage.gif"/>
          <p:cNvPicPr>
            <a:picLocks noChangeAspect="1"/>
          </p:cNvPicPr>
          <p:nvPr/>
        </p:nvPicPr>
        <p:blipFill>
          <a:blip r:embed="rId6">
            <a:biLevel thresh="50000"/>
          </a:blip>
          <a:srcRect r="-484" b="33564"/>
          <a:stretch>
            <a:fillRect/>
          </a:stretch>
        </p:blipFill>
        <p:spPr>
          <a:xfrm>
            <a:off x="5935141" y="355595"/>
            <a:ext cx="3075518" cy="3045883"/>
          </a:xfrm>
          <a:prstGeom prst="rect">
            <a:avLst/>
          </a:prstGeom>
        </p:spPr>
      </p:pic>
      <p:sp>
        <p:nvSpPr>
          <p:cNvPr id="26" name="Oval 25"/>
          <p:cNvSpPr/>
          <p:nvPr/>
        </p:nvSpPr>
        <p:spPr>
          <a:xfrm>
            <a:off x="5935141" y="2980255"/>
            <a:ext cx="541860" cy="49954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8521705" y="2912523"/>
            <a:ext cx="376763" cy="2667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ncomms9705-f2.jpg"/>
          <p:cNvPicPr>
            <a:picLocks noChangeAspect="1"/>
          </p:cNvPicPr>
          <p:nvPr/>
        </p:nvPicPr>
        <p:blipFill>
          <a:blip r:embed="rId2"/>
          <a:stretch>
            <a:fillRect/>
          </a:stretch>
        </p:blipFill>
        <p:spPr>
          <a:xfrm>
            <a:off x="1625602" y="758036"/>
            <a:ext cx="6875990" cy="4819009"/>
          </a:xfrm>
          <a:prstGeom prst="rect">
            <a:avLst/>
          </a:prstGeom>
        </p:spPr>
      </p:pic>
      <p:sp>
        <p:nvSpPr>
          <p:cNvPr id="4" name="TextBox 3"/>
          <p:cNvSpPr txBox="1"/>
          <p:nvPr/>
        </p:nvSpPr>
        <p:spPr>
          <a:xfrm>
            <a:off x="457200" y="5577045"/>
            <a:ext cx="8382000" cy="1169551"/>
          </a:xfrm>
          <a:prstGeom prst="rect">
            <a:avLst/>
          </a:prstGeom>
          <a:noFill/>
        </p:spPr>
        <p:txBody>
          <a:bodyPr wrap="square" rtlCol="0">
            <a:spAutoFit/>
          </a:bodyPr>
          <a:lstStyle/>
          <a:p>
            <a:r>
              <a:rPr lang="en-US" sz="1400" dirty="0" smtClean="0"/>
              <a:t>The red star represents the capture location of this eel in the SLE while it was performing its downstream migration. The magenta triangle represents the release location after tagging. The black dots are the mean reconstructed daily locations and the magenta line is the corresponding mean trajectory. A </a:t>
            </a:r>
            <a:r>
              <a:rPr lang="en-US" sz="1400" dirty="0" err="1" smtClean="0"/>
              <a:t>colour</a:t>
            </a:r>
            <a:r>
              <a:rPr lang="en-US" sz="1400" dirty="0" smtClean="0"/>
              <a:t> gradient is used to show the temporal dimension of the reconstructed trajectory (each day is represented by a </a:t>
            </a:r>
            <a:r>
              <a:rPr lang="en-US" sz="1400" dirty="0" err="1" smtClean="0"/>
              <a:t>colour</a:t>
            </a:r>
            <a:r>
              <a:rPr lang="en-US" sz="1400" dirty="0" smtClean="0"/>
              <a:t>). The range of potential daily locations is lowest for days 19–33.</a:t>
            </a:r>
            <a:endParaRPr lang="en-US" sz="1400" dirty="0"/>
          </a:p>
        </p:txBody>
      </p:sp>
      <p:sp>
        <p:nvSpPr>
          <p:cNvPr id="5" name="TextBox 4"/>
          <p:cNvSpPr txBox="1"/>
          <p:nvPr/>
        </p:nvSpPr>
        <p:spPr>
          <a:xfrm>
            <a:off x="457200" y="195702"/>
            <a:ext cx="6994524" cy="923330"/>
          </a:xfrm>
          <a:prstGeom prst="rect">
            <a:avLst/>
          </a:prstGeom>
          <a:noFill/>
        </p:spPr>
        <p:txBody>
          <a:bodyPr wrap="square" rtlCol="0">
            <a:spAutoFit/>
          </a:bodyPr>
          <a:lstStyle/>
          <a:p>
            <a:r>
              <a:rPr lang="en-US" dirty="0" err="1" smtClean="0"/>
              <a:t>Béguer</a:t>
            </a:r>
            <a:r>
              <a:rPr lang="en-US" dirty="0" err="1" smtClean="0"/>
              <a:t>-</a:t>
            </a:r>
            <a:r>
              <a:rPr lang="en-US" dirty="0" err="1" smtClean="0"/>
              <a:t>Pon</a:t>
            </a:r>
            <a:r>
              <a:rPr lang="en-US" dirty="0" smtClean="0"/>
              <a:t> M. et al. (2015) </a:t>
            </a:r>
            <a:r>
              <a:rPr lang="en-US" b="1" dirty="0" smtClean="0">
                <a:solidFill>
                  <a:schemeClr val="accent1">
                    <a:lumMod val="75000"/>
                  </a:schemeClr>
                </a:solidFill>
              </a:rPr>
              <a:t>Direct observations of American eels migrating across the continental shelf to the Sargasso </a:t>
            </a:r>
            <a:r>
              <a:rPr lang="en-US" b="1" dirty="0" smtClean="0">
                <a:solidFill>
                  <a:schemeClr val="accent1">
                    <a:lumMod val="75000"/>
                  </a:schemeClr>
                </a:solidFill>
              </a:rPr>
              <a:t>Sea.</a:t>
            </a:r>
          </a:p>
          <a:p>
            <a:r>
              <a:rPr lang="en-US" i="1" dirty="0" smtClean="0"/>
              <a:t>Nature </a:t>
            </a:r>
            <a:r>
              <a:rPr lang="en-US" i="1" dirty="0" smtClean="0"/>
              <a:t>Communications</a:t>
            </a:r>
            <a:r>
              <a:rPr lang="en-US" dirty="0" smtClean="0"/>
              <a:t> </a:t>
            </a:r>
            <a:r>
              <a:rPr lang="en-US" b="1" dirty="0" smtClean="0"/>
              <a:t>6</a:t>
            </a:r>
            <a:r>
              <a:rPr lang="en-US" dirty="0" smtClean="0"/>
              <a:t>,</a:t>
            </a:r>
            <a:r>
              <a:rPr lang="en-US" dirty="0" smtClean="0"/>
              <a:t> 8705</a:t>
            </a:r>
            <a:endParaRPr lang="en-US" dirty="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lanetarium reversals.jpg" descr="/Users/pks/Documents/PKS Documents/Front Burner/Needing attention/Cruise - FIU summer 2011/Lecture 2 - orientation/Planetarium reversals.jpg"/>
          <p:cNvPicPr>
            <a:picLocks noChangeAspect="1"/>
          </p:cNvPicPr>
          <p:nvPr/>
        </p:nvPicPr>
        <p:blipFill>
          <a:blip r:embed="rId2" r:link="rId3"/>
          <a:srcRect l="17655" t="4945" r="52556" b="44625"/>
          <a:stretch>
            <a:fillRect/>
          </a:stretch>
        </p:blipFill>
        <p:spPr>
          <a:xfrm>
            <a:off x="1533283" y="948269"/>
            <a:ext cx="2601135" cy="5698067"/>
          </a:xfrm>
          <a:prstGeom prst="rect">
            <a:avLst/>
          </a:prstGeom>
        </p:spPr>
      </p:pic>
      <p:sp>
        <p:nvSpPr>
          <p:cNvPr id="10" name="TextBox 9"/>
          <p:cNvSpPr txBox="1"/>
          <p:nvPr/>
        </p:nvSpPr>
        <p:spPr>
          <a:xfrm>
            <a:off x="1533283" y="355595"/>
            <a:ext cx="1326542" cy="369332"/>
          </a:xfrm>
          <a:prstGeom prst="rect">
            <a:avLst/>
          </a:prstGeom>
          <a:noFill/>
        </p:spPr>
        <p:txBody>
          <a:bodyPr wrap="none" rtlCol="0">
            <a:spAutoFit/>
          </a:bodyPr>
          <a:lstStyle/>
          <a:p>
            <a:pPr algn="ctr"/>
            <a:r>
              <a:rPr lang="en-US" dirty="0" smtClean="0"/>
              <a:t>Planetarium</a:t>
            </a:r>
            <a:endParaRPr lang="en-US" dirty="0"/>
          </a:p>
        </p:txBody>
      </p:sp>
      <p:sp>
        <p:nvSpPr>
          <p:cNvPr id="11" name="TextBox 10"/>
          <p:cNvSpPr txBox="1"/>
          <p:nvPr/>
        </p:nvSpPr>
        <p:spPr>
          <a:xfrm>
            <a:off x="2815583" y="355595"/>
            <a:ext cx="1326542" cy="646331"/>
          </a:xfrm>
          <a:prstGeom prst="rect">
            <a:avLst/>
          </a:prstGeom>
          <a:noFill/>
        </p:spPr>
        <p:txBody>
          <a:bodyPr wrap="none" rtlCol="0">
            <a:spAutoFit/>
          </a:bodyPr>
          <a:lstStyle/>
          <a:p>
            <a:pPr algn="ctr"/>
            <a:r>
              <a:rPr lang="en-US" dirty="0" smtClean="0"/>
              <a:t>Planetarium</a:t>
            </a:r>
          </a:p>
          <a:p>
            <a:pPr algn="ctr"/>
            <a:r>
              <a:rPr lang="en-US" dirty="0" smtClean="0"/>
              <a:t>Reversed</a:t>
            </a:r>
            <a:endParaRPr lang="en-US" dirty="0"/>
          </a:p>
        </p:txBody>
      </p:sp>
      <p:sp>
        <p:nvSpPr>
          <p:cNvPr id="29" name="TextBox 28"/>
          <p:cNvSpPr txBox="1"/>
          <p:nvPr/>
        </p:nvSpPr>
        <p:spPr>
          <a:xfrm>
            <a:off x="4608598" y="3632195"/>
            <a:ext cx="1326542" cy="646331"/>
          </a:xfrm>
          <a:prstGeom prst="rect">
            <a:avLst/>
          </a:prstGeom>
          <a:noFill/>
        </p:spPr>
        <p:txBody>
          <a:bodyPr wrap="none" rtlCol="0">
            <a:spAutoFit/>
          </a:bodyPr>
          <a:lstStyle/>
          <a:p>
            <a:pPr algn="ctr"/>
            <a:r>
              <a:rPr lang="en-US" dirty="0" smtClean="0"/>
              <a:t>Planetarium</a:t>
            </a:r>
          </a:p>
          <a:p>
            <a:pPr algn="ctr"/>
            <a:r>
              <a:rPr lang="en-US" dirty="0" smtClean="0"/>
              <a:t>Reversed</a:t>
            </a:r>
            <a:endParaRPr lang="en-US" dirty="0"/>
          </a:p>
        </p:txBody>
      </p:sp>
      <p:sp>
        <p:nvSpPr>
          <p:cNvPr id="30" name="TextBox 29"/>
          <p:cNvSpPr txBox="1"/>
          <p:nvPr/>
        </p:nvSpPr>
        <p:spPr>
          <a:xfrm>
            <a:off x="4608598" y="355595"/>
            <a:ext cx="1326542" cy="369332"/>
          </a:xfrm>
          <a:prstGeom prst="rect">
            <a:avLst/>
          </a:prstGeom>
          <a:noFill/>
        </p:spPr>
        <p:txBody>
          <a:bodyPr wrap="none" rtlCol="0">
            <a:spAutoFit/>
          </a:bodyPr>
          <a:lstStyle/>
          <a:p>
            <a:pPr algn="ctr"/>
            <a:r>
              <a:rPr lang="en-US" dirty="0" smtClean="0"/>
              <a:t>Planetarium</a:t>
            </a:r>
            <a:endParaRPr lang="en-US" dirty="0"/>
          </a:p>
        </p:txBody>
      </p:sp>
      <p:grpSp>
        <p:nvGrpSpPr>
          <p:cNvPr id="31" name="Group 30"/>
          <p:cNvGrpSpPr/>
          <p:nvPr/>
        </p:nvGrpSpPr>
        <p:grpSpPr>
          <a:xfrm>
            <a:off x="5935140" y="355595"/>
            <a:ext cx="3075519" cy="3124200"/>
            <a:chOff x="5935140" y="355595"/>
            <a:chExt cx="3075519" cy="3124200"/>
          </a:xfrm>
        </p:grpSpPr>
        <p:sp>
          <p:nvSpPr>
            <p:cNvPr id="32" name="Rectangle 31"/>
            <p:cNvSpPr/>
            <p:nvPr/>
          </p:nvSpPr>
          <p:spPr>
            <a:xfrm>
              <a:off x="5935140" y="355595"/>
              <a:ext cx="3075519" cy="3124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3" name="oricage.gif" descr="/Users/pks/Documents/PKS Documents/Front Burner/Needing attention/Cruise - FIU summer 2011/Lecture 2 - orientation/oricage.gif"/>
            <p:cNvPicPr>
              <a:picLocks noChangeAspect="1"/>
            </p:cNvPicPr>
            <p:nvPr/>
          </p:nvPicPr>
          <p:blipFill>
            <a:blip r:embed="rId4">
              <a:biLevel thresh="50000"/>
            </a:blip>
            <a:srcRect r="-484" b="33564"/>
            <a:stretch>
              <a:fillRect/>
            </a:stretch>
          </p:blipFill>
          <p:spPr>
            <a:xfrm>
              <a:off x="5935141" y="355595"/>
              <a:ext cx="3075518" cy="3045883"/>
            </a:xfrm>
            <a:prstGeom prst="rect">
              <a:avLst/>
            </a:prstGeom>
          </p:spPr>
        </p:pic>
        <p:sp>
          <p:nvSpPr>
            <p:cNvPr id="34" name="Arc 33"/>
            <p:cNvSpPr/>
            <p:nvPr/>
          </p:nvSpPr>
          <p:spPr>
            <a:xfrm>
              <a:off x="6290749" y="50799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35" name="Arc 34"/>
            <p:cNvSpPr/>
            <p:nvPr/>
          </p:nvSpPr>
          <p:spPr>
            <a:xfrm flipH="1" flipV="1">
              <a:off x="6273819" y="49106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grpSp>
        <p:nvGrpSpPr>
          <p:cNvPr id="41" name="Group 40"/>
          <p:cNvGrpSpPr/>
          <p:nvPr/>
        </p:nvGrpSpPr>
        <p:grpSpPr>
          <a:xfrm>
            <a:off x="5935141" y="3632195"/>
            <a:ext cx="3075519" cy="3124200"/>
            <a:chOff x="5935140" y="355595"/>
            <a:chExt cx="3075519" cy="3124200"/>
          </a:xfrm>
        </p:grpSpPr>
        <p:sp>
          <p:nvSpPr>
            <p:cNvPr id="42" name="Rectangle 41"/>
            <p:cNvSpPr/>
            <p:nvPr/>
          </p:nvSpPr>
          <p:spPr>
            <a:xfrm>
              <a:off x="5935140" y="355595"/>
              <a:ext cx="3075519" cy="3124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3" name="oricage.gif" descr="/Users/pks/Documents/PKS Documents/Front Burner/Needing attention/Cruise - FIU summer 2011/Lecture 2 - orientation/oricage.gif"/>
            <p:cNvPicPr>
              <a:picLocks noChangeAspect="1"/>
            </p:cNvPicPr>
            <p:nvPr/>
          </p:nvPicPr>
          <p:blipFill>
            <a:blip r:embed="rId4">
              <a:biLevel thresh="50000"/>
            </a:blip>
            <a:srcRect r="-484" b="33564"/>
            <a:stretch>
              <a:fillRect/>
            </a:stretch>
          </p:blipFill>
          <p:spPr>
            <a:xfrm flipH="1" flipV="1">
              <a:off x="5935141" y="355595"/>
              <a:ext cx="3075518" cy="3045883"/>
            </a:xfrm>
            <a:prstGeom prst="rect">
              <a:avLst/>
            </a:prstGeom>
          </p:spPr>
        </p:pic>
        <p:sp>
          <p:nvSpPr>
            <p:cNvPr id="44" name="Arc 43"/>
            <p:cNvSpPr/>
            <p:nvPr/>
          </p:nvSpPr>
          <p:spPr>
            <a:xfrm>
              <a:off x="6290749" y="50799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45" name="Arc 44"/>
            <p:cNvSpPr/>
            <p:nvPr/>
          </p:nvSpPr>
          <p:spPr>
            <a:xfrm flipH="1" flipV="1">
              <a:off x="6273819" y="49106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lanetarium reversals.jpg" descr="/Users/pks/Documents/PKS Documents/Front Burner/Needing attention/Cruise - FIU summer 2011/Lecture 2 - orientation/Planetarium reversals.jpg"/>
          <p:cNvPicPr>
            <a:picLocks noChangeAspect="1"/>
          </p:cNvPicPr>
          <p:nvPr/>
        </p:nvPicPr>
        <p:blipFill>
          <a:blip r:embed="rId2" r:link="rId3"/>
          <a:srcRect l="17655" t="4945" r="67153" b="44625"/>
          <a:stretch>
            <a:fillRect/>
          </a:stretch>
        </p:blipFill>
        <p:spPr>
          <a:xfrm>
            <a:off x="4191816" y="948269"/>
            <a:ext cx="1326542" cy="5698067"/>
          </a:xfrm>
          <a:prstGeom prst="rect">
            <a:avLst/>
          </a:prstGeom>
        </p:spPr>
      </p:pic>
      <p:sp>
        <p:nvSpPr>
          <p:cNvPr id="10" name="TextBox 9"/>
          <p:cNvSpPr txBox="1"/>
          <p:nvPr/>
        </p:nvSpPr>
        <p:spPr>
          <a:xfrm>
            <a:off x="4191816" y="355595"/>
            <a:ext cx="1326542" cy="646331"/>
          </a:xfrm>
          <a:prstGeom prst="rect">
            <a:avLst/>
          </a:prstGeom>
          <a:noFill/>
        </p:spPr>
        <p:txBody>
          <a:bodyPr wrap="none" rtlCol="0">
            <a:spAutoFit/>
          </a:bodyPr>
          <a:lstStyle/>
          <a:p>
            <a:pPr algn="ctr"/>
            <a:r>
              <a:rPr lang="en-US" dirty="0" smtClean="0"/>
              <a:t>Planetarium</a:t>
            </a:r>
          </a:p>
          <a:p>
            <a:pPr algn="ctr"/>
            <a:r>
              <a:rPr lang="en-US" dirty="0" smtClean="0"/>
              <a:t>star donut</a:t>
            </a:r>
            <a:endParaRPr lang="en-US" dirty="0"/>
          </a:p>
        </p:txBody>
      </p:sp>
      <p:grpSp>
        <p:nvGrpSpPr>
          <p:cNvPr id="13" name="Group 25"/>
          <p:cNvGrpSpPr/>
          <p:nvPr/>
        </p:nvGrpSpPr>
        <p:grpSpPr>
          <a:xfrm>
            <a:off x="5935141" y="3826932"/>
            <a:ext cx="2929461" cy="2167467"/>
            <a:chOff x="5935141" y="3826932"/>
            <a:chExt cx="2929461" cy="2167467"/>
          </a:xfrm>
        </p:grpSpPr>
        <p:pic>
          <p:nvPicPr>
            <p:cNvPr id="18" name="Emlen_funnel.jpeg" descr="/Users/pks/Documents/PKS Documents/Front Burner/Needing attention/Cruise - FIU summer 2011/Lecture 2 - orientation/Richison site/Emlen_funnel.jpeg"/>
            <p:cNvPicPr>
              <a:picLocks noChangeAspect="1"/>
            </p:cNvPicPr>
            <p:nvPr/>
          </p:nvPicPr>
          <p:blipFill>
            <a:blip r:embed="rId4" r:link="rId5">
              <a:clrChange>
                <a:clrFrom>
                  <a:srgbClr val="FFFFFF"/>
                </a:clrFrom>
                <a:clrTo>
                  <a:srgbClr val="FFFFFF">
                    <a:alpha val="0"/>
                  </a:srgbClr>
                </a:clrTo>
              </a:clrChange>
            </a:blip>
            <a:srcRect l="15351" t="2741" r="13597" b="8644"/>
            <a:stretch>
              <a:fillRect/>
            </a:stretch>
          </p:blipFill>
          <p:spPr>
            <a:xfrm>
              <a:off x="6043671" y="3826932"/>
              <a:ext cx="2660073" cy="2167467"/>
            </a:xfrm>
            <a:prstGeom prst="rect">
              <a:avLst/>
            </a:prstGeom>
          </p:spPr>
        </p:pic>
        <p:sp>
          <p:nvSpPr>
            <p:cNvPr id="19" name="Rectangle 18"/>
            <p:cNvSpPr/>
            <p:nvPr/>
          </p:nvSpPr>
          <p:spPr>
            <a:xfrm>
              <a:off x="8149165" y="5554132"/>
              <a:ext cx="715437" cy="44026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Rectangle 19"/>
            <p:cNvSpPr/>
            <p:nvPr/>
          </p:nvSpPr>
          <p:spPr>
            <a:xfrm>
              <a:off x="5935141" y="5063064"/>
              <a:ext cx="440847" cy="330204"/>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Rectangle 22"/>
            <p:cNvSpPr/>
            <p:nvPr/>
          </p:nvSpPr>
          <p:spPr>
            <a:xfrm>
              <a:off x="6477000" y="4800600"/>
              <a:ext cx="1600200" cy="38099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Rectangle 23"/>
            <p:cNvSpPr/>
            <p:nvPr/>
          </p:nvSpPr>
          <p:spPr>
            <a:xfrm>
              <a:off x="6798732" y="4004735"/>
              <a:ext cx="1117602" cy="3386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8043332" y="5850460"/>
              <a:ext cx="715437" cy="14393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5" name="Rectangle 4"/>
          <p:cNvSpPr/>
          <p:nvPr/>
        </p:nvSpPr>
        <p:spPr>
          <a:xfrm>
            <a:off x="5935140" y="355595"/>
            <a:ext cx="3075519" cy="3124200"/>
          </a:xfrm>
          <a:prstGeom prst="rect">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6" name="oricage.gif" descr="/Users/pks/Documents/PKS Documents/Front Burner/Needing attention/Cruise - FIU summer 2011/Lecture 2 - orientation/oricage.gif"/>
          <p:cNvPicPr>
            <a:picLocks noChangeAspect="1"/>
          </p:cNvPicPr>
          <p:nvPr/>
        </p:nvPicPr>
        <p:blipFill>
          <a:blip r:embed="rId6">
            <a:biLevel thresh="50000"/>
          </a:blip>
          <a:srcRect r="-484" b="33564"/>
          <a:stretch>
            <a:fillRect/>
          </a:stretch>
        </p:blipFill>
        <p:spPr>
          <a:xfrm>
            <a:off x="5935141" y="355595"/>
            <a:ext cx="3075518" cy="3045883"/>
          </a:xfrm>
          <a:prstGeom prst="rect">
            <a:avLst/>
          </a:prstGeom>
        </p:spPr>
      </p:pic>
      <p:sp>
        <p:nvSpPr>
          <p:cNvPr id="7" name="Oval 6"/>
          <p:cNvSpPr/>
          <p:nvPr/>
        </p:nvSpPr>
        <p:spPr>
          <a:xfrm>
            <a:off x="6731007" y="1219195"/>
            <a:ext cx="1354667" cy="1253066"/>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Arc 7"/>
          <p:cNvSpPr/>
          <p:nvPr/>
        </p:nvSpPr>
        <p:spPr>
          <a:xfrm>
            <a:off x="6290749" y="50799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1" name="Arc 20"/>
          <p:cNvSpPr/>
          <p:nvPr/>
        </p:nvSpPr>
        <p:spPr>
          <a:xfrm flipH="1" flipV="1">
            <a:off x="6273819" y="491062"/>
            <a:ext cx="2412995" cy="2489193"/>
          </a:xfrm>
          <a:prstGeom prst="arc">
            <a:avLst/>
          </a:prstGeom>
          <a:ln w="63500" cap="flat">
            <a:solidFill>
              <a:schemeClr val="bg1"/>
            </a:solidFill>
            <a:round/>
            <a:headEnd type="triangle" w="lg" len="med"/>
            <a:tailEnd type="non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6" name="Oval 25"/>
          <p:cNvSpPr/>
          <p:nvPr/>
        </p:nvSpPr>
        <p:spPr>
          <a:xfrm>
            <a:off x="5935141" y="2980255"/>
            <a:ext cx="541860" cy="49954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8521705" y="2912523"/>
            <a:ext cx="376763" cy="266700"/>
          </a:xfrm>
          <a:prstGeom prst="ellipse">
            <a:avLst/>
          </a:prstGeom>
          <a:solidFill>
            <a:schemeClr val="tx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6" name="Group 25"/>
          <p:cNvGrpSpPr/>
          <p:nvPr/>
        </p:nvGrpSpPr>
        <p:grpSpPr>
          <a:xfrm>
            <a:off x="1642537" y="459933"/>
            <a:ext cx="6383863" cy="6398067"/>
            <a:chOff x="1642537" y="459933"/>
            <a:chExt cx="6383863" cy="6398067"/>
          </a:xfrm>
        </p:grpSpPr>
        <p:sp>
          <p:nvSpPr>
            <p:cNvPr id="12" name="Rectangle 11"/>
            <p:cNvSpPr/>
            <p:nvPr/>
          </p:nvSpPr>
          <p:spPr>
            <a:xfrm>
              <a:off x="4601458" y="2058441"/>
              <a:ext cx="544597" cy="6000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0" name="Picture 9" descr="polarizedlight.jpeg"/>
            <p:cNvPicPr>
              <a:picLocks noChangeAspect="1"/>
            </p:cNvPicPr>
            <p:nvPr/>
          </p:nvPicPr>
          <p:blipFill>
            <a:blip r:embed="rId3"/>
            <a:stretch>
              <a:fillRect/>
            </a:stretch>
          </p:blipFill>
          <p:spPr>
            <a:xfrm>
              <a:off x="1642537" y="459933"/>
              <a:ext cx="5808133" cy="6247792"/>
            </a:xfrm>
            <a:prstGeom prst="rect">
              <a:avLst/>
            </a:prstGeom>
          </p:spPr>
        </p:pic>
        <p:sp>
          <p:nvSpPr>
            <p:cNvPr id="13" name="Rectangle 12"/>
            <p:cNvSpPr/>
            <p:nvPr/>
          </p:nvSpPr>
          <p:spPr>
            <a:xfrm>
              <a:off x="5850470" y="6180667"/>
              <a:ext cx="1600200" cy="6773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4" name="Rectangle 13"/>
            <p:cNvSpPr/>
            <p:nvPr/>
          </p:nvSpPr>
          <p:spPr>
            <a:xfrm>
              <a:off x="2040467" y="3759199"/>
              <a:ext cx="1634066" cy="174413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5" name="Rectangle 14"/>
            <p:cNvSpPr/>
            <p:nvPr/>
          </p:nvSpPr>
          <p:spPr>
            <a:xfrm>
              <a:off x="2403913" y="5566832"/>
              <a:ext cx="2171703" cy="389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Oval 16"/>
            <p:cNvSpPr/>
            <p:nvPr/>
          </p:nvSpPr>
          <p:spPr>
            <a:xfrm>
              <a:off x="5575306" y="2607739"/>
              <a:ext cx="2451094" cy="900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Oval 17"/>
            <p:cNvSpPr/>
            <p:nvPr/>
          </p:nvSpPr>
          <p:spPr>
            <a:xfrm>
              <a:off x="3597275" y="3804391"/>
              <a:ext cx="652980" cy="900200"/>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601458" y="2805959"/>
              <a:ext cx="575722" cy="473075"/>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4204583" y="3431434"/>
              <a:ext cx="575722" cy="473075"/>
            </a:xfrm>
            <a:prstGeom prst="ellipse">
              <a:avLst/>
            </a:prstGeom>
            <a:solidFill>
              <a:srgbClr val="CC0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5632457" y="2936874"/>
              <a:ext cx="368294" cy="5414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5866345" y="3017846"/>
              <a:ext cx="368294" cy="5414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6050492" y="3062296"/>
              <a:ext cx="368294" cy="541425"/>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257233" y="3927845"/>
              <a:ext cx="229483" cy="494930"/>
            </a:xfrm>
            <a:prstGeom prst="ellipse">
              <a:avLst/>
            </a:prstGeom>
            <a:gradFill flip="none" rotWithShape="1">
              <a:gsLst>
                <a:gs pos="0">
                  <a:schemeClr val="bg1">
                    <a:lumMod val="65000"/>
                  </a:schemeClr>
                </a:gs>
                <a:gs pos="100000">
                  <a:schemeClr val="bg1">
                    <a:lumMod val="75000"/>
                  </a:schemeClr>
                </a:gs>
              </a:gsLst>
              <a:lin ang="3060000" scaled="0"/>
              <a:tileRect/>
            </a:gra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Rectangle 24"/>
            <p:cNvSpPr/>
            <p:nvPr/>
          </p:nvSpPr>
          <p:spPr>
            <a:xfrm>
              <a:off x="2759513" y="5473699"/>
              <a:ext cx="2171703" cy="38946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2" name="Group 11"/>
          <p:cNvGrpSpPr/>
          <p:nvPr/>
        </p:nvGrpSpPr>
        <p:grpSpPr>
          <a:xfrm>
            <a:off x="2401574" y="1261540"/>
            <a:ext cx="4472038" cy="4237612"/>
            <a:chOff x="3080569" y="2161001"/>
            <a:chExt cx="2678402" cy="2537999"/>
          </a:xfrm>
        </p:grpSpPr>
        <p:pic>
          <p:nvPicPr>
            <p:cNvPr id="5" name="Picture 3"/>
            <p:cNvPicPr>
              <a:picLocks noChangeAspect="1" noChangeArrowheads="1"/>
            </p:cNvPicPr>
            <p:nvPr/>
          </p:nvPicPr>
          <p:blipFill>
            <a:blip r:embed="rId2"/>
            <a:srcRect l="39383" t="22366" r="29795" b="57556"/>
            <a:stretch>
              <a:fillRect/>
            </a:stretch>
          </p:blipFill>
          <p:spPr bwMode="auto">
            <a:xfrm>
              <a:off x="3080569" y="2161001"/>
              <a:ext cx="2678402" cy="2537999"/>
            </a:xfrm>
            <a:prstGeom prst="rect">
              <a:avLst/>
            </a:prstGeom>
            <a:noFill/>
            <a:ln w="9525">
              <a:noFill/>
              <a:round/>
              <a:headEnd/>
              <a:tailEnd/>
            </a:ln>
            <a:effectLst/>
          </p:spPr>
        </p:pic>
        <p:sp>
          <p:nvSpPr>
            <p:cNvPr id="6" name="Rectangle 5"/>
            <p:cNvSpPr/>
            <p:nvPr/>
          </p:nvSpPr>
          <p:spPr>
            <a:xfrm>
              <a:off x="3080569" y="2161001"/>
              <a:ext cx="367193" cy="479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rot="5400000" flipH="1" flipV="1">
              <a:off x="5010197" y="2247130"/>
              <a:ext cx="224367" cy="1327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9" name="TextBox 8"/>
          <p:cNvSpPr txBox="1"/>
          <p:nvPr/>
        </p:nvSpPr>
        <p:spPr>
          <a:xfrm>
            <a:off x="5052365" y="5622147"/>
            <a:ext cx="3642493" cy="954107"/>
          </a:xfrm>
          <a:prstGeom prst="rect">
            <a:avLst/>
          </a:prstGeom>
          <a:noFill/>
        </p:spPr>
        <p:txBody>
          <a:bodyPr wrap="none" rtlCol="0">
            <a:spAutoFit/>
          </a:bodyPr>
          <a:lstStyle/>
          <a:p>
            <a:pPr algn="r"/>
            <a:r>
              <a:rPr lang="en-US" sz="2800" dirty="0" smtClean="0"/>
              <a:t>Polarized light at sunset</a:t>
            </a:r>
          </a:p>
          <a:p>
            <a:pPr algn="r"/>
            <a:r>
              <a:rPr lang="en-US" sz="2800" dirty="0" smtClean="0"/>
              <a:t>on a cloudy day</a:t>
            </a:r>
            <a:endParaRPr lang="en-US" sz="2800" dirty="0"/>
          </a:p>
        </p:txBody>
      </p:sp>
      <p:sp>
        <p:nvSpPr>
          <p:cNvPr id="8" name="TextBox 7"/>
          <p:cNvSpPr txBox="1"/>
          <p:nvPr/>
        </p:nvSpPr>
        <p:spPr>
          <a:xfrm>
            <a:off x="5887698" y="850848"/>
            <a:ext cx="2606345" cy="954107"/>
          </a:xfrm>
          <a:prstGeom prst="rect">
            <a:avLst/>
          </a:prstGeom>
          <a:noFill/>
        </p:spPr>
        <p:txBody>
          <a:bodyPr wrap="square" rtlCol="0">
            <a:spAutoFit/>
          </a:bodyPr>
          <a:lstStyle/>
          <a:p>
            <a:r>
              <a:rPr lang="en-US" sz="2800" dirty="0" smtClean="0">
                <a:solidFill>
                  <a:srgbClr val="FF0000"/>
                </a:solidFill>
              </a:rPr>
              <a:t>sun’s location</a:t>
            </a:r>
          </a:p>
          <a:p>
            <a:r>
              <a:rPr lang="en-US" sz="2800" dirty="0" smtClean="0">
                <a:solidFill>
                  <a:srgbClr val="FF0000"/>
                </a:solidFill>
              </a:rPr>
              <a:t>   behind clouds</a:t>
            </a:r>
            <a:endParaRPr lang="en-US" sz="2800" dirty="0">
              <a:solidFill>
                <a:srgbClr val="FF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11"/>
          <p:cNvGrpSpPr/>
          <p:nvPr/>
        </p:nvGrpSpPr>
        <p:grpSpPr>
          <a:xfrm>
            <a:off x="2401574" y="1261540"/>
            <a:ext cx="4472038" cy="4237612"/>
            <a:chOff x="3080569" y="2161001"/>
            <a:chExt cx="2678402" cy="2537999"/>
          </a:xfrm>
        </p:grpSpPr>
        <p:pic>
          <p:nvPicPr>
            <p:cNvPr id="5" name="Picture 3"/>
            <p:cNvPicPr>
              <a:picLocks noChangeAspect="1" noChangeArrowheads="1"/>
            </p:cNvPicPr>
            <p:nvPr/>
          </p:nvPicPr>
          <p:blipFill>
            <a:blip r:embed="rId3"/>
            <a:srcRect l="39383" t="22366" r="29795" b="57556"/>
            <a:stretch>
              <a:fillRect/>
            </a:stretch>
          </p:blipFill>
          <p:spPr bwMode="auto">
            <a:xfrm>
              <a:off x="3080569" y="2161001"/>
              <a:ext cx="2678402" cy="2537999"/>
            </a:xfrm>
            <a:prstGeom prst="rect">
              <a:avLst/>
            </a:prstGeom>
            <a:noFill/>
            <a:ln w="9525">
              <a:noFill/>
              <a:round/>
              <a:headEnd/>
              <a:tailEnd/>
            </a:ln>
            <a:effectLst/>
          </p:spPr>
        </p:pic>
        <p:sp>
          <p:nvSpPr>
            <p:cNvPr id="6" name="Rectangle 5"/>
            <p:cNvSpPr/>
            <p:nvPr/>
          </p:nvSpPr>
          <p:spPr>
            <a:xfrm>
              <a:off x="3080569" y="2161001"/>
              <a:ext cx="367193" cy="47922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4" name="Straight Connector 13"/>
            <p:cNvCxnSpPr/>
            <p:nvPr/>
          </p:nvCxnSpPr>
          <p:spPr>
            <a:xfrm rot="5400000" flipH="1" flipV="1">
              <a:off x="5010197" y="2247130"/>
              <a:ext cx="224367" cy="132776"/>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8" name="TextBox 7"/>
          <p:cNvSpPr txBox="1"/>
          <p:nvPr/>
        </p:nvSpPr>
        <p:spPr>
          <a:xfrm>
            <a:off x="5887698" y="850848"/>
            <a:ext cx="2606345" cy="954107"/>
          </a:xfrm>
          <a:prstGeom prst="rect">
            <a:avLst/>
          </a:prstGeom>
          <a:noFill/>
        </p:spPr>
        <p:txBody>
          <a:bodyPr wrap="square" rtlCol="0">
            <a:spAutoFit/>
          </a:bodyPr>
          <a:lstStyle/>
          <a:p>
            <a:r>
              <a:rPr lang="en-US" sz="2800" dirty="0" smtClean="0">
                <a:solidFill>
                  <a:srgbClr val="FF0000"/>
                </a:solidFill>
              </a:rPr>
              <a:t>sun’s location</a:t>
            </a:r>
          </a:p>
          <a:p>
            <a:r>
              <a:rPr lang="en-US" sz="2800" dirty="0" smtClean="0">
                <a:solidFill>
                  <a:srgbClr val="FF0000"/>
                </a:solidFill>
              </a:rPr>
              <a:t>   behind clouds</a:t>
            </a:r>
            <a:endParaRPr lang="en-US" sz="2800" dirty="0">
              <a:solidFill>
                <a:srgbClr val="FF0000"/>
              </a:solidFill>
            </a:endParaRPr>
          </a:p>
        </p:txBody>
      </p:sp>
      <p:cxnSp>
        <p:nvCxnSpPr>
          <p:cNvPr id="11" name="Straight Connector 10"/>
          <p:cNvCxnSpPr/>
          <p:nvPr/>
        </p:nvCxnSpPr>
        <p:spPr>
          <a:xfrm>
            <a:off x="1659467" y="1804955"/>
            <a:ext cx="5842000" cy="3054912"/>
          </a:xfrm>
          <a:prstGeom prst="line">
            <a:avLst/>
          </a:prstGeom>
        </p:spPr>
        <p:style>
          <a:lnRef idx="2">
            <a:schemeClr val="accent1"/>
          </a:lnRef>
          <a:fillRef idx="0">
            <a:schemeClr val="accent1"/>
          </a:fillRef>
          <a:effectRef idx="1">
            <a:schemeClr val="accent1"/>
          </a:effectRef>
          <a:fontRef idx="minor">
            <a:schemeClr val="tx1"/>
          </a:fontRef>
        </p:style>
      </p:cxnSp>
      <p:sp>
        <p:nvSpPr>
          <p:cNvPr id="15" name="TextBox 14"/>
          <p:cNvSpPr txBox="1"/>
          <p:nvPr/>
        </p:nvSpPr>
        <p:spPr>
          <a:xfrm>
            <a:off x="5052365" y="5622147"/>
            <a:ext cx="3642493" cy="954107"/>
          </a:xfrm>
          <a:prstGeom prst="rect">
            <a:avLst/>
          </a:prstGeom>
          <a:noFill/>
        </p:spPr>
        <p:txBody>
          <a:bodyPr wrap="none" rtlCol="0">
            <a:spAutoFit/>
          </a:bodyPr>
          <a:lstStyle/>
          <a:p>
            <a:pPr algn="r"/>
            <a:r>
              <a:rPr lang="en-US" sz="2800" dirty="0" smtClean="0"/>
              <a:t>Polarized light at sunset</a:t>
            </a:r>
          </a:p>
          <a:p>
            <a:pPr algn="r"/>
            <a:r>
              <a:rPr lang="en-US" sz="2800" dirty="0" smtClean="0"/>
              <a:t>on a cloudy day</a:t>
            </a:r>
            <a:endParaRPr lang="en-US" sz="2800"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vikings headline.tiff"/>
          <p:cNvPicPr>
            <a:picLocks noChangeAspect="1"/>
          </p:cNvPicPr>
          <p:nvPr/>
        </p:nvPicPr>
        <p:blipFill>
          <a:blip r:embed="rId2"/>
          <a:stretch>
            <a:fillRect/>
          </a:stretch>
        </p:blipFill>
        <p:spPr>
          <a:xfrm>
            <a:off x="601133" y="308103"/>
            <a:ext cx="6349747" cy="3417230"/>
          </a:xfrm>
          <a:prstGeom prst="rect">
            <a:avLst/>
          </a:prstGeom>
        </p:spPr>
      </p:pic>
      <p:sp>
        <p:nvSpPr>
          <p:cNvPr id="3" name="TextBox 2"/>
          <p:cNvSpPr txBox="1"/>
          <p:nvPr/>
        </p:nvSpPr>
        <p:spPr>
          <a:xfrm>
            <a:off x="4863523" y="5906532"/>
            <a:ext cx="3232075" cy="461665"/>
          </a:xfrm>
          <a:prstGeom prst="rect">
            <a:avLst/>
          </a:prstGeom>
          <a:noFill/>
        </p:spPr>
        <p:txBody>
          <a:bodyPr wrap="none" rtlCol="0">
            <a:spAutoFit/>
          </a:bodyPr>
          <a:lstStyle/>
          <a:p>
            <a:r>
              <a:rPr lang="en-US" sz="2400" dirty="0" smtClean="0"/>
              <a:t>(yes – with “sky stones”)</a:t>
            </a:r>
            <a:endParaRPr lang="en-US" sz="24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accel="50000" decel="5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0" name="Rectangle 9"/>
          <p:cNvSpPr/>
          <p:nvPr/>
        </p:nvSpPr>
        <p:spPr>
          <a:xfrm>
            <a:off x="0" y="0"/>
            <a:ext cx="4567592" cy="6858000"/>
          </a:xfrm>
          <a:prstGeom prst="rect">
            <a:avLst/>
          </a:prstGeom>
          <a:gradFill>
            <a:gsLst>
              <a:gs pos="0">
                <a:schemeClr val="bg1">
                  <a:lumMod val="50000"/>
                </a:schemeClr>
              </a:gs>
              <a:gs pos="100000">
                <a:schemeClr val="bg1">
                  <a:lumMod val="8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TextBox 4"/>
          <p:cNvSpPr txBox="1"/>
          <p:nvPr/>
        </p:nvSpPr>
        <p:spPr>
          <a:xfrm>
            <a:off x="1182584" y="5646371"/>
            <a:ext cx="2916183" cy="954107"/>
          </a:xfrm>
          <a:prstGeom prst="rect">
            <a:avLst/>
          </a:prstGeom>
          <a:noFill/>
        </p:spPr>
        <p:txBody>
          <a:bodyPr wrap="none" rtlCol="0">
            <a:spAutoFit/>
          </a:bodyPr>
          <a:lstStyle/>
          <a:p>
            <a:r>
              <a:rPr lang="en-US" sz="2800" dirty="0" smtClean="0"/>
              <a:t>Vanishing bearings </a:t>
            </a:r>
          </a:p>
          <a:p>
            <a:r>
              <a:rPr lang="en-US" sz="2800" dirty="0" smtClean="0"/>
              <a:t>on an overcast day</a:t>
            </a:r>
            <a:endParaRPr lang="en-US" sz="2800" dirty="0"/>
          </a:p>
        </p:txBody>
      </p:sp>
      <p:pic>
        <p:nvPicPr>
          <p:cNvPr id="7" name="Pigeons w coils.jpg" descr="/Users/pks/Documents/PKS Documents/Front Burner/Needing attention/Cruise - FIU summer 2011/Lecture 2 - orientation/Pigeons/Pigeons w coils.jpg"/>
          <p:cNvPicPr>
            <a:picLocks noChangeAspect="1"/>
          </p:cNvPicPr>
          <p:nvPr/>
        </p:nvPicPr>
        <p:blipFill>
          <a:blip r:embed="rId2" r:link="rId3">
            <a:clrChange>
              <a:clrFrom>
                <a:srgbClr val="FFFFFF"/>
              </a:clrFrom>
              <a:clrTo>
                <a:srgbClr val="FFFFFF">
                  <a:alpha val="0"/>
                </a:srgbClr>
              </a:clrTo>
            </a:clrChange>
          </a:blip>
          <a:srcRect l="56542" t="46232" r="19991" b="41137"/>
          <a:stretch>
            <a:fillRect/>
          </a:stretch>
        </p:blipFill>
        <p:spPr>
          <a:xfrm>
            <a:off x="676574" y="2317652"/>
            <a:ext cx="3406976" cy="2880899"/>
          </a:xfrm>
          <a:prstGeom prst="rect">
            <a:avLst/>
          </a:prstGeom>
        </p:spPr>
      </p:pic>
      <p:sp>
        <p:nvSpPr>
          <p:cNvPr id="12" name="TextBox 11"/>
          <p:cNvSpPr txBox="1"/>
          <p:nvPr/>
        </p:nvSpPr>
        <p:spPr>
          <a:xfrm>
            <a:off x="1182584" y="1755288"/>
            <a:ext cx="993631" cy="830997"/>
          </a:xfrm>
          <a:prstGeom prst="rect">
            <a:avLst/>
          </a:prstGeom>
          <a:noFill/>
        </p:spPr>
        <p:txBody>
          <a:bodyPr wrap="none" rtlCol="0">
            <a:spAutoFit/>
          </a:bodyPr>
          <a:lstStyle/>
          <a:p>
            <a:pPr algn="ctr"/>
            <a:r>
              <a:rPr lang="en-US" sz="2400" dirty="0" smtClean="0"/>
              <a:t>HOME</a:t>
            </a:r>
          </a:p>
          <a:p>
            <a:pPr algn="ctr"/>
            <a:r>
              <a:rPr lang="en-US" sz="2400" dirty="0" smtClean="0"/>
              <a:t>LOFT</a:t>
            </a:r>
            <a:endParaRPr lang="en-US" sz="2400" dirty="0"/>
          </a:p>
        </p:txBody>
      </p:sp>
      <p:sp>
        <p:nvSpPr>
          <p:cNvPr id="15" name="TextBox 14"/>
          <p:cNvSpPr txBox="1"/>
          <p:nvPr/>
        </p:nvSpPr>
        <p:spPr>
          <a:xfrm>
            <a:off x="1892821" y="372533"/>
            <a:ext cx="5349541" cy="1077218"/>
          </a:xfrm>
          <a:prstGeom prst="rect">
            <a:avLst/>
          </a:prstGeom>
          <a:noFill/>
        </p:spPr>
        <p:txBody>
          <a:bodyPr wrap="none" rtlCol="0">
            <a:spAutoFit/>
          </a:bodyPr>
          <a:lstStyle/>
          <a:p>
            <a:pPr algn="ctr"/>
            <a:r>
              <a:rPr lang="en-US" sz="3200" dirty="0" smtClean="0"/>
              <a:t>Homing pigeons can find home</a:t>
            </a:r>
          </a:p>
          <a:p>
            <a:pPr algn="ctr"/>
            <a:r>
              <a:rPr lang="en-US" sz="3200" dirty="0" smtClean="0"/>
              <a:t>without seeing the sun</a:t>
            </a:r>
            <a:endParaRPr lang="en-US" sz="3200" dirty="0"/>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7" name="Group 16"/>
          <p:cNvGrpSpPr/>
          <p:nvPr/>
        </p:nvGrpSpPr>
        <p:grpSpPr>
          <a:xfrm>
            <a:off x="0" y="1"/>
            <a:ext cx="9144000" cy="6858000"/>
            <a:chOff x="1133764" y="766521"/>
            <a:chExt cx="7186899" cy="5888279"/>
          </a:xfrm>
        </p:grpSpPr>
        <p:sp>
          <p:nvSpPr>
            <p:cNvPr id="16" name="Rectangle 15"/>
            <p:cNvSpPr/>
            <p:nvPr/>
          </p:nvSpPr>
          <p:spPr>
            <a:xfrm>
              <a:off x="1133764" y="766521"/>
              <a:ext cx="3589985" cy="5888279"/>
            </a:xfrm>
            <a:prstGeom prst="rect">
              <a:avLst/>
            </a:prstGeom>
            <a:gradFill>
              <a:gsLst>
                <a:gs pos="0">
                  <a:srgbClr val="FFFF00"/>
                </a:gs>
                <a:gs pos="100000">
                  <a:schemeClr val="bg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4730678" y="766521"/>
              <a:ext cx="3589985" cy="5888279"/>
            </a:xfrm>
            <a:prstGeom prst="rect">
              <a:avLst/>
            </a:prstGeom>
            <a:gradFill>
              <a:gsLst>
                <a:gs pos="0">
                  <a:schemeClr val="bg1">
                    <a:lumMod val="50000"/>
                  </a:schemeClr>
                </a:gs>
                <a:gs pos="100000">
                  <a:schemeClr val="bg1">
                    <a:lumMod val="85000"/>
                  </a:schemeClr>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 name="TextBox 2"/>
          <p:cNvSpPr txBox="1"/>
          <p:nvPr/>
        </p:nvSpPr>
        <p:spPr>
          <a:xfrm>
            <a:off x="5106326" y="5493974"/>
            <a:ext cx="3848730" cy="1077218"/>
          </a:xfrm>
          <a:prstGeom prst="rect">
            <a:avLst/>
          </a:prstGeom>
          <a:noFill/>
        </p:spPr>
        <p:txBody>
          <a:bodyPr wrap="none" rtlCol="0">
            <a:spAutoFit/>
          </a:bodyPr>
          <a:lstStyle/>
          <a:p>
            <a:pPr algn="ctr"/>
            <a:r>
              <a:rPr lang="en-US" sz="3200" dirty="0" smtClean="0">
                <a:solidFill>
                  <a:schemeClr val="bg1"/>
                </a:solidFill>
              </a:rPr>
              <a:t>on an overcast day, </a:t>
            </a:r>
          </a:p>
          <a:p>
            <a:pPr algn="ctr"/>
            <a:r>
              <a:rPr lang="en-US" sz="3200" dirty="0" smtClean="0">
                <a:solidFill>
                  <a:schemeClr val="bg1"/>
                </a:solidFill>
              </a:rPr>
              <a:t>MAGNETISM matters!</a:t>
            </a:r>
            <a:endParaRPr lang="en-US" sz="3200" dirty="0">
              <a:solidFill>
                <a:schemeClr val="bg1"/>
              </a:solidFill>
            </a:endParaRPr>
          </a:p>
        </p:txBody>
      </p:sp>
      <p:sp>
        <p:nvSpPr>
          <p:cNvPr id="4" name="TextBox 3"/>
          <p:cNvSpPr txBox="1"/>
          <p:nvPr/>
        </p:nvSpPr>
        <p:spPr>
          <a:xfrm>
            <a:off x="1543936" y="5123151"/>
            <a:ext cx="1672253" cy="523220"/>
          </a:xfrm>
          <a:prstGeom prst="rect">
            <a:avLst/>
          </a:prstGeom>
          <a:noFill/>
        </p:spPr>
        <p:txBody>
          <a:bodyPr wrap="none" rtlCol="0">
            <a:spAutoFit/>
          </a:bodyPr>
          <a:lstStyle/>
          <a:p>
            <a:r>
              <a:rPr lang="en-US" sz="2800" dirty="0" smtClean="0"/>
              <a:t>Sunny day</a:t>
            </a:r>
            <a:endParaRPr lang="en-US" sz="2800" dirty="0"/>
          </a:p>
        </p:txBody>
      </p:sp>
      <p:sp>
        <p:nvSpPr>
          <p:cNvPr id="5" name="TextBox 4"/>
          <p:cNvSpPr txBox="1"/>
          <p:nvPr/>
        </p:nvSpPr>
        <p:spPr>
          <a:xfrm>
            <a:off x="5781328" y="5123151"/>
            <a:ext cx="2056973" cy="523220"/>
          </a:xfrm>
          <a:prstGeom prst="rect">
            <a:avLst/>
          </a:prstGeom>
          <a:noFill/>
        </p:spPr>
        <p:txBody>
          <a:bodyPr wrap="none" rtlCol="0">
            <a:spAutoFit/>
          </a:bodyPr>
          <a:lstStyle/>
          <a:p>
            <a:r>
              <a:rPr lang="en-US" sz="2800" dirty="0" smtClean="0"/>
              <a:t>Overcast day</a:t>
            </a:r>
            <a:endParaRPr lang="en-US" sz="2800" dirty="0"/>
          </a:p>
        </p:txBody>
      </p:sp>
      <p:pic>
        <p:nvPicPr>
          <p:cNvPr id="2" name="Pigeons w coils.jpg" descr="/Users/pks/Documents/PKS Documents/Front Burner/Needing attention/Cruise - FIU summer 2011/Lecture 2 - orientation/Pigeons/Pigeons w coils.jpg"/>
          <p:cNvPicPr>
            <a:picLocks noChangeAspect="1"/>
          </p:cNvPicPr>
          <p:nvPr/>
        </p:nvPicPr>
        <p:blipFill>
          <a:blip r:embed="rId2" r:link="rId3">
            <a:clrChange>
              <a:clrFrom>
                <a:srgbClr val="FFFFFF"/>
              </a:clrFrom>
              <a:clrTo>
                <a:srgbClr val="FFFFFF">
                  <a:alpha val="0"/>
                </a:srgbClr>
              </a:clrTo>
            </a:clrChange>
          </a:blip>
          <a:srcRect l="56542" t="59302" r="19991" b="28067"/>
          <a:stretch>
            <a:fillRect/>
          </a:stretch>
        </p:blipFill>
        <p:spPr>
          <a:xfrm>
            <a:off x="5106326" y="2317652"/>
            <a:ext cx="3406976" cy="2880899"/>
          </a:xfrm>
          <a:prstGeom prst="rect">
            <a:avLst/>
          </a:prstGeom>
        </p:spPr>
      </p:pic>
      <p:pic>
        <p:nvPicPr>
          <p:cNvPr id="7" name="Pigeons w coils.jpg" descr="/Users/pks/Documents/PKS Documents/Front Burner/Needing attention/Cruise - FIU summer 2011/Lecture 2 - orientation/Pigeons/Pigeons w coils.jpg"/>
          <p:cNvPicPr>
            <a:picLocks noChangeAspect="1"/>
          </p:cNvPicPr>
          <p:nvPr/>
        </p:nvPicPr>
        <p:blipFill>
          <a:blip r:embed="rId2" r:link="rId3">
            <a:clrChange>
              <a:clrFrom>
                <a:srgbClr val="FFFFFF"/>
              </a:clrFrom>
              <a:clrTo>
                <a:srgbClr val="FFFFFF">
                  <a:alpha val="0"/>
                </a:srgbClr>
              </a:clrTo>
            </a:clrChange>
          </a:blip>
          <a:srcRect l="56542" t="46232" r="19991" b="41137"/>
          <a:stretch>
            <a:fillRect/>
          </a:stretch>
        </p:blipFill>
        <p:spPr>
          <a:xfrm>
            <a:off x="676574" y="2317652"/>
            <a:ext cx="3406976" cy="2880899"/>
          </a:xfrm>
          <a:prstGeom prst="rect">
            <a:avLst/>
          </a:prstGeom>
        </p:spPr>
      </p:pic>
      <p:pic>
        <p:nvPicPr>
          <p:cNvPr id="21" name="Pigeons w coils.jpg" descr="/Users/pks/Documents/PKS Documents/Front Burner/Needing attention/Cruise - FIU summer 2011/Lecture 2 - orientation/Pigeons/Pigeons w coils.jpg"/>
          <p:cNvPicPr>
            <a:picLocks noChangeAspect="1"/>
          </p:cNvPicPr>
          <p:nvPr/>
        </p:nvPicPr>
        <p:blipFill>
          <a:blip r:embed="rId2" r:link="rId3">
            <a:clrChange>
              <a:clrFrom>
                <a:srgbClr val="FFFFFF"/>
              </a:clrFrom>
              <a:clrTo>
                <a:srgbClr val="FFFFFF">
                  <a:alpha val="0"/>
                </a:srgbClr>
              </a:clrTo>
            </a:clrChange>
          </a:blip>
          <a:srcRect l="60749" t="37284" r="24740" b="56060"/>
          <a:stretch>
            <a:fillRect/>
          </a:stretch>
        </p:blipFill>
        <p:spPr>
          <a:xfrm>
            <a:off x="3674533" y="118532"/>
            <a:ext cx="2106795" cy="1518225"/>
          </a:xfrm>
          <a:prstGeom prst="rect">
            <a:avLst/>
          </a:prstGeom>
        </p:spPr>
      </p:pic>
      <p:sp>
        <p:nvSpPr>
          <p:cNvPr id="12" name="TextBox 11"/>
          <p:cNvSpPr txBox="1"/>
          <p:nvPr/>
        </p:nvSpPr>
        <p:spPr>
          <a:xfrm>
            <a:off x="1182584" y="1755288"/>
            <a:ext cx="993631" cy="830997"/>
          </a:xfrm>
          <a:prstGeom prst="rect">
            <a:avLst/>
          </a:prstGeom>
          <a:noFill/>
        </p:spPr>
        <p:txBody>
          <a:bodyPr wrap="none" rtlCol="0">
            <a:spAutoFit/>
          </a:bodyPr>
          <a:lstStyle/>
          <a:p>
            <a:pPr algn="ctr"/>
            <a:r>
              <a:rPr lang="en-US" sz="2400" dirty="0" smtClean="0"/>
              <a:t>HOME</a:t>
            </a:r>
          </a:p>
          <a:p>
            <a:pPr algn="ctr"/>
            <a:r>
              <a:rPr lang="en-US" sz="2400" dirty="0" smtClean="0"/>
              <a:t>LOFT</a:t>
            </a:r>
            <a:endParaRPr lang="en-US" sz="2400" dirty="0"/>
          </a:p>
        </p:txBody>
      </p:sp>
      <p:sp>
        <p:nvSpPr>
          <p:cNvPr id="13" name="TextBox 12"/>
          <p:cNvSpPr txBox="1"/>
          <p:nvPr/>
        </p:nvSpPr>
        <p:spPr>
          <a:xfrm>
            <a:off x="5612601" y="1755288"/>
            <a:ext cx="993631" cy="830997"/>
          </a:xfrm>
          <a:prstGeom prst="rect">
            <a:avLst/>
          </a:prstGeom>
          <a:noFill/>
        </p:spPr>
        <p:txBody>
          <a:bodyPr wrap="none" rtlCol="0">
            <a:spAutoFit/>
          </a:bodyPr>
          <a:lstStyle/>
          <a:p>
            <a:pPr algn="ctr"/>
            <a:r>
              <a:rPr lang="en-US" sz="2400" dirty="0" smtClean="0"/>
              <a:t>HOME</a:t>
            </a:r>
          </a:p>
          <a:p>
            <a:pPr algn="ctr"/>
            <a:r>
              <a:rPr lang="en-US" sz="2400" dirty="0" smtClean="0"/>
              <a:t>LOFT</a:t>
            </a:r>
            <a:endParaRPr lang="en-US" sz="2400" dirty="0"/>
          </a:p>
        </p:txBody>
      </p:sp>
      <p:sp>
        <p:nvSpPr>
          <p:cNvPr id="14" name="TextBox 13"/>
          <p:cNvSpPr txBox="1"/>
          <p:nvPr/>
        </p:nvSpPr>
        <p:spPr>
          <a:xfrm>
            <a:off x="5364967" y="558800"/>
            <a:ext cx="1893818" cy="461665"/>
          </a:xfrm>
          <a:prstGeom prst="rect">
            <a:avLst/>
          </a:prstGeom>
          <a:noFill/>
        </p:spPr>
        <p:txBody>
          <a:bodyPr wrap="none" rtlCol="0">
            <a:spAutoFit/>
          </a:bodyPr>
          <a:lstStyle/>
          <a:p>
            <a:r>
              <a:rPr lang="en-US" sz="2400" dirty="0" smtClean="0"/>
              <a:t>Magnetic Coil</a:t>
            </a:r>
            <a:endParaRPr lang="en-US" sz="2400"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10" name="Group 9"/>
          <p:cNvGrpSpPr/>
          <p:nvPr/>
        </p:nvGrpSpPr>
        <p:grpSpPr>
          <a:xfrm>
            <a:off x="637174" y="1499512"/>
            <a:ext cx="7838666" cy="4800024"/>
            <a:chOff x="637174" y="1922837"/>
            <a:chExt cx="7838666" cy="4800024"/>
          </a:xfrm>
        </p:grpSpPr>
        <p:pic>
          <p:nvPicPr>
            <p:cNvPr id="3075" name="Picture 3"/>
            <p:cNvPicPr>
              <a:picLocks noChangeAspect="1" noChangeArrowheads="1"/>
            </p:cNvPicPr>
            <p:nvPr/>
          </p:nvPicPr>
          <p:blipFill>
            <a:blip r:embed="rId3"/>
            <a:srcRect/>
            <a:stretch>
              <a:fillRect/>
            </a:stretch>
          </p:blipFill>
          <p:spPr bwMode="auto">
            <a:xfrm>
              <a:off x="671040" y="1922837"/>
              <a:ext cx="7804800" cy="4800024"/>
            </a:xfrm>
            <a:prstGeom prst="rect">
              <a:avLst/>
            </a:prstGeom>
            <a:noFill/>
            <a:ln w="9525">
              <a:noFill/>
              <a:round/>
              <a:headEnd/>
              <a:tailEnd/>
            </a:ln>
            <a:effectLst/>
          </p:spPr>
        </p:pic>
        <p:sp>
          <p:nvSpPr>
            <p:cNvPr id="8" name="Rectangle 7"/>
            <p:cNvSpPr/>
            <p:nvPr/>
          </p:nvSpPr>
          <p:spPr>
            <a:xfrm>
              <a:off x="5120160" y="2099731"/>
              <a:ext cx="56944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37174" y="2176832"/>
              <a:ext cx="56944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757336" y="1557862"/>
            <a:ext cx="2342370" cy="430887"/>
          </a:xfrm>
          <a:prstGeom prst="rect">
            <a:avLst/>
          </a:prstGeom>
          <a:noFill/>
        </p:spPr>
        <p:txBody>
          <a:bodyPr wrap="none" rtlCol="0">
            <a:spAutoFit/>
          </a:bodyPr>
          <a:lstStyle/>
          <a:p>
            <a:r>
              <a:rPr lang="en-US" sz="2200" dirty="0" smtClean="0"/>
              <a:t>(azimuth compass)</a:t>
            </a:r>
            <a:endParaRPr lang="en-US" sz="2200" dirty="0"/>
          </a:p>
        </p:txBody>
      </p:sp>
      <p:sp>
        <p:nvSpPr>
          <p:cNvPr id="12" name="TextBox 11"/>
          <p:cNvSpPr txBox="1"/>
          <p:nvPr/>
        </p:nvSpPr>
        <p:spPr>
          <a:xfrm>
            <a:off x="1371600" y="270933"/>
            <a:ext cx="6538005" cy="553998"/>
          </a:xfrm>
          <a:prstGeom prst="rect">
            <a:avLst/>
          </a:prstGeom>
          <a:noFill/>
        </p:spPr>
        <p:txBody>
          <a:bodyPr wrap="none" rtlCol="0">
            <a:spAutoFit/>
          </a:bodyPr>
          <a:lstStyle/>
          <a:p>
            <a:r>
              <a:rPr lang="en-US" sz="3000" dirty="0" smtClean="0"/>
              <a:t>Understanding the Earth’s magnetic field</a:t>
            </a:r>
            <a:endParaRPr lang="en-US" sz="30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p:nvPr/>
        </p:nvGrpSpPr>
        <p:grpSpPr>
          <a:xfrm>
            <a:off x="637174" y="1499512"/>
            <a:ext cx="7838666" cy="4800024"/>
            <a:chOff x="637174" y="1922837"/>
            <a:chExt cx="7838666" cy="4800024"/>
          </a:xfrm>
        </p:grpSpPr>
        <p:pic>
          <p:nvPicPr>
            <p:cNvPr id="3075" name="Picture 3"/>
            <p:cNvPicPr>
              <a:picLocks noChangeAspect="1" noChangeArrowheads="1"/>
            </p:cNvPicPr>
            <p:nvPr/>
          </p:nvPicPr>
          <p:blipFill>
            <a:blip r:embed="rId3"/>
            <a:srcRect/>
            <a:stretch>
              <a:fillRect/>
            </a:stretch>
          </p:blipFill>
          <p:spPr bwMode="auto">
            <a:xfrm>
              <a:off x="671040" y="1922837"/>
              <a:ext cx="7804800" cy="4800024"/>
            </a:xfrm>
            <a:prstGeom prst="rect">
              <a:avLst/>
            </a:prstGeom>
            <a:noFill/>
            <a:ln w="9525">
              <a:noFill/>
              <a:round/>
              <a:headEnd/>
              <a:tailEnd/>
            </a:ln>
            <a:effectLst/>
          </p:spPr>
        </p:pic>
        <p:sp>
          <p:nvSpPr>
            <p:cNvPr id="8" name="Rectangle 7"/>
            <p:cNvSpPr/>
            <p:nvPr/>
          </p:nvSpPr>
          <p:spPr>
            <a:xfrm>
              <a:off x="5120160" y="2099731"/>
              <a:ext cx="56944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37174" y="2176832"/>
              <a:ext cx="56944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757336" y="1557862"/>
            <a:ext cx="2342370" cy="430887"/>
          </a:xfrm>
          <a:prstGeom prst="rect">
            <a:avLst/>
          </a:prstGeom>
          <a:noFill/>
        </p:spPr>
        <p:txBody>
          <a:bodyPr wrap="none" rtlCol="0">
            <a:spAutoFit/>
          </a:bodyPr>
          <a:lstStyle/>
          <a:p>
            <a:r>
              <a:rPr lang="en-US" sz="2200" dirty="0" smtClean="0"/>
              <a:t>(azimuth compass)</a:t>
            </a:r>
            <a:endParaRPr lang="en-US" sz="2200" dirty="0"/>
          </a:p>
        </p:txBody>
      </p:sp>
      <p:sp>
        <p:nvSpPr>
          <p:cNvPr id="12" name="TextBox 11"/>
          <p:cNvSpPr txBox="1"/>
          <p:nvPr/>
        </p:nvSpPr>
        <p:spPr>
          <a:xfrm>
            <a:off x="1366191" y="270933"/>
            <a:ext cx="5119911" cy="1015663"/>
          </a:xfrm>
          <a:prstGeom prst="rect">
            <a:avLst/>
          </a:prstGeom>
          <a:noFill/>
        </p:spPr>
        <p:txBody>
          <a:bodyPr wrap="none" rtlCol="0">
            <a:spAutoFit/>
          </a:bodyPr>
          <a:lstStyle/>
          <a:p>
            <a:pPr algn="ctr"/>
            <a:r>
              <a:rPr lang="en-US" sz="3000" dirty="0" smtClean="0"/>
              <a:t>Animals sense the “dip” angle…</a:t>
            </a:r>
          </a:p>
          <a:p>
            <a:pPr algn="ctr"/>
            <a:r>
              <a:rPr lang="en-US" sz="3000" i="1" dirty="0" smtClean="0"/>
              <a:t>maximum dip = North</a:t>
            </a:r>
            <a:endParaRPr lang="en-US" sz="3000" i="1" dirty="0"/>
          </a:p>
        </p:txBody>
      </p:sp>
      <p:sp>
        <p:nvSpPr>
          <p:cNvPr id="10" name="Oval 9"/>
          <p:cNvSpPr/>
          <p:nvPr/>
        </p:nvSpPr>
        <p:spPr>
          <a:xfrm>
            <a:off x="6062134" y="4538133"/>
            <a:ext cx="1557866" cy="1032934"/>
          </a:xfrm>
          <a:prstGeom prst="ellipse">
            <a:avLst/>
          </a:prstGeom>
          <a:noFill/>
          <a:ln w="254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ova Scotia.tiff"/>
          <p:cNvPicPr>
            <a:picLocks noChangeAspect="1"/>
          </p:cNvPicPr>
          <p:nvPr/>
        </p:nvPicPr>
        <p:blipFill>
          <a:blip r:embed="rId2"/>
          <a:srcRect b="3831"/>
          <a:stretch>
            <a:fillRect/>
          </a:stretch>
        </p:blipFill>
        <p:spPr>
          <a:xfrm>
            <a:off x="0" y="0"/>
            <a:ext cx="9144000" cy="6858000"/>
          </a:xfrm>
          <a:prstGeom prst="rect">
            <a:avLst/>
          </a:prstGeom>
        </p:spPr>
      </p:pic>
      <p:cxnSp>
        <p:nvCxnSpPr>
          <p:cNvPr id="10" name="Straight Connector 9"/>
          <p:cNvCxnSpPr/>
          <p:nvPr/>
        </p:nvCxnSpPr>
        <p:spPr>
          <a:xfrm>
            <a:off x="4792125" y="2301411"/>
            <a:ext cx="3742267" cy="1000591"/>
          </a:xfrm>
          <a:prstGeom prst="line">
            <a:avLst/>
          </a:prstGeom>
          <a:ln w="50800" cap="flat">
            <a:solidFill>
              <a:srgbClr val="CCFFCC"/>
            </a:solidFill>
            <a:headEnd type="oval" w="lg" len="lg"/>
            <a:tailEnd type="triangle" w="lg"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rot="5400000">
            <a:off x="2920238" y="3394377"/>
            <a:ext cx="2981786" cy="761995"/>
          </a:xfrm>
          <a:prstGeom prst="line">
            <a:avLst/>
          </a:prstGeom>
          <a:ln w="50800" cap="flat">
            <a:solidFill>
              <a:srgbClr val="CCFFCC"/>
            </a:solidFill>
            <a:headEnd type="oval" w="lg" len="lg"/>
            <a:tailEnd type="triangle" w="lg"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rot="16200000" flipH="1">
            <a:off x="4317242" y="2759374"/>
            <a:ext cx="2456849" cy="1507068"/>
          </a:xfrm>
          <a:prstGeom prst="line">
            <a:avLst/>
          </a:prstGeom>
          <a:ln w="50800" cap="flat">
            <a:solidFill>
              <a:srgbClr val="CCFFCC"/>
            </a:solidFill>
            <a:headEnd type="oval" w="lg" len="lg"/>
            <a:tailEnd type="triangle" w="lg" len="med"/>
          </a:ln>
        </p:spPr>
        <p:style>
          <a:lnRef idx="2">
            <a:schemeClr val="accent1"/>
          </a:lnRef>
          <a:fillRef idx="0">
            <a:schemeClr val="accent1"/>
          </a:fillRef>
          <a:effectRef idx="1">
            <a:schemeClr val="accent1"/>
          </a:effectRef>
          <a:fontRef idx="minor">
            <a:schemeClr val="tx1"/>
          </a:fontRef>
        </p:style>
      </p:cxnSp>
      <p:sp>
        <p:nvSpPr>
          <p:cNvPr id="18" name="TextBox 17"/>
          <p:cNvSpPr txBox="1"/>
          <p:nvPr/>
        </p:nvSpPr>
        <p:spPr>
          <a:xfrm>
            <a:off x="287875" y="6062133"/>
            <a:ext cx="4829818" cy="523220"/>
          </a:xfrm>
          <a:prstGeom prst="rect">
            <a:avLst/>
          </a:prstGeom>
          <a:noFill/>
        </p:spPr>
        <p:txBody>
          <a:bodyPr wrap="none" rtlCol="0">
            <a:spAutoFit/>
          </a:bodyPr>
          <a:lstStyle/>
          <a:p>
            <a:r>
              <a:rPr lang="en-US" sz="2800" dirty="0" smtClean="0">
                <a:solidFill>
                  <a:schemeClr val="bg1"/>
                </a:solidFill>
              </a:rPr>
              <a:t>Early displacement experiments</a:t>
            </a:r>
            <a:endParaRPr lang="en-US" sz="2800" dirty="0">
              <a:solidFill>
                <a:schemeClr val="bg1"/>
              </a:solidFill>
            </a:endParaRPr>
          </a:p>
        </p:txBody>
      </p:sp>
      <p:pic>
        <p:nvPicPr>
          <p:cNvPr id="19" name="Picture 18" descr="LeachsPetrel sitting.jpg"/>
          <p:cNvPicPr>
            <a:picLocks noChangeAspect="1"/>
          </p:cNvPicPr>
          <p:nvPr/>
        </p:nvPicPr>
        <p:blipFill>
          <a:blip r:embed="rId3"/>
          <a:stretch>
            <a:fillRect/>
          </a:stretch>
        </p:blipFill>
        <p:spPr>
          <a:xfrm>
            <a:off x="1330614" y="458729"/>
            <a:ext cx="2343912" cy="1825752"/>
          </a:xfrm>
          <a:prstGeom prst="rect">
            <a:avLst/>
          </a:prstGeom>
          <a:ln>
            <a:solidFill>
              <a:schemeClr val="bg1"/>
            </a:solidFill>
          </a:ln>
          <a:effectLst>
            <a:outerShdw blurRad="50800" dist="38100" dir="2700000" algn="tl" rotWithShape="0">
              <a:srgbClr val="000000">
                <a:alpha val="43000"/>
              </a:srgbClr>
            </a:outerShdw>
          </a:effectLst>
        </p:spPr>
      </p:pic>
      <p:sp>
        <p:nvSpPr>
          <p:cNvPr id="20" name="TextBox 19"/>
          <p:cNvSpPr txBox="1"/>
          <p:nvPr/>
        </p:nvSpPr>
        <p:spPr>
          <a:xfrm>
            <a:off x="897463" y="2301411"/>
            <a:ext cx="3137197" cy="523220"/>
          </a:xfrm>
          <a:prstGeom prst="rect">
            <a:avLst/>
          </a:prstGeom>
          <a:noFill/>
        </p:spPr>
        <p:txBody>
          <a:bodyPr wrap="none" rtlCol="0">
            <a:spAutoFit/>
          </a:bodyPr>
          <a:lstStyle/>
          <a:p>
            <a:r>
              <a:rPr lang="en-US" sz="2800" dirty="0" smtClean="0">
                <a:solidFill>
                  <a:schemeClr val="bg1"/>
                </a:solidFill>
              </a:rPr>
              <a:t>Leach’s Storm Petrel</a:t>
            </a:r>
            <a:endParaRPr lang="en-US" sz="2800" dirty="0">
              <a:solidFill>
                <a:schemeClr val="bg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Pigeon_beak_magnetite.jpeg"/>
          <p:cNvPicPr>
            <a:picLocks noChangeAspect="1"/>
          </p:cNvPicPr>
          <p:nvPr/>
        </p:nvPicPr>
        <p:blipFill>
          <a:blip r:embed="rId3">
            <a:clrChange>
              <a:clrFrom>
                <a:srgbClr val="FFFFFF"/>
              </a:clrFrom>
              <a:clrTo>
                <a:srgbClr val="FFFFFF">
                  <a:alpha val="0"/>
                </a:srgbClr>
              </a:clrTo>
            </a:clrChange>
          </a:blip>
          <a:stretch>
            <a:fillRect/>
          </a:stretch>
        </p:blipFill>
        <p:spPr>
          <a:xfrm>
            <a:off x="-1" y="1477914"/>
            <a:ext cx="5774267" cy="5418187"/>
          </a:xfrm>
          <a:prstGeom prst="rect">
            <a:avLst/>
          </a:prstGeom>
        </p:spPr>
      </p:pic>
      <p:pic>
        <p:nvPicPr>
          <p:cNvPr id="3" name="Picture 2" descr="Mag nerve.jpg"/>
          <p:cNvPicPr>
            <a:picLocks noChangeAspect="1"/>
          </p:cNvPicPr>
          <p:nvPr/>
        </p:nvPicPr>
        <p:blipFill>
          <a:blip r:embed="rId4"/>
          <a:srcRect l="5574" r="7181" b="61260"/>
          <a:stretch>
            <a:fillRect/>
          </a:stretch>
        </p:blipFill>
        <p:spPr>
          <a:xfrm>
            <a:off x="5418668" y="1756826"/>
            <a:ext cx="3703075" cy="2082800"/>
          </a:xfrm>
          <a:prstGeom prst="rect">
            <a:avLst/>
          </a:prstGeom>
        </p:spPr>
      </p:pic>
      <p:grpSp>
        <p:nvGrpSpPr>
          <p:cNvPr id="8" name="Group 7"/>
          <p:cNvGrpSpPr/>
          <p:nvPr/>
        </p:nvGrpSpPr>
        <p:grpSpPr>
          <a:xfrm>
            <a:off x="5418668" y="4250267"/>
            <a:ext cx="3420532" cy="2451092"/>
            <a:chOff x="5735077" y="5012259"/>
            <a:chExt cx="1947334" cy="1295399"/>
          </a:xfrm>
        </p:grpSpPr>
        <p:pic>
          <p:nvPicPr>
            <p:cNvPr id="4" name="Picture 3" descr="Mag nerve.jpg"/>
            <p:cNvPicPr>
              <a:picLocks noChangeAspect="1"/>
            </p:cNvPicPr>
            <p:nvPr/>
          </p:nvPicPr>
          <p:blipFill>
            <a:blip r:embed="rId4"/>
            <a:srcRect l="54121" t="67874" b="8031"/>
            <a:stretch>
              <a:fillRect/>
            </a:stretch>
          </p:blipFill>
          <p:spPr>
            <a:xfrm>
              <a:off x="5735077" y="5012259"/>
              <a:ext cx="1947334" cy="1295399"/>
            </a:xfrm>
            <a:prstGeom prst="rect">
              <a:avLst/>
            </a:prstGeom>
          </p:spPr>
        </p:pic>
        <p:pic>
          <p:nvPicPr>
            <p:cNvPr id="5" name="Picture 4" descr="Mag nerve.jpg"/>
            <p:cNvPicPr>
              <a:picLocks noChangeAspect="1"/>
            </p:cNvPicPr>
            <p:nvPr/>
          </p:nvPicPr>
          <p:blipFill>
            <a:blip r:embed="rId4"/>
            <a:srcRect t="80945" r="84977" b="7008"/>
            <a:stretch>
              <a:fillRect/>
            </a:stretch>
          </p:blipFill>
          <p:spPr>
            <a:xfrm>
              <a:off x="5735077" y="5659959"/>
              <a:ext cx="637661" cy="647699"/>
            </a:xfrm>
            <a:prstGeom prst="rect">
              <a:avLst/>
            </a:prstGeom>
          </p:spPr>
        </p:pic>
      </p:grpSp>
      <p:sp>
        <p:nvSpPr>
          <p:cNvPr id="9" name="TextBox 8"/>
          <p:cNvSpPr txBox="1"/>
          <p:nvPr/>
        </p:nvSpPr>
        <p:spPr>
          <a:xfrm>
            <a:off x="880533" y="601990"/>
            <a:ext cx="6893609" cy="523220"/>
          </a:xfrm>
          <a:prstGeom prst="rect">
            <a:avLst/>
          </a:prstGeom>
          <a:noFill/>
        </p:spPr>
        <p:txBody>
          <a:bodyPr wrap="none" rtlCol="0">
            <a:spAutoFit/>
          </a:bodyPr>
          <a:lstStyle/>
          <a:p>
            <a:r>
              <a:rPr lang="en-US" sz="2800" dirty="0" smtClean="0"/>
              <a:t>Magnetite-coupled nerves in beaks of pigeons</a:t>
            </a:r>
            <a:endParaRPr lang="en-US" sz="2800"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European_Robin_clusterN.jpeg" descr="/Users/pks/Documents/PKS Documents/Front Burner/Needing attention/Cruise - FIU summer 2011/Lecture 2 - orientation/Richison site/European_Robin_clusterN.jpeg"/>
          <p:cNvPicPr>
            <a:picLocks noChangeAspect="1"/>
          </p:cNvPicPr>
          <p:nvPr/>
        </p:nvPicPr>
        <p:blipFill>
          <a:blip r:embed="rId2" r:link="rId3"/>
          <a:srcRect r="62828"/>
          <a:stretch>
            <a:fillRect/>
          </a:stretch>
        </p:blipFill>
        <p:spPr>
          <a:xfrm>
            <a:off x="541866" y="337228"/>
            <a:ext cx="3729406" cy="2558372"/>
          </a:xfrm>
          <a:prstGeom prst="rect">
            <a:avLst/>
          </a:prstGeom>
        </p:spPr>
      </p:pic>
      <p:sp>
        <p:nvSpPr>
          <p:cNvPr id="4" name="TextBox 3"/>
          <p:cNvSpPr txBox="1"/>
          <p:nvPr/>
        </p:nvSpPr>
        <p:spPr>
          <a:xfrm>
            <a:off x="4487334" y="1017601"/>
            <a:ext cx="2554606" cy="1200328"/>
          </a:xfrm>
          <a:prstGeom prst="rect">
            <a:avLst/>
          </a:prstGeom>
          <a:noFill/>
        </p:spPr>
        <p:txBody>
          <a:bodyPr wrap="none" rtlCol="0">
            <a:spAutoFit/>
          </a:bodyPr>
          <a:lstStyle/>
          <a:p>
            <a:r>
              <a:rPr lang="en-US" sz="2400" dirty="0" smtClean="0">
                <a:solidFill>
                  <a:schemeClr val="accent2"/>
                </a:solidFill>
              </a:rPr>
              <a:t>1) Knock out the </a:t>
            </a:r>
          </a:p>
          <a:p>
            <a:r>
              <a:rPr lang="en-US" sz="2400" dirty="0" smtClean="0">
                <a:solidFill>
                  <a:schemeClr val="accent2"/>
                </a:solidFill>
              </a:rPr>
              <a:t>magneto-receptive </a:t>
            </a:r>
          </a:p>
          <a:p>
            <a:r>
              <a:rPr lang="en-US" sz="2400" dirty="0" smtClean="0">
                <a:solidFill>
                  <a:schemeClr val="accent2"/>
                </a:solidFill>
              </a:rPr>
              <a:t>neurons</a:t>
            </a:r>
            <a:endParaRPr lang="en-US" sz="2400" dirty="0">
              <a:solidFill>
                <a:schemeClr val="accent2"/>
              </a:solidFill>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European_Robin_clusterN.jpeg" descr="/Users/pks/Documents/PKS Documents/Front Burner/Needing attention/Cruise - FIU summer 2011/Lecture 2 - orientation/Richison site/European_Robin_clusterN.jpeg"/>
          <p:cNvPicPr>
            <a:picLocks noChangeAspect="1"/>
          </p:cNvPicPr>
          <p:nvPr/>
        </p:nvPicPr>
        <p:blipFill>
          <a:blip r:embed="rId2" r:link="rId3">
            <a:clrChange>
              <a:clrFrom>
                <a:srgbClr val="FFFFFF"/>
              </a:clrFrom>
              <a:clrTo>
                <a:srgbClr val="FFFFFF">
                  <a:alpha val="0"/>
                </a:srgbClr>
              </a:clrTo>
            </a:clrChange>
            <a:duotone>
              <a:prstClr val="black"/>
              <a:schemeClr val="accent6">
                <a:tint val="45000"/>
                <a:satMod val="400000"/>
              </a:schemeClr>
            </a:duotone>
          </a:blip>
          <a:srcRect l="36953"/>
          <a:stretch>
            <a:fillRect/>
          </a:stretch>
        </p:blipFill>
        <p:spPr>
          <a:xfrm>
            <a:off x="1543078" y="3993642"/>
            <a:ext cx="7081888" cy="2864358"/>
          </a:xfrm>
          <a:prstGeom prst="rect">
            <a:avLst/>
          </a:prstGeom>
        </p:spPr>
      </p:pic>
      <p:pic>
        <p:nvPicPr>
          <p:cNvPr id="3" name="European_Robin_clusterN.jpeg" descr="/Users/pks/Documents/PKS Documents/Front Burner/Needing attention/Cruise - FIU summer 2011/Lecture 2 - orientation/Richison site/European_Robin_clusterN.jpeg"/>
          <p:cNvPicPr>
            <a:picLocks noChangeAspect="1"/>
          </p:cNvPicPr>
          <p:nvPr/>
        </p:nvPicPr>
        <p:blipFill>
          <a:blip r:embed="rId2" r:link="rId3"/>
          <a:srcRect r="62828"/>
          <a:stretch>
            <a:fillRect/>
          </a:stretch>
        </p:blipFill>
        <p:spPr>
          <a:xfrm>
            <a:off x="541866" y="337228"/>
            <a:ext cx="3729406" cy="2558372"/>
          </a:xfrm>
          <a:prstGeom prst="rect">
            <a:avLst/>
          </a:prstGeom>
        </p:spPr>
      </p:pic>
      <p:sp>
        <p:nvSpPr>
          <p:cNvPr id="4" name="TextBox 3"/>
          <p:cNvSpPr txBox="1"/>
          <p:nvPr/>
        </p:nvSpPr>
        <p:spPr>
          <a:xfrm>
            <a:off x="4487334" y="1017601"/>
            <a:ext cx="2554606" cy="1200328"/>
          </a:xfrm>
          <a:prstGeom prst="rect">
            <a:avLst/>
          </a:prstGeom>
          <a:noFill/>
        </p:spPr>
        <p:txBody>
          <a:bodyPr wrap="none" rtlCol="0">
            <a:spAutoFit/>
          </a:bodyPr>
          <a:lstStyle/>
          <a:p>
            <a:r>
              <a:rPr lang="en-US" sz="2400" dirty="0" smtClean="0">
                <a:solidFill>
                  <a:schemeClr val="accent2"/>
                </a:solidFill>
              </a:rPr>
              <a:t>1) Knock out the </a:t>
            </a:r>
          </a:p>
          <a:p>
            <a:r>
              <a:rPr lang="en-US" sz="2400" dirty="0" smtClean="0">
                <a:solidFill>
                  <a:schemeClr val="accent2"/>
                </a:solidFill>
              </a:rPr>
              <a:t>magneto-receptive </a:t>
            </a:r>
          </a:p>
          <a:p>
            <a:r>
              <a:rPr lang="en-US" sz="2400" dirty="0" smtClean="0">
                <a:solidFill>
                  <a:schemeClr val="accent2"/>
                </a:solidFill>
              </a:rPr>
              <a:t>neurons</a:t>
            </a:r>
            <a:endParaRPr lang="en-US" sz="2400" dirty="0">
              <a:solidFill>
                <a:schemeClr val="accent2"/>
              </a:solidFill>
            </a:endParaRPr>
          </a:p>
        </p:txBody>
      </p:sp>
      <p:sp>
        <p:nvSpPr>
          <p:cNvPr id="5" name="TextBox 4"/>
          <p:cNvSpPr txBox="1"/>
          <p:nvPr/>
        </p:nvSpPr>
        <p:spPr>
          <a:xfrm>
            <a:off x="4487334" y="3301144"/>
            <a:ext cx="3013415" cy="461665"/>
          </a:xfrm>
          <a:prstGeom prst="rect">
            <a:avLst/>
          </a:prstGeom>
          <a:noFill/>
        </p:spPr>
        <p:txBody>
          <a:bodyPr wrap="none" rtlCol="0">
            <a:spAutoFit/>
          </a:bodyPr>
          <a:lstStyle/>
          <a:p>
            <a:r>
              <a:rPr lang="en-US" sz="2400" dirty="0" smtClean="0">
                <a:solidFill>
                  <a:schemeClr val="accent2"/>
                </a:solidFill>
              </a:rPr>
              <a:t>2) See how they orient</a:t>
            </a:r>
            <a:endParaRPr lang="en-US" sz="2400" dirty="0">
              <a:solidFill>
                <a:schemeClr val="accent2"/>
              </a:solidFill>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European_Robin_clusterN.jpeg" descr="/Users/pks/Documents/PKS Documents/Front Burner/Needing attention/Cruise - FIU summer 2011/Lecture 2 - orientation/Richison site/European_Robin_clusterN.jpeg"/>
          <p:cNvPicPr>
            <a:picLocks noChangeAspect="1"/>
          </p:cNvPicPr>
          <p:nvPr/>
        </p:nvPicPr>
        <p:blipFill>
          <a:blip r:embed="rId2" r:link="rId3">
            <a:clrChange>
              <a:clrFrom>
                <a:srgbClr val="FFFFFF"/>
              </a:clrFrom>
              <a:clrTo>
                <a:srgbClr val="FFFFFF">
                  <a:alpha val="0"/>
                </a:srgbClr>
              </a:clrTo>
            </a:clrChange>
            <a:duotone>
              <a:prstClr val="black"/>
              <a:schemeClr val="accent6">
                <a:tint val="45000"/>
                <a:satMod val="400000"/>
              </a:schemeClr>
            </a:duotone>
          </a:blip>
          <a:srcRect l="36953"/>
          <a:stretch>
            <a:fillRect/>
          </a:stretch>
        </p:blipFill>
        <p:spPr>
          <a:xfrm>
            <a:off x="1543078" y="3993642"/>
            <a:ext cx="7081888" cy="2864358"/>
          </a:xfrm>
          <a:prstGeom prst="rect">
            <a:avLst/>
          </a:prstGeom>
        </p:spPr>
      </p:pic>
      <p:pic>
        <p:nvPicPr>
          <p:cNvPr id="3" name="European_Robin_clusterN.jpeg" descr="/Users/pks/Documents/PKS Documents/Front Burner/Needing attention/Cruise - FIU summer 2011/Lecture 2 - orientation/Richison site/European_Robin_clusterN.jpeg"/>
          <p:cNvPicPr>
            <a:picLocks noChangeAspect="1"/>
          </p:cNvPicPr>
          <p:nvPr/>
        </p:nvPicPr>
        <p:blipFill>
          <a:blip r:embed="rId2" r:link="rId3"/>
          <a:srcRect r="62828"/>
          <a:stretch>
            <a:fillRect/>
          </a:stretch>
        </p:blipFill>
        <p:spPr>
          <a:xfrm>
            <a:off x="541866" y="337228"/>
            <a:ext cx="3729406" cy="2558372"/>
          </a:xfrm>
          <a:prstGeom prst="rect">
            <a:avLst/>
          </a:prstGeom>
        </p:spPr>
      </p:pic>
      <p:sp>
        <p:nvSpPr>
          <p:cNvPr id="4" name="TextBox 3"/>
          <p:cNvSpPr txBox="1"/>
          <p:nvPr/>
        </p:nvSpPr>
        <p:spPr>
          <a:xfrm>
            <a:off x="4487334" y="1017601"/>
            <a:ext cx="2554606" cy="1200328"/>
          </a:xfrm>
          <a:prstGeom prst="rect">
            <a:avLst/>
          </a:prstGeom>
          <a:noFill/>
        </p:spPr>
        <p:txBody>
          <a:bodyPr wrap="none" rtlCol="0">
            <a:spAutoFit/>
          </a:bodyPr>
          <a:lstStyle/>
          <a:p>
            <a:r>
              <a:rPr lang="en-US" sz="2400" dirty="0" smtClean="0">
                <a:solidFill>
                  <a:schemeClr val="accent2"/>
                </a:solidFill>
              </a:rPr>
              <a:t>1) Knock out the </a:t>
            </a:r>
          </a:p>
          <a:p>
            <a:r>
              <a:rPr lang="en-US" sz="2400" dirty="0" smtClean="0">
                <a:solidFill>
                  <a:schemeClr val="accent2"/>
                </a:solidFill>
              </a:rPr>
              <a:t>magneto-receptive </a:t>
            </a:r>
          </a:p>
          <a:p>
            <a:r>
              <a:rPr lang="en-US" sz="2400" dirty="0" smtClean="0">
                <a:solidFill>
                  <a:schemeClr val="accent2"/>
                </a:solidFill>
              </a:rPr>
              <a:t>neurons</a:t>
            </a:r>
            <a:endParaRPr lang="en-US" sz="2400" dirty="0">
              <a:solidFill>
                <a:schemeClr val="accent2"/>
              </a:solidFill>
            </a:endParaRPr>
          </a:p>
        </p:txBody>
      </p:sp>
      <p:sp>
        <p:nvSpPr>
          <p:cNvPr id="5" name="TextBox 4"/>
          <p:cNvSpPr txBox="1"/>
          <p:nvPr/>
        </p:nvSpPr>
        <p:spPr>
          <a:xfrm>
            <a:off x="4487334" y="3301144"/>
            <a:ext cx="3013415" cy="461665"/>
          </a:xfrm>
          <a:prstGeom prst="rect">
            <a:avLst/>
          </a:prstGeom>
          <a:noFill/>
        </p:spPr>
        <p:txBody>
          <a:bodyPr wrap="none" rtlCol="0">
            <a:spAutoFit/>
          </a:bodyPr>
          <a:lstStyle/>
          <a:p>
            <a:r>
              <a:rPr lang="en-US" sz="2400" dirty="0" smtClean="0">
                <a:solidFill>
                  <a:schemeClr val="accent2"/>
                </a:solidFill>
              </a:rPr>
              <a:t>2) See how they orient</a:t>
            </a:r>
            <a:endParaRPr lang="en-US" sz="2400" dirty="0">
              <a:solidFill>
                <a:schemeClr val="accent2"/>
              </a:solidFill>
            </a:endParaRPr>
          </a:p>
        </p:txBody>
      </p:sp>
      <p:cxnSp>
        <p:nvCxnSpPr>
          <p:cNvPr id="7" name="Straight Connector 6"/>
          <p:cNvCxnSpPr/>
          <p:nvPr/>
        </p:nvCxnSpPr>
        <p:spPr>
          <a:xfrm>
            <a:off x="4118875" y="4758267"/>
            <a:ext cx="1909395" cy="1862666"/>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0800000" flipV="1">
            <a:off x="4047069" y="4758268"/>
            <a:ext cx="2133599" cy="1862665"/>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000000"/>
                </a:solidFill>
                <a:latin typeface="Arial" pitchFamily="8" charset="0"/>
                <a:ea typeface="msgothic" charset="0"/>
                <a:cs typeface="msgothic" charset="0"/>
              </a:rPr>
              <a:t>Magnetoreception.The</a:t>
            </a:r>
            <a:r>
              <a:rPr lang="en-GB" sz="1500" b="1" dirty="0">
                <a:solidFill>
                  <a:srgbClr val="000000"/>
                </a:solidFill>
                <a:latin typeface="Arial" pitchFamily="8" charset="0"/>
                <a:ea typeface="msgothic" charset="0"/>
                <a:cs typeface="msgothic" charset="0"/>
              </a:rPr>
              <a:t> </a:t>
            </a:r>
            <a:r>
              <a:rPr lang="en-GB" sz="1500" b="1" dirty="0" err="1">
                <a:solidFill>
                  <a:srgbClr val="000000"/>
                </a:solidFill>
                <a:latin typeface="Arial" pitchFamily="8" charset="0"/>
                <a:ea typeface="msgothic" charset="0"/>
                <a:cs typeface="msgothic" charset="0"/>
              </a:rPr>
              <a:t>lagena</a:t>
            </a:r>
            <a:r>
              <a:rPr lang="en-GB" sz="1500" b="1" dirty="0">
                <a:solidFill>
                  <a:srgbClr val="000000"/>
                </a:solidFill>
                <a:latin typeface="Arial" pitchFamily="8" charset="0"/>
                <a:ea typeface="msgothic" charset="0"/>
                <a:cs typeface="msgothic" charset="0"/>
              </a:rPr>
              <a:t> in the inner ear is a candidate site of the magnetic sensory organ in the pigeon. </a:t>
            </a:r>
          </a:p>
        </p:txBody>
      </p:sp>
      <p:pic>
        <p:nvPicPr>
          <p:cNvPr id="3074" name="Picture 2"/>
          <p:cNvPicPr>
            <a:picLocks noChangeAspect="1" noChangeArrowheads="1"/>
          </p:cNvPicPr>
          <p:nvPr/>
        </p:nvPicPr>
        <p:blipFill>
          <a:blip r:embed="rId3"/>
          <a:srcRect/>
          <a:stretch>
            <a:fillRect/>
          </a:stretch>
        </p:blipFill>
        <p:spPr bwMode="auto">
          <a:xfrm>
            <a:off x="7729920" y="5943505"/>
            <a:ext cx="1226880" cy="652388"/>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1769761" y="979303"/>
            <a:ext cx="5607360" cy="4893634"/>
          </a:xfrm>
          <a:prstGeom prst="rect">
            <a:avLst/>
          </a:prstGeom>
          <a:noFill/>
          <a:ln w="9525">
            <a:noFill/>
            <a:round/>
            <a:headEnd/>
            <a:tailEnd/>
          </a:ln>
          <a:effectLst/>
        </p:spPr>
      </p:pic>
      <p:sp>
        <p:nvSpPr>
          <p:cNvPr id="3076" name="Text Box 4"/>
          <p:cNvSpPr txBox="1">
            <a:spLocks noChangeArrowheads="1"/>
          </p:cNvSpPr>
          <p:nvPr/>
        </p:nvSpPr>
        <p:spPr bwMode="auto">
          <a:xfrm>
            <a:off x="1769761" y="5972308"/>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dirty="0">
                <a:solidFill>
                  <a:srgbClr val="000000"/>
                </a:solidFill>
                <a:latin typeface="Arial" pitchFamily="8" charset="0"/>
                <a:ea typeface="msgothic" charset="0"/>
                <a:cs typeface="msgothic" charset="0"/>
              </a:rPr>
              <a:t>M </a:t>
            </a:r>
            <a:r>
              <a:rPr lang="en-GB" sz="1100" b="1" dirty="0" err="1">
                <a:solidFill>
                  <a:srgbClr val="000000"/>
                </a:solidFill>
                <a:latin typeface="Arial" pitchFamily="8" charset="0"/>
                <a:ea typeface="msgothic" charset="0"/>
                <a:cs typeface="msgothic" charset="0"/>
              </a:rPr>
              <a:t>Winklhofer</a:t>
            </a:r>
            <a:r>
              <a:rPr lang="en-GB" sz="1100" b="1" dirty="0">
                <a:solidFill>
                  <a:srgbClr val="000000"/>
                </a:solidFill>
                <a:latin typeface="Arial" pitchFamily="8" charset="0"/>
                <a:ea typeface="msgothic" charset="0"/>
                <a:cs typeface="msgothic" charset="0"/>
              </a:rPr>
              <a:t> Science 2012;336:991-992</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prstTxWarp prst="textNoShape">
              <a:avLst/>
            </a:prstTxWarp>
          </a:bodyPr>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pitchFamily="8" charset="0"/>
                <a:ea typeface="msgothic" charset="0"/>
                <a:cs typeface="msgothic" charset="0"/>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pitchFamily="8" charset="0"/>
                <a:ea typeface="msgothic" charset="0"/>
                <a:cs typeface="msgothic" charset="0"/>
              </a:rPr>
              <a:t>Fig. 2 Recording site verification and </a:t>
            </a:r>
            <a:r>
              <a:rPr lang="en-GB" sz="1500" b="1" dirty="0" err="1">
                <a:solidFill>
                  <a:srgbClr val="000000"/>
                </a:solidFill>
                <a:latin typeface="Arial" pitchFamily="8" charset="0"/>
                <a:ea typeface="msgothic" charset="0"/>
                <a:cs typeface="msgothic" charset="0"/>
              </a:rPr>
              <a:t>c-Fos</a:t>
            </a:r>
            <a:r>
              <a:rPr lang="en-GB" sz="1500" b="1" dirty="0">
                <a:solidFill>
                  <a:srgbClr val="000000"/>
                </a:solidFill>
                <a:latin typeface="Arial" pitchFamily="8" charset="0"/>
                <a:ea typeface="msgothic" charset="0"/>
                <a:cs typeface="msgothic" charset="0"/>
              </a:rPr>
              <a:t> expression in response to magnetic field stimulation. </a:t>
            </a:r>
          </a:p>
        </p:txBody>
      </p:sp>
      <p:pic>
        <p:nvPicPr>
          <p:cNvPr id="3074" name="Picture 2"/>
          <p:cNvPicPr>
            <a:picLocks noChangeAspect="1" noChangeArrowheads="1"/>
          </p:cNvPicPr>
          <p:nvPr/>
        </p:nvPicPr>
        <p:blipFill>
          <a:blip r:embed="rId3"/>
          <a:srcRect/>
          <a:stretch>
            <a:fillRect/>
          </a:stretch>
        </p:blipFill>
        <p:spPr bwMode="auto">
          <a:xfrm>
            <a:off x="7729920" y="5943505"/>
            <a:ext cx="1226880" cy="652388"/>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3345120" y="979303"/>
            <a:ext cx="2458080" cy="4893634"/>
          </a:xfrm>
          <a:prstGeom prst="rect">
            <a:avLst/>
          </a:prstGeom>
          <a:noFill/>
          <a:ln w="9525">
            <a:noFill/>
            <a:round/>
            <a:headEnd/>
            <a:tailEnd/>
          </a:ln>
          <a:effectLst/>
        </p:spPr>
      </p:pic>
      <p:sp>
        <p:nvSpPr>
          <p:cNvPr id="3076" name="Text Box 4"/>
          <p:cNvSpPr txBox="1">
            <a:spLocks noChangeArrowheads="1"/>
          </p:cNvSpPr>
          <p:nvPr/>
        </p:nvSpPr>
        <p:spPr bwMode="auto">
          <a:xfrm>
            <a:off x="3345121" y="5972308"/>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dirty="0">
                <a:solidFill>
                  <a:srgbClr val="000000"/>
                </a:solidFill>
                <a:latin typeface="Arial" pitchFamily="8" charset="0"/>
                <a:ea typeface="msgothic" charset="0"/>
                <a:cs typeface="msgothic" charset="0"/>
              </a:rPr>
              <a:t>L Wu, and J D </a:t>
            </a:r>
            <a:r>
              <a:rPr lang="en-GB" sz="1100" b="1" dirty="0" err="1">
                <a:solidFill>
                  <a:srgbClr val="000000"/>
                </a:solidFill>
                <a:latin typeface="Arial" pitchFamily="8" charset="0"/>
                <a:ea typeface="msgothic" charset="0"/>
                <a:cs typeface="msgothic" charset="0"/>
              </a:rPr>
              <a:t>Dickman</a:t>
            </a:r>
            <a:r>
              <a:rPr lang="en-GB" sz="1100" b="1" dirty="0">
                <a:solidFill>
                  <a:srgbClr val="000000"/>
                </a:solidFill>
                <a:latin typeface="Arial" pitchFamily="8" charset="0"/>
                <a:ea typeface="msgothic" charset="0"/>
                <a:cs typeface="msgothic" charset="0"/>
              </a:rPr>
              <a:t> Science 2012;336:1054-1057</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prstTxWarp prst="textNoShape">
              <a:avLst/>
            </a:prstTxWarp>
          </a:bodyPr>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pitchFamily="8" charset="0"/>
                <a:ea typeface="msgothic" charset="0"/>
                <a:cs typeface="msgothic" charset="0"/>
              </a:rPr>
              <a:t>Published by AAAS</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6D4DC"/>
        </a:solidFill>
        <a:effectLst/>
      </p:bgPr>
    </p:bg>
    <p:spTree>
      <p:nvGrpSpPr>
        <p:cNvPr id="1" name=""/>
        <p:cNvGrpSpPr/>
        <p:nvPr/>
      </p:nvGrpSpPr>
      <p:grpSpPr>
        <a:xfrm>
          <a:off x="0" y="0"/>
          <a:ext cx="0" cy="0"/>
          <a:chOff x="0" y="0"/>
          <a:chExt cx="0" cy="0"/>
        </a:xfrm>
      </p:grpSpPr>
      <p:pic>
        <p:nvPicPr>
          <p:cNvPr id="2" name="Mag detector 2.jpg" descr="/Users/pks/Documents/PKS Documents/Front Burner/Needing attention/Cruise - FIU summer 2011/Lecture 2 - orientation/Mag detector 2.jpg"/>
          <p:cNvPicPr>
            <a:picLocks noChangeAspect="1"/>
          </p:cNvPicPr>
          <p:nvPr/>
        </p:nvPicPr>
        <p:blipFill>
          <a:blip r:embed="rId3" r:link="rId4"/>
          <a:srcRect l="43519" r="1667" b="46714"/>
          <a:stretch>
            <a:fillRect/>
          </a:stretch>
        </p:blipFill>
        <p:spPr>
          <a:xfrm>
            <a:off x="3029444" y="0"/>
            <a:ext cx="6114555" cy="3742267"/>
          </a:xfrm>
          <a:prstGeom prst="rect">
            <a:avLst/>
          </a:prstGeom>
        </p:spPr>
      </p:pic>
      <p:pic>
        <p:nvPicPr>
          <p:cNvPr id="3" name="Magnetic creatures.jpg" descr="/Users/pks/Documents/PKS Documents/Front Burner/Needing attention/Cruise - FIU summer 2011/Lecture 2 - orientation/Magnetic creatures.jpg"/>
          <p:cNvPicPr>
            <a:picLocks noChangeAspect="1"/>
          </p:cNvPicPr>
          <p:nvPr/>
        </p:nvPicPr>
        <p:blipFill>
          <a:blip r:embed="rId5" r:link="rId6"/>
          <a:srcRect l="626" t="771" r="68391" b="47020"/>
          <a:stretch>
            <a:fillRect/>
          </a:stretch>
        </p:blipFill>
        <p:spPr>
          <a:xfrm>
            <a:off x="-9808" y="3149605"/>
            <a:ext cx="3106984" cy="3708395"/>
          </a:xfrm>
          <a:prstGeom prst="rect">
            <a:avLst/>
          </a:prstGeom>
        </p:spPr>
      </p:pic>
      <p:pic>
        <p:nvPicPr>
          <p:cNvPr id="4" name="Garden_Warbler_retina.gif" descr="/Users/pks/Documents/PKS Documents/Front Burner/Needing attention/Cruise - FIU summer 2011/Lecture 2 - orientation/Richison site/Garden_Warbler_retina.gif"/>
          <p:cNvPicPr>
            <a:picLocks noChangeAspect="1"/>
          </p:cNvPicPr>
          <p:nvPr/>
        </p:nvPicPr>
        <p:blipFill>
          <a:blip r:embed="rId7" r:link="rId8">
            <a:clrChange>
              <a:clrFrom>
                <a:srgbClr val="FFFFFF"/>
              </a:clrFrom>
              <a:clrTo>
                <a:srgbClr val="FFFFFF">
                  <a:alpha val="0"/>
                </a:srgbClr>
              </a:clrTo>
            </a:clrChange>
          </a:blip>
          <a:srcRect l="55549" t="44250"/>
          <a:stretch>
            <a:fillRect/>
          </a:stretch>
        </p:blipFill>
        <p:spPr>
          <a:xfrm>
            <a:off x="-6350" y="0"/>
            <a:ext cx="3103526" cy="3149605"/>
          </a:xfrm>
          <a:prstGeom prst="rect">
            <a:avLst/>
          </a:prstGeom>
        </p:spPr>
      </p:pic>
      <p:sp>
        <p:nvSpPr>
          <p:cNvPr id="5" name="TextBox 4"/>
          <p:cNvSpPr txBox="1"/>
          <p:nvPr/>
        </p:nvSpPr>
        <p:spPr>
          <a:xfrm>
            <a:off x="2980031" y="64532"/>
            <a:ext cx="6291882" cy="523220"/>
          </a:xfrm>
          <a:prstGeom prst="rect">
            <a:avLst/>
          </a:prstGeom>
          <a:noFill/>
        </p:spPr>
        <p:txBody>
          <a:bodyPr wrap="none" rtlCol="0">
            <a:spAutoFit/>
          </a:bodyPr>
          <a:lstStyle/>
          <a:p>
            <a:r>
              <a:rPr lang="en-US" sz="2800" dirty="0" smtClean="0">
                <a:solidFill>
                  <a:schemeClr val="bg1"/>
                </a:solidFill>
              </a:rPr>
              <a:t>Seeing magnetism with </a:t>
            </a:r>
            <a:r>
              <a:rPr lang="en-US" sz="2800" dirty="0" smtClean="0"/>
              <a:t>CRYPTOCHROMES</a:t>
            </a:r>
            <a:endParaRPr lang="en-US" sz="2800" dirty="0"/>
          </a:p>
        </p:txBody>
      </p:sp>
      <p:pic>
        <p:nvPicPr>
          <p:cNvPr id="6" name="Mag detector 2.jpg" descr="/Users/pks/Documents/PKS Documents/Front Burner/Needing attention/Cruise - FIU summer 2011/Lecture 2 - orientation/Mag detector 2.jpg"/>
          <p:cNvPicPr>
            <a:picLocks noChangeAspect="1"/>
          </p:cNvPicPr>
          <p:nvPr/>
        </p:nvPicPr>
        <p:blipFill>
          <a:blip r:embed="rId3" r:link="rId4"/>
          <a:srcRect l="70554" t="54250" r="1667" b="4520"/>
          <a:stretch>
            <a:fillRect/>
          </a:stretch>
        </p:blipFill>
        <p:spPr>
          <a:xfrm>
            <a:off x="4216414" y="3742267"/>
            <a:ext cx="3098799" cy="2895600"/>
          </a:xfrm>
          <a:prstGeom prst="rect">
            <a:avLst/>
          </a:prstGeom>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C6D4DC"/>
        </a:solidFill>
        <a:effectLst/>
      </p:bgPr>
    </p:bg>
    <p:spTree>
      <p:nvGrpSpPr>
        <p:cNvPr id="1" name=""/>
        <p:cNvGrpSpPr/>
        <p:nvPr/>
      </p:nvGrpSpPr>
      <p:grpSpPr>
        <a:xfrm>
          <a:off x="0" y="0"/>
          <a:ext cx="0" cy="0"/>
          <a:chOff x="0" y="0"/>
          <a:chExt cx="0" cy="0"/>
        </a:xfrm>
      </p:grpSpPr>
      <p:pic>
        <p:nvPicPr>
          <p:cNvPr id="2" name="Mag detector 2.jpg" descr="/Users/pks/Documents/PKS Documents/Front Burner/Needing attention/Cruise - FIU summer 2011/Lecture 2 - orientation/Mag detector 2.jpg"/>
          <p:cNvPicPr>
            <a:picLocks noChangeAspect="1"/>
          </p:cNvPicPr>
          <p:nvPr/>
        </p:nvPicPr>
        <p:blipFill>
          <a:blip r:embed="rId3" r:link="rId4"/>
          <a:srcRect l="43519" r="1667" b="46714"/>
          <a:stretch>
            <a:fillRect/>
          </a:stretch>
        </p:blipFill>
        <p:spPr>
          <a:xfrm>
            <a:off x="3029444" y="0"/>
            <a:ext cx="6114555" cy="3742267"/>
          </a:xfrm>
          <a:prstGeom prst="rect">
            <a:avLst/>
          </a:prstGeom>
        </p:spPr>
      </p:pic>
      <p:pic>
        <p:nvPicPr>
          <p:cNvPr id="3" name="Magnetic creatures.jpg" descr="/Users/pks/Documents/PKS Documents/Front Burner/Needing attention/Cruise - FIU summer 2011/Lecture 2 - orientation/Magnetic creatures.jpg"/>
          <p:cNvPicPr>
            <a:picLocks noChangeAspect="1"/>
          </p:cNvPicPr>
          <p:nvPr/>
        </p:nvPicPr>
        <p:blipFill>
          <a:blip r:embed="rId5" r:link="rId6"/>
          <a:srcRect l="626" t="771" r="68391" b="47020"/>
          <a:stretch>
            <a:fillRect/>
          </a:stretch>
        </p:blipFill>
        <p:spPr>
          <a:xfrm>
            <a:off x="-9808" y="3149605"/>
            <a:ext cx="3106984" cy="3708395"/>
          </a:xfrm>
          <a:prstGeom prst="rect">
            <a:avLst/>
          </a:prstGeom>
        </p:spPr>
      </p:pic>
      <p:pic>
        <p:nvPicPr>
          <p:cNvPr id="4" name="Garden_Warbler_retina.gif" descr="/Users/pks/Documents/PKS Documents/Front Burner/Needing attention/Cruise - FIU summer 2011/Lecture 2 - orientation/Richison site/Garden_Warbler_retina.gif"/>
          <p:cNvPicPr>
            <a:picLocks noChangeAspect="1"/>
          </p:cNvPicPr>
          <p:nvPr/>
        </p:nvPicPr>
        <p:blipFill>
          <a:blip r:embed="rId7" r:link="rId8">
            <a:clrChange>
              <a:clrFrom>
                <a:srgbClr val="FFFFFF"/>
              </a:clrFrom>
              <a:clrTo>
                <a:srgbClr val="FFFFFF">
                  <a:alpha val="0"/>
                </a:srgbClr>
              </a:clrTo>
            </a:clrChange>
          </a:blip>
          <a:srcRect l="55549" t="44250"/>
          <a:stretch>
            <a:fillRect/>
          </a:stretch>
        </p:blipFill>
        <p:spPr>
          <a:xfrm>
            <a:off x="-6350" y="0"/>
            <a:ext cx="3103526" cy="3149605"/>
          </a:xfrm>
          <a:prstGeom prst="rect">
            <a:avLst/>
          </a:prstGeom>
        </p:spPr>
      </p:pic>
      <p:sp>
        <p:nvSpPr>
          <p:cNvPr id="5" name="TextBox 4"/>
          <p:cNvSpPr txBox="1"/>
          <p:nvPr/>
        </p:nvSpPr>
        <p:spPr>
          <a:xfrm>
            <a:off x="2980031" y="64532"/>
            <a:ext cx="6291882" cy="523220"/>
          </a:xfrm>
          <a:prstGeom prst="rect">
            <a:avLst/>
          </a:prstGeom>
          <a:noFill/>
        </p:spPr>
        <p:txBody>
          <a:bodyPr wrap="none" rtlCol="0">
            <a:spAutoFit/>
          </a:bodyPr>
          <a:lstStyle/>
          <a:p>
            <a:r>
              <a:rPr lang="en-US" sz="2800" dirty="0" smtClean="0">
                <a:solidFill>
                  <a:schemeClr val="bg1"/>
                </a:solidFill>
              </a:rPr>
              <a:t>Seeing magnetism with </a:t>
            </a:r>
            <a:r>
              <a:rPr lang="en-US" sz="2800" dirty="0" smtClean="0"/>
              <a:t>CRYPTOCHROMES</a:t>
            </a:r>
            <a:endParaRPr lang="en-US" sz="2800" dirty="0"/>
          </a:p>
        </p:txBody>
      </p:sp>
      <p:pic>
        <p:nvPicPr>
          <p:cNvPr id="6" name="Mag detector 2.jpg" descr="/Users/pks/Documents/PKS Documents/Front Burner/Needing attention/Cruise - FIU summer 2011/Lecture 2 - orientation/Mag detector 2.jpg"/>
          <p:cNvPicPr>
            <a:picLocks noChangeAspect="1"/>
          </p:cNvPicPr>
          <p:nvPr/>
        </p:nvPicPr>
        <p:blipFill>
          <a:blip r:embed="rId3" r:link="rId4"/>
          <a:srcRect l="70554" t="54250" r="1667" b="4520"/>
          <a:stretch>
            <a:fillRect/>
          </a:stretch>
        </p:blipFill>
        <p:spPr>
          <a:xfrm>
            <a:off x="4216414" y="3742267"/>
            <a:ext cx="3098799" cy="2895600"/>
          </a:xfrm>
          <a:prstGeom prst="rect">
            <a:avLst/>
          </a:prstGeom>
        </p:spPr>
      </p:pic>
      <p:sp>
        <p:nvSpPr>
          <p:cNvPr id="7" name="TextBox 6"/>
          <p:cNvSpPr txBox="1"/>
          <p:nvPr/>
        </p:nvSpPr>
        <p:spPr>
          <a:xfrm>
            <a:off x="7355119" y="4453467"/>
            <a:ext cx="1505540" cy="1077218"/>
          </a:xfrm>
          <a:prstGeom prst="rect">
            <a:avLst/>
          </a:prstGeom>
          <a:noFill/>
        </p:spPr>
        <p:txBody>
          <a:bodyPr wrap="none" rtlCol="0">
            <a:spAutoFit/>
          </a:bodyPr>
          <a:lstStyle/>
          <a:p>
            <a:pPr algn="r"/>
            <a:r>
              <a:rPr lang="en-US" sz="3200" dirty="0" smtClean="0">
                <a:solidFill>
                  <a:srgbClr val="FF0000"/>
                </a:solidFill>
              </a:rPr>
              <a:t>Red</a:t>
            </a:r>
            <a:r>
              <a:rPr lang="en-US" sz="3200" dirty="0" smtClean="0"/>
              <a:t> –</a:t>
            </a:r>
          </a:p>
          <a:p>
            <a:pPr algn="r"/>
            <a:r>
              <a:rPr lang="en-US" sz="3200" dirty="0" smtClean="0">
                <a:solidFill>
                  <a:srgbClr val="008000"/>
                </a:solidFill>
              </a:rPr>
              <a:t>Green </a:t>
            </a:r>
            <a:r>
              <a:rPr lang="en-US" sz="3200" dirty="0" smtClean="0"/>
              <a:t>+</a:t>
            </a:r>
            <a:endParaRPr lang="en-US" sz="3200" dirty="0"/>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err="1">
                <a:solidFill>
                  <a:srgbClr val="000000"/>
                </a:solidFill>
                <a:latin typeface="Arial" pitchFamily="-110" charset="0"/>
                <a:ea typeface="msgothic" charset="0"/>
                <a:cs typeface="msgothic" charset="0"/>
              </a:rPr>
              <a:t>Flavin</a:t>
            </a:r>
            <a:r>
              <a:rPr lang="en-GB" sz="1500" b="1" dirty="0">
                <a:solidFill>
                  <a:srgbClr val="000000"/>
                </a:solidFill>
                <a:latin typeface="Arial" pitchFamily="-110" charset="0"/>
                <a:ea typeface="msgothic" charset="0"/>
                <a:cs typeface="msgothic" charset="0"/>
              </a:rPr>
              <a:t> cycle of </a:t>
            </a:r>
            <a:r>
              <a:rPr lang="en-GB" sz="1500" b="1" dirty="0" err="1">
                <a:solidFill>
                  <a:srgbClr val="000000"/>
                </a:solidFill>
                <a:latin typeface="Arial" pitchFamily="-110" charset="0"/>
                <a:ea typeface="msgothic" charset="0"/>
                <a:cs typeface="msgothic" charset="0"/>
              </a:rPr>
              <a:t>cryptochrome</a:t>
            </a:r>
            <a:r>
              <a:rPr lang="en-GB" sz="1500" b="1" dirty="0">
                <a:solidFill>
                  <a:srgbClr val="000000"/>
                </a:solidFill>
                <a:latin typeface="Arial" pitchFamily="-110" charset="0"/>
                <a:ea typeface="msgothic" charset="0"/>
                <a:cs typeface="msgothic" charset="0"/>
              </a:rPr>
              <a:t>. </a:t>
            </a:r>
          </a:p>
        </p:txBody>
      </p:sp>
      <p:pic>
        <p:nvPicPr>
          <p:cNvPr id="3074" name="Picture 2"/>
          <p:cNvPicPr>
            <a:picLocks noChangeAspect="1" noChangeArrowheads="1"/>
          </p:cNvPicPr>
          <p:nvPr/>
        </p:nvPicPr>
        <p:blipFill>
          <a:blip r:embed="rId3"/>
          <a:srcRect/>
          <a:stretch>
            <a:fillRect/>
          </a:stretch>
        </p:blipFill>
        <p:spPr bwMode="auto">
          <a:xfrm>
            <a:off x="7076160" y="5982388"/>
            <a:ext cx="1632960" cy="652389"/>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1827360" y="979303"/>
            <a:ext cx="5495040" cy="4893634"/>
          </a:xfrm>
          <a:prstGeom prst="rect">
            <a:avLst/>
          </a:prstGeom>
          <a:noFill/>
          <a:ln w="9525">
            <a:noFill/>
            <a:round/>
            <a:headEnd/>
            <a:tailEnd/>
          </a:ln>
          <a:effectLst/>
        </p:spPr>
      </p:pic>
      <p:sp>
        <p:nvSpPr>
          <p:cNvPr id="3076" name="Text Box 4"/>
          <p:cNvSpPr txBox="1">
            <a:spLocks noChangeArrowheads="1"/>
          </p:cNvSpPr>
          <p:nvPr/>
        </p:nvSpPr>
        <p:spPr bwMode="auto">
          <a:xfrm>
            <a:off x="1827361" y="5972308"/>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dirty="0" err="1">
                <a:solidFill>
                  <a:srgbClr val="000000"/>
                </a:solidFill>
                <a:latin typeface="Arial" pitchFamily="-110" charset="0"/>
                <a:ea typeface="msgothic" charset="0"/>
                <a:cs typeface="msgothic" charset="0"/>
              </a:rPr>
              <a:t>Nießner</a:t>
            </a:r>
            <a:r>
              <a:rPr lang="en-GB" sz="1100" b="1" dirty="0">
                <a:solidFill>
                  <a:srgbClr val="000000"/>
                </a:solidFill>
                <a:latin typeface="Arial" pitchFamily="-110" charset="0"/>
                <a:ea typeface="msgothic" charset="0"/>
                <a:cs typeface="msgothic" charset="0"/>
              </a:rPr>
              <a:t> C et al. J Exp Biol 2014;217:4221-4224</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prstTxWarp prst="textNoShape">
              <a:avLst/>
            </a:prstTxWarp>
          </a:bodyPr>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pitchFamily="-110" charset="0"/>
                <a:ea typeface="msgothic" charset="0"/>
                <a:cs typeface="msgothic" charset="0"/>
              </a:rPr>
              <a:t>©2014 by The Company of Biologists Ltd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1500" b="1" dirty="0">
                <a:solidFill>
                  <a:srgbClr val="000000"/>
                </a:solidFill>
                <a:latin typeface="Arial" pitchFamily="-110" charset="0"/>
                <a:ea typeface="msgothic" charset="0"/>
                <a:cs typeface="msgothic" charset="0"/>
              </a:rPr>
              <a:t>Orientation behaviour of European robins in light of different wavelengths after being kept in total darkness for 1 </a:t>
            </a:r>
            <a:r>
              <a:rPr lang="en-GB" sz="1500" b="1" dirty="0" err="1">
                <a:solidFill>
                  <a:srgbClr val="000000"/>
                </a:solidFill>
                <a:latin typeface="Arial" pitchFamily="-110" charset="0"/>
                <a:ea typeface="msgothic" charset="0"/>
                <a:cs typeface="msgothic" charset="0"/>
              </a:rPr>
              <a:t>h</a:t>
            </a:r>
            <a:r>
              <a:rPr lang="en-GB" sz="1500" b="1" dirty="0">
                <a:solidFill>
                  <a:srgbClr val="000000"/>
                </a:solidFill>
                <a:latin typeface="Arial" pitchFamily="-110" charset="0"/>
                <a:ea typeface="msgothic" charset="0"/>
                <a:cs typeface="msgothic" charset="0"/>
              </a:rPr>
              <a:t>. </a:t>
            </a:r>
          </a:p>
        </p:txBody>
      </p:sp>
      <p:pic>
        <p:nvPicPr>
          <p:cNvPr id="3074" name="Picture 2"/>
          <p:cNvPicPr>
            <a:picLocks noChangeAspect="1" noChangeArrowheads="1"/>
          </p:cNvPicPr>
          <p:nvPr/>
        </p:nvPicPr>
        <p:blipFill>
          <a:blip r:embed="rId3"/>
          <a:srcRect/>
          <a:stretch>
            <a:fillRect/>
          </a:stretch>
        </p:blipFill>
        <p:spPr bwMode="auto">
          <a:xfrm>
            <a:off x="7076160" y="5982388"/>
            <a:ext cx="1632960" cy="652389"/>
          </a:xfrm>
          <a:prstGeom prst="rect">
            <a:avLst/>
          </a:prstGeom>
          <a:noFill/>
          <a:ln w="9525">
            <a:noFill/>
            <a:round/>
            <a:headEnd/>
            <a:tailEnd/>
          </a:ln>
          <a:effectLst/>
        </p:spPr>
      </p:pic>
      <p:pic>
        <p:nvPicPr>
          <p:cNvPr id="3075" name="Picture 3"/>
          <p:cNvPicPr>
            <a:picLocks noChangeAspect="1" noChangeArrowheads="1"/>
          </p:cNvPicPr>
          <p:nvPr/>
        </p:nvPicPr>
        <p:blipFill>
          <a:blip r:embed="rId4"/>
          <a:srcRect/>
          <a:stretch>
            <a:fillRect/>
          </a:stretch>
        </p:blipFill>
        <p:spPr bwMode="auto">
          <a:xfrm>
            <a:off x="671040" y="2373369"/>
            <a:ext cx="7804800" cy="2104061"/>
          </a:xfrm>
          <a:prstGeom prst="rect">
            <a:avLst/>
          </a:prstGeom>
          <a:noFill/>
          <a:ln w="9525">
            <a:noFill/>
            <a:round/>
            <a:headEnd/>
            <a:tailEnd/>
          </a:ln>
          <a:effectLst/>
        </p:spPr>
      </p:pic>
      <p:sp>
        <p:nvSpPr>
          <p:cNvPr id="3076" name="Text Box 4"/>
          <p:cNvSpPr txBox="1">
            <a:spLocks noChangeArrowheads="1"/>
          </p:cNvSpPr>
          <p:nvPr/>
        </p:nvSpPr>
        <p:spPr bwMode="auto">
          <a:xfrm>
            <a:off x="671040" y="5972308"/>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dirty="0" err="1">
                <a:solidFill>
                  <a:srgbClr val="000000"/>
                </a:solidFill>
                <a:latin typeface="Arial" pitchFamily="-110" charset="0"/>
                <a:ea typeface="msgothic" charset="0"/>
                <a:cs typeface="msgothic" charset="0"/>
              </a:rPr>
              <a:t>Wiltschko</a:t>
            </a:r>
            <a:r>
              <a:rPr lang="en-GB" sz="1100" b="1" dirty="0">
                <a:solidFill>
                  <a:srgbClr val="000000"/>
                </a:solidFill>
                <a:latin typeface="Arial" pitchFamily="-110" charset="0"/>
                <a:ea typeface="msgothic" charset="0"/>
                <a:cs typeface="msgothic" charset="0"/>
              </a:rPr>
              <a:t> R et al. J Exp Biol 2014;217:4225-4228</a:t>
            </a:r>
          </a:p>
        </p:txBody>
      </p:sp>
      <p:sp>
        <p:nvSpPr>
          <p:cNvPr id="3077" name="Text Box 5"/>
          <p:cNvSpPr txBox="1">
            <a:spLocks noChangeArrowheads="1"/>
          </p:cNvSpPr>
          <p:nvPr/>
        </p:nvSpPr>
        <p:spPr bwMode="auto">
          <a:xfrm>
            <a:off x="97920" y="6613175"/>
            <a:ext cx="4930560" cy="3470764"/>
          </a:xfrm>
          <a:prstGeom prst="rect">
            <a:avLst/>
          </a:prstGeom>
          <a:noFill/>
          <a:ln w="9525">
            <a:noFill/>
            <a:round/>
            <a:headEnd/>
            <a:tailEnd/>
          </a:ln>
          <a:effectLst/>
        </p:spPr>
        <p:txBody>
          <a:bodyPr lIns="0" tIns="0" rIns="0" bIns="0">
            <a:prstTxWarp prst="textNoShape">
              <a:avLst/>
            </a:prstTxWarp>
          </a:bodyPr>
          <a:lstStyle/>
          <a:p>
            <a:pPr marL="77761" indent="-77761">
              <a:tabLst>
                <a:tab pos="656650" algn="l"/>
                <a:tab pos="1313299" algn="l"/>
                <a:tab pos="1969949" algn="l"/>
                <a:tab pos="2626599" algn="l"/>
                <a:tab pos="3283248" algn="l"/>
                <a:tab pos="3939898" algn="l"/>
                <a:tab pos="4596548" algn="l"/>
              </a:tabLst>
            </a:pPr>
            <a:r>
              <a:rPr lang="en-GB" sz="900" dirty="0">
                <a:solidFill>
                  <a:srgbClr val="000000"/>
                </a:solidFill>
                <a:latin typeface="Arial" pitchFamily="-110" charset="0"/>
                <a:ea typeface="msgothic" charset="0"/>
                <a:cs typeface="msgothic" charset="0"/>
              </a:rPr>
              <a:t>©2014 by The Company of Biologists Ltd</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ova Scotia.tiff"/>
          <p:cNvPicPr>
            <a:picLocks noChangeAspect="1"/>
          </p:cNvPicPr>
          <p:nvPr/>
        </p:nvPicPr>
        <p:blipFill>
          <a:blip r:embed="rId2"/>
          <a:srcRect b="3831"/>
          <a:stretch>
            <a:fillRect/>
          </a:stretch>
        </p:blipFill>
        <p:spPr>
          <a:xfrm>
            <a:off x="0" y="0"/>
            <a:ext cx="9144000" cy="6858000"/>
          </a:xfrm>
          <a:prstGeom prst="rect">
            <a:avLst/>
          </a:prstGeom>
        </p:spPr>
      </p:pic>
      <p:pic>
        <p:nvPicPr>
          <p:cNvPr id="2" name="Picture 1" descr="leach's petrel flying 2.jpg"/>
          <p:cNvPicPr>
            <a:picLocks noChangeAspect="1"/>
          </p:cNvPicPr>
          <p:nvPr/>
        </p:nvPicPr>
        <p:blipFill>
          <a:blip r:embed="rId3"/>
          <a:srcRect l="13000" t="7778" r="36000" b="15333"/>
          <a:stretch>
            <a:fillRect/>
          </a:stretch>
        </p:blipFill>
        <p:spPr>
          <a:xfrm flipH="1">
            <a:off x="6536267" y="3928529"/>
            <a:ext cx="2590800" cy="2929466"/>
          </a:xfrm>
          <a:prstGeom prst="rect">
            <a:avLst/>
          </a:prstGeom>
          <a:ln>
            <a:solidFill>
              <a:schemeClr val="bg1"/>
            </a:solidFill>
          </a:ln>
          <a:effectLst>
            <a:outerShdw blurRad="50800" dist="38100" dir="2700000" algn="tl" rotWithShape="0">
              <a:srgbClr val="000000">
                <a:alpha val="43000"/>
              </a:srgbClr>
            </a:outerShdw>
          </a:effectLst>
        </p:spPr>
      </p:pic>
      <p:cxnSp>
        <p:nvCxnSpPr>
          <p:cNvPr id="11" name="Straight Connector 10"/>
          <p:cNvCxnSpPr/>
          <p:nvPr/>
        </p:nvCxnSpPr>
        <p:spPr>
          <a:xfrm rot="5400000" flipH="1" flipV="1">
            <a:off x="4783662" y="2292944"/>
            <a:ext cx="16930" cy="4"/>
          </a:xfrm>
          <a:prstGeom prst="line">
            <a:avLst/>
          </a:prstGeom>
          <a:ln w="12700" cap="flat" cmpd="sng" algn="ctr">
            <a:solidFill>
              <a:srgbClr val="CCFFCC"/>
            </a:solidFill>
            <a:prstDash val="solid"/>
            <a:round/>
            <a:headEnd type="oval" w="lg" len="lg"/>
            <a:tailEnd type="none" w="lg" len="med"/>
          </a:ln>
        </p:spPr>
        <p:style>
          <a:lnRef idx="2">
            <a:schemeClr val="accent1"/>
          </a:lnRef>
          <a:fillRef idx="0">
            <a:schemeClr val="accent1"/>
          </a:fillRef>
          <a:effectRef idx="1">
            <a:schemeClr val="accent1"/>
          </a:effectRef>
          <a:fontRef idx="minor">
            <a:schemeClr val="tx1"/>
          </a:fontRef>
        </p:style>
      </p:cxnSp>
      <p:sp>
        <p:nvSpPr>
          <p:cNvPr id="14" name="TextBox 13"/>
          <p:cNvSpPr txBox="1"/>
          <p:nvPr/>
        </p:nvSpPr>
        <p:spPr>
          <a:xfrm>
            <a:off x="3851670" y="4876809"/>
            <a:ext cx="398592" cy="646331"/>
          </a:xfrm>
          <a:prstGeom prst="rect">
            <a:avLst/>
          </a:prstGeom>
          <a:noFill/>
        </p:spPr>
        <p:txBody>
          <a:bodyPr wrap="none" rtlCol="0">
            <a:spAutoFit/>
          </a:bodyPr>
          <a:lstStyle/>
          <a:p>
            <a:r>
              <a:rPr lang="en-US" sz="3600" b="1" dirty="0" smtClean="0">
                <a:solidFill>
                  <a:srgbClr val="CCFFCC"/>
                </a:solidFill>
              </a:rPr>
              <a:t>?</a:t>
            </a:r>
            <a:endParaRPr lang="en-US" sz="3600" b="1" dirty="0">
              <a:solidFill>
                <a:srgbClr val="CCFFCC"/>
              </a:solidFill>
            </a:endParaRPr>
          </a:p>
        </p:txBody>
      </p:sp>
      <p:sp>
        <p:nvSpPr>
          <p:cNvPr id="16" name="TextBox 15"/>
          <p:cNvSpPr txBox="1"/>
          <p:nvPr/>
        </p:nvSpPr>
        <p:spPr>
          <a:xfrm>
            <a:off x="3834740" y="4893745"/>
            <a:ext cx="398592" cy="646331"/>
          </a:xfrm>
          <a:prstGeom prst="rect">
            <a:avLst/>
          </a:prstGeom>
          <a:noFill/>
        </p:spPr>
        <p:txBody>
          <a:bodyPr wrap="none" rtlCol="0">
            <a:spAutoFit/>
          </a:bodyPr>
          <a:lstStyle/>
          <a:p>
            <a:r>
              <a:rPr lang="en-US" sz="3600" b="1" dirty="0" smtClean="0">
                <a:solidFill>
                  <a:srgbClr val="CCFFCC"/>
                </a:solidFill>
              </a:rPr>
              <a:t>?</a:t>
            </a:r>
            <a:endParaRPr lang="en-US" sz="3600" b="1" dirty="0">
              <a:solidFill>
                <a:srgbClr val="CCFFCC"/>
              </a:solidFill>
            </a:endParaRPr>
          </a:p>
        </p:txBody>
      </p:sp>
      <p:sp>
        <p:nvSpPr>
          <p:cNvPr id="17" name="TextBox 16"/>
          <p:cNvSpPr txBox="1"/>
          <p:nvPr/>
        </p:nvSpPr>
        <p:spPr>
          <a:xfrm>
            <a:off x="6099905" y="4418167"/>
            <a:ext cx="398592" cy="646331"/>
          </a:xfrm>
          <a:prstGeom prst="rect">
            <a:avLst/>
          </a:prstGeom>
          <a:noFill/>
        </p:spPr>
        <p:txBody>
          <a:bodyPr wrap="none" rtlCol="0">
            <a:spAutoFit/>
          </a:bodyPr>
          <a:lstStyle/>
          <a:p>
            <a:r>
              <a:rPr lang="en-US" sz="3600" b="1" dirty="0" smtClean="0">
                <a:solidFill>
                  <a:srgbClr val="CCFFCC"/>
                </a:solidFill>
              </a:rPr>
              <a:t>?</a:t>
            </a:r>
            <a:endParaRPr lang="en-US" sz="3600" b="1" dirty="0">
              <a:solidFill>
                <a:srgbClr val="CCFFCC"/>
              </a:solidFill>
            </a:endParaRPr>
          </a:p>
        </p:txBody>
      </p:sp>
      <p:sp>
        <p:nvSpPr>
          <p:cNvPr id="20" name="TextBox 19"/>
          <p:cNvSpPr txBox="1"/>
          <p:nvPr/>
        </p:nvSpPr>
        <p:spPr>
          <a:xfrm>
            <a:off x="8267364" y="2961903"/>
            <a:ext cx="398592" cy="646331"/>
          </a:xfrm>
          <a:prstGeom prst="rect">
            <a:avLst/>
          </a:prstGeom>
          <a:noFill/>
        </p:spPr>
        <p:txBody>
          <a:bodyPr wrap="none" rtlCol="0">
            <a:spAutoFit/>
          </a:bodyPr>
          <a:lstStyle/>
          <a:p>
            <a:r>
              <a:rPr lang="en-US" sz="3600" b="1" dirty="0" smtClean="0">
                <a:solidFill>
                  <a:srgbClr val="CCFFCC"/>
                </a:solidFill>
              </a:rPr>
              <a:t>?</a:t>
            </a:r>
            <a:endParaRPr lang="en-US" sz="3600" b="1" dirty="0">
              <a:solidFill>
                <a:srgbClr val="CCFFCC"/>
              </a:solidFill>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034014" y="2353718"/>
            <a:ext cx="5475577" cy="584776"/>
          </a:xfrm>
          <a:prstGeom prst="rect">
            <a:avLst/>
          </a:prstGeom>
          <a:noFill/>
        </p:spPr>
        <p:txBody>
          <a:bodyPr wrap="none" rtlCol="0">
            <a:spAutoFit/>
          </a:bodyPr>
          <a:lstStyle/>
          <a:p>
            <a:r>
              <a:rPr lang="en-US" sz="3200" dirty="0" smtClean="0">
                <a:solidFill>
                  <a:srgbClr val="FF0000"/>
                </a:solidFill>
              </a:rPr>
              <a:t>Sunset direction  (polarized sky)</a:t>
            </a:r>
            <a:endParaRPr lang="en-US" sz="3200" dirty="0">
              <a:solidFill>
                <a:srgbClr val="FF0000"/>
              </a:solidFill>
            </a:endParaRPr>
          </a:p>
        </p:txBody>
      </p:sp>
      <p:sp>
        <p:nvSpPr>
          <p:cNvPr id="3" name="TextBox 2"/>
          <p:cNvSpPr txBox="1"/>
          <p:nvPr/>
        </p:nvSpPr>
        <p:spPr>
          <a:xfrm>
            <a:off x="1034014" y="5029184"/>
            <a:ext cx="3619701" cy="584776"/>
          </a:xfrm>
          <a:prstGeom prst="rect">
            <a:avLst/>
          </a:prstGeom>
          <a:noFill/>
        </p:spPr>
        <p:txBody>
          <a:bodyPr wrap="none" rtlCol="0">
            <a:spAutoFit/>
          </a:bodyPr>
          <a:lstStyle/>
          <a:p>
            <a:r>
              <a:rPr lang="en-US" sz="3200" dirty="0" smtClean="0"/>
              <a:t>Star + clock compass</a:t>
            </a:r>
            <a:endParaRPr lang="en-US" sz="3200" dirty="0"/>
          </a:p>
        </p:txBody>
      </p:sp>
      <p:sp>
        <p:nvSpPr>
          <p:cNvPr id="4" name="TextBox 3"/>
          <p:cNvSpPr txBox="1"/>
          <p:nvPr/>
        </p:nvSpPr>
        <p:spPr>
          <a:xfrm>
            <a:off x="1034014" y="3691451"/>
            <a:ext cx="5124720" cy="584776"/>
          </a:xfrm>
          <a:prstGeom prst="rect">
            <a:avLst/>
          </a:prstGeom>
          <a:noFill/>
        </p:spPr>
        <p:txBody>
          <a:bodyPr wrap="none" rtlCol="0">
            <a:spAutoFit/>
          </a:bodyPr>
          <a:lstStyle/>
          <a:p>
            <a:r>
              <a:rPr lang="en-US" sz="3200" dirty="0" smtClean="0">
                <a:solidFill>
                  <a:srgbClr val="0000FF"/>
                </a:solidFill>
              </a:rPr>
              <a:t>Magnetic inclination compass</a:t>
            </a:r>
            <a:endParaRPr lang="en-US" sz="3200" dirty="0">
              <a:solidFill>
                <a:srgbClr val="0000FF"/>
              </a:solidFill>
            </a:endParaRPr>
          </a:p>
        </p:txBody>
      </p:sp>
      <p:sp>
        <p:nvSpPr>
          <p:cNvPr id="6" name="TextBox 5"/>
          <p:cNvSpPr txBox="1"/>
          <p:nvPr/>
        </p:nvSpPr>
        <p:spPr>
          <a:xfrm>
            <a:off x="378847" y="795867"/>
            <a:ext cx="5876929" cy="1077218"/>
          </a:xfrm>
          <a:prstGeom prst="rect">
            <a:avLst/>
          </a:prstGeom>
          <a:noFill/>
        </p:spPr>
        <p:txBody>
          <a:bodyPr wrap="none" rtlCol="0">
            <a:spAutoFit/>
          </a:bodyPr>
          <a:lstStyle/>
          <a:p>
            <a:r>
              <a:rPr lang="en-US" sz="3200" dirty="0" smtClean="0"/>
              <a:t>Birds cross-calibrate their multiple </a:t>
            </a:r>
          </a:p>
          <a:p>
            <a:r>
              <a:rPr lang="en-US" sz="3200" dirty="0" smtClean="0"/>
              <a:t>compass systems at sunset</a:t>
            </a:r>
            <a:endParaRPr lang="en-US" sz="3200" dirty="0"/>
          </a:p>
        </p:txBody>
      </p:sp>
      <p:cxnSp>
        <p:nvCxnSpPr>
          <p:cNvPr id="8" name="Straight Connector 7"/>
          <p:cNvCxnSpPr/>
          <p:nvPr/>
        </p:nvCxnSpPr>
        <p:spPr>
          <a:xfrm rot="5400000">
            <a:off x="1680524" y="3424635"/>
            <a:ext cx="532045" cy="1588"/>
          </a:xfrm>
          <a:prstGeom prst="line">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rot="5400000">
            <a:off x="1682112" y="4762368"/>
            <a:ext cx="532045" cy="1588"/>
          </a:xfrm>
          <a:prstGeom prst="line">
            <a:avLst/>
          </a:prstGeom>
          <a:ln w="76200">
            <a:tailEnd type="triangle"/>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rot="16200000" flipV="1">
            <a:off x="2310235" y="4762368"/>
            <a:ext cx="532045" cy="1588"/>
          </a:xfrm>
          <a:prstGeom prst="line">
            <a:avLst/>
          </a:prstGeom>
          <a:ln w="76200">
            <a:tailEnd type="triangle"/>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6255776" y="3623733"/>
            <a:ext cx="1941156" cy="830997"/>
          </a:xfrm>
          <a:prstGeom prst="rect">
            <a:avLst/>
          </a:prstGeom>
          <a:noFill/>
        </p:spPr>
        <p:txBody>
          <a:bodyPr wrap="none" rtlCol="0">
            <a:spAutoFit/>
          </a:bodyPr>
          <a:lstStyle/>
          <a:p>
            <a:r>
              <a:rPr lang="en-US" sz="2400" dirty="0" smtClean="0">
                <a:solidFill>
                  <a:srgbClr val="0000FF"/>
                </a:solidFill>
              </a:rPr>
              <a:t>magnetite or</a:t>
            </a:r>
          </a:p>
          <a:p>
            <a:r>
              <a:rPr lang="en-US" sz="2400" dirty="0" err="1" smtClean="0">
                <a:solidFill>
                  <a:srgbClr val="0000FF"/>
                </a:solidFill>
              </a:rPr>
              <a:t>cryptochrome</a:t>
            </a:r>
            <a:endParaRPr lang="en-US" sz="2400"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bg1">
            <a:lumMod val="75000"/>
          </a:schemeClr>
        </a:solidFill>
        <a:effectLst/>
      </p:bgPr>
    </p:bg>
    <p:spTree>
      <p:nvGrpSpPr>
        <p:cNvPr id="1" name=""/>
        <p:cNvGrpSpPr/>
        <p:nvPr/>
      </p:nvGrpSpPr>
      <p:grpSpPr>
        <a:xfrm>
          <a:off x="0" y="0"/>
          <a:ext cx="0" cy="0"/>
          <a:chOff x="0" y="0"/>
          <a:chExt cx="0" cy="0"/>
        </a:xfrm>
      </p:grpSpPr>
      <p:sp>
        <p:nvSpPr>
          <p:cNvPr id="8" name="Rectangle 7"/>
          <p:cNvSpPr/>
          <p:nvPr/>
        </p:nvSpPr>
        <p:spPr>
          <a:xfrm>
            <a:off x="5774268" y="5829300"/>
            <a:ext cx="2690460" cy="403557"/>
          </a:xfrm>
          <a:prstGeom prst="rect">
            <a:avLst/>
          </a:prstGeom>
          <a:solidFill>
            <a:schemeClr val="bg1">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 name="Thrush_orientation Cochran.gif" descr="/Users/pks/Documents/PKS Documents/Front Burner/Needing attention/Cruise - FIU summer 2011/Lecture 2 - orientation/Ritchison site/Thrush_orientation Cochran.gif"/>
          <p:cNvPicPr>
            <a:picLocks noChangeAspect="1"/>
          </p:cNvPicPr>
          <p:nvPr/>
        </p:nvPicPr>
        <p:blipFill>
          <a:blip r:embed="rId2" r:link="rId3">
            <a:clrChange>
              <a:clrFrom>
                <a:srgbClr val="FFFFFF"/>
              </a:clrFrom>
              <a:clrTo>
                <a:srgbClr val="FFFFFF">
                  <a:alpha val="0"/>
                </a:srgbClr>
              </a:clrTo>
            </a:clrChange>
          </a:blip>
          <a:srcRect l="41342" t="2517" b="1108"/>
          <a:stretch>
            <a:fillRect/>
          </a:stretch>
        </p:blipFill>
        <p:spPr>
          <a:xfrm>
            <a:off x="-1" y="-2128"/>
            <a:ext cx="5554133" cy="6885526"/>
          </a:xfrm>
          <a:prstGeom prst="rect">
            <a:avLst/>
          </a:prstGeom>
        </p:spPr>
      </p:pic>
      <p:sp>
        <p:nvSpPr>
          <p:cNvPr id="3" name="TextBox 2"/>
          <p:cNvSpPr txBox="1"/>
          <p:nvPr/>
        </p:nvSpPr>
        <p:spPr>
          <a:xfrm>
            <a:off x="5774267" y="4873262"/>
            <a:ext cx="2690460" cy="1384995"/>
          </a:xfrm>
          <a:prstGeom prst="rect">
            <a:avLst/>
          </a:prstGeom>
          <a:noFill/>
          <a:ln>
            <a:solidFill>
              <a:schemeClr val="tx1"/>
            </a:solidFill>
          </a:ln>
        </p:spPr>
        <p:txBody>
          <a:bodyPr wrap="none" rtlCol="0">
            <a:spAutoFit/>
          </a:bodyPr>
          <a:lstStyle/>
          <a:p>
            <a:r>
              <a:rPr lang="en-US" sz="2800" dirty="0" smtClean="0"/>
              <a:t>Normal</a:t>
            </a:r>
          </a:p>
          <a:p>
            <a:r>
              <a:rPr lang="en-US" sz="2800" dirty="0" smtClean="0">
                <a:solidFill>
                  <a:srgbClr val="FF0000"/>
                </a:solidFill>
              </a:rPr>
              <a:t>Didn’t see sunset</a:t>
            </a:r>
          </a:p>
          <a:p>
            <a:r>
              <a:rPr lang="en-US" sz="2800" dirty="0" smtClean="0">
                <a:solidFill>
                  <a:srgbClr val="FFFF00"/>
                </a:solidFill>
              </a:rPr>
              <a:t>Night 2</a:t>
            </a:r>
            <a:endParaRPr lang="en-US" sz="2800" dirty="0">
              <a:solidFill>
                <a:srgbClr val="FFFF00"/>
              </a:solidFill>
            </a:endParaRPr>
          </a:p>
        </p:txBody>
      </p:sp>
      <p:sp>
        <p:nvSpPr>
          <p:cNvPr id="6" name="TextBox 5"/>
          <p:cNvSpPr txBox="1"/>
          <p:nvPr/>
        </p:nvSpPr>
        <p:spPr>
          <a:xfrm>
            <a:off x="5919123" y="914399"/>
            <a:ext cx="2578250" cy="1384995"/>
          </a:xfrm>
          <a:prstGeom prst="rect">
            <a:avLst/>
          </a:prstGeom>
          <a:noFill/>
        </p:spPr>
        <p:txBody>
          <a:bodyPr wrap="none" rtlCol="0">
            <a:spAutoFit/>
          </a:bodyPr>
          <a:lstStyle/>
          <a:p>
            <a:pPr algn="ctr"/>
            <a:r>
              <a:rPr lang="en-US" sz="2800" dirty="0" smtClean="0"/>
              <a:t>Multi-compass </a:t>
            </a:r>
          </a:p>
          <a:p>
            <a:pPr algn="ctr"/>
            <a:r>
              <a:rPr lang="en-US" sz="2800" dirty="0" smtClean="0"/>
              <a:t>cross-calibration</a:t>
            </a:r>
          </a:p>
          <a:p>
            <a:pPr algn="ctr"/>
            <a:r>
              <a:rPr lang="en-US" sz="2800" dirty="0" smtClean="0"/>
              <a:t>sunset </a:t>
            </a:r>
            <a:r>
              <a:rPr lang="en-US" sz="2800" dirty="0" err="1" smtClean="0"/>
              <a:t>x</a:t>
            </a:r>
            <a:r>
              <a:rPr lang="en-US" sz="2800" dirty="0" smtClean="0"/>
              <a:t> stars</a:t>
            </a:r>
          </a:p>
        </p:txBody>
      </p:sp>
      <p:pic>
        <p:nvPicPr>
          <p:cNvPr id="5" name="Picture 4" descr="Swainson's Thrush.jpg"/>
          <p:cNvPicPr>
            <a:picLocks noChangeAspect="1"/>
          </p:cNvPicPr>
          <p:nvPr/>
        </p:nvPicPr>
        <p:blipFill>
          <a:blip r:embed="rId4"/>
          <a:srcRect r="19913"/>
          <a:stretch>
            <a:fillRect/>
          </a:stretch>
        </p:blipFill>
        <p:spPr>
          <a:xfrm>
            <a:off x="5732860" y="2299394"/>
            <a:ext cx="2731867" cy="2558355"/>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rocellariformes.gif" descr="/Users/pks/Documents/PKS Documents/Front Burner/Needing attention/Cruise - FIU summer 2011/Lecture 2 - orientation/Richison site/Procellariformes.gif"/>
          <p:cNvPicPr>
            <a:picLocks noChangeAspect="1"/>
          </p:cNvPicPr>
          <p:nvPr/>
        </p:nvPicPr>
        <p:blipFill>
          <a:blip r:embed="rId2" r:link="rId3"/>
          <a:stretch>
            <a:fillRect/>
          </a:stretch>
        </p:blipFill>
        <p:spPr>
          <a:xfrm>
            <a:off x="119455" y="2032000"/>
            <a:ext cx="7705814" cy="4679439"/>
          </a:xfrm>
          <a:prstGeom prst="rect">
            <a:avLst/>
          </a:prstGeom>
        </p:spPr>
      </p:pic>
      <p:pic>
        <p:nvPicPr>
          <p:cNvPr id="4" name="fulmar-fly.jpg" descr="/Users/pks/Documents/PKS Documents/Front Burner/Needing attention/Cruise - FIU summer 2011/Lecture 2 - orientation/fulmar-fly.jpg"/>
          <p:cNvPicPr>
            <a:picLocks noChangeAspect="1"/>
          </p:cNvPicPr>
          <p:nvPr/>
        </p:nvPicPr>
        <p:blipFill>
          <a:blip r:embed="rId4" r:link="rId5"/>
          <a:srcRect/>
          <a:stretch>
            <a:fillRect/>
          </a:stretch>
        </p:blipFill>
        <p:spPr>
          <a:xfrm flipH="1">
            <a:off x="5639455" y="372526"/>
            <a:ext cx="2795402" cy="2946400"/>
          </a:xfrm>
          <a:prstGeom prst="rect">
            <a:avLst/>
          </a:prstGeom>
          <a:effectLst/>
        </p:spPr>
      </p:pic>
      <p:sp>
        <p:nvSpPr>
          <p:cNvPr id="5" name="TextBox 4"/>
          <p:cNvSpPr txBox="1"/>
          <p:nvPr/>
        </p:nvSpPr>
        <p:spPr>
          <a:xfrm>
            <a:off x="1548136" y="728133"/>
            <a:ext cx="1989246" cy="584776"/>
          </a:xfrm>
          <a:prstGeom prst="rect">
            <a:avLst/>
          </a:prstGeom>
          <a:noFill/>
        </p:spPr>
        <p:txBody>
          <a:bodyPr wrap="none" rtlCol="0">
            <a:spAutoFit/>
          </a:bodyPr>
          <a:lstStyle/>
          <a:p>
            <a:r>
              <a:rPr lang="en-US" sz="3200" dirty="0" smtClean="0"/>
              <a:t>Birds smell</a:t>
            </a:r>
            <a:endParaRPr lang="en-US" sz="3200" dirty="0"/>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geon wander.jpg" descr="/Users/pks/Documents/PKS Documents/Front Burner/Needing attention/Cruise - FIU summer 2011/Lecture 2 - orientation/Pigeons/pigeon wander.jpg"/>
          <p:cNvPicPr>
            <a:picLocks noChangeAspect="1"/>
          </p:cNvPicPr>
          <p:nvPr/>
        </p:nvPicPr>
        <p:blipFill>
          <a:blip r:embed="rId3" r:link="rId4">
            <a:clrChange>
              <a:clrFrom>
                <a:srgbClr val="FFFFFF"/>
              </a:clrFrom>
              <a:clrTo>
                <a:srgbClr val="FFFFFF">
                  <a:alpha val="0"/>
                </a:srgbClr>
              </a:clrTo>
            </a:clrChange>
          </a:blip>
          <a:srcRect l="77525" t="42392" b="37586"/>
          <a:stretch>
            <a:fillRect/>
          </a:stretch>
        </p:blipFill>
        <p:spPr>
          <a:xfrm>
            <a:off x="2886891" y="4064821"/>
            <a:ext cx="1735909" cy="1743112"/>
          </a:xfrm>
          <a:prstGeom prst="rect">
            <a:avLst/>
          </a:prstGeom>
        </p:spPr>
      </p:pic>
      <p:pic>
        <p:nvPicPr>
          <p:cNvPr id="3" name="pigeon wander.jpg" descr="/Users/pks/Documents/PKS Documents/Front Burner/Needing attention/Cruise - FIU summer 2011/Lecture 2 - orientation/Pigeons/pigeon wander.jpg"/>
          <p:cNvPicPr>
            <a:picLocks noChangeAspect="1"/>
          </p:cNvPicPr>
          <p:nvPr/>
        </p:nvPicPr>
        <p:blipFill>
          <a:blip r:embed="rId3" r:link="rId4">
            <a:clrChange>
              <a:clrFrom>
                <a:srgbClr val="FFFFFF"/>
              </a:clrFrom>
              <a:clrTo>
                <a:srgbClr val="FFFFFF">
                  <a:alpha val="0"/>
                </a:srgbClr>
              </a:clrTo>
            </a:clrChange>
          </a:blip>
          <a:srcRect r="53797" b="23170"/>
          <a:stretch>
            <a:fillRect/>
          </a:stretch>
        </p:blipFill>
        <p:spPr>
          <a:xfrm>
            <a:off x="186262" y="0"/>
            <a:ext cx="3568583" cy="6688670"/>
          </a:xfrm>
          <a:prstGeom prst="rect">
            <a:avLst/>
          </a:prstGeom>
        </p:spPr>
      </p:pic>
      <p:pic>
        <p:nvPicPr>
          <p:cNvPr id="5" name="pigeon.jpg" descr="/Users/pks/Documents/PKS Documents/Front Burner/Needing attention/Cruise - FIU summer 2011/Lecture 2 - orientation/pigeon.jpg"/>
          <p:cNvPicPr>
            <a:picLocks noChangeAspect="1"/>
          </p:cNvPicPr>
          <p:nvPr/>
        </p:nvPicPr>
        <p:blipFill>
          <a:blip r:embed="rId5" r:link="rId6"/>
          <a:stretch>
            <a:fillRect/>
          </a:stretch>
        </p:blipFill>
        <p:spPr>
          <a:xfrm flipH="1">
            <a:off x="5822103" y="4529667"/>
            <a:ext cx="2578100" cy="1930400"/>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geon wander.jpg" descr="/Users/pks/Documents/PKS Documents/Front Burner/Needing attention/Cruise - FIU summer 2011/Lecture 2 - orientation/Pigeons/pigeon wander.jpg"/>
          <p:cNvPicPr>
            <a:picLocks noChangeAspect="1"/>
          </p:cNvPicPr>
          <p:nvPr/>
        </p:nvPicPr>
        <p:blipFill>
          <a:blip r:embed="rId3" r:link="rId4">
            <a:clrChange>
              <a:clrFrom>
                <a:srgbClr val="FFFFFF"/>
              </a:clrFrom>
              <a:clrTo>
                <a:srgbClr val="FFFFFF">
                  <a:alpha val="0"/>
                </a:srgbClr>
              </a:clrTo>
            </a:clrChange>
          </a:blip>
          <a:srcRect l="77525" t="42392" b="37586"/>
          <a:stretch>
            <a:fillRect/>
          </a:stretch>
        </p:blipFill>
        <p:spPr>
          <a:xfrm>
            <a:off x="2886891" y="4064821"/>
            <a:ext cx="1735909" cy="1743112"/>
          </a:xfrm>
          <a:prstGeom prst="rect">
            <a:avLst/>
          </a:prstGeom>
        </p:spPr>
      </p:pic>
      <p:pic>
        <p:nvPicPr>
          <p:cNvPr id="3" name="pigeon wander.jpg" descr="/Users/pks/Documents/PKS Documents/Front Burner/Needing attention/Cruise - FIU summer 2011/Lecture 2 - orientation/Pigeons/pigeon wander.jpg"/>
          <p:cNvPicPr>
            <a:picLocks noChangeAspect="1"/>
          </p:cNvPicPr>
          <p:nvPr/>
        </p:nvPicPr>
        <p:blipFill>
          <a:blip r:embed="rId3" r:link="rId4">
            <a:clrChange>
              <a:clrFrom>
                <a:srgbClr val="FFFFFF"/>
              </a:clrFrom>
              <a:clrTo>
                <a:srgbClr val="FFFFFF">
                  <a:alpha val="0"/>
                </a:srgbClr>
              </a:clrTo>
            </a:clrChange>
          </a:blip>
          <a:srcRect r="53797" b="23170"/>
          <a:stretch>
            <a:fillRect/>
          </a:stretch>
        </p:blipFill>
        <p:spPr>
          <a:xfrm>
            <a:off x="186262" y="0"/>
            <a:ext cx="3568583" cy="6688670"/>
          </a:xfrm>
          <a:prstGeom prst="rect">
            <a:avLst/>
          </a:prstGeom>
        </p:spPr>
      </p:pic>
      <p:pic>
        <p:nvPicPr>
          <p:cNvPr id="5" name="pigeon.jpg" descr="/Users/pks/Documents/PKS Documents/Front Burner/Needing attention/Cruise - FIU summer 2011/Lecture 2 - orientation/pigeon.jpg"/>
          <p:cNvPicPr>
            <a:picLocks noChangeAspect="1"/>
          </p:cNvPicPr>
          <p:nvPr/>
        </p:nvPicPr>
        <p:blipFill>
          <a:blip r:embed="rId5" r:link="rId6"/>
          <a:stretch>
            <a:fillRect/>
          </a:stretch>
        </p:blipFill>
        <p:spPr>
          <a:xfrm flipH="1">
            <a:off x="5822103" y="4529667"/>
            <a:ext cx="2578100" cy="1930400"/>
          </a:xfrm>
          <a:prstGeom prst="rect">
            <a:avLst/>
          </a:prstGeom>
        </p:spPr>
      </p:pic>
      <p:sp>
        <p:nvSpPr>
          <p:cNvPr id="6" name="TextBox 5"/>
          <p:cNvSpPr txBox="1"/>
          <p:nvPr/>
        </p:nvSpPr>
        <p:spPr>
          <a:xfrm>
            <a:off x="4210739" y="723499"/>
            <a:ext cx="3995956" cy="954107"/>
          </a:xfrm>
          <a:prstGeom prst="rect">
            <a:avLst/>
          </a:prstGeom>
          <a:noFill/>
        </p:spPr>
        <p:txBody>
          <a:bodyPr wrap="none" rtlCol="0">
            <a:spAutoFit/>
          </a:bodyPr>
          <a:lstStyle/>
          <a:p>
            <a:r>
              <a:rPr lang="en-US" sz="2800" dirty="0" smtClean="0"/>
              <a:t>Orientation requires more</a:t>
            </a:r>
          </a:p>
          <a:p>
            <a:r>
              <a:rPr lang="en-US" sz="2800" dirty="0" smtClean="0"/>
              <a:t>than a simple compass –</a:t>
            </a:r>
          </a:p>
        </p:txBody>
      </p:sp>
      <p:sp>
        <p:nvSpPr>
          <p:cNvPr id="8" name="TextBox 7"/>
          <p:cNvSpPr txBox="1"/>
          <p:nvPr/>
        </p:nvSpPr>
        <p:spPr>
          <a:xfrm>
            <a:off x="3958045" y="2319867"/>
            <a:ext cx="4923093" cy="954107"/>
          </a:xfrm>
          <a:prstGeom prst="rect">
            <a:avLst/>
          </a:prstGeom>
          <a:noFill/>
        </p:spPr>
        <p:txBody>
          <a:bodyPr wrap="none" rtlCol="0">
            <a:spAutoFit/>
          </a:bodyPr>
          <a:lstStyle/>
          <a:p>
            <a:r>
              <a:rPr lang="en-US" sz="2800" dirty="0" smtClean="0"/>
              <a:t>You have to know where you are</a:t>
            </a:r>
          </a:p>
          <a:p>
            <a:r>
              <a:rPr lang="en-US" sz="2800" dirty="0" smtClean="0"/>
              <a:t>relative to where you want to be</a:t>
            </a:r>
            <a:endParaRPr lang="en-US" sz="2800" dirty="0"/>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r="40894" b="46908"/>
          <a:stretch>
            <a:fillRect/>
          </a:stretch>
        </p:blipFill>
        <p:spPr bwMode="auto">
          <a:xfrm>
            <a:off x="325439" y="1334902"/>
            <a:ext cx="3552294" cy="2932298"/>
          </a:xfrm>
          <a:prstGeom prst="rect">
            <a:avLst/>
          </a:prstGeom>
          <a:noFill/>
          <a:ln w="9525">
            <a:noFill/>
            <a:round/>
            <a:headEnd/>
            <a:tailEnd/>
          </a:ln>
          <a:effectLst/>
        </p:spPr>
      </p:pic>
      <p:sp>
        <p:nvSpPr>
          <p:cNvPr id="4" name="TextBox 3"/>
          <p:cNvSpPr txBox="1"/>
          <p:nvPr/>
        </p:nvSpPr>
        <p:spPr>
          <a:xfrm>
            <a:off x="325440" y="334145"/>
            <a:ext cx="5975514" cy="584776"/>
          </a:xfrm>
          <a:prstGeom prst="rect">
            <a:avLst/>
          </a:prstGeom>
          <a:noFill/>
        </p:spPr>
        <p:txBody>
          <a:bodyPr wrap="none" rtlCol="0">
            <a:spAutoFit/>
          </a:bodyPr>
          <a:lstStyle/>
          <a:p>
            <a:r>
              <a:rPr lang="en-US" sz="3200" dirty="0" smtClean="0"/>
              <a:t>Dodging the Virtual Mediterranean</a:t>
            </a:r>
            <a:endParaRPr lang="en-US" sz="3200" dirty="0"/>
          </a:p>
        </p:txBody>
      </p:sp>
      <p:pic>
        <p:nvPicPr>
          <p:cNvPr id="5" name="Picture 4" descr="European_Pied_Flycatcher.jpg"/>
          <p:cNvPicPr>
            <a:picLocks noChangeAspect="1"/>
          </p:cNvPicPr>
          <p:nvPr/>
        </p:nvPicPr>
        <p:blipFill>
          <a:blip r:embed="rId4"/>
          <a:srcRect l="12245" t="15589" r="28435" b="20000"/>
          <a:stretch>
            <a:fillRect/>
          </a:stretch>
        </p:blipFill>
        <p:spPr>
          <a:xfrm>
            <a:off x="6459442" y="4487676"/>
            <a:ext cx="2616822" cy="2319525"/>
          </a:xfrm>
          <a:prstGeom prst="rect">
            <a:avLst/>
          </a:prstGeom>
        </p:spPr>
      </p:pic>
      <p:sp>
        <p:nvSpPr>
          <p:cNvPr id="6" name="TextBox 5"/>
          <p:cNvSpPr txBox="1"/>
          <p:nvPr/>
        </p:nvSpPr>
        <p:spPr>
          <a:xfrm>
            <a:off x="6641304" y="3888656"/>
            <a:ext cx="2384161" cy="523220"/>
          </a:xfrm>
          <a:prstGeom prst="rect">
            <a:avLst/>
          </a:prstGeom>
          <a:noFill/>
        </p:spPr>
        <p:txBody>
          <a:bodyPr wrap="none" rtlCol="0">
            <a:spAutoFit/>
          </a:bodyPr>
          <a:lstStyle/>
          <a:p>
            <a:r>
              <a:rPr lang="en-US" sz="2800" dirty="0" smtClean="0"/>
              <a:t>Pied Flycatcher</a:t>
            </a:r>
            <a:endParaRPr lang="en-US" sz="2800" dirty="0"/>
          </a:p>
        </p:txBody>
      </p:sp>
      <p:cxnSp>
        <p:nvCxnSpPr>
          <p:cNvPr id="8" name="Straight Connector 7"/>
          <p:cNvCxnSpPr/>
          <p:nvPr/>
        </p:nvCxnSpPr>
        <p:spPr>
          <a:xfrm rot="5400000">
            <a:off x="2184400" y="3132666"/>
            <a:ext cx="558800" cy="220134"/>
          </a:xfrm>
          <a:prstGeom prst="line">
            <a:avLst/>
          </a:prstGeom>
        </p:spPr>
        <p:style>
          <a:lnRef idx="2">
            <a:schemeClr val="accent1"/>
          </a:lnRef>
          <a:fillRef idx="0">
            <a:schemeClr val="accent1"/>
          </a:fillRef>
          <a:effectRef idx="1">
            <a:schemeClr val="accent1"/>
          </a:effectRef>
          <a:fontRef idx="minor">
            <a:schemeClr val="tx1"/>
          </a:fontRef>
        </p:style>
      </p:cxnSp>
      <p:cxnSp>
        <p:nvCxnSpPr>
          <p:cNvPr id="10" name="Straight Arrow Connector 9"/>
          <p:cNvCxnSpPr/>
          <p:nvPr/>
        </p:nvCxnSpPr>
        <p:spPr>
          <a:xfrm rot="5400000">
            <a:off x="2192869" y="3141135"/>
            <a:ext cx="541862" cy="220134"/>
          </a:xfrm>
          <a:prstGeom prst="straightConnector1">
            <a:avLst/>
          </a:prstGeom>
          <a:ln w="50800">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82579" y="1131706"/>
            <a:ext cx="1811088" cy="646331"/>
          </a:xfrm>
          <a:prstGeom prst="rect">
            <a:avLst/>
          </a:prstGeom>
          <a:solidFill>
            <a:schemeClr val="bg1"/>
          </a:solidFill>
        </p:spPr>
        <p:txBody>
          <a:bodyPr wrap="none" rtlCol="0">
            <a:spAutoFit/>
          </a:bodyPr>
          <a:lstStyle/>
          <a:p>
            <a:pPr algn="ctr"/>
            <a:r>
              <a:rPr lang="en-US" dirty="0" smtClean="0"/>
              <a:t>Natural Magnetic </a:t>
            </a:r>
          </a:p>
          <a:p>
            <a:pPr algn="ctr"/>
            <a:r>
              <a:rPr lang="en-US" dirty="0" smtClean="0"/>
              <a:t>Field of Germany</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b="46908"/>
          <a:stretch>
            <a:fillRect/>
          </a:stretch>
        </p:blipFill>
        <p:spPr bwMode="auto">
          <a:xfrm>
            <a:off x="325439" y="1334902"/>
            <a:ext cx="6010085" cy="2932298"/>
          </a:xfrm>
          <a:prstGeom prst="rect">
            <a:avLst/>
          </a:prstGeom>
          <a:noFill/>
          <a:ln w="9525">
            <a:noFill/>
            <a:round/>
            <a:headEnd/>
            <a:tailEnd/>
          </a:ln>
          <a:effectLst/>
        </p:spPr>
      </p:pic>
      <p:sp>
        <p:nvSpPr>
          <p:cNvPr id="4" name="TextBox 3"/>
          <p:cNvSpPr txBox="1"/>
          <p:nvPr/>
        </p:nvSpPr>
        <p:spPr>
          <a:xfrm>
            <a:off x="325440" y="334145"/>
            <a:ext cx="5975514" cy="584776"/>
          </a:xfrm>
          <a:prstGeom prst="rect">
            <a:avLst/>
          </a:prstGeom>
          <a:noFill/>
        </p:spPr>
        <p:txBody>
          <a:bodyPr wrap="none" rtlCol="0">
            <a:spAutoFit/>
          </a:bodyPr>
          <a:lstStyle/>
          <a:p>
            <a:r>
              <a:rPr lang="en-US" sz="3200" dirty="0" smtClean="0"/>
              <a:t>Dodging the Virtual Mediterranean</a:t>
            </a:r>
            <a:endParaRPr lang="en-US" sz="3200" dirty="0"/>
          </a:p>
        </p:txBody>
      </p:sp>
      <p:cxnSp>
        <p:nvCxnSpPr>
          <p:cNvPr id="7" name="Straight Arrow Connector 6"/>
          <p:cNvCxnSpPr/>
          <p:nvPr/>
        </p:nvCxnSpPr>
        <p:spPr>
          <a:xfrm rot="5400000">
            <a:off x="4830237" y="3196169"/>
            <a:ext cx="584194" cy="186268"/>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2" name="Straight Arrow Connector 11"/>
          <p:cNvCxnSpPr/>
          <p:nvPr/>
        </p:nvCxnSpPr>
        <p:spPr>
          <a:xfrm rot="5400000">
            <a:off x="2148420" y="3155950"/>
            <a:ext cx="601130" cy="249770"/>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1682579" y="1131706"/>
            <a:ext cx="1811088" cy="646331"/>
          </a:xfrm>
          <a:prstGeom prst="rect">
            <a:avLst/>
          </a:prstGeom>
          <a:solidFill>
            <a:schemeClr val="bg1"/>
          </a:solidFill>
        </p:spPr>
        <p:txBody>
          <a:bodyPr wrap="none" rtlCol="0">
            <a:spAutoFit/>
          </a:bodyPr>
          <a:lstStyle/>
          <a:p>
            <a:pPr algn="ctr"/>
            <a:r>
              <a:rPr lang="en-US" dirty="0" smtClean="0"/>
              <a:t>Natural Magnetic </a:t>
            </a:r>
          </a:p>
          <a:p>
            <a:pPr algn="ctr"/>
            <a:r>
              <a:rPr lang="en-US" dirty="0" smtClean="0"/>
              <a:t>Field of Germany</a:t>
            </a:r>
            <a:endParaRPr lang="en-US" dirty="0"/>
          </a:p>
        </p:txBody>
      </p:sp>
      <p:sp>
        <p:nvSpPr>
          <p:cNvPr id="14" name="TextBox 13"/>
          <p:cNvSpPr txBox="1"/>
          <p:nvPr/>
        </p:nvSpPr>
        <p:spPr>
          <a:xfrm>
            <a:off x="4345861" y="1131706"/>
            <a:ext cx="1659429" cy="646331"/>
          </a:xfrm>
          <a:prstGeom prst="rect">
            <a:avLst/>
          </a:prstGeom>
          <a:solidFill>
            <a:schemeClr val="bg1"/>
          </a:solidFill>
        </p:spPr>
        <p:txBody>
          <a:bodyPr wrap="none" rtlCol="0">
            <a:spAutoFit/>
          </a:bodyPr>
          <a:lstStyle/>
          <a:p>
            <a:pPr algn="ctr"/>
            <a:r>
              <a:rPr lang="en-US" dirty="0" smtClean="0"/>
              <a:t>Simulated </a:t>
            </a:r>
            <a:br>
              <a:rPr lang="en-US" dirty="0" smtClean="0"/>
            </a:br>
            <a:r>
              <a:rPr lang="en-US" dirty="0" smtClean="0"/>
              <a:t>Magnetic Fields</a:t>
            </a:r>
            <a:endParaRPr lang="en-US" dirty="0"/>
          </a:p>
        </p:txBody>
      </p:sp>
      <p:sp>
        <p:nvSpPr>
          <p:cNvPr id="15" name="TextBox 14"/>
          <p:cNvSpPr txBox="1"/>
          <p:nvPr/>
        </p:nvSpPr>
        <p:spPr>
          <a:xfrm>
            <a:off x="5878324" y="1947367"/>
            <a:ext cx="2052853" cy="646331"/>
          </a:xfrm>
          <a:prstGeom prst="rect">
            <a:avLst/>
          </a:prstGeom>
          <a:noFill/>
        </p:spPr>
        <p:txBody>
          <a:bodyPr wrap="none" rtlCol="0">
            <a:spAutoFit/>
          </a:bodyPr>
          <a:lstStyle/>
          <a:p>
            <a:pPr algn="ctr"/>
            <a:r>
              <a:rPr lang="en-US" dirty="0" smtClean="0"/>
              <a:t>Simulated Magnetic </a:t>
            </a:r>
          </a:p>
          <a:p>
            <a:pPr algn="ctr"/>
            <a:r>
              <a:rPr lang="en-US" dirty="0" smtClean="0"/>
              <a:t>Field of Germany</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325439" y="1334902"/>
            <a:ext cx="6010085" cy="5523097"/>
          </a:xfrm>
          <a:prstGeom prst="rect">
            <a:avLst/>
          </a:prstGeom>
          <a:noFill/>
          <a:ln w="9525">
            <a:noFill/>
            <a:round/>
            <a:headEnd/>
            <a:tailEnd/>
          </a:ln>
          <a:effectLst/>
        </p:spPr>
      </p:pic>
      <p:sp>
        <p:nvSpPr>
          <p:cNvPr id="4" name="TextBox 3"/>
          <p:cNvSpPr txBox="1"/>
          <p:nvPr/>
        </p:nvSpPr>
        <p:spPr>
          <a:xfrm>
            <a:off x="325440" y="334145"/>
            <a:ext cx="5975514" cy="584776"/>
          </a:xfrm>
          <a:prstGeom prst="rect">
            <a:avLst/>
          </a:prstGeom>
          <a:noFill/>
        </p:spPr>
        <p:txBody>
          <a:bodyPr wrap="none" rtlCol="0">
            <a:spAutoFit/>
          </a:bodyPr>
          <a:lstStyle/>
          <a:p>
            <a:r>
              <a:rPr lang="en-US" sz="3200" dirty="0" smtClean="0"/>
              <a:t>Dodging the Virtual Mediterranean</a:t>
            </a:r>
            <a:endParaRPr lang="en-US" sz="3200" dirty="0"/>
          </a:p>
        </p:txBody>
      </p:sp>
      <p:cxnSp>
        <p:nvCxnSpPr>
          <p:cNvPr id="7" name="Straight Arrow Connector 6"/>
          <p:cNvCxnSpPr/>
          <p:nvPr/>
        </p:nvCxnSpPr>
        <p:spPr>
          <a:xfrm rot="5400000">
            <a:off x="4830237" y="3196169"/>
            <a:ext cx="584194" cy="186268"/>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2148420" y="3155950"/>
            <a:ext cx="601130" cy="249770"/>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215468" y="5681137"/>
            <a:ext cx="423332" cy="313263"/>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472272" y="5545671"/>
            <a:ext cx="253997" cy="25399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682579" y="1131706"/>
            <a:ext cx="1811088" cy="646331"/>
          </a:xfrm>
          <a:prstGeom prst="rect">
            <a:avLst/>
          </a:prstGeom>
          <a:solidFill>
            <a:schemeClr val="bg1"/>
          </a:solidFill>
        </p:spPr>
        <p:txBody>
          <a:bodyPr wrap="none" rtlCol="0">
            <a:spAutoFit/>
          </a:bodyPr>
          <a:lstStyle/>
          <a:p>
            <a:pPr algn="ctr"/>
            <a:r>
              <a:rPr lang="en-US" dirty="0" smtClean="0"/>
              <a:t>Natural Magnetic </a:t>
            </a:r>
          </a:p>
          <a:p>
            <a:pPr algn="ctr"/>
            <a:r>
              <a:rPr lang="en-US" dirty="0" smtClean="0"/>
              <a:t>Field of Germany</a:t>
            </a:r>
            <a:endParaRPr lang="en-US" dirty="0"/>
          </a:p>
        </p:txBody>
      </p:sp>
      <p:sp>
        <p:nvSpPr>
          <p:cNvPr id="21" name="TextBox 20"/>
          <p:cNvSpPr txBox="1"/>
          <p:nvPr/>
        </p:nvSpPr>
        <p:spPr>
          <a:xfrm>
            <a:off x="5878324" y="1947367"/>
            <a:ext cx="2052853" cy="646331"/>
          </a:xfrm>
          <a:prstGeom prst="rect">
            <a:avLst/>
          </a:prstGeom>
          <a:noFill/>
        </p:spPr>
        <p:txBody>
          <a:bodyPr wrap="none" rtlCol="0">
            <a:spAutoFit/>
          </a:bodyPr>
          <a:lstStyle/>
          <a:p>
            <a:pPr algn="ctr"/>
            <a:r>
              <a:rPr lang="en-US" dirty="0" smtClean="0"/>
              <a:t>Simulated Magnetic </a:t>
            </a:r>
          </a:p>
          <a:p>
            <a:pPr algn="ctr"/>
            <a:r>
              <a:rPr lang="en-US" dirty="0" smtClean="0"/>
              <a:t>Field of Germany</a:t>
            </a:r>
            <a:endParaRPr lang="en-US" dirty="0"/>
          </a:p>
        </p:txBody>
      </p:sp>
      <p:sp>
        <p:nvSpPr>
          <p:cNvPr id="22" name="TextBox 21"/>
          <p:cNvSpPr txBox="1"/>
          <p:nvPr/>
        </p:nvSpPr>
        <p:spPr>
          <a:xfrm>
            <a:off x="4345861" y="1131706"/>
            <a:ext cx="1659429" cy="646331"/>
          </a:xfrm>
          <a:prstGeom prst="rect">
            <a:avLst/>
          </a:prstGeom>
          <a:solidFill>
            <a:schemeClr val="bg1"/>
          </a:solidFill>
        </p:spPr>
        <p:txBody>
          <a:bodyPr wrap="none" rtlCol="0">
            <a:spAutoFit/>
          </a:bodyPr>
          <a:lstStyle/>
          <a:p>
            <a:pPr algn="ctr"/>
            <a:r>
              <a:rPr lang="en-US" dirty="0" smtClean="0"/>
              <a:t>Simulated </a:t>
            </a:r>
            <a:br>
              <a:rPr lang="en-US" dirty="0" smtClean="0"/>
            </a:br>
            <a:r>
              <a:rPr lang="en-US" dirty="0" smtClean="0"/>
              <a:t>Magnetic Fields</a:t>
            </a:r>
            <a:endParaRPr lang="en-US" dirty="0"/>
          </a:p>
        </p:txBody>
      </p:sp>
      <p:sp>
        <p:nvSpPr>
          <p:cNvPr id="23" name="Rectangle 22"/>
          <p:cNvSpPr/>
          <p:nvPr/>
        </p:nvSpPr>
        <p:spPr>
          <a:xfrm>
            <a:off x="3877733" y="4301068"/>
            <a:ext cx="2726267" cy="25569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TextBox 23"/>
          <p:cNvSpPr txBox="1"/>
          <p:nvPr/>
        </p:nvSpPr>
        <p:spPr>
          <a:xfrm>
            <a:off x="3877733" y="5233835"/>
            <a:ext cx="1274808" cy="646331"/>
          </a:xfrm>
          <a:prstGeom prst="rect">
            <a:avLst/>
          </a:prstGeom>
          <a:noFill/>
        </p:spPr>
        <p:txBody>
          <a:bodyPr wrap="none" rtlCol="0">
            <a:spAutoFit/>
          </a:bodyPr>
          <a:lstStyle/>
          <a:p>
            <a:r>
              <a:rPr lang="en-US" dirty="0" smtClean="0">
                <a:solidFill>
                  <a:srgbClr val="0000FF"/>
                </a:solidFill>
              </a:rPr>
              <a:t>these birds</a:t>
            </a:r>
          </a:p>
          <a:p>
            <a:r>
              <a:rPr lang="en-US" dirty="0" smtClean="0">
                <a:solidFill>
                  <a:srgbClr val="0000FF"/>
                </a:solidFill>
              </a:rPr>
              <a:t>are clueless</a:t>
            </a:r>
            <a:endParaRPr lang="en-US" dirty="0">
              <a:solidFill>
                <a:srgbClr val="0000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5439" y="1334902"/>
            <a:ext cx="6010085" cy="5523097"/>
          </a:xfrm>
          <a:prstGeom prst="rect">
            <a:avLst/>
          </a:prstGeom>
          <a:noFill/>
          <a:ln w="9525">
            <a:noFill/>
            <a:round/>
            <a:headEnd/>
            <a:tailEnd/>
          </a:ln>
          <a:effectLst/>
        </p:spPr>
      </p:pic>
      <p:sp>
        <p:nvSpPr>
          <p:cNvPr id="4" name="TextBox 3"/>
          <p:cNvSpPr txBox="1"/>
          <p:nvPr/>
        </p:nvSpPr>
        <p:spPr>
          <a:xfrm>
            <a:off x="325440" y="334145"/>
            <a:ext cx="5975514" cy="584776"/>
          </a:xfrm>
          <a:prstGeom prst="rect">
            <a:avLst/>
          </a:prstGeom>
          <a:noFill/>
        </p:spPr>
        <p:txBody>
          <a:bodyPr wrap="none" rtlCol="0">
            <a:spAutoFit/>
          </a:bodyPr>
          <a:lstStyle/>
          <a:p>
            <a:r>
              <a:rPr lang="en-US" sz="3200" dirty="0" smtClean="0"/>
              <a:t>Dodging the Virtual Mediterranean</a:t>
            </a:r>
            <a:endParaRPr lang="en-US" sz="3200" dirty="0"/>
          </a:p>
        </p:txBody>
      </p:sp>
      <p:cxnSp>
        <p:nvCxnSpPr>
          <p:cNvPr id="7" name="Straight Arrow Connector 6"/>
          <p:cNvCxnSpPr/>
          <p:nvPr/>
        </p:nvCxnSpPr>
        <p:spPr>
          <a:xfrm rot="5400000">
            <a:off x="4830237" y="3196169"/>
            <a:ext cx="584194" cy="186268"/>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2148420" y="3155950"/>
            <a:ext cx="601130" cy="249770"/>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215468" y="5681137"/>
            <a:ext cx="423332" cy="313263"/>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472272" y="5545671"/>
            <a:ext cx="253997" cy="25399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682579" y="1131706"/>
            <a:ext cx="1811088" cy="646331"/>
          </a:xfrm>
          <a:prstGeom prst="rect">
            <a:avLst/>
          </a:prstGeom>
          <a:solidFill>
            <a:schemeClr val="bg1"/>
          </a:solidFill>
        </p:spPr>
        <p:txBody>
          <a:bodyPr wrap="none" rtlCol="0">
            <a:spAutoFit/>
          </a:bodyPr>
          <a:lstStyle/>
          <a:p>
            <a:pPr algn="ctr"/>
            <a:r>
              <a:rPr lang="en-US" dirty="0" smtClean="0"/>
              <a:t>Natural Magnetic </a:t>
            </a:r>
          </a:p>
          <a:p>
            <a:pPr algn="ctr"/>
            <a:r>
              <a:rPr lang="en-US" dirty="0" smtClean="0"/>
              <a:t>Field of Germany</a:t>
            </a:r>
            <a:endParaRPr lang="en-US" dirty="0"/>
          </a:p>
        </p:txBody>
      </p:sp>
      <p:sp>
        <p:nvSpPr>
          <p:cNvPr id="20" name="TextBox 19"/>
          <p:cNvSpPr txBox="1"/>
          <p:nvPr/>
        </p:nvSpPr>
        <p:spPr>
          <a:xfrm>
            <a:off x="5878324" y="4572000"/>
            <a:ext cx="2052853" cy="646331"/>
          </a:xfrm>
          <a:prstGeom prst="rect">
            <a:avLst/>
          </a:prstGeom>
          <a:noFill/>
        </p:spPr>
        <p:txBody>
          <a:bodyPr wrap="none" rtlCol="0">
            <a:spAutoFit/>
          </a:bodyPr>
          <a:lstStyle/>
          <a:p>
            <a:pPr algn="ctr"/>
            <a:r>
              <a:rPr lang="en-US" dirty="0" smtClean="0"/>
              <a:t>Simulated Magnetic </a:t>
            </a:r>
          </a:p>
          <a:p>
            <a:pPr algn="ctr"/>
            <a:r>
              <a:rPr lang="en-US" dirty="0" smtClean="0"/>
              <a:t>Field of Spain</a:t>
            </a:r>
            <a:endParaRPr lang="en-US" dirty="0"/>
          </a:p>
        </p:txBody>
      </p:sp>
      <p:sp>
        <p:nvSpPr>
          <p:cNvPr id="21" name="TextBox 20"/>
          <p:cNvSpPr txBox="1"/>
          <p:nvPr/>
        </p:nvSpPr>
        <p:spPr>
          <a:xfrm>
            <a:off x="5878324" y="1947367"/>
            <a:ext cx="2052853" cy="646331"/>
          </a:xfrm>
          <a:prstGeom prst="rect">
            <a:avLst/>
          </a:prstGeom>
          <a:noFill/>
        </p:spPr>
        <p:txBody>
          <a:bodyPr wrap="none" rtlCol="0">
            <a:spAutoFit/>
          </a:bodyPr>
          <a:lstStyle/>
          <a:p>
            <a:pPr algn="ctr"/>
            <a:r>
              <a:rPr lang="en-US" dirty="0" smtClean="0"/>
              <a:t>Simulated Magnetic </a:t>
            </a:r>
          </a:p>
          <a:p>
            <a:pPr algn="ctr"/>
            <a:r>
              <a:rPr lang="en-US" dirty="0" smtClean="0"/>
              <a:t>Field of Germany</a:t>
            </a:r>
            <a:endParaRPr lang="en-US" dirty="0"/>
          </a:p>
        </p:txBody>
      </p:sp>
      <p:sp>
        <p:nvSpPr>
          <p:cNvPr id="22" name="TextBox 21"/>
          <p:cNvSpPr txBox="1"/>
          <p:nvPr/>
        </p:nvSpPr>
        <p:spPr>
          <a:xfrm>
            <a:off x="4345861" y="1131706"/>
            <a:ext cx="1659429" cy="646331"/>
          </a:xfrm>
          <a:prstGeom prst="rect">
            <a:avLst/>
          </a:prstGeom>
          <a:solidFill>
            <a:schemeClr val="bg1"/>
          </a:solidFill>
        </p:spPr>
        <p:txBody>
          <a:bodyPr wrap="none" rtlCol="0">
            <a:spAutoFit/>
          </a:bodyPr>
          <a:lstStyle/>
          <a:p>
            <a:pPr algn="ctr"/>
            <a:r>
              <a:rPr lang="en-US" dirty="0" smtClean="0"/>
              <a:t>Simulated </a:t>
            </a:r>
            <a:br>
              <a:rPr lang="en-US" dirty="0" smtClean="0"/>
            </a:br>
            <a:r>
              <a:rPr lang="en-US" dirty="0" smtClean="0"/>
              <a:t>Magnetic Fields</a:t>
            </a:r>
            <a:endParaRPr lang="en-US"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325439" y="1334902"/>
            <a:ext cx="6010085" cy="5523097"/>
          </a:xfrm>
          <a:prstGeom prst="rect">
            <a:avLst/>
          </a:prstGeom>
          <a:noFill/>
          <a:ln w="9525">
            <a:noFill/>
            <a:round/>
            <a:headEnd/>
            <a:tailEnd/>
          </a:ln>
          <a:effectLst/>
        </p:spPr>
      </p:pic>
      <p:sp>
        <p:nvSpPr>
          <p:cNvPr id="4" name="TextBox 3"/>
          <p:cNvSpPr txBox="1"/>
          <p:nvPr/>
        </p:nvSpPr>
        <p:spPr>
          <a:xfrm>
            <a:off x="325440" y="334145"/>
            <a:ext cx="5975514" cy="584776"/>
          </a:xfrm>
          <a:prstGeom prst="rect">
            <a:avLst/>
          </a:prstGeom>
          <a:noFill/>
        </p:spPr>
        <p:txBody>
          <a:bodyPr wrap="none" rtlCol="0">
            <a:spAutoFit/>
          </a:bodyPr>
          <a:lstStyle/>
          <a:p>
            <a:r>
              <a:rPr lang="en-US" sz="3200" dirty="0" smtClean="0"/>
              <a:t>Dodging the Virtual Mediterranean</a:t>
            </a:r>
            <a:endParaRPr lang="en-US" sz="3200" dirty="0"/>
          </a:p>
        </p:txBody>
      </p:sp>
      <p:cxnSp>
        <p:nvCxnSpPr>
          <p:cNvPr id="7" name="Straight Arrow Connector 6"/>
          <p:cNvCxnSpPr/>
          <p:nvPr/>
        </p:nvCxnSpPr>
        <p:spPr>
          <a:xfrm rot="5400000">
            <a:off x="4830237" y="3196169"/>
            <a:ext cx="584194" cy="186268"/>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rot="5400000">
            <a:off x="2148420" y="3155950"/>
            <a:ext cx="601130" cy="249770"/>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cxnSp>
        <p:nvCxnSpPr>
          <p:cNvPr id="16" name="Straight Arrow Connector 15"/>
          <p:cNvCxnSpPr/>
          <p:nvPr/>
        </p:nvCxnSpPr>
        <p:spPr>
          <a:xfrm>
            <a:off x="5215468" y="5681137"/>
            <a:ext cx="423332" cy="313263"/>
          </a:xfrm>
          <a:prstGeom prst="straightConnector1">
            <a:avLst/>
          </a:prstGeom>
          <a:ln w="50800">
            <a:solidFill>
              <a:srgbClr val="FF0000"/>
            </a:solidFill>
            <a:tailEnd type="stealth" w="med" len="lg"/>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2472272" y="5545671"/>
            <a:ext cx="253997" cy="253997"/>
          </a:xfrm>
          <a:prstGeom prst="ellipse">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TextBox 18"/>
          <p:cNvSpPr txBox="1"/>
          <p:nvPr/>
        </p:nvSpPr>
        <p:spPr>
          <a:xfrm>
            <a:off x="1682579" y="1131706"/>
            <a:ext cx="1811088" cy="646331"/>
          </a:xfrm>
          <a:prstGeom prst="rect">
            <a:avLst/>
          </a:prstGeom>
          <a:solidFill>
            <a:schemeClr val="bg1"/>
          </a:solidFill>
        </p:spPr>
        <p:txBody>
          <a:bodyPr wrap="none" rtlCol="0">
            <a:spAutoFit/>
          </a:bodyPr>
          <a:lstStyle/>
          <a:p>
            <a:pPr algn="ctr"/>
            <a:r>
              <a:rPr lang="en-US" dirty="0" smtClean="0"/>
              <a:t>Natural Magnetic </a:t>
            </a:r>
          </a:p>
          <a:p>
            <a:pPr algn="ctr"/>
            <a:r>
              <a:rPr lang="en-US" dirty="0" smtClean="0"/>
              <a:t>Field of Germany</a:t>
            </a:r>
            <a:endParaRPr lang="en-US" dirty="0"/>
          </a:p>
        </p:txBody>
      </p:sp>
      <p:sp>
        <p:nvSpPr>
          <p:cNvPr id="20" name="TextBox 19"/>
          <p:cNvSpPr txBox="1"/>
          <p:nvPr/>
        </p:nvSpPr>
        <p:spPr>
          <a:xfrm>
            <a:off x="5878324" y="4572000"/>
            <a:ext cx="2052853" cy="646331"/>
          </a:xfrm>
          <a:prstGeom prst="rect">
            <a:avLst/>
          </a:prstGeom>
          <a:noFill/>
        </p:spPr>
        <p:txBody>
          <a:bodyPr wrap="none" rtlCol="0">
            <a:spAutoFit/>
          </a:bodyPr>
          <a:lstStyle/>
          <a:p>
            <a:pPr algn="ctr"/>
            <a:r>
              <a:rPr lang="en-US" dirty="0" smtClean="0"/>
              <a:t>Simulated Magnetic </a:t>
            </a:r>
          </a:p>
          <a:p>
            <a:pPr algn="ctr"/>
            <a:r>
              <a:rPr lang="en-US" dirty="0" smtClean="0"/>
              <a:t>Field of Spain</a:t>
            </a:r>
            <a:endParaRPr lang="en-US" dirty="0"/>
          </a:p>
        </p:txBody>
      </p:sp>
      <p:sp>
        <p:nvSpPr>
          <p:cNvPr id="21" name="TextBox 20"/>
          <p:cNvSpPr txBox="1"/>
          <p:nvPr/>
        </p:nvSpPr>
        <p:spPr>
          <a:xfrm>
            <a:off x="5878324" y="1947367"/>
            <a:ext cx="2052853" cy="646331"/>
          </a:xfrm>
          <a:prstGeom prst="rect">
            <a:avLst/>
          </a:prstGeom>
          <a:noFill/>
        </p:spPr>
        <p:txBody>
          <a:bodyPr wrap="none" rtlCol="0">
            <a:spAutoFit/>
          </a:bodyPr>
          <a:lstStyle/>
          <a:p>
            <a:pPr algn="ctr"/>
            <a:r>
              <a:rPr lang="en-US" dirty="0" smtClean="0"/>
              <a:t>Simulated Magnetic </a:t>
            </a:r>
          </a:p>
          <a:p>
            <a:pPr algn="ctr"/>
            <a:r>
              <a:rPr lang="en-US" dirty="0" smtClean="0"/>
              <a:t>Field of Germany</a:t>
            </a:r>
            <a:endParaRPr lang="en-US" dirty="0"/>
          </a:p>
        </p:txBody>
      </p:sp>
      <p:sp>
        <p:nvSpPr>
          <p:cNvPr id="22" name="TextBox 21"/>
          <p:cNvSpPr txBox="1"/>
          <p:nvPr/>
        </p:nvSpPr>
        <p:spPr>
          <a:xfrm>
            <a:off x="4345861" y="1131706"/>
            <a:ext cx="1659429" cy="646331"/>
          </a:xfrm>
          <a:prstGeom prst="rect">
            <a:avLst/>
          </a:prstGeom>
          <a:solidFill>
            <a:schemeClr val="bg1"/>
          </a:solidFill>
        </p:spPr>
        <p:txBody>
          <a:bodyPr wrap="none" rtlCol="0">
            <a:spAutoFit/>
          </a:bodyPr>
          <a:lstStyle/>
          <a:p>
            <a:pPr algn="ctr"/>
            <a:r>
              <a:rPr lang="en-US" dirty="0" smtClean="0"/>
              <a:t>Simulated </a:t>
            </a:r>
            <a:br>
              <a:rPr lang="en-US" dirty="0" smtClean="0"/>
            </a:br>
            <a:r>
              <a:rPr lang="en-US" dirty="0" smtClean="0"/>
              <a:t>Magnetic Fields</a:t>
            </a:r>
            <a:endParaRPr lang="en-US" dirty="0"/>
          </a:p>
        </p:txBody>
      </p:sp>
      <p:sp>
        <p:nvSpPr>
          <p:cNvPr id="12" name="TextBox 11"/>
          <p:cNvSpPr txBox="1"/>
          <p:nvPr/>
        </p:nvSpPr>
        <p:spPr>
          <a:xfrm>
            <a:off x="5909751" y="67739"/>
            <a:ext cx="3319724" cy="1569660"/>
          </a:xfrm>
          <a:prstGeom prst="rect">
            <a:avLst/>
          </a:prstGeom>
          <a:noFill/>
        </p:spPr>
        <p:txBody>
          <a:bodyPr wrap="none" rtlCol="0">
            <a:spAutoFit/>
          </a:bodyPr>
          <a:lstStyle/>
          <a:p>
            <a:r>
              <a:rPr lang="en-US" sz="3200" i="1" dirty="0" smtClean="0">
                <a:solidFill>
                  <a:srgbClr val="0000FF"/>
                </a:solidFill>
                <a:latin typeface="Chalkboard"/>
                <a:cs typeface="Chalkboard"/>
              </a:rPr>
              <a:t>requires both</a:t>
            </a:r>
          </a:p>
          <a:p>
            <a:r>
              <a:rPr lang="en-US" sz="3200" i="1" dirty="0" smtClean="0">
                <a:solidFill>
                  <a:srgbClr val="0000FF"/>
                </a:solidFill>
                <a:latin typeface="Chalkboard"/>
                <a:cs typeface="Chalkboard"/>
              </a:rPr>
              <a:t>a magnetometer</a:t>
            </a:r>
          </a:p>
          <a:p>
            <a:r>
              <a:rPr lang="en-US" sz="3200" i="1" dirty="0" smtClean="0">
                <a:solidFill>
                  <a:srgbClr val="0000FF"/>
                </a:solidFill>
                <a:latin typeface="Chalkboard"/>
                <a:cs typeface="Chalkboard"/>
              </a:rPr>
              <a:t>and a calendar !</a:t>
            </a:r>
            <a:endParaRPr lang="en-US" sz="3200" i="1" dirty="0">
              <a:solidFill>
                <a:srgbClr val="0000FF"/>
              </a:solidFill>
              <a:latin typeface="Chalkboard"/>
              <a:cs typeface="Chalkboard"/>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ova Scotia.tiff"/>
          <p:cNvPicPr>
            <a:picLocks noChangeAspect="1"/>
          </p:cNvPicPr>
          <p:nvPr/>
        </p:nvPicPr>
        <p:blipFill>
          <a:blip r:embed="rId2"/>
          <a:srcRect b="3831"/>
          <a:stretch>
            <a:fillRect/>
          </a:stretch>
        </p:blipFill>
        <p:spPr>
          <a:xfrm>
            <a:off x="0" y="0"/>
            <a:ext cx="9144000" cy="6858000"/>
          </a:xfrm>
          <a:prstGeom prst="rect">
            <a:avLst/>
          </a:prstGeom>
        </p:spPr>
      </p:pic>
      <p:pic>
        <p:nvPicPr>
          <p:cNvPr id="3" name="Picture 2" descr="LeachsPetrel sitting.jpg"/>
          <p:cNvPicPr>
            <a:picLocks noChangeAspect="1"/>
          </p:cNvPicPr>
          <p:nvPr/>
        </p:nvPicPr>
        <p:blipFill>
          <a:blip r:embed="rId3"/>
          <a:stretch>
            <a:fillRect/>
          </a:stretch>
        </p:blipFill>
        <p:spPr>
          <a:xfrm>
            <a:off x="1330614" y="458729"/>
            <a:ext cx="2343912" cy="1825752"/>
          </a:xfrm>
          <a:prstGeom prst="rect">
            <a:avLst/>
          </a:prstGeom>
          <a:ln>
            <a:solidFill>
              <a:schemeClr val="bg1"/>
            </a:solidFill>
          </a:ln>
          <a:effectLst>
            <a:outerShdw blurRad="50800" dist="38100" dir="2700000" algn="tl" rotWithShape="0">
              <a:srgbClr val="000000">
                <a:alpha val="43000"/>
              </a:srgbClr>
            </a:outerShdw>
          </a:effectLst>
        </p:spPr>
      </p:pic>
      <p:cxnSp>
        <p:nvCxnSpPr>
          <p:cNvPr id="10" name="Straight Connector 9"/>
          <p:cNvCxnSpPr/>
          <p:nvPr/>
        </p:nvCxnSpPr>
        <p:spPr>
          <a:xfrm rot="5400000" flipH="1" flipV="1">
            <a:off x="4783662" y="2292944"/>
            <a:ext cx="16930" cy="4"/>
          </a:xfrm>
          <a:prstGeom prst="line">
            <a:avLst/>
          </a:prstGeom>
          <a:ln w="50800" cap="flat">
            <a:solidFill>
              <a:srgbClr val="CCFFCC"/>
            </a:solidFill>
            <a:headEnd type="oval" w="lg" len="lg"/>
            <a:tailEnd type="none" w="lg"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Navigational_mechanisms-1.jpeg" descr="/Users/pks/Documents/PKS Documents/Front Burner/Needing attention/Cruise - FIU summer 2011/Lecture 2 - orientation/Richison site/Navigational_mechanisms-1.jpeg"/>
          <p:cNvPicPr>
            <a:picLocks noChangeAspect="1"/>
          </p:cNvPicPr>
          <p:nvPr/>
        </p:nvPicPr>
        <p:blipFill>
          <a:blip r:embed="rId2" r:link="rId3"/>
          <a:stretch>
            <a:fillRect/>
          </a:stretch>
        </p:blipFill>
        <p:spPr>
          <a:xfrm>
            <a:off x="290830" y="0"/>
            <a:ext cx="5920740" cy="6858000"/>
          </a:xfrm>
          <a:prstGeom prst="rect">
            <a:avLst/>
          </a:prstGeom>
        </p:spPr>
      </p:pic>
      <p:pic>
        <p:nvPicPr>
          <p:cNvPr id="4" name="pigeon.jpg" descr="/Users/pks/Documents/PKS Documents/Front Burner/Needing attention/Cruise - FIU summer 2011/Lecture 2 - orientation/pigeon.jpg"/>
          <p:cNvPicPr>
            <a:picLocks noChangeAspect="1"/>
          </p:cNvPicPr>
          <p:nvPr/>
        </p:nvPicPr>
        <p:blipFill>
          <a:blip r:embed="rId4" r:link="rId5"/>
          <a:stretch>
            <a:fillRect/>
          </a:stretch>
        </p:blipFill>
        <p:spPr>
          <a:xfrm flipH="1">
            <a:off x="6211570" y="804333"/>
            <a:ext cx="2578100" cy="1930400"/>
          </a:xfrm>
          <a:prstGeom prst="rect">
            <a:avLst/>
          </a:prstGeom>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1362627" y="1231444"/>
            <a:ext cx="4828320" cy="4893634"/>
          </a:xfrm>
          <a:prstGeom prst="rect">
            <a:avLst/>
          </a:prstGeom>
          <a:noFill/>
          <a:ln w="9525">
            <a:noFill/>
            <a:round/>
            <a:headEnd/>
            <a:tailEnd/>
          </a:ln>
          <a:effectLst/>
        </p:spPr>
      </p:pic>
      <p:sp>
        <p:nvSpPr>
          <p:cNvPr id="7" name="TextBox 6"/>
          <p:cNvSpPr txBox="1"/>
          <p:nvPr/>
        </p:nvSpPr>
        <p:spPr>
          <a:xfrm>
            <a:off x="312760" y="646668"/>
            <a:ext cx="8067233" cy="584776"/>
          </a:xfrm>
          <a:prstGeom prst="rect">
            <a:avLst/>
          </a:prstGeom>
          <a:noFill/>
        </p:spPr>
        <p:txBody>
          <a:bodyPr wrap="none" rtlCol="0">
            <a:spAutoFit/>
          </a:bodyPr>
          <a:lstStyle/>
          <a:p>
            <a:r>
              <a:rPr lang="en-US" sz="3200" dirty="0" err="1" smtClean="0"/>
              <a:t>Bicoordinate</a:t>
            </a:r>
            <a:r>
              <a:rPr lang="en-US" sz="3200" dirty="0" smtClean="0"/>
              <a:t> sensory gradients  –  “Map Sense”</a:t>
            </a:r>
            <a:endParaRPr lang="en-US" sz="3200" dirty="0"/>
          </a:p>
        </p:txBody>
      </p:sp>
      <p:sp>
        <p:nvSpPr>
          <p:cNvPr id="8" name="TextBox 7"/>
          <p:cNvSpPr txBox="1"/>
          <p:nvPr/>
        </p:nvSpPr>
        <p:spPr>
          <a:xfrm>
            <a:off x="5278450" y="4560639"/>
            <a:ext cx="2388720" cy="1815882"/>
          </a:xfrm>
          <a:prstGeom prst="rect">
            <a:avLst/>
          </a:prstGeom>
          <a:noFill/>
        </p:spPr>
        <p:txBody>
          <a:bodyPr wrap="none" rtlCol="0">
            <a:spAutoFit/>
          </a:bodyPr>
          <a:lstStyle/>
          <a:p>
            <a:r>
              <a:rPr lang="en-US" sz="2800" dirty="0" smtClean="0"/>
              <a:t>Magnetic cues:</a:t>
            </a:r>
          </a:p>
          <a:p>
            <a:r>
              <a:rPr lang="en-US" sz="2800" dirty="0" smtClean="0">
                <a:solidFill>
                  <a:srgbClr val="0000FF"/>
                </a:solidFill>
              </a:rPr>
              <a:t>1. inclination</a:t>
            </a:r>
          </a:p>
          <a:p>
            <a:r>
              <a:rPr lang="en-US" sz="2800" dirty="0" smtClean="0">
                <a:solidFill>
                  <a:srgbClr val="FF0000"/>
                </a:solidFill>
              </a:rPr>
              <a:t>2. intensity</a:t>
            </a:r>
          </a:p>
          <a:p>
            <a:r>
              <a:rPr lang="en-US" sz="2800" dirty="0" smtClean="0"/>
              <a:t>3. declination</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pic>
        <p:nvPicPr>
          <p:cNvPr id="3" name="Earth's mag fields.jpg" descr="/Users/pks/Documents/PKS Documents/Front Burner/Needing attention/Cruise - FIU summer 2011/Lecture 2 - orientation/Earth's mag fields.jpg"/>
          <p:cNvPicPr>
            <a:picLocks noChangeAspect="1"/>
          </p:cNvPicPr>
          <p:nvPr/>
        </p:nvPicPr>
        <p:blipFill>
          <a:blip r:embed="rId2" r:link="rId3"/>
          <a:srcRect t="8889" b="12346"/>
          <a:stretch>
            <a:fillRect/>
          </a:stretch>
        </p:blipFill>
        <p:spPr>
          <a:xfrm>
            <a:off x="0" y="8"/>
            <a:ext cx="5182652" cy="6857992"/>
          </a:xfrm>
          <a:prstGeom prst="rect">
            <a:avLst/>
          </a:prstGeom>
        </p:spPr>
      </p:pic>
      <p:sp>
        <p:nvSpPr>
          <p:cNvPr id="4" name="TextBox 3"/>
          <p:cNvSpPr txBox="1"/>
          <p:nvPr/>
        </p:nvSpPr>
        <p:spPr>
          <a:xfrm>
            <a:off x="5243995" y="2797200"/>
            <a:ext cx="3900005" cy="1569660"/>
          </a:xfrm>
          <a:prstGeom prst="rect">
            <a:avLst/>
          </a:prstGeom>
          <a:noFill/>
        </p:spPr>
        <p:txBody>
          <a:bodyPr wrap="square" rtlCol="0">
            <a:spAutoFit/>
          </a:bodyPr>
          <a:lstStyle/>
          <a:p>
            <a:r>
              <a:rPr lang="en-US" sz="2400" dirty="0" smtClean="0">
                <a:solidFill>
                  <a:schemeClr val="bg1"/>
                </a:solidFill>
              </a:rPr>
              <a:t>Magnetic &amp; axial poles</a:t>
            </a:r>
          </a:p>
          <a:p>
            <a:r>
              <a:rPr lang="en-US" sz="2400" dirty="0" smtClean="0">
                <a:solidFill>
                  <a:schemeClr val="bg1"/>
                </a:solidFill>
              </a:rPr>
              <a:t> are slightly different</a:t>
            </a:r>
          </a:p>
          <a:p>
            <a:endParaRPr lang="en-US" sz="2400" dirty="0" smtClean="0">
              <a:solidFill>
                <a:schemeClr val="bg1"/>
              </a:solidFill>
            </a:endParaRPr>
          </a:p>
          <a:p>
            <a:r>
              <a:rPr lang="en-US" sz="2400" dirty="0" smtClean="0">
                <a:solidFill>
                  <a:schemeClr val="bg1"/>
                </a:solidFill>
              </a:rPr>
              <a:t>(local angle = declination)</a:t>
            </a:r>
            <a:endParaRPr lang="en-US" sz="2400" dirty="0">
              <a:solidFill>
                <a:schemeClr val="bg1"/>
              </a:solidFill>
            </a:endParaRPr>
          </a:p>
        </p:txBody>
      </p:sp>
      <p:cxnSp>
        <p:nvCxnSpPr>
          <p:cNvPr id="6" name="Straight Connector 5"/>
          <p:cNvCxnSpPr/>
          <p:nvPr/>
        </p:nvCxnSpPr>
        <p:spPr>
          <a:xfrm rot="5400000">
            <a:off x="3403600" y="1339850"/>
            <a:ext cx="863600" cy="165100"/>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5400000">
            <a:off x="1828801" y="5486401"/>
            <a:ext cx="2286001" cy="457201"/>
          </a:xfrm>
          <a:prstGeom prst="line">
            <a:avLst/>
          </a:prstGeom>
          <a:ln>
            <a:solidFill>
              <a:srgbClr val="FFFF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rgbClr val="000090"/>
        </a:solidFill>
        <a:effectLst/>
      </p:bgPr>
    </p:bg>
    <p:spTree>
      <p:nvGrpSpPr>
        <p:cNvPr id="1" name=""/>
        <p:cNvGrpSpPr/>
        <p:nvPr/>
      </p:nvGrpSpPr>
      <p:grpSpPr>
        <a:xfrm>
          <a:off x="0" y="0"/>
          <a:ext cx="0" cy="0"/>
          <a:chOff x="0" y="0"/>
          <a:chExt cx="0" cy="0"/>
        </a:xfrm>
      </p:grpSpPr>
      <p:pic>
        <p:nvPicPr>
          <p:cNvPr id="3" name="Earth's mag fields.jpg" descr="/Users/pks/Documents/PKS Documents/Front Burner/Needing attention/Cruise - FIU summer 2011/Lecture 2 - orientation/Earth's mag fields.jpg"/>
          <p:cNvPicPr>
            <a:picLocks noChangeAspect="1"/>
          </p:cNvPicPr>
          <p:nvPr/>
        </p:nvPicPr>
        <p:blipFill>
          <a:blip r:embed="rId2" r:link="rId3"/>
          <a:srcRect t="8889" b="12346"/>
          <a:stretch>
            <a:fillRect/>
          </a:stretch>
        </p:blipFill>
        <p:spPr>
          <a:xfrm>
            <a:off x="0" y="8"/>
            <a:ext cx="5182652" cy="6857992"/>
          </a:xfrm>
          <a:prstGeom prst="rect">
            <a:avLst/>
          </a:prstGeom>
        </p:spPr>
      </p:pic>
      <p:sp>
        <p:nvSpPr>
          <p:cNvPr id="4" name="TextBox 3"/>
          <p:cNvSpPr txBox="1"/>
          <p:nvPr/>
        </p:nvSpPr>
        <p:spPr>
          <a:xfrm>
            <a:off x="5243995" y="2797200"/>
            <a:ext cx="3900005" cy="830997"/>
          </a:xfrm>
          <a:prstGeom prst="rect">
            <a:avLst/>
          </a:prstGeom>
          <a:noFill/>
        </p:spPr>
        <p:txBody>
          <a:bodyPr wrap="square" rtlCol="0">
            <a:spAutoFit/>
          </a:bodyPr>
          <a:lstStyle/>
          <a:p>
            <a:r>
              <a:rPr lang="en-US" sz="2400" dirty="0" smtClean="0">
                <a:solidFill>
                  <a:schemeClr val="bg1"/>
                </a:solidFill>
              </a:rPr>
              <a:t>Magnetic inclination </a:t>
            </a:r>
          </a:p>
          <a:p>
            <a:r>
              <a:rPr lang="en-US" sz="2400" dirty="0" smtClean="0">
                <a:solidFill>
                  <a:schemeClr val="bg1"/>
                </a:solidFill>
              </a:rPr>
              <a:t>angle varies with latitude</a:t>
            </a:r>
            <a:endParaRPr lang="en-US" sz="2400" dirty="0">
              <a:solidFill>
                <a:schemeClr val="bg1"/>
              </a:solidFill>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clrChange>
              <a:clrFrom>
                <a:srgbClr val="FFFFFF"/>
              </a:clrFrom>
              <a:clrTo>
                <a:srgbClr val="FFFFFF">
                  <a:alpha val="0"/>
                </a:srgbClr>
              </a:clrTo>
            </a:clrChange>
            <a:duotone>
              <a:srgbClr val="0000FF"/>
              <a:srgbClr val="FFF1C1"/>
            </a:duotone>
          </a:blip>
          <a:srcRect/>
          <a:stretch>
            <a:fillRect/>
          </a:stretch>
        </p:blipFill>
        <p:spPr bwMode="auto">
          <a:xfrm>
            <a:off x="1872000" y="979303"/>
            <a:ext cx="5404320" cy="4893634"/>
          </a:xfrm>
          <a:prstGeom prst="rect">
            <a:avLst/>
          </a:prstGeom>
          <a:noFill/>
          <a:ln w="9525">
            <a:noFill/>
            <a:round/>
            <a:headEnd/>
            <a:tailEnd/>
          </a:ln>
          <a:effectLst/>
        </p:spPr>
      </p:pic>
      <p:sp>
        <p:nvSpPr>
          <p:cNvPr id="4" name="TextBox 3"/>
          <p:cNvSpPr txBox="1"/>
          <p:nvPr/>
        </p:nvSpPr>
        <p:spPr>
          <a:xfrm rot="16200000">
            <a:off x="-17430" y="2979460"/>
            <a:ext cx="2550247" cy="461665"/>
          </a:xfrm>
          <a:prstGeom prst="rect">
            <a:avLst/>
          </a:prstGeom>
          <a:noFill/>
        </p:spPr>
        <p:txBody>
          <a:bodyPr wrap="none" rtlCol="0">
            <a:spAutoFit/>
          </a:bodyPr>
          <a:lstStyle/>
          <a:p>
            <a:pPr algn="r"/>
            <a:r>
              <a:rPr lang="en-US" sz="2400" dirty="0" smtClean="0">
                <a:solidFill>
                  <a:srgbClr val="0000FF"/>
                </a:solidFill>
              </a:rPr>
              <a:t>magnetic dip angle</a:t>
            </a:r>
            <a:endParaRPr lang="en-US" sz="2400" dirty="0">
              <a:solidFill>
                <a:srgbClr val="0000FF"/>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pSp>
        <p:nvGrpSpPr>
          <p:cNvPr id="2" name="Group 9"/>
          <p:cNvGrpSpPr/>
          <p:nvPr/>
        </p:nvGrpSpPr>
        <p:grpSpPr>
          <a:xfrm>
            <a:off x="637174" y="1499512"/>
            <a:ext cx="7838666" cy="4800024"/>
            <a:chOff x="637174" y="1922837"/>
            <a:chExt cx="7838666" cy="4800024"/>
          </a:xfrm>
        </p:grpSpPr>
        <p:pic>
          <p:nvPicPr>
            <p:cNvPr id="3075" name="Picture 3"/>
            <p:cNvPicPr>
              <a:picLocks noChangeAspect="1" noChangeArrowheads="1"/>
            </p:cNvPicPr>
            <p:nvPr/>
          </p:nvPicPr>
          <p:blipFill>
            <a:blip r:embed="rId3">
              <a:clrChange>
                <a:clrFrom>
                  <a:srgbClr val="FFFFFF"/>
                </a:clrFrom>
                <a:clrTo>
                  <a:srgbClr val="FFFFFF">
                    <a:alpha val="0"/>
                  </a:srgbClr>
                </a:clrTo>
              </a:clrChange>
            </a:blip>
            <a:srcRect/>
            <a:stretch>
              <a:fillRect/>
            </a:stretch>
          </p:blipFill>
          <p:spPr bwMode="auto">
            <a:xfrm>
              <a:off x="671040" y="1922837"/>
              <a:ext cx="7804800" cy="4800024"/>
            </a:xfrm>
            <a:prstGeom prst="rect">
              <a:avLst/>
            </a:prstGeom>
            <a:noFill/>
            <a:ln w="9525">
              <a:noFill/>
              <a:round/>
              <a:headEnd/>
              <a:tailEnd/>
            </a:ln>
            <a:effectLst/>
          </p:spPr>
        </p:pic>
        <p:sp>
          <p:nvSpPr>
            <p:cNvPr id="8" name="Rectangle 7"/>
            <p:cNvSpPr/>
            <p:nvPr/>
          </p:nvSpPr>
          <p:spPr>
            <a:xfrm>
              <a:off x="5120160" y="2099731"/>
              <a:ext cx="56944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637174" y="2176832"/>
              <a:ext cx="569440" cy="4572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1" name="TextBox 10"/>
          <p:cNvSpPr txBox="1"/>
          <p:nvPr/>
        </p:nvSpPr>
        <p:spPr>
          <a:xfrm>
            <a:off x="5757336" y="1557862"/>
            <a:ext cx="2342370" cy="430887"/>
          </a:xfrm>
          <a:prstGeom prst="rect">
            <a:avLst/>
          </a:prstGeom>
          <a:noFill/>
        </p:spPr>
        <p:txBody>
          <a:bodyPr wrap="none" rtlCol="0">
            <a:spAutoFit/>
          </a:bodyPr>
          <a:lstStyle/>
          <a:p>
            <a:r>
              <a:rPr lang="en-US" sz="2200" dirty="0" smtClean="0"/>
              <a:t>(azimuth compass)</a:t>
            </a:r>
            <a:endParaRPr lang="en-US" sz="2200" dirty="0"/>
          </a:p>
        </p:txBody>
      </p:sp>
      <p:sp>
        <p:nvSpPr>
          <p:cNvPr id="12" name="TextBox 11"/>
          <p:cNvSpPr txBox="1"/>
          <p:nvPr/>
        </p:nvSpPr>
        <p:spPr>
          <a:xfrm>
            <a:off x="1371600" y="270933"/>
            <a:ext cx="6538005" cy="553998"/>
          </a:xfrm>
          <a:prstGeom prst="rect">
            <a:avLst/>
          </a:prstGeom>
          <a:noFill/>
        </p:spPr>
        <p:txBody>
          <a:bodyPr wrap="none" rtlCol="0">
            <a:spAutoFit/>
          </a:bodyPr>
          <a:lstStyle/>
          <a:p>
            <a:r>
              <a:rPr lang="en-US" sz="3000" dirty="0" smtClean="0"/>
              <a:t>Understanding the Earth’s magnetic field</a:t>
            </a:r>
            <a:endParaRPr lang="en-US" sz="3000" dirty="0"/>
          </a:p>
        </p:txBody>
      </p:sp>
      <p:sp>
        <p:nvSpPr>
          <p:cNvPr id="10" name="Oval 9"/>
          <p:cNvSpPr/>
          <p:nvPr/>
        </p:nvSpPr>
        <p:spPr>
          <a:xfrm>
            <a:off x="6062134" y="4538133"/>
            <a:ext cx="1557866" cy="103293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3366FF"/>
              </a:solidFill>
            </a:endParaRPr>
          </a:p>
        </p:txBody>
      </p:sp>
      <p:sp>
        <p:nvSpPr>
          <p:cNvPr id="13" name="Oval 12"/>
          <p:cNvSpPr/>
          <p:nvPr/>
        </p:nvSpPr>
        <p:spPr>
          <a:xfrm rot="18395370">
            <a:off x="5560281" y="3305774"/>
            <a:ext cx="2540918" cy="787400"/>
          </a:xfrm>
          <a:prstGeom prst="ellipse">
            <a:avLst/>
          </a:prstGeom>
          <a:noFill/>
          <a:ln w="38100">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rgbClr val="FF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US_magnetic_isolines.gif" descr="/Users/pks/Documents/PKS Documents/Front Burner/Needing attention/Cruise - FIU summer 2011/Lecture 2 - orientation/Richison site/US_magnetic_isolines.gif"/>
          <p:cNvPicPr>
            <a:picLocks noChangeAspect="1"/>
          </p:cNvPicPr>
          <p:nvPr/>
        </p:nvPicPr>
        <p:blipFill>
          <a:blip r:embed="rId3" r:link="rId4">
            <a:clrChange>
              <a:clrFrom>
                <a:srgbClr val="FFFFFF"/>
              </a:clrFrom>
              <a:clrTo>
                <a:srgbClr val="FFFFFF">
                  <a:alpha val="0"/>
                </a:srgbClr>
              </a:clrTo>
            </a:clrChange>
            <a:duotone>
              <a:srgbClr val="0000FF"/>
              <a:srgbClr val="FFF1C1"/>
            </a:duotone>
          </a:blip>
          <a:srcRect t="3409" b="51364"/>
          <a:stretch>
            <a:fillRect/>
          </a:stretch>
        </p:blipFill>
        <p:spPr>
          <a:xfrm>
            <a:off x="51133" y="2269053"/>
            <a:ext cx="4563192" cy="2967565"/>
          </a:xfrm>
          <a:prstGeom prst="rect">
            <a:avLst/>
          </a:prstGeom>
        </p:spPr>
      </p:pic>
      <p:pic>
        <p:nvPicPr>
          <p:cNvPr id="3" name="US_magnetic_isolines.gif" descr="/Users/pks/Documents/PKS Documents/Front Burner/Needing attention/Cruise - FIU summer 2011/Lecture 2 - orientation/Richison site/US_magnetic_isolines.gif"/>
          <p:cNvPicPr>
            <a:picLocks noChangeAspect="1"/>
          </p:cNvPicPr>
          <p:nvPr/>
        </p:nvPicPr>
        <p:blipFill>
          <a:blip r:embed="rId3" r:link="rId4">
            <a:clrChange>
              <a:clrFrom>
                <a:srgbClr val="FFFFFF"/>
              </a:clrFrom>
              <a:clrTo>
                <a:srgbClr val="FFFFFF">
                  <a:alpha val="0"/>
                </a:srgbClr>
              </a:clrTo>
            </a:clrChange>
            <a:duotone>
              <a:srgbClr val="FF0000"/>
              <a:srgbClr val="FFF1C1"/>
            </a:duotone>
          </a:blip>
          <a:srcRect t="54697"/>
          <a:stretch>
            <a:fillRect/>
          </a:stretch>
        </p:blipFill>
        <p:spPr>
          <a:xfrm>
            <a:off x="4563526" y="2252120"/>
            <a:ext cx="4555562" cy="2967566"/>
          </a:xfrm>
          <a:prstGeom prst="rect">
            <a:avLst/>
          </a:prstGeom>
        </p:spPr>
      </p:pic>
      <p:sp>
        <p:nvSpPr>
          <p:cNvPr id="4" name="TextBox 3"/>
          <p:cNvSpPr txBox="1"/>
          <p:nvPr/>
        </p:nvSpPr>
        <p:spPr>
          <a:xfrm>
            <a:off x="1745443" y="1307052"/>
            <a:ext cx="2740504" cy="830997"/>
          </a:xfrm>
          <a:prstGeom prst="rect">
            <a:avLst/>
          </a:prstGeom>
          <a:noFill/>
        </p:spPr>
        <p:txBody>
          <a:bodyPr wrap="none" rtlCol="0">
            <a:spAutoFit/>
          </a:bodyPr>
          <a:lstStyle/>
          <a:p>
            <a:pPr algn="r"/>
            <a:r>
              <a:rPr lang="en-US" sz="2400" dirty="0" smtClean="0">
                <a:solidFill>
                  <a:srgbClr val="0000FF"/>
                </a:solidFill>
              </a:rPr>
              <a:t>Magnetic inclination</a:t>
            </a:r>
          </a:p>
          <a:p>
            <a:pPr algn="r"/>
            <a:r>
              <a:rPr lang="en-US" sz="2400" dirty="0" smtClean="0">
                <a:solidFill>
                  <a:srgbClr val="0000FF"/>
                </a:solidFill>
              </a:rPr>
              <a:t>(2° dip)</a:t>
            </a:r>
            <a:endParaRPr lang="en-US" sz="2400" dirty="0">
              <a:solidFill>
                <a:srgbClr val="0000FF"/>
              </a:solidFill>
            </a:endParaRPr>
          </a:p>
        </p:txBody>
      </p:sp>
      <p:sp>
        <p:nvSpPr>
          <p:cNvPr id="5" name="TextBox 4"/>
          <p:cNvSpPr txBox="1"/>
          <p:nvPr/>
        </p:nvSpPr>
        <p:spPr>
          <a:xfrm>
            <a:off x="4673609" y="1303857"/>
            <a:ext cx="2518638" cy="830997"/>
          </a:xfrm>
          <a:prstGeom prst="rect">
            <a:avLst/>
          </a:prstGeom>
          <a:noFill/>
        </p:spPr>
        <p:txBody>
          <a:bodyPr wrap="none" rtlCol="0">
            <a:spAutoFit/>
          </a:bodyPr>
          <a:lstStyle/>
          <a:p>
            <a:r>
              <a:rPr lang="en-US" sz="2400" dirty="0" smtClean="0">
                <a:solidFill>
                  <a:srgbClr val="FF0000"/>
                </a:solidFill>
              </a:rPr>
              <a:t>Magnetic Intensity</a:t>
            </a:r>
          </a:p>
          <a:p>
            <a:r>
              <a:rPr lang="en-US" sz="2400" dirty="0" smtClean="0">
                <a:solidFill>
                  <a:srgbClr val="FF0000"/>
                </a:solidFill>
              </a:rPr>
              <a:t>(1 </a:t>
            </a:r>
            <a:r>
              <a:rPr lang="en-US" sz="2400" dirty="0" err="1" smtClean="0">
                <a:solidFill>
                  <a:srgbClr val="FF0000"/>
                </a:solidFill>
                <a:latin typeface="Symbol" charset="2"/>
                <a:cs typeface="Symbol" charset="2"/>
              </a:rPr>
              <a:t>m</a:t>
            </a:r>
            <a:r>
              <a:rPr lang="en-US" sz="2400" dirty="0" err="1" smtClean="0">
                <a:solidFill>
                  <a:srgbClr val="FF0000"/>
                </a:solidFill>
              </a:rPr>
              <a:t>T</a:t>
            </a:r>
            <a:r>
              <a:rPr lang="en-US" sz="2400" dirty="0" smtClean="0">
                <a:solidFill>
                  <a:srgbClr val="FF0000"/>
                </a:solidFill>
              </a:rPr>
              <a:t>)</a:t>
            </a:r>
            <a:endParaRPr lang="en-US" sz="2400" dirty="0">
              <a:solidFill>
                <a:srgbClr val="FF0000"/>
              </a:solidFill>
            </a:endParaRPr>
          </a:p>
        </p:txBody>
      </p:sp>
      <p:sp>
        <p:nvSpPr>
          <p:cNvPr id="6" name="TextBox 5"/>
          <p:cNvSpPr txBox="1"/>
          <p:nvPr/>
        </p:nvSpPr>
        <p:spPr>
          <a:xfrm>
            <a:off x="3318937" y="660401"/>
            <a:ext cx="2449709" cy="584776"/>
          </a:xfrm>
          <a:prstGeom prst="rect">
            <a:avLst/>
          </a:prstGeom>
          <a:noFill/>
        </p:spPr>
        <p:txBody>
          <a:bodyPr wrap="none" rtlCol="0">
            <a:spAutoFit/>
          </a:bodyPr>
          <a:lstStyle/>
          <a:p>
            <a:r>
              <a:rPr lang="en-US" sz="3200" dirty="0" err="1" smtClean="0"/>
              <a:t>Bivariate</a:t>
            </a:r>
            <a:r>
              <a:rPr lang="en-US" sz="3200" dirty="0" smtClean="0"/>
              <a:t> Grid</a:t>
            </a:r>
            <a:endParaRPr lang="en-US" sz="3200"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1.38889E-6 -1.48148E-6 L 0.25 -1.48148E-6 " pathEditMode="relative" ptsTypes="AA">
                                      <p:cBhvr>
                                        <p:cTn id="6" dur="2000" fill="hold"/>
                                        <p:tgtEl>
                                          <p:spTgt spid="2"/>
                                        </p:tgtEl>
                                        <p:attrNameLst>
                                          <p:attrName>ppt_x</p:attrName>
                                          <p:attrName>ppt_y</p:attrName>
                                        </p:attrNameLst>
                                      </p:cBhvr>
                                    </p:animMotion>
                                  </p:childTnLst>
                                </p:cTn>
                              </p:par>
                              <p:par>
                                <p:cTn id="7" presetID="0" presetClass="path" presetSubtype="0" accel="50000" decel="50000" fill="hold" nodeType="withEffect">
                                  <p:stCondLst>
                                    <p:cond delay="0"/>
                                  </p:stCondLst>
                                  <p:childTnLst>
                                    <p:animMotion origin="layout" path="M 5.55556E-6 -2.22222E-6 L -0.24287 -2.22222E-6 " pathEditMode="relative" ptsTypes="AA">
                                      <p:cBhvr>
                                        <p:cTn id="8" dur="2000" fill="hold"/>
                                        <p:tgtEl>
                                          <p:spTgt spid="3"/>
                                        </p:tgtEl>
                                        <p:attrNameLst>
                                          <p:attrName>ppt_x</p:attrName>
                                          <p:attrName>ppt_y</p:attrName>
                                        </p:attrNameLst>
                                      </p:cBhvr>
                                    </p:animMotion>
                                  </p:childTnLst>
                                </p:cTn>
                              </p:par>
                            </p:childTnLst>
                          </p:cTn>
                        </p:par>
                        <p:par>
                          <p:cTn id="9" fill="hold">
                            <p:stCondLst>
                              <p:cond delay="2000"/>
                            </p:stCondLst>
                            <p:childTnLst>
                              <p:par>
                                <p:cTn id="10" presetID="1" presetClass="entr" presetSubtype="0" fill="hold" grpId="0" nodeType="after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664107" y="381640"/>
            <a:ext cx="7396160" cy="1091560"/>
          </a:xfrm>
          <a:prstGeom prst="rect">
            <a:avLst/>
          </a:prstGeom>
          <a:noFill/>
          <a:ln w="9525">
            <a:noFill/>
            <a:round/>
            <a:headEnd/>
            <a:tailEnd/>
          </a:ln>
          <a:effectLst/>
        </p:spPr>
        <p:txBody>
          <a:bodyPr lIns="0" tIns="0" rIns="0" bIns="0">
            <a:prstTxWarp prst="textNoShape">
              <a:avLst/>
            </a:prstTxWarp>
          </a:bodyPr>
          <a:lstStyle/>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800" dirty="0" smtClean="0">
                <a:solidFill>
                  <a:srgbClr val="000000"/>
                </a:solidFill>
                <a:latin typeface="Arial" charset="0"/>
                <a:ea typeface="msgothic" charset="0"/>
                <a:cs typeface="msgothic" charset="0"/>
              </a:rPr>
              <a:t>Even better grid in </a:t>
            </a:r>
            <a:r>
              <a:rPr lang="en-GB" sz="2800" dirty="0">
                <a:solidFill>
                  <a:srgbClr val="000000"/>
                </a:solidFill>
                <a:latin typeface="Arial" charset="0"/>
                <a:ea typeface="msgothic" charset="0"/>
                <a:cs typeface="msgothic" charset="0"/>
              </a:rPr>
              <a:t>the Indian Ocean,</a:t>
            </a:r>
            <a:r>
              <a:rPr lang="en-GB" sz="2800" dirty="0" smtClean="0">
                <a:solidFill>
                  <a:srgbClr val="000000"/>
                </a:solidFill>
                <a:latin typeface="Arial" charset="0"/>
                <a:ea typeface="msgothic" charset="0"/>
                <a:cs typeface="msgothic" charset="0"/>
              </a:rPr>
              <a:t> </a:t>
            </a:r>
          </a:p>
          <a:p>
            <a:pPr algn="ct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800" dirty="0" smtClean="0">
                <a:solidFill>
                  <a:srgbClr val="000000"/>
                </a:solidFill>
                <a:latin typeface="Arial" charset="0"/>
                <a:ea typeface="msgothic" charset="0"/>
                <a:cs typeface="msgothic" charset="0"/>
              </a:rPr>
              <a:t>along </a:t>
            </a:r>
            <a:r>
              <a:rPr lang="en-GB" sz="2800" dirty="0">
                <a:solidFill>
                  <a:srgbClr val="000000"/>
                </a:solidFill>
                <a:latin typeface="Arial" charset="0"/>
                <a:ea typeface="msgothic" charset="0"/>
                <a:cs typeface="msgothic" charset="0"/>
              </a:rPr>
              <a:t>the east coast of Africa.</a:t>
            </a:r>
          </a:p>
        </p:txBody>
      </p:sp>
      <p:pic>
        <p:nvPicPr>
          <p:cNvPr id="3075" name="Picture 3"/>
          <p:cNvPicPr>
            <a:picLocks noChangeAspect="1" noChangeArrowheads="1"/>
          </p:cNvPicPr>
          <p:nvPr/>
        </p:nvPicPr>
        <p:blipFill>
          <a:blip r:embed="rId3"/>
          <a:srcRect/>
          <a:stretch>
            <a:fillRect/>
          </a:stretch>
        </p:blipFill>
        <p:spPr bwMode="auto">
          <a:xfrm>
            <a:off x="1719360" y="1707422"/>
            <a:ext cx="5708160" cy="4893634"/>
          </a:xfrm>
          <a:prstGeom prst="rect">
            <a:avLst/>
          </a:prstGeom>
          <a:noFill/>
          <a:ln w="9525">
            <a:noFill/>
            <a:round/>
            <a:headEnd/>
            <a:tailEnd/>
          </a:ln>
          <a:effectLst/>
        </p:spPr>
      </p:pic>
      <p:sp>
        <p:nvSpPr>
          <p:cNvPr id="4" name="TextBox 3"/>
          <p:cNvSpPr txBox="1"/>
          <p:nvPr/>
        </p:nvSpPr>
        <p:spPr>
          <a:xfrm rot="16200000">
            <a:off x="-742462" y="3931725"/>
            <a:ext cx="4461979" cy="461665"/>
          </a:xfrm>
          <a:prstGeom prst="rect">
            <a:avLst/>
          </a:prstGeom>
          <a:noFill/>
        </p:spPr>
        <p:txBody>
          <a:bodyPr wrap="none" rtlCol="0">
            <a:spAutoFit/>
          </a:bodyPr>
          <a:lstStyle/>
          <a:p>
            <a:pPr algn="r"/>
            <a:r>
              <a:rPr lang="en-US" sz="2400" dirty="0" smtClean="0">
                <a:solidFill>
                  <a:srgbClr val="0000FF"/>
                </a:solidFill>
              </a:rPr>
              <a:t>Magnetic dip angle (1° inclination)</a:t>
            </a:r>
            <a:endParaRPr lang="en-US" sz="2400" dirty="0">
              <a:solidFill>
                <a:srgbClr val="0000FF"/>
              </a:solidFill>
            </a:endParaRPr>
          </a:p>
        </p:txBody>
      </p:sp>
      <p:sp>
        <p:nvSpPr>
          <p:cNvPr id="5" name="TextBox 4"/>
          <p:cNvSpPr txBox="1"/>
          <p:nvPr/>
        </p:nvSpPr>
        <p:spPr>
          <a:xfrm>
            <a:off x="2781497" y="1260897"/>
            <a:ext cx="3772036" cy="461665"/>
          </a:xfrm>
          <a:prstGeom prst="rect">
            <a:avLst/>
          </a:prstGeom>
          <a:noFill/>
        </p:spPr>
        <p:txBody>
          <a:bodyPr wrap="none" rtlCol="0">
            <a:spAutoFit/>
          </a:bodyPr>
          <a:lstStyle/>
          <a:p>
            <a:r>
              <a:rPr lang="en-US" sz="2400" dirty="0" smtClean="0">
                <a:solidFill>
                  <a:srgbClr val="FF0000"/>
                </a:solidFill>
              </a:rPr>
              <a:t>Magnetic Intensity (1000 </a:t>
            </a:r>
            <a:r>
              <a:rPr lang="en-US" sz="2400" dirty="0" err="1" smtClean="0">
                <a:solidFill>
                  <a:srgbClr val="FF0000"/>
                </a:solidFill>
              </a:rPr>
              <a:t>nT</a:t>
            </a:r>
            <a:r>
              <a:rPr lang="en-US" sz="2400" dirty="0" smtClean="0">
                <a:solidFill>
                  <a:srgbClr val="FF0000"/>
                </a:solidFill>
              </a:rPr>
              <a:t>)</a:t>
            </a:r>
            <a:endParaRPr lang="en-US" sz="2400" dirty="0">
              <a:solidFill>
                <a:srgbClr val="FF0000"/>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lobster parade.JPG" descr="/Users/pks/Documents/PKS Documents/Front Burner/Needing attention/Cruise - FIU summer 2011/Lecture 2 - orientation/lobster parade.JPG"/>
          <p:cNvPicPr>
            <a:picLocks noChangeAspect="1"/>
          </p:cNvPicPr>
          <p:nvPr/>
        </p:nvPicPr>
        <p:blipFill>
          <a:blip r:embed="rId3" r:link="rId4"/>
          <a:srcRect r="9018"/>
          <a:stretch>
            <a:fillRect/>
          </a:stretch>
        </p:blipFill>
        <p:spPr>
          <a:xfrm>
            <a:off x="5385659" y="0"/>
            <a:ext cx="3758334" cy="2515240"/>
          </a:xfrm>
          <a:prstGeom prst="rect">
            <a:avLst/>
          </a:prstGeom>
        </p:spPr>
      </p:pic>
      <p:pic>
        <p:nvPicPr>
          <p:cNvPr id="3075" name="Picture 3"/>
          <p:cNvPicPr>
            <a:picLocks noChangeAspect="1" noChangeArrowheads="1"/>
          </p:cNvPicPr>
          <p:nvPr/>
        </p:nvPicPr>
        <p:blipFill>
          <a:blip r:embed="rId5">
            <a:clrChange>
              <a:clrFrom>
                <a:srgbClr val="FFFFFF"/>
              </a:clrFrom>
              <a:clrTo>
                <a:srgbClr val="FFFFFF">
                  <a:alpha val="0"/>
                </a:srgbClr>
              </a:clrTo>
            </a:clrChange>
          </a:blip>
          <a:srcRect/>
          <a:stretch>
            <a:fillRect/>
          </a:stretch>
        </p:blipFill>
        <p:spPr bwMode="auto">
          <a:xfrm>
            <a:off x="137456" y="561812"/>
            <a:ext cx="5145744" cy="6245384"/>
          </a:xfrm>
          <a:prstGeom prst="rect">
            <a:avLst/>
          </a:prstGeom>
          <a:noFill/>
          <a:ln w="9525">
            <a:noFill/>
            <a:round/>
            <a:headEnd/>
            <a:tailEnd/>
          </a:ln>
          <a:effectLst/>
        </p:spPr>
      </p:pic>
      <p:sp>
        <p:nvSpPr>
          <p:cNvPr id="6" name="TextBox 5"/>
          <p:cNvSpPr txBox="1"/>
          <p:nvPr/>
        </p:nvSpPr>
        <p:spPr>
          <a:xfrm>
            <a:off x="5283200" y="3305258"/>
            <a:ext cx="3617697" cy="1077218"/>
          </a:xfrm>
          <a:prstGeom prst="rect">
            <a:avLst/>
          </a:prstGeom>
          <a:noFill/>
        </p:spPr>
        <p:txBody>
          <a:bodyPr wrap="none" rtlCol="0">
            <a:spAutoFit/>
          </a:bodyPr>
          <a:lstStyle/>
          <a:p>
            <a:pPr algn="r"/>
            <a:r>
              <a:rPr lang="en-US" sz="3200" dirty="0" smtClean="0"/>
              <a:t>Magnetic map sense</a:t>
            </a:r>
          </a:p>
          <a:p>
            <a:pPr algn="r"/>
            <a:r>
              <a:rPr lang="en-US" sz="3200" dirty="0" smtClean="0"/>
              <a:t>in spiny lobsters</a:t>
            </a:r>
            <a:endParaRPr lang="en-US" sz="3200" dirty="0"/>
          </a:p>
        </p:txBody>
      </p:sp>
      <p:sp>
        <p:nvSpPr>
          <p:cNvPr id="8" name="TextBox 7"/>
          <p:cNvSpPr txBox="1"/>
          <p:nvPr/>
        </p:nvSpPr>
        <p:spPr>
          <a:xfrm>
            <a:off x="1519932" y="1151462"/>
            <a:ext cx="1420431" cy="830997"/>
          </a:xfrm>
          <a:prstGeom prst="rect">
            <a:avLst/>
          </a:prstGeom>
          <a:noFill/>
        </p:spPr>
        <p:txBody>
          <a:bodyPr wrap="none" rtlCol="0">
            <a:spAutoFit/>
          </a:bodyPr>
          <a:lstStyle/>
          <a:p>
            <a:pPr algn="r"/>
            <a:r>
              <a:rPr lang="en-US" sz="2400" dirty="0" smtClean="0">
                <a:solidFill>
                  <a:schemeClr val="tx2"/>
                </a:solidFill>
              </a:rPr>
              <a:t>simulated</a:t>
            </a:r>
          </a:p>
          <a:p>
            <a:pPr algn="r"/>
            <a:r>
              <a:rPr lang="en-US" sz="2400" dirty="0" smtClean="0">
                <a:solidFill>
                  <a:schemeClr val="tx2"/>
                </a:solidFill>
              </a:rPr>
              <a:t>Daytona </a:t>
            </a:r>
            <a:endParaRPr lang="en-US" sz="2400" dirty="0">
              <a:solidFill>
                <a:schemeClr val="tx2"/>
              </a:solidFill>
            </a:endParaRPr>
          </a:p>
        </p:txBody>
      </p:sp>
      <p:sp>
        <p:nvSpPr>
          <p:cNvPr id="9" name="TextBox 8"/>
          <p:cNvSpPr txBox="1"/>
          <p:nvPr/>
        </p:nvSpPr>
        <p:spPr>
          <a:xfrm>
            <a:off x="1519932" y="5655733"/>
            <a:ext cx="1420431" cy="830997"/>
          </a:xfrm>
          <a:prstGeom prst="rect">
            <a:avLst/>
          </a:prstGeom>
          <a:noFill/>
        </p:spPr>
        <p:txBody>
          <a:bodyPr wrap="none" rtlCol="0">
            <a:spAutoFit/>
          </a:bodyPr>
          <a:lstStyle/>
          <a:p>
            <a:pPr algn="r"/>
            <a:r>
              <a:rPr lang="en-US" sz="2400" dirty="0" smtClean="0">
                <a:solidFill>
                  <a:schemeClr val="tx2"/>
                </a:solidFill>
              </a:rPr>
              <a:t>simulated</a:t>
            </a:r>
          </a:p>
          <a:p>
            <a:pPr algn="r"/>
            <a:r>
              <a:rPr lang="en-US" sz="2400" dirty="0" smtClean="0">
                <a:solidFill>
                  <a:schemeClr val="tx2"/>
                </a:solidFill>
              </a:rPr>
              <a:t>Jamaica</a:t>
            </a:r>
            <a:endParaRPr lang="en-US" sz="2400" dirty="0">
              <a:solidFill>
                <a:schemeClr val="tx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3"/>
          <p:cNvPicPr>
            <a:picLocks noChangeAspect="1" noChangeArrowheads="1"/>
          </p:cNvPicPr>
          <p:nvPr/>
        </p:nvPicPr>
        <p:blipFill>
          <a:blip r:embed="rId3"/>
          <a:srcRect t="7944" r="51754"/>
          <a:stretch>
            <a:fillRect/>
          </a:stretch>
        </p:blipFill>
        <p:spPr bwMode="auto">
          <a:xfrm>
            <a:off x="6096000" y="31723"/>
            <a:ext cx="3031067" cy="2307219"/>
          </a:xfrm>
          <a:prstGeom prst="rect">
            <a:avLst/>
          </a:prstGeom>
          <a:noFill/>
          <a:ln w="9525">
            <a:noFill/>
            <a:round/>
            <a:headEnd/>
            <a:tailEnd/>
          </a:ln>
          <a:effectLst/>
        </p:spPr>
      </p:pic>
      <p:grpSp>
        <p:nvGrpSpPr>
          <p:cNvPr id="8" name="Group 7"/>
          <p:cNvGrpSpPr/>
          <p:nvPr/>
        </p:nvGrpSpPr>
        <p:grpSpPr>
          <a:xfrm>
            <a:off x="245535" y="1185333"/>
            <a:ext cx="6769648" cy="5508535"/>
            <a:chOff x="245535" y="1185333"/>
            <a:chExt cx="6769648" cy="5508535"/>
          </a:xfrm>
        </p:grpSpPr>
        <p:pic>
          <p:nvPicPr>
            <p:cNvPr id="3075" name="Picture 3"/>
            <p:cNvPicPr>
              <a:picLocks noChangeAspect="1" noChangeArrowheads="1"/>
            </p:cNvPicPr>
            <p:nvPr/>
          </p:nvPicPr>
          <p:blipFill>
            <a:blip r:embed="rId3">
              <a:clrChange>
                <a:clrFrom>
                  <a:srgbClr val="FFFFFF"/>
                </a:clrFrom>
                <a:clrTo>
                  <a:srgbClr val="FFFFFF">
                    <a:alpha val="0"/>
                  </a:srgbClr>
                </a:clrTo>
              </a:clrChange>
            </a:blip>
            <a:srcRect l="52911" t="5068"/>
            <a:stretch>
              <a:fillRect/>
            </a:stretch>
          </p:blipFill>
          <p:spPr bwMode="auto">
            <a:xfrm>
              <a:off x="245535" y="1185333"/>
              <a:ext cx="6769648" cy="5508535"/>
            </a:xfrm>
            <a:prstGeom prst="rect">
              <a:avLst/>
            </a:prstGeom>
            <a:noFill/>
            <a:ln w="9525">
              <a:noFill/>
              <a:round/>
              <a:headEnd/>
              <a:tailEnd/>
            </a:ln>
            <a:effectLst/>
          </p:spPr>
        </p:pic>
        <p:sp>
          <p:nvSpPr>
            <p:cNvPr id="6" name="Rectangle 5"/>
            <p:cNvSpPr/>
            <p:nvPr/>
          </p:nvSpPr>
          <p:spPr>
            <a:xfrm>
              <a:off x="669681" y="1185333"/>
              <a:ext cx="718213" cy="2812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9" name="TextBox 8"/>
          <p:cNvSpPr txBox="1"/>
          <p:nvPr/>
        </p:nvSpPr>
        <p:spPr>
          <a:xfrm>
            <a:off x="669681" y="389402"/>
            <a:ext cx="3617697" cy="1077218"/>
          </a:xfrm>
          <a:prstGeom prst="rect">
            <a:avLst/>
          </a:prstGeom>
          <a:solidFill>
            <a:schemeClr val="bg1"/>
          </a:solidFill>
        </p:spPr>
        <p:txBody>
          <a:bodyPr wrap="none" rtlCol="0">
            <a:spAutoFit/>
          </a:bodyPr>
          <a:lstStyle/>
          <a:p>
            <a:pPr algn="r"/>
            <a:r>
              <a:rPr lang="en-US" sz="3200" dirty="0" smtClean="0"/>
              <a:t>Magnetic map sense</a:t>
            </a:r>
          </a:p>
          <a:p>
            <a:pPr algn="r"/>
            <a:r>
              <a:rPr lang="en-US" sz="3200" dirty="0" smtClean="0"/>
              <a:t>in green sea turtles</a:t>
            </a:r>
            <a:endParaRPr lang="en-US" sz="3200" dirty="0"/>
          </a:p>
        </p:txBody>
      </p:sp>
      <p:sp>
        <p:nvSpPr>
          <p:cNvPr id="10" name="TextBox 9"/>
          <p:cNvSpPr txBox="1"/>
          <p:nvPr/>
        </p:nvSpPr>
        <p:spPr>
          <a:xfrm>
            <a:off x="6304967" y="3017542"/>
            <a:ext cx="1420431" cy="830997"/>
          </a:xfrm>
          <a:prstGeom prst="rect">
            <a:avLst/>
          </a:prstGeom>
          <a:noFill/>
        </p:spPr>
        <p:txBody>
          <a:bodyPr wrap="none" rtlCol="0">
            <a:spAutoFit/>
          </a:bodyPr>
          <a:lstStyle/>
          <a:p>
            <a:pPr algn="r"/>
            <a:r>
              <a:rPr lang="en-US" sz="2400" dirty="0" smtClean="0">
                <a:solidFill>
                  <a:schemeClr val="tx2"/>
                </a:solidFill>
              </a:rPr>
              <a:t>simulated</a:t>
            </a:r>
          </a:p>
          <a:p>
            <a:pPr algn="r"/>
            <a:r>
              <a:rPr lang="en-US" sz="2400" dirty="0" smtClean="0">
                <a:solidFill>
                  <a:schemeClr val="tx2"/>
                </a:solidFill>
              </a:rPr>
              <a:t>Savannah</a:t>
            </a:r>
            <a:endParaRPr lang="en-US" sz="2400" dirty="0">
              <a:solidFill>
                <a:schemeClr val="tx2"/>
              </a:solidFill>
            </a:endParaRPr>
          </a:p>
        </p:txBody>
      </p:sp>
      <p:sp>
        <p:nvSpPr>
          <p:cNvPr id="11" name="TextBox 10"/>
          <p:cNvSpPr txBox="1"/>
          <p:nvPr/>
        </p:nvSpPr>
        <p:spPr>
          <a:xfrm>
            <a:off x="6304967" y="5588000"/>
            <a:ext cx="1420431" cy="830997"/>
          </a:xfrm>
          <a:prstGeom prst="rect">
            <a:avLst/>
          </a:prstGeom>
          <a:noFill/>
        </p:spPr>
        <p:txBody>
          <a:bodyPr wrap="none" rtlCol="0">
            <a:spAutoFit/>
          </a:bodyPr>
          <a:lstStyle/>
          <a:p>
            <a:pPr algn="r"/>
            <a:r>
              <a:rPr lang="en-US" sz="2400" dirty="0" smtClean="0">
                <a:solidFill>
                  <a:schemeClr val="tx2"/>
                </a:solidFill>
              </a:rPr>
              <a:t>simulated</a:t>
            </a:r>
          </a:p>
          <a:p>
            <a:pPr algn="r"/>
            <a:r>
              <a:rPr lang="en-US" sz="2400" dirty="0" smtClean="0">
                <a:solidFill>
                  <a:schemeClr val="tx2"/>
                </a:solidFill>
              </a:rPr>
              <a:t>Key Largo</a:t>
            </a:r>
            <a:endParaRPr lang="en-US" sz="2400" dirty="0">
              <a:solidFill>
                <a:schemeClr val="tx2"/>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ova Scotia.tiff"/>
          <p:cNvPicPr>
            <a:picLocks noChangeAspect="1"/>
          </p:cNvPicPr>
          <p:nvPr/>
        </p:nvPicPr>
        <p:blipFill>
          <a:blip r:embed="rId2"/>
          <a:srcRect b="3831"/>
          <a:stretch>
            <a:fillRect/>
          </a:stretch>
        </p:blipFill>
        <p:spPr>
          <a:xfrm>
            <a:off x="0" y="0"/>
            <a:ext cx="9144000" cy="6858000"/>
          </a:xfrm>
          <a:prstGeom prst="rect">
            <a:avLst/>
          </a:prstGeom>
        </p:spPr>
      </p:pic>
      <p:pic>
        <p:nvPicPr>
          <p:cNvPr id="2" name="Picture 1" descr="leach's petrel flying 2.jpg"/>
          <p:cNvPicPr>
            <a:picLocks noChangeAspect="1"/>
          </p:cNvPicPr>
          <p:nvPr/>
        </p:nvPicPr>
        <p:blipFill>
          <a:blip r:embed="rId3"/>
          <a:srcRect l="13000" t="7778" r="36000" b="15333"/>
          <a:stretch>
            <a:fillRect/>
          </a:stretch>
        </p:blipFill>
        <p:spPr>
          <a:xfrm flipH="1">
            <a:off x="6536267" y="3928529"/>
            <a:ext cx="2590800" cy="2929466"/>
          </a:xfrm>
          <a:prstGeom prst="rect">
            <a:avLst/>
          </a:prstGeom>
          <a:ln>
            <a:solidFill>
              <a:schemeClr val="bg1"/>
            </a:solidFill>
          </a:ln>
          <a:effectLst>
            <a:outerShdw blurRad="50800" dist="38100" dir="2700000" algn="tl" rotWithShape="0">
              <a:srgbClr val="000000">
                <a:alpha val="43000"/>
              </a:srgbClr>
            </a:outerShdw>
          </a:effectLst>
        </p:spPr>
      </p:pic>
      <p:sp>
        <p:nvSpPr>
          <p:cNvPr id="7" name="Freeform 6"/>
          <p:cNvSpPr/>
          <p:nvPr/>
        </p:nvSpPr>
        <p:spPr>
          <a:xfrm>
            <a:off x="4792130" y="1989438"/>
            <a:ext cx="1744138" cy="1939091"/>
          </a:xfrm>
          <a:custGeom>
            <a:avLst/>
            <a:gdLst>
              <a:gd name="connsiteX0" fmla="*/ 0 w 4362005"/>
              <a:gd name="connsiteY0" fmla="*/ 288320 h 3641120"/>
              <a:gd name="connsiteX1" fmla="*/ 118533 w 4362005"/>
              <a:gd name="connsiteY1" fmla="*/ 237520 h 3641120"/>
              <a:gd name="connsiteX2" fmla="*/ 220133 w 4362005"/>
              <a:gd name="connsiteY2" fmla="*/ 186720 h 3641120"/>
              <a:gd name="connsiteX3" fmla="*/ 355600 w 4362005"/>
              <a:gd name="connsiteY3" fmla="*/ 152854 h 3641120"/>
              <a:gd name="connsiteX4" fmla="*/ 762000 w 4362005"/>
              <a:gd name="connsiteY4" fmla="*/ 68187 h 3641120"/>
              <a:gd name="connsiteX5" fmla="*/ 1049867 w 4362005"/>
              <a:gd name="connsiteY5" fmla="*/ 135920 h 3641120"/>
              <a:gd name="connsiteX6" fmla="*/ 1066800 w 4362005"/>
              <a:gd name="connsiteY6" fmla="*/ 220587 h 3641120"/>
              <a:gd name="connsiteX7" fmla="*/ 1049867 w 4362005"/>
              <a:gd name="connsiteY7" fmla="*/ 474587 h 3641120"/>
              <a:gd name="connsiteX8" fmla="*/ 999067 w 4362005"/>
              <a:gd name="connsiteY8" fmla="*/ 542320 h 3641120"/>
              <a:gd name="connsiteX9" fmla="*/ 965200 w 4362005"/>
              <a:gd name="connsiteY9" fmla="*/ 610054 h 3641120"/>
              <a:gd name="connsiteX10" fmla="*/ 812800 w 4362005"/>
              <a:gd name="connsiteY10" fmla="*/ 711654 h 3641120"/>
              <a:gd name="connsiteX11" fmla="*/ 762000 w 4362005"/>
              <a:gd name="connsiteY11" fmla="*/ 745520 h 3641120"/>
              <a:gd name="connsiteX12" fmla="*/ 524933 w 4362005"/>
              <a:gd name="connsiteY12" fmla="*/ 643920 h 3641120"/>
              <a:gd name="connsiteX13" fmla="*/ 508000 w 4362005"/>
              <a:gd name="connsiteY13" fmla="*/ 593120 h 3641120"/>
              <a:gd name="connsiteX14" fmla="*/ 575733 w 4362005"/>
              <a:gd name="connsiteY14" fmla="*/ 372987 h 3641120"/>
              <a:gd name="connsiteX15" fmla="*/ 829733 w 4362005"/>
              <a:gd name="connsiteY15" fmla="*/ 254454 h 3641120"/>
              <a:gd name="connsiteX16" fmla="*/ 1253067 w 4362005"/>
              <a:gd name="connsiteY16" fmla="*/ 305254 h 3641120"/>
              <a:gd name="connsiteX17" fmla="*/ 1473200 w 4362005"/>
              <a:gd name="connsiteY17" fmla="*/ 525387 h 3641120"/>
              <a:gd name="connsiteX18" fmla="*/ 1540933 w 4362005"/>
              <a:gd name="connsiteY18" fmla="*/ 593120 h 3641120"/>
              <a:gd name="connsiteX19" fmla="*/ 1557867 w 4362005"/>
              <a:gd name="connsiteY19" fmla="*/ 677787 h 3641120"/>
              <a:gd name="connsiteX20" fmla="*/ 1625600 w 4362005"/>
              <a:gd name="connsiteY20" fmla="*/ 830187 h 3641120"/>
              <a:gd name="connsiteX21" fmla="*/ 1608667 w 4362005"/>
              <a:gd name="connsiteY21" fmla="*/ 1084187 h 3641120"/>
              <a:gd name="connsiteX22" fmla="*/ 1473200 w 4362005"/>
              <a:gd name="connsiteY22" fmla="*/ 1219654 h 3641120"/>
              <a:gd name="connsiteX23" fmla="*/ 1422400 w 4362005"/>
              <a:gd name="connsiteY23" fmla="*/ 1253520 h 3641120"/>
              <a:gd name="connsiteX24" fmla="*/ 1371600 w 4362005"/>
              <a:gd name="connsiteY24" fmla="*/ 1236587 h 3641120"/>
              <a:gd name="connsiteX25" fmla="*/ 1303867 w 4362005"/>
              <a:gd name="connsiteY25" fmla="*/ 1118054 h 3641120"/>
              <a:gd name="connsiteX26" fmla="*/ 1253067 w 4362005"/>
              <a:gd name="connsiteY26" fmla="*/ 1050320 h 3641120"/>
              <a:gd name="connsiteX27" fmla="*/ 1219200 w 4362005"/>
              <a:gd name="connsiteY27" fmla="*/ 914854 h 3641120"/>
              <a:gd name="connsiteX28" fmla="*/ 1253067 w 4362005"/>
              <a:gd name="connsiteY28" fmla="*/ 830187 h 3641120"/>
              <a:gd name="connsiteX29" fmla="*/ 1354667 w 4362005"/>
              <a:gd name="connsiteY29" fmla="*/ 796320 h 3641120"/>
              <a:gd name="connsiteX30" fmla="*/ 1642533 w 4362005"/>
              <a:gd name="connsiteY30" fmla="*/ 694720 h 3641120"/>
              <a:gd name="connsiteX31" fmla="*/ 2015067 w 4362005"/>
              <a:gd name="connsiteY31" fmla="*/ 813254 h 3641120"/>
              <a:gd name="connsiteX32" fmla="*/ 2032000 w 4362005"/>
              <a:gd name="connsiteY32" fmla="*/ 914854 h 3641120"/>
              <a:gd name="connsiteX33" fmla="*/ 2015067 w 4362005"/>
              <a:gd name="connsiteY33" fmla="*/ 1270454 h 3641120"/>
              <a:gd name="connsiteX34" fmla="*/ 1964267 w 4362005"/>
              <a:gd name="connsiteY34" fmla="*/ 1372054 h 3641120"/>
              <a:gd name="connsiteX35" fmla="*/ 1879600 w 4362005"/>
              <a:gd name="connsiteY35" fmla="*/ 1473654 h 3641120"/>
              <a:gd name="connsiteX36" fmla="*/ 1828800 w 4362005"/>
              <a:gd name="connsiteY36" fmla="*/ 1490587 h 3641120"/>
              <a:gd name="connsiteX37" fmla="*/ 1727200 w 4362005"/>
              <a:gd name="connsiteY37" fmla="*/ 1456720 h 3641120"/>
              <a:gd name="connsiteX38" fmla="*/ 1710267 w 4362005"/>
              <a:gd name="connsiteY38" fmla="*/ 1405920 h 3641120"/>
              <a:gd name="connsiteX39" fmla="*/ 1693333 w 4362005"/>
              <a:gd name="connsiteY39" fmla="*/ 1304320 h 3641120"/>
              <a:gd name="connsiteX40" fmla="*/ 1744133 w 4362005"/>
              <a:gd name="connsiteY40" fmla="*/ 1168854 h 3641120"/>
              <a:gd name="connsiteX41" fmla="*/ 1930400 w 4362005"/>
              <a:gd name="connsiteY41" fmla="*/ 1050320 h 3641120"/>
              <a:gd name="connsiteX42" fmla="*/ 2116667 w 4362005"/>
              <a:gd name="connsiteY42" fmla="*/ 1101120 h 3641120"/>
              <a:gd name="connsiteX43" fmla="*/ 2167467 w 4362005"/>
              <a:gd name="connsiteY43" fmla="*/ 1118054 h 3641120"/>
              <a:gd name="connsiteX44" fmla="*/ 2201333 w 4362005"/>
              <a:gd name="connsiteY44" fmla="*/ 1185787 h 3641120"/>
              <a:gd name="connsiteX45" fmla="*/ 2336800 w 4362005"/>
              <a:gd name="connsiteY45" fmla="*/ 1338187 h 3641120"/>
              <a:gd name="connsiteX46" fmla="*/ 2353733 w 4362005"/>
              <a:gd name="connsiteY46" fmla="*/ 1405920 h 3641120"/>
              <a:gd name="connsiteX47" fmla="*/ 2286000 w 4362005"/>
              <a:gd name="connsiteY47" fmla="*/ 1456720 h 3641120"/>
              <a:gd name="connsiteX48" fmla="*/ 2167467 w 4362005"/>
              <a:gd name="connsiteY48" fmla="*/ 1541387 h 3641120"/>
              <a:gd name="connsiteX49" fmla="*/ 2032000 w 4362005"/>
              <a:gd name="connsiteY49" fmla="*/ 1575254 h 3641120"/>
              <a:gd name="connsiteX50" fmla="*/ 1981200 w 4362005"/>
              <a:gd name="connsiteY50" fmla="*/ 1558320 h 3641120"/>
              <a:gd name="connsiteX51" fmla="*/ 1998133 w 4362005"/>
              <a:gd name="connsiteY51" fmla="*/ 1405920 h 3641120"/>
              <a:gd name="connsiteX52" fmla="*/ 2150533 w 4362005"/>
              <a:gd name="connsiteY52" fmla="*/ 1287387 h 3641120"/>
              <a:gd name="connsiteX53" fmla="*/ 2252133 w 4362005"/>
              <a:gd name="connsiteY53" fmla="*/ 1253520 h 3641120"/>
              <a:gd name="connsiteX54" fmla="*/ 2455333 w 4362005"/>
              <a:gd name="connsiteY54" fmla="*/ 1219654 h 3641120"/>
              <a:gd name="connsiteX55" fmla="*/ 2641600 w 4362005"/>
              <a:gd name="connsiteY55" fmla="*/ 1253520 h 3641120"/>
              <a:gd name="connsiteX56" fmla="*/ 2675467 w 4362005"/>
              <a:gd name="connsiteY56" fmla="*/ 1304320 h 3641120"/>
              <a:gd name="connsiteX57" fmla="*/ 2726267 w 4362005"/>
              <a:gd name="connsiteY57" fmla="*/ 1456720 h 3641120"/>
              <a:gd name="connsiteX58" fmla="*/ 2743200 w 4362005"/>
              <a:gd name="connsiteY58" fmla="*/ 1558320 h 3641120"/>
              <a:gd name="connsiteX59" fmla="*/ 2726267 w 4362005"/>
              <a:gd name="connsiteY59" fmla="*/ 1676854 h 3641120"/>
              <a:gd name="connsiteX60" fmla="*/ 2692400 w 4362005"/>
              <a:gd name="connsiteY60" fmla="*/ 1727654 h 3641120"/>
              <a:gd name="connsiteX61" fmla="*/ 2540000 w 4362005"/>
              <a:gd name="connsiteY61" fmla="*/ 1812320 h 3641120"/>
              <a:gd name="connsiteX62" fmla="*/ 2455333 w 4362005"/>
              <a:gd name="connsiteY62" fmla="*/ 1829254 h 3641120"/>
              <a:gd name="connsiteX63" fmla="*/ 2421467 w 4362005"/>
              <a:gd name="connsiteY63" fmla="*/ 1609120 h 3641120"/>
              <a:gd name="connsiteX64" fmla="*/ 2489200 w 4362005"/>
              <a:gd name="connsiteY64" fmla="*/ 1575254 h 3641120"/>
              <a:gd name="connsiteX65" fmla="*/ 2743200 w 4362005"/>
              <a:gd name="connsiteY65" fmla="*/ 1541387 h 3641120"/>
              <a:gd name="connsiteX66" fmla="*/ 3064933 w 4362005"/>
              <a:gd name="connsiteY66" fmla="*/ 1659920 h 3641120"/>
              <a:gd name="connsiteX67" fmla="*/ 3098800 w 4362005"/>
              <a:gd name="connsiteY67" fmla="*/ 1710720 h 3641120"/>
              <a:gd name="connsiteX68" fmla="*/ 3132667 w 4362005"/>
              <a:gd name="connsiteY68" fmla="*/ 1812320 h 3641120"/>
              <a:gd name="connsiteX69" fmla="*/ 3149600 w 4362005"/>
              <a:gd name="connsiteY69" fmla="*/ 1863120 h 3641120"/>
              <a:gd name="connsiteX70" fmla="*/ 3081867 w 4362005"/>
              <a:gd name="connsiteY70" fmla="*/ 2235654 h 3641120"/>
              <a:gd name="connsiteX71" fmla="*/ 3031067 w 4362005"/>
              <a:gd name="connsiteY71" fmla="*/ 2269520 h 3641120"/>
              <a:gd name="connsiteX72" fmla="*/ 2963333 w 4362005"/>
              <a:gd name="connsiteY72" fmla="*/ 2286454 h 3641120"/>
              <a:gd name="connsiteX73" fmla="*/ 2895600 w 4362005"/>
              <a:gd name="connsiteY73" fmla="*/ 2269520 h 3641120"/>
              <a:gd name="connsiteX74" fmla="*/ 2929467 w 4362005"/>
              <a:gd name="connsiteY74" fmla="*/ 2150987 h 3641120"/>
              <a:gd name="connsiteX75" fmla="*/ 2980267 w 4362005"/>
              <a:gd name="connsiteY75" fmla="*/ 2100187 h 3641120"/>
              <a:gd name="connsiteX76" fmla="*/ 3115733 w 4362005"/>
              <a:gd name="connsiteY76" fmla="*/ 2049387 h 3641120"/>
              <a:gd name="connsiteX77" fmla="*/ 3285067 w 4362005"/>
              <a:gd name="connsiteY77" fmla="*/ 2066320 h 3641120"/>
              <a:gd name="connsiteX78" fmla="*/ 3318933 w 4362005"/>
              <a:gd name="connsiteY78" fmla="*/ 2134054 h 3641120"/>
              <a:gd name="connsiteX79" fmla="*/ 3335867 w 4362005"/>
              <a:gd name="connsiteY79" fmla="*/ 2286454 h 3641120"/>
              <a:gd name="connsiteX80" fmla="*/ 3318933 w 4362005"/>
              <a:gd name="connsiteY80" fmla="*/ 2472720 h 3641120"/>
              <a:gd name="connsiteX81" fmla="*/ 3268133 w 4362005"/>
              <a:gd name="connsiteY81" fmla="*/ 2455787 h 3641120"/>
              <a:gd name="connsiteX82" fmla="*/ 3318933 w 4362005"/>
              <a:gd name="connsiteY82" fmla="*/ 2438854 h 3641120"/>
              <a:gd name="connsiteX83" fmla="*/ 3488267 w 4362005"/>
              <a:gd name="connsiteY83" fmla="*/ 2354187 h 3641120"/>
              <a:gd name="connsiteX84" fmla="*/ 3589867 w 4362005"/>
              <a:gd name="connsiteY84" fmla="*/ 2455787 h 3641120"/>
              <a:gd name="connsiteX85" fmla="*/ 3623733 w 4362005"/>
              <a:gd name="connsiteY85" fmla="*/ 2557387 h 3641120"/>
              <a:gd name="connsiteX86" fmla="*/ 3606800 w 4362005"/>
              <a:gd name="connsiteY86" fmla="*/ 2743654 h 3641120"/>
              <a:gd name="connsiteX87" fmla="*/ 3556000 w 4362005"/>
              <a:gd name="connsiteY87" fmla="*/ 2794454 h 3641120"/>
              <a:gd name="connsiteX88" fmla="*/ 3877733 w 4362005"/>
              <a:gd name="connsiteY88" fmla="*/ 2811387 h 3641120"/>
              <a:gd name="connsiteX89" fmla="*/ 3928533 w 4362005"/>
              <a:gd name="connsiteY89" fmla="*/ 2845254 h 3641120"/>
              <a:gd name="connsiteX90" fmla="*/ 3996267 w 4362005"/>
              <a:gd name="connsiteY90" fmla="*/ 2879120 h 3641120"/>
              <a:gd name="connsiteX91" fmla="*/ 4047067 w 4362005"/>
              <a:gd name="connsiteY91" fmla="*/ 2929920 h 3641120"/>
              <a:gd name="connsiteX92" fmla="*/ 4047067 w 4362005"/>
              <a:gd name="connsiteY92" fmla="*/ 3200854 h 3641120"/>
              <a:gd name="connsiteX93" fmla="*/ 3945467 w 4362005"/>
              <a:gd name="connsiteY93" fmla="*/ 3285520 h 3641120"/>
              <a:gd name="connsiteX94" fmla="*/ 3843867 w 4362005"/>
              <a:gd name="connsiteY94" fmla="*/ 3251654 h 3641120"/>
              <a:gd name="connsiteX95" fmla="*/ 3843867 w 4362005"/>
              <a:gd name="connsiteY95" fmla="*/ 3133120 h 3641120"/>
              <a:gd name="connsiteX96" fmla="*/ 3979333 w 4362005"/>
              <a:gd name="connsiteY96" fmla="*/ 3082320 h 3641120"/>
              <a:gd name="connsiteX97" fmla="*/ 4114800 w 4362005"/>
              <a:gd name="connsiteY97" fmla="*/ 3065387 h 3641120"/>
              <a:gd name="connsiteX98" fmla="*/ 4267200 w 4362005"/>
              <a:gd name="connsiteY98" fmla="*/ 3082320 h 3641120"/>
              <a:gd name="connsiteX99" fmla="*/ 4351867 w 4362005"/>
              <a:gd name="connsiteY99" fmla="*/ 3183920 h 3641120"/>
              <a:gd name="connsiteX100" fmla="*/ 4351867 w 4362005"/>
              <a:gd name="connsiteY100" fmla="*/ 3641120 h 3641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Lst>
            <a:rect l="l" t="t" r="r" b="b"/>
            <a:pathLst>
              <a:path w="4362005" h="3641120">
                <a:moveTo>
                  <a:pt x="0" y="288320"/>
                </a:moveTo>
                <a:cubicBezTo>
                  <a:pt x="39511" y="271387"/>
                  <a:pt x="79503" y="255534"/>
                  <a:pt x="118533" y="237520"/>
                </a:cubicBezTo>
                <a:cubicBezTo>
                  <a:pt x="152912" y="221653"/>
                  <a:pt x="184475" y="199455"/>
                  <a:pt x="220133" y="186720"/>
                </a:cubicBezTo>
                <a:cubicBezTo>
                  <a:pt x="263967" y="171065"/>
                  <a:pt x="310695" y="165101"/>
                  <a:pt x="355600" y="152854"/>
                </a:cubicBezTo>
                <a:cubicBezTo>
                  <a:pt x="669141" y="67343"/>
                  <a:pt x="495753" y="94811"/>
                  <a:pt x="762000" y="68187"/>
                </a:cubicBezTo>
                <a:cubicBezTo>
                  <a:pt x="992097" y="82568"/>
                  <a:pt x="1015887" y="0"/>
                  <a:pt x="1049867" y="135920"/>
                </a:cubicBezTo>
                <a:cubicBezTo>
                  <a:pt x="1056848" y="163842"/>
                  <a:pt x="1061156" y="192365"/>
                  <a:pt x="1066800" y="220587"/>
                </a:cubicBezTo>
                <a:cubicBezTo>
                  <a:pt x="1061156" y="305254"/>
                  <a:pt x="1067348" y="391553"/>
                  <a:pt x="1049867" y="474587"/>
                </a:cubicBezTo>
                <a:cubicBezTo>
                  <a:pt x="1044053" y="502204"/>
                  <a:pt x="1014025" y="518388"/>
                  <a:pt x="999067" y="542320"/>
                </a:cubicBezTo>
                <a:cubicBezTo>
                  <a:pt x="985688" y="563726"/>
                  <a:pt x="981823" y="591057"/>
                  <a:pt x="965200" y="610054"/>
                </a:cubicBezTo>
                <a:cubicBezTo>
                  <a:pt x="905544" y="678232"/>
                  <a:pt x="881624" y="672326"/>
                  <a:pt x="812800" y="711654"/>
                </a:cubicBezTo>
                <a:cubicBezTo>
                  <a:pt x="795130" y="721751"/>
                  <a:pt x="778933" y="734231"/>
                  <a:pt x="762000" y="745520"/>
                </a:cubicBezTo>
                <a:cubicBezTo>
                  <a:pt x="594488" y="728769"/>
                  <a:pt x="604030" y="770475"/>
                  <a:pt x="524933" y="643920"/>
                </a:cubicBezTo>
                <a:cubicBezTo>
                  <a:pt x="515473" y="628784"/>
                  <a:pt x="513644" y="610053"/>
                  <a:pt x="508000" y="593120"/>
                </a:cubicBezTo>
                <a:cubicBezTo>
                  <a:pt x="530578" y="519742"/>
                  <a:pt x="534026" y="437443"/>
                  <a:pt x="575733" y="372987"/>
                </a:cubicBezTo>
                <a:cubicBezTo>
                  <a:pt x="602652" y="331385"/>
                  <a:pt x="793120" y="268184"/>
                  <a:pt x="829733" y="254454"/>
                </a:cubicBezTo>
                <a:cubicBezTo>
                  <a:pt x="970844" y="271387"/>
                  <a:pt x="1118237" y="260311"/>
                  <a:pt x="1253067" y="305254"/>
                </a:cubicBezTo>
                <a:lnTo>
                  <a:pt x="1473200" y="525387"/>
                </a:lnTo>
                <a:lnTo>
                  <a:pt x="1540933" y="593120"/>
                </a:lnTo>
                <a:cubicBezTo>
                  <a:pt x="1546578" y="621342"/>
                  <a:pt x="1547178" y="651064"/>
                  <a:pt x="1557867" y="677787"/>
                </a:cubicBezTo>
                <a:cubicBezTo>
                  <a:pt x="1655512" y="921898"/>
                  <a:pt x="1576027" y="631892"/>
                  <a:pt x="1625600" y="830187"/>
                </a:cubicBezTo>
                <a:cubicBezTo>
                  <a:pt x="1619956" y="914854"/>
                  <a:pt x="1625308" y="1000980"/>
                  <a:pt x="1608667" y="1084187"/>
                </a:cubicBezTo>
                <a:cubicBezTo>
                  <a:pt x="1591895" y="1168048"/>
                  <a:pt x="1535128" y="1180949"/>
                  <a:pt x="1473200" y="1219654"/>
                </a:cubicBezTo>
                <a:cubicBezTo>
                  <a:pt x="1455942" y="1230440"/>
                  <a:pt x="1439333" y="1242231"/>
                  <a:pt x="1422400" y="1253520"/>
                </a:cubicBezTo>
                <a:cubicBezTo>
                  <a:pt x="1405467" y="1247876"/>
                  <a:pt x="1385312" y="1248014"/>
                  <a:pt x="1371600" y="1236587"/>
                </a:cubicBezTo>
                <a:cubicBezTo>
                  <a:pt x="1287889" y="1166828"/>
                  <a:pt x="1343766" y="1187878"/>
                  <a:pt x="1303867" y="1118054"/>
                </a:cubicBezTo>
                <a:cubicBezTo>
                  <a:pt x="1289865" y="1093550"/>
                  <a:pt x="1270000" y="1072898"/>
                  <a:pt x="1253067" y="1050320"/>
                </a:cubicBezTo>
                <a:cubicBezTo>
                  <a:pt x="1241778" y="1005165"/>
                  <a:pt x="1201913" y="958070"/>
                  <a:pt x="1219200" y="914854"/>
                </a:cubicBezTo>
                <a:cubicBezTo>
                  <a:pt x="1230489" y="886632"/>
                  <a:pt x="1230191" y="850203"/>
                  <a:pt x="1253067" y="830187"/>
                </a:cubicBezTo>
                <a:cubicBezTo>
                  <a:pt x="1279933" y="806679"/>
                  <a:pt x="1321522" y="809578"/>
                  <a:pt x="1354667" y="796320"/>
                </a:cubicBezTo>
                <a:cubicBezTo>
                  <a:pt x="1607357" y="695244"/>
                  <a:pt x="1404777" y="754160"/>
                  <a:pt x="1642533" y="694720"/>
                </a:cubicBezTo>
                <a:cubicBezTo>
                  <a:pt x="1854357" y="717017"/>
                  <a:pt x="1952320" y="640700"/>
                  <a:pt x="2015067" y="813254"/>
                </a:cubicBezTo>
                <a:cubicBezTo>
                  <a:pt x="2026800" y="845521"/>
                  <a:pt x="2026356" y="880987"/>
                  <a:pt x="2032000" y="914854"/>
                </a:cubicBezTo>
                <a:cubicBezTo>
                  <a:pt x="2026356" y="1033387"/>
                  <a:pt x="2032458" y="1153068"/>
                  <a:pt x="2015067" y="1270454"/>
                </a:cubicBezTo>
                <a:cubicBezTo>
                  <a:pt x="2009518" y="1307909"/>
                  <a:pt x="1982655" y="1338955"/>
                  <a:pt x="1964267" y="1372054"/>
                </a:cubicBezTo>
                <a:cubicBezTo>
                  <a:pt x="1945893" y="1405128"/>
                  <a:pt x="1910930" y="1452768"/>
                  <a:pt x="1879600" y="1473654"/>
                </a:cubicBezTo>
                <a:cubicBezTo>
                  <a:pt x="1864748" y="1483555"/>
                  <a:pt x="1845733" y="1484943"/>
                  <a:pt x="1828800" y="1490587"/>
                </a:cubicBezTo>
                <a:cubicBezTo>
                  <a:pt x="1794933" y="1479298"/>
                  <a:pt x="1756249" y="1477470"/>
                  <a:pt x="1727200" y="1456720"/>
                </a:cubicBezTo>
                <a:cubicBezTo>
                  <a:pt x="1712675" y="1446345"/>
                  <a:pt x="1714139" y="1423344"/>
                  <a:pt x="1710267" y="1405920"/>
                </a:cubicBezTo>
                <a:cubicBezTo>
                  <a:pt x="1702819" y="1372404"/>
                  <a:pt x="1698978" y="1338187"/>
                  <a:pt x="1693333" y="1304320"/>
                </a:cubicBezTo>
                <a:cubicBezTo>
                  <a:pt x="1710266" y="1259165"/>
                  <a:pt x="1716682" y="1208505"/>
                  <a:pt x="1744133" y="1168854"/>
                </a:cubicBezTo>
                <a:cubicBezTo>
                  <a:pt x="1795975" y="1093972"/>
                  <a:pt x="1855211" y="1080396"/>
                  <a:pt x="1930400" y="1050320"/>
                </a:cubicBezTo>
                <a:lnTo>
                  <a:pt x="2116667" y="1101120"/>
                </a:lnTo>
                <a:cubicBezTo>
                  <a:pt x="2133830" y="1106024"/>
                  <a:pt x="2154846" y="1105433"/>
                  <a:pt x="2167467" y="1118054"/>
                </a:cubicBezTo>
                <a:cubicBezTo>
                  <a:pt x="2185316" y="1135903"/>
                  <a:pt x="2187331" y="1164784"/>
                  <a:pt x="2201333" y="1185787"/>
                </a:cubicBezTo>
                <a:cubicBezTo>
                  <a:pt x="2245172" y="1251545"/>
                  <a:pt x="2282242" y="1283629"/>
                  <a:pt x="2336800" y="1338187"/>
                </a:cubicBezTo>
                <a:cubicBezTo>
                  <a:pt x="2342444" y="1360765"/>
                  <a:pt x="2362901" y="1384529"/>
                  <a:pt x="2353733" y="1405920"/>
                </a:cubicBezTo>
                <a:cubicBezTo>
                  <a:pt x="2342616" y="1431860"/>
                  <a:pt x="2307428" y="1438353"/>
                  <a:pt x="2286000" y="1456720"/>
                </a:cubicBezTo>
                <a:cubicBezTo>
                  <a:pt x="2225540" y="1508543"/>
                  <a:pt x="2247987" y="1514547"/>
                  <a:pt x="2167467" y="1541387"/>
                </a:cubicBezTo>
                <a:cubicBezTo>
                  <a:pt x="2123310" y="1556106"/>
                  <a:pt x="2032000" y="1575254"/>
                  <a:pt x="2032000" y="1575254"/>
                </a:cubicBezTo>
                <a:cubicBezTo>
                  <a:pt x="2015067" y="1569609"/>
                  <a:pt x="1984701" y="1575823"/>
                  <a:pt x="1981200" y="1558320"/>
                </a:cubicBezTo>
                <a:cubicBezTo>
                  <a:pt x="1971176" y="1508200"/>
                  <a:pt x="1979785" y="1453626"/>
                  <a:pt x="1998133" y="1405920"/>
                </a:cubicBezTo>
                <a:cubicBezTo>
                  <a:pt x="2013900" y="1364926"/>
                  <a:pt x="2116042" y="1303065"/>
                  <a:pt x="2150533" y="1287387"/>
                </a:cubicBezTo>
                <a:cubicBezTo>
                  <a:pt x="2183032" y="1272615"/>
                  <a:pt x="2217284" y="1261264"/>
                  <a:pt x="2252133" y="1253520"/>
                </a:cubicBezTo>
                <a:cubicBezTo>
                  <a:pt x="2319165" y="1238624"/>
                  <a:pt x="2455333" y="1219654"/>
                  <a:pt x="2455333" y="1219654"/>
                </a:cubicBezTo>
                <a:cubicBezTo>
                  <a:pt x="2517422" y="1230943"/>
                  <a:pt x="2582699" y="1230866"/>
                  <a:pt x="2641600" y="1253520"/>
                </a:cubicBezTo>
                <a:cubicBezTo>
                  <a:pt x="2660595" y="1260826"/>
                  <a:pt x="2668321" y="1285264"/>
                  <a:pt x="2675467" y="1304320"/>
                </a:cubicBezTo>
                <a:cubicBezTo>
                  <a:pt x="2773942" y="1566920"/>
                  <a:pt x="2612354" y="1228897"/>
                  <a:pt x="2726267" y="1456720"/>
                </a:cubicBezTo>
                <a:cubicBezTo>
                  <a:pt x="2731911" y="1490587"/>
                  <a:pt x="2743200" y="1523986"/>
                  <a:pt x="2743200" y="1558320"/>
                </a:cubicBezTo>
                <a:cubicBezTo>
                  <a:pt x="2743200" y="1598232"/>
                  <a:pt x="2737736" y="1638625"/>
                  <a:pt x="2726267" y="1676854"/>
                </a:cubicBezTo>
                <a:cubicBezTo>
                  <a:pt x="2720419" y="1696347"/>
                  <a:pt x="2707716" y="1714253"/>
                  <a:pt x="2692400" y="1727654"/>
                </a:cubicBezTo>
                <a:cubicBezTo>
                  <a:pt x="2641949" y="1771798"/>
                  <a:pt x="2600471" y="1797202"/>
                  <a:pt x="2540000" y="1812320"/>
                </a:cubicBezTo>
                <a:cubicBezTo>
                  <a:pt x="2512078" y="1819301"/>
                  <a:pt x="2483555" y="1823609"/>
                  <a:pt x="2455333" y="1829254"/>
                </a:cubicBezTo>
                <a:cubicBezTo>
                  <a:pt x="2333177" y="1780391"/>
                  <a:pt x="2315532" y="1805857"/>
                  <a:pt x="2421467" y="1609120"/>
                </a:cubicBezTo>
                <a:cubicBezTo>
                  <a:pt x="2433434" y="1586895"/>
                  <a:pt x="2465565" y="1584117"/>
                  <a:pt x="2489200" y="1575254"/>
                </a:cubicBezTo>
                <a:cubicBezTo>
                  <a:pt x="2561006" y="1548327"/>
                  <a:pt x="2684874" y="1546689"/>
                  <a:pt x="2743200" y="1541387"/>
                </a:cubicBezTo>
                <a:cubicBezTo>
                  <a:pt x="3013152" y="1577381"/>
                  <a:pt x="2952250" y="1509677"/>
                  <a:pt x="3064933" y="1659920"/>
                </a:cubicBezTo>
                <a:cubicBezTo>
                  <a:pt x="3077144" y="1676201"/>
                  <a:pt x="3087511" y="1693787"/>
                  <a:pt x="3098800" y="1710720"/>
                </a:cubicBezTo>
                <a:lnTo>
                  <a:pt x="3132667" y="1812320"/>
                </a:lnTo>
                <a:lnTo>
                  <a:pt x="3149600" y="1863120"/>
                </a:lnTo>
                <a:cubicBezTo>
                  <a:pt x="3142805" y="1927674"/>
                  <a:pt x="3170038" y="2147483"/>
                  <a:pt x="3081867" y="2235654"/>
                </a:cubicBezTo>
                <a:cubicBezTo>
                  <a:pt x="3067477" y="2250044"/>
                  <a:pt x="3049773" y="2261503"/>
                  <a:pt x="3031067" y="2269520"/>
                </a:cubicBezTo>
                <a:cubicBezTo>
                  <a:pt x="3009676" y="2278688"/>
                  <a:pt x="2985911" y="2280809"/>
                  <a:pt x="2963333" y="2286454"/>
                </a:cubicBezTo>
                <a:cubicBezTo>
                  <a:pt x="2940755" y="2280809"/>
                  <a:pt x="2901244" y="2292098"/>
                  <a:pt x="2895600" y="2269520"/>
                </a:cubicBezTo>
                <a:cubicBezTo>
                  <a:pt x="2885634" y="2229655"/>
                  <a:pt x="2911090" y="2187741"/>
                  <a:pt x="2929467" y="2150987"/>
                </a:cubicBezTo>
                <a:cubicBezTo>
                  <a:pt x="2940177" y="2129568"/>
                  <a:pt x="2960780" y="2114106"/>
                  <a:pt x="2980267" y="2100187"/>
                </a:cubicBezTo>
                <a:cubicBezTo>
                  <a:pt x="3027948" y="2066129"/>
                  <a:pt x="3061189" y="2063023"/>
                  <a:pt x="3115733" y="2049387"/>
                </a:cubicBezTo>
                <a:cubicBezTo>
                  <a:pt x="3172178" y="2055031"/>
                  <a:pt x="3232704" y="2044502"/>
                  <a:pt x="3285067" y="2066320"/>
                </a:cubicBezTo>
                <a:cubicBezTo>
                  <a:pt x="3308368" y="2076029"/>
                  <a:pt x="3313257" y="2109458"/>
                  <a:pt x="3318933" y="2134054"/>
                </a:cubicBezTo>
                <a:cubicBezTo>
                  <a:pt x="3330426" y="2183858"/>
                  <a:pt x="3330222" y="2235654"/>
                  <a:pt x="3335867" y="2286454"/>
                </a:cubicBezTo>
                <a:cubicBezTo>
                  <a:pt x="3330222" y="2348543"/>
                  <a:pt x="3342087" y="2414834"/>
                  <a:pt x="3318933" y="2472720"/>
                </a:cubicBezTo>
                <a:cubicBezTo>
                  <a:pt x="3312304" y="2489293"/>
                  <a:pt x="3268133" y="2473636"/>
                  <a:pt x="3268133" y="2455787"/>
                </a:cubicBezTo>
                <a:cubicBezTo>
                  <a:pt x="3268133" y="2437938"/>
                  <a:pt x="3302000" y="2444498"/>
                  <a:pt x="3318933" y="2438854"/>
                </a:cubicBezTo>
                <a:cubicBezTo>
                  <a:pt x="3439897" y="2358210"/>
                  <a:pt x="3381045" y="2380992"/>
                  <a:pt x="3488267" y="2354187"/>
                </a:cubicBezTo>
                <a:cubicBezTo>
                  <a:pt x="3567288" y="2393698"/>
                  <a:pt x="3556001" y="2371121"/>
                  <a:pt x="3589867" y="2455787"/>
                </a:cubicBezTo>
                <a:cubicBezTo>
                  <a:pt x="3603125" y="2488932"/>
                  <a:pt x="3623733" y="2557387"/>
                  <a:pt x="3623733" y="2557387"/>
                </a:cubicBezTo>
                <a:cubicBezTo>
                  <a:pt x="3618089" y="2619476"/>
                  <a:pt x="3623927" y="2683708"/>
                  <a:pt x="3606800" y="2743654"/>
                </a:cubicBezTo>
                <a:cubicBezTo>
                  <a:pt x="3600221" y="2766680"/>
                  <a:pt x="3532768" y="2788646"/>
                  <a:pt x="3556000" y="2794454"/>
                </a:cubicBezTo>
                <a:cubicBezTo>
                  <a:pt x="3660186" y="2820500"/>
                  <a:pt x="3770489" y="2805743"/>
                  <a:pt x="3877733" y="2811387"/>
                </a:cubicBezTo>
                <a:cubicBezTo>
                  <a:pt x="3894666" y="2822676"/>
                  <a:pt x="3910863" y="2835157"/>
                  <a:pt x="3928533" y="2845254"/>
                </a:cubicBezTo>
                <a:cubicBezTo>
                  <a:pt x="3950450" y="2857778"/>
                  <a:pt x="3975726" y="2864448"/>
                  <a:pt x="3996267" y="2879120"/>
                </a:cubicBezTo>
                <a:cubicBezTo>
                  <a:pt x="4015754" y="2893039"/>
                  <a:pt x="4030134" y="2912987"/>
                  <a:pt x="4047067" y="2929920"/>
                </a:cubicBezTo>
                <a:cubicBezTo>
                  <a:pt x="4088273" y="3053542"/>
                  <a:pt x="4105449" y="3049060"/>
                  <a:pt x="4047067" y="3200854"/>
                </a:cubicBezTo>
                <a:cubicBezTo>
                  <a:pt x="4035827" y="3230078"/>
                  <a:pt x="3970344" y="3268936"/>
                  <a:pt x="3945467" y="3285520"/>
                </a:cubicBezTo>
                <a:cubicBezTo>
                  <a:pt x="3911600" y="3274231"/>
                  <a:pt x="3874139" y="3270574"/>
                  <a:pt x="3843867" y="3251654"/>
                </a:cubicBezTo>
                <a:cubicBezTo>
                  <a:pt x="3788232" y="3216883"/>
                  <a:pt x="3810530" y="3173124"/>
                  <a:pt x="3843867" y="3133120"/>
                </a:cubicBezTo>
                <a:cubicBezTo>
                  <a:pt x="3877243" y="3093069"/>
                  <a:pt x="3933219" y="3089414"/>
                  <a:pt x="3979333" y="3082320"/>
                </a:cubicBezTo>
                <a:cubicBezTo>
                  <a:pt x="4024311" y="3075400"/>
                  <a:pt x="4069644" y="3071031"/>
                  <a:pt x="4114800" y="3065387"/>
                </a:cubicBezTo>
                <a:cubicBezTo>
                  <a:pt x="4165600" y="3071031"/>
                  <a:pt x="4218710" y="3066157"/>
                  <a:pt x="4267200" y="3082320"/>
                </a:cubicBezTo>
                <a:cubicBezTo>
                  <a:pt x="4278359" y="3086040"/>
                  <a:pt x="4350635" y="3165435"/>
                  <a:pt x="4351867" y="3183920"/>
                </a:cubicBezTo>
                <a:cubicBezTo>
                  <a:pt x="4362005" y="3335982"/>
                  <a:pt x="4351867" y="3488720"/>
                  <a:pt x="4351867" y="3641120"/>
                </a:cubicBezTo>
              </a:path>
            </a:pathLst>
          </a:custGeom>
          <a:ln w="50800" cap="flat">
            <a:solidFill>
              <a:srgbClr val="CCFFCC"/>
            </a:solidFill>
            <a:headEnd type="oval" w="lg" len="lg"/>
            <a:tailEnd type="triangle" w="lg" len="med"/>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226462" y="423333"/>
            <a:ext cx="5954210" cy="5875300"/>
          </a:xfrm>
          <a:prstGeom prst="rect">
            <a:avLst/>
          </a:prstGeom>
          <a:noFill/>
          <a:ln w="9525">
            <a:noFill/>
            <a:round/>
            <a:headEnd/>
            <a:tailEnd/>
          </a:ln>
          <a:effectLst/>
        </p:spPr>
      </p:pic>
      <p:sp>
        <p:nvSpPr>
          <p:cNvPr id="3076" name="Text Box 4"/>
          <p:cNvSpPr txBox="1">
            <a:spLocks noChangeArrowheads="1"/>
          </p:cNvSpPr>
          <p:nvPr/>
        </p:nvSpPr>
        <p:spPr bwMode="auto">
          <a:xfrm>
            <a:off x="4806139" y="6458167"/>
            <a:ext cx="3918240" cy="231864"/>
          </a:xfrm>
          <a:prstGeom prst="rect">
            <a:avLst/>
          </a:prstGeom>
          <a:noFill/>
          <a:ln w="9525">
            <a:noFill/>
            <a:round/>
            <a:headEnd/>
            <a:tailEnd/>
          </a:ln>
          <a:effectLst/>
        </p:spPr>
        <p:txBody>
          <a:bodyPr lIns="0" tIns="0" rIns="0" bIns="0">
            <a:prstTxWarp prst="textNoShape">
              <a:avLst/>
            </a:prstTxWarp>
          </a:bodyPr>
          <a:lstStyle/>
          <a:p>
            <a:pPr algn="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Lohmann</a:t>
            </a:r>
            <a:r>
              <a:rPr lang="en-GB" sz="1100" b="1" dirty="0">
                <a:solidFill>
                  <a:srgbClr val="000000"/>
                </a:solidFill>
                <a:latin typeface="Arial" charset="0"/>
                <a:ea typeface="msgothic" charset="0"/>
                <a:cs typeface="msgothic" charset="0"/>
              </a:rPr>
              <a:t> K J et al. J Exp Biol 2007;210:3697-3705</a:t>
            </a:r>
          </a:p>
        </p:txBody>
      </p:sp>
      <p:pic>
        <p:nvPicPr>
          <p:cNvPr id="8" name="Loggerhead hatchling.jpeg" descr="/Users/pks/Documents/PKS Documents/Front Burner/Needing attention/Cruise - FIU summer 2011/Lecture 2 - orientation/Loggerhead hatchling.jpeg"/>
          <p:cNvPicPr>
            <a:picLocks noChangeAspect="1"/>
          </p:cNvPicPr>
          <p:nvPr/>
        </p:nvPicPr>
        <p:blipFill>
          <a:blip r:embed="rId4" r:link="rId5"/>
          <a:stretch>
            <a:fillRect/>
          </a:stretch>
        </p:blipFill>
        <p:spPr>
          <a:xfrm>
            <a:off x="5706536" y="4331419"/>
            <a:ext cx="3225805" cy="2126748"/>
          </a:xfrm>
          <a:prstGeom prst="rect">
            <a:avLst/>
          </a:prstGeom>
        </p:spPr>
      </p:pic>
      <p:sp>
        <p:nvSpPr>
          <p:cNvPr id="6" name="TextBox 5"/>
          <p:cNvSpPr txBox="1"/>
          <p:nvPr/>
        </p:nvSpPr>
        <p:spPr>
          <a:xfrm>
            <a:off x="5090217" y="2970920"/>
            <a:ext cx="3895668" cy="1384995"/>
          </a:xfrm>
          <a:prstGeom prst="rect">
            <a:avLst/>
          </a:prstGeom>
          <a:noFill/>
        </p:spPr>
        <p:txBody>
          <a:bodyPr wrap="none" rtlCol="0">
            <a:spAutoFit/>
          </a:bodyPr>
          <a:lstStyle/>
          <a:p>
            <a:pPr algn="r"/>
            <a:r>
              <a:rPr lang="en-US" sz="2800" dirty="0" smtClean="0">
                <a:solidFill>
                  <a:schemeClr val="accent3">
                    <a:lumMod val="50000"/>
                  </a:schemeClr>
                </a:solidFill>
              </a:rPr>
              <a:t>Young green sea turtles</a:t>
            </a:r>
          </a:p>
          <a:p>
            <a:pPr algn="r"/>
            <a:r>
              <a:rPr lang="en-US" sz="2800" dirty="0" smtClean="0">
                <a:solidFill>
                  <a:schemeClr val="accent3">
                    <a:lumMod val="50000"/>
                  </a:schemeClr>
                </a:solidFill>
              </a:rPr>
              <a:t>know the magnetic grid </a:t>
            </a:r>
          </a:p>
          <a:p>
            <a:pPr algn="r"/>
            <a:r>
              <a:rPr lang="en-US" sz="2800" dirty="0" smtClean="0">
                <a:solidFill>
                  <a:schemeClr val="accent3">
                    <a:lumMod val="50000"/>
                  </a:schemeClr>
                </a:solidFill>
              </a:rPr>
              <a:t>of the North Atlantic gyre</a:t>
            </a:r>
            <a:endParaRPr lang="en-US" sz="2800" dirty="0">
              <a:solidFill>
                <a:schemeClr val="accent3">
                  <a:lumMod val="50000"/>
                </a:schemeClr>
              </a:solidFill>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MAGO-10.19.09-web.jpg" descr="/Users/pks/Documents/PKS Documents/Front Burner/Needing attention/Cruise - FIU summer 2011/Lecture 2 - orientation/Godwits/MAGO-10.19.09-web.jpg"/>
          <p:cNvPicPr>
            <a:picLocks noChangeAspect="1"/>
          </p:cNvPicPr>
          <p:nvPr/>
        </p:nvPicPr>
        <p:blipFill>
          <a:blip r:embed="rId2" r:link="rId3">
            <a:alphaModFix amt="56000"/>
          </a:blip>
          <a:srcRect l="5186"/>
          <a:stretch>
            <a:fillRect/>
          </a:stretch>
        </p:blipFill>
        <p:spPr>
          <a:xfrm>
            <a:off x="0" y="18202"/>
            <a:ext cx="9144000" cy="6924463"/>
          </a:xfrm>
          <a:prstGeom prst="rect">
            <a:avLst/>
          </a:prstGeom>
        </p:spPr>
      </p:pic>
      <p:pic>
        <p:nvPicPr>
          <p:cNvPr id="2" name="Bar-tailed godwits’ migration route.jpeg" descr="/Users/pks/Documents/PKS Documents/Front Burner/Needing attention/Cruise - FIU summer 2011/Lecture 2 - orientation/Godwits/Bar-tailed godwits’ migration route.jpeg"/>
          <p:cNvPicPr>
            <a:picLocks noChangeAspect="1"/>
          </p:cNvPicPr>
          <p:nvPr/>
        </p:nvPicPr>
        <p:blipFill>
          <a:blip r:embed="rId4" r:link="rId5">
            <a:clrChange>
              <a:clrFrom>
                <a:srgbClr val="AEE1EA"/>
              </a:clrFrom>
              <a:clrTo>
                <a:srgbClr val="AEE1EA">
                  <a:alpha val="0"/>
                </a:srgbClr>
              </a:clrTo>
            </a:clrChange>
            <a:lum bright="-20000"/>
          </a:blip>
          <a:stretch>
            <a:fillRect/>
          </a:stretch>
        </p:blipFill>
        <p:spPr>
          <a:xfrm>
            <a:off x="0" y="0"/>
            <a:ext cx="4752370" cy="6858000"/>
          </a:xfrm>
          <a:prstGeom prst="rect">
            <a:avLst/>
          </a:prstGeom>
        </p:spPr>
      </p:pic>
      <p:sp>
        <p:nvSpPr>
          <p:cNvPr id="4" name="TextBox 3"/>
          <p:cNvSpPr txBox="1"/>
          <p:nvPr/>
        </p:nvSpPr>
        <p:spPr>
          <a:xfrm>
            <a:off x="6400810" y="372533"/>
            <a:ext cx="2634180" cy="1384995"/>
          </a:xfrm>
          <a:prstGeom prst="rect">
            <a:avLst/>
          </a:prstGeom>
          <a:noFill/>
        </p:spPr>
        <p:txBody>
          <a:bodyPr wrap="none" rtlCol="0">
            <a:spAutoFit/>
          </a:bodyPr>
          <a:lstStyle/>
          <a:p>
            <a:pPr algn="r"/>
            <a:r>
              <a:rPr lang="en-US" sz="2800" dirty="0" smtClean="0"/>
              <a:t>How do over-sea</a:t>
            </a:r>
          </a:p>
          <a:p>
            <a:pPr algn="r"/>
            <a:r>
              <a:rPr lang="en-US" sz="2800" dirty="0" smtClean="0"/>
              <a:t>migrants cope</a:t>
            </a:r>
          </a:p>
          <a:p>
            <a:pPr algn="r"/>
            <a:r>
              <a:rPr lang="en-US" sz="2800" dirty="0" smtClean="0"/>
              <a:t>with wind drift?</a:t>
            </a:r>
            <a:endParaRPr lang="en-US" sz="2800" dirty="0"/>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692341" y="6273224"/>
            <a:ext cx="3540152" cy="584776"/>
          </a:xfrm>
          <a:prstGeom prst="rect">
            <a:avLst/>
          </a:prstGeom>
          <a:noFill/>
        </p:spPr>
        <p:txBody>
          <a:bodyPr wrap="none" rtlCol="0">
            <a:spAutoFit/>
          </a:bodyPr>
          <a:lstStyle/>
          <a:p>
            <a:r>
              <a:rPr lang="en-US" sz="3200" dirty="0" smtClean="0"/>
              <a:t>The problem of drift</a:t>
            </a:r>
            <a:endParaRPr lang="en-US" sz="3200" dirty="0"/>
          </a:p>
        </p:txBody>
      </p:sp>
      <p:cxnSp>
        <p:nvCxnSpPr>
          <p:cNvPr id="5" name="Straight Connector 4"/>
          <p:cNvCxnSpPr/>
          <p:nvPr/>
        </p:nvCxnSpPr>
        <p:spPr>
          <a:xfrm rot="5400000">
            <a:off x="4513637" y="1330171"/>
            <a:ext cx="2032000" cy="1674592"/>
          </a:xfrm>
          <a:prstGeom prst="line">
            <a:avLst/>
          </a:prstGeom>
          <a:ln w="50800">
            <a:solidFill>
              <a:srgbClr val="4F81BD"/>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92341" y="3183467"/>
            <a:ext cx="1996326" cy="1588"/>
          </a:xfrm>
          <a:prstGeom prst="line">
            <a:avLst/>
          </a:prstGeom>
          <a:ln w="50800">
            <a:solidFill>
              <a:schemeClr val="bg1">
                <a:lumMod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198541" y="3285065"/>
            <a:ext cx="963826" cy="523220"/>
          </a:xfrm>
          <a:prstGeom prst="rect">
            <a:avLst/>
          </a:prstGeom>
          <a:noFill/>
        </p:spPr>
        <p:txBody>
          <a:bodyPr wrap="none" rtlCol="0">
            <a:spAutoFit/>
          </a:bodyPr>
          <a:lstStyle/>
          <a:p>
            <a:r>
              <a:rPr lang="en-US" sz="2800" dirty="0" smtClean="0"/>
              <a:t>Wind</a:t>
            </a:r>
            <a:endParaRPr lang="en-US" sz="2800" dirty="0"/>
          </a:p>
        </p:txBody>
      </p:sp>
      <p:sp>
        <p:nvSpPr>
          <p:cNvPr id="20" name="Oval 19"/>
          <p:cNvSpPr/>
          <p:nvPr/>
        </p:nvSpPr>
        <p:spPr>
          <a:xfrm>
            <a:off x="2387600" y="5233988"/>
            <a:ext cx="630149" cy="630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TextBox 24"/>
          <p:cNvSpPr txBox="1"/>
          <p:nvPr/>
        </p:nvSpPr>
        <p:spPr>
          <a:xfrm>
            <a:off x="4338256" y="1151467"/>
            <a:ext cx="1103988" cy="1077218"/>
          </a:xfrm>
          <a:prstGeom prst="rect">
            <a:avLst/>
          </a:prstGeom>
          <a:noFill/>
        </p:spPr>
        <p:txBody>
          <a:bodyPr wrap="none" rtlCol="0">
            <a:spAutoFit/>
          </a:bodyPr>
          <a:lstStyle/>
          <a:p>
            <a:r>
              <a:rPr lang="en-US" sz="3200" dirty="0" smtClean="0">
                <a:solidFill>
                  <a:schemeClr val="accent1"/>
                </a:solidFill>
              </a:rPr>
              <a:t>flight</a:t>
            </a:r>
          </a:p>
          <a:p>
            <a:r>
              <a:rPr lang="en-US" sz="3200" dirty="0" smtClean="0">
                <a:solidFill>
                  <a:schemeClr val="accent1"/>
                </a:solidFill>
              </a:rPr>
              <a:t>angle</a:t>
            </a:r>
            <a:endParaRPr lang="en-US" sz="3200" dirty="0">
              <a:solidFill>
                <a:schemeClr val="accent1"/>
              </a:solidFill>
            </a:endParaRPr>
          </a:p>
        </p:txBody>
      </p:sp>
      <p:cxnSp>
        <p:nvCxnSpPr>
          <p:cNvPr id="27" name="Straight Connector 26"/>
          <p:cNvCxnSpPr/>
          <p:nvPr/>
        </p:nvCxnSpPr>
        <p:spPr>
          <a:xfrm rot="5400000">
            <a:off x="2575734" y="1518136"/>
            <a:ext cx="4157868" cy="3458403"/>
          </a:xfrm>
          <a:prstGeom prst="line">
            <a:avLst/>
          </a:prstGeom>
          <a:ln w="12700">
            <a:solidFill>
              <a:schemeClr val="accent2"/>
            </a:solidFill>
            <a:prstDash val="dash"/>
            <a:tailEnd type="none" w="lg" len="lg"/>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6051858" y="836392"/>
            <a:ext cx="630149" cy="630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692341" y="6273224"/>
            <a:ext cx="3540152" cy="584776"/>
          </a:xfrm>
          <a:prstGeom prst="rect">
            <a:avLst/>
          </a:prstGeom>
          <a:noFill/>
        </p:spPr>
        <p:txBody>
          <a:bodyPr wrap="none" rtlCol="0">
            <a:spAutoFit/>
          </a:bodyPr>
          <a:lstStyle/>
          <a:p>
            <a:r>
              <a:rPr lang="en-US" sz="3200" dirty="0" smtClean="0"/>
              <a:t>The problem of drift</a:t>
            </a:r>
            <a:endParaRPr lang="en-US" sz="3200" dirty="0"/>
          </a:p>
        </p:txBody>
      </p:sp>
      <p:cxnSp>
        <p:nvCxnSpPr>
          <p:cNvPr id="5" name="Straight Connector 4"/>
          <p:cNvCxnSpPr/>
          <p:nvPr/>
        </p:nvCxnSpPr>
        <p:spPr>
          <a:xfrm rot="5400000">
            <a:off x="4513637" y="1330171"/>
            <a:ext cx="2032000" cy="1674592"/>
          </a:xfrm>
          <a:prstGeom prst="line">
            <a:avLst/>
          </a:prstGeom>
          <a:ln w="50800">
            <a:solidFill>
              <a:srgbClr val="4F81BD"/>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4692341" y="3183467"/>
            <a:ext cx="1996326" cy="1588"/>
          </a:xfrm>
          <a:prstGeom prst="line">
            <a:avLst/>
          </a:prstGeom>
          <a:ln w="50800">
            <a:solidFill>
              <a:schemeClr val="bg1">
                <a:lumMod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13" name="TextBox 12"/>
          <p:cNvSpPr txBox="1"/>
          <p:nvPr/>
        </p:nvSpPr>
        <p:spPr>
          <a:xfrm>
            <a:off x="5198541" y="3285065"/>
            <a:ext cx="963826" cy="523220"/>
          </a:xfrm>
          <a:prstGeom prst="rect">
            <a:avLst/>
          </a:prstGeom>
          <a:noFill/>
        </p:spPr>
        <p:txBody>
          <a:bodyPr wrap="none" rtlCol="0">
            <a:spAutoFit/>
          </a:bodyPr>
          <a:lstStyle/>
          <a:p>
            <a:r>
              <a:rPr lang="en-US" sz="2800" dirty="0" smtClean="0"/>
              <a:t>Wind</a:t>
            </a:r>
            <a:endParaRPr lang="en-US" sz="2800" dirty="0"/>
          </a:p>
        </p:txBody>
      </p:sp>
      <p:sp>
        <p:nvSpPr>
          <p:cNvPr id="20" name="Oval 19"/>
          <p:cNvSpPr/>
          <p:nvPr/>
        </p:nvSpPr>
        <p:spPr>
          <a:xfrm>
            <a:off x="2387600" y="5233988"/>
            <a:ext cx="630149" cy="630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16200000" flipH="1">
            <a:off x="5494867" y="2025024"/>
            <a:ext cx="2032000" cy="355600"/>
          </a:xfrm>
          <a:prstGeom prst="line">
            <a:avLst/>
          </a:prstGeom>
          <a:ln w="88900">
            <a:solidFill>
              <a:schemeClr val="accent2"/>
            </a:solidFill>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338256" y="1151467"/>
            <a:ext cx="1103988" cy="1077218"/>
          </a:xfrm>
          <a:prstGeom prst="rect">
            <a:avLst/>
          </a:prstGeom>
          <a:noFill/>
        </p:spPr>
        <p:txBody>
          <a:bodyPr wrap="none" rtlCol="0">
            <a:spAutoFit/>
          </a:bodyPr>
          <a:lstStyle/>
          <a:p>
            <a:r>
              <a:rPr lang="en-US" sz="3200" dirty="0" smtClean="0">
                <a:solidFill>
                  <a:schemeClr val="accent1"/>
                </a:solidFill>
              </a:rPr>
              <a:t>flight</a:t>
            </a:r>
          </a:p>
          <a:p>
            <a:r>
              <a:rPr lang="en-US" sz="3200" dirty="0" smtClean="0">
                <a:solidFill>
                  <a:schemeClr val="accent1"/>
                </a:solidFill>
              </a:rPr>
              <a:t>angle</a:t>
            </a:r>
            <a:endParaRPr lang="en-US" sz="3200" dirty="0">
              <a:solidFill>
                <a:schemeClr val="accent1"/>
              </a:solidFill>
            </a:endParaRPr>
          </a:p>
        </p:txBody>
      </p:sp>
      <p:sp>
        <p:nvSpPr>
          <p:cNvPr id="26" name="TextBox 25"/>
          <p:cNvSpPr txBox="1"/>
          <p:nvPr/>
        </p:nvSpPr>
        <p:spPr>
          <a:xfrm>
            <a:off x="6688668" y="1567640"/>
            <a:ext cx="1198565" cy="1077218"/>
          </a:xfrm>
          <a:prstGeom prst="rect">
            <a:avLst/>
          </a:prstGeom>
          <a:noFill/>
        </p:spPr>
        <p:txBody>
          <a:bodyPr wrap="none" rtlCol="0">
            <a:spAutoFit/>
          </a:bodyPr>
          <a:lstStyle/>
          <a:p>
            <a:r>
              <a:rPr lang="en-US" sz="3200" dirty="0" smtClean="0">
                <a:solidFill>
                  <a:schemeClr val="accent2"/>
                </a:solidFill>
              </a:rPr>
              <a:t>actual</a:t>
            </a:r>
          </a:p>
          <a:p>
            <a:r>
              <a:rPr lang="en-US" sz="3200" dirty="0" smtClean="0">
                <a:solidFill>
                  <a:schemeClr val="accent2"/>
                </a:solidFill>
              </a:rPr>
              <a:t>track</a:t>
            </a:r>
            <a:endParaRPr lang="en-US" sz="3200" dirty="0">
              <a:solidFill>
                <a:schemeClr val="accent2"/>
              </a:solidFill>
            </a:endParaRPr>
          </a:p>
        </p:txBody>
      </p:sp>
      <p:cxnSp>
        <p:nvCxnSpPr>
          <p:cNvPr id="27" name="Straight Connector 26"/>
          <p:cNvCxnSpPr/>
          <p:nvPr/>
        </p:nvCxnSpPr>
        <p:spPr>
          <a:xfrm rot="5400000">
            <a:off x="2575734" y="1518136"/>
            <a:ext cx="4157868" cy="3458403"/>
          </a:xfrm>
          <a:prstGeom prst="line">
            <a:avLst/>
          </a:prstGeom>
          <a:ln w="12700">
            <a:solidFill>
              <a:schemeClr val="accent2"/>
            </a:solidFill>
            <a:prstDash val="dash"/>
            <a:tailEnd type="none" w="lg" len="lg"/>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6051858" y="836392"/>
            <a:ext cx="630149" cy="630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692341" y="6273224"/>
            <a:ext cx="3387265" cy="584776"/>
          </a:xfrm>
          <a:prstGeom prst="rect">
            <a:avLst/>
          </a:prstGeom>
          <a:noFill/>
        </p:spPr>
        <p:txBody>
          <a:bodyPr wrap="none" rtlCol="0">
            <a:spAutoFit/>
          </a:bodyPr>
          <a:lstStyle/>
          <a:p>
            <a:r>
              <a:rPr lang="en-US" sz="3200" dirty="0" smtClean="0"/>
              <a:t>Drift compensation</a:t>
            </a:r>
            <a:endParaRPr lang="en-US" sz="3200" dirty="0"/>
          </a:p>
        </p:txBody>
      </p:sp>
      <p:cxnSp>
        <p:nvCxnSpPr>
          <p:cNvPr id="5" name="Straight Connector 4"/>
          <p:cNvCxnSpPr/>
          <p:nvPr/>
        </p:nvCxnSpPr>
        <p:spPr>
          <a:xfrm rot="5400000">
            <a:off x="4513637" y="1330171"/>
            <a:ext cx="2032000" cy="1674592"/>
          </a:xfrm>
          <a:prstGeom prst="line">
            <a:avLst/>
          </a:prstGeom>
          <a:ln w="88900">
            <a:solidFill>
              <a:schemeClr val="accent2"/>
            </a:solidFill>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2387600" y="5233988"/>
            <a:ext cx="630149" cy="630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1" name="Straight Connector 20"/>
          <p:cNvCxnSpPr/>
          <p:nvPr/>
        </p:nvCxnSpPr>
        <p:spPr>
          <a:xfrm rot="10800000" flipV="1">
            <a:off x="2712948" y="1151467"/>
            <a:ext cx="3653985" cy="2013479"/>
          </a:xfrm>
          <a:prstGeom prst="line">
            <a:avLst/>
          </a:prstGeom>
          <a:ln w="50800">
            <a:solidFill>
              <a:srgbClr val="4F81BD"/>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22" name="Straight Connector 21"/>
          <p:cNvCxnSpPr/>
          <p:nvPr/>
        </p:nvCxnSpPr>
        <p:spPr>
          <a:xfrm>
            <a:off x="2712948" y="3232775"/>
            <a:ext cx="1996326" cy="1588"/>
          </a:xfrm>
          <a:prstGeom prst="line">
            <a:avLst/>
          </a:prstGeom>
          <a:ln w="50800">
            <a:solidFill>
              <a:schemeClr val="bg1">
                <a:lumMod val="50000"/>
              </a:schemeClr>
            </a:solidFill>
            <a:tailEnd type="triangle" w="lg" len="lg"/>
          </a:ln>
        </p:spPr>
        <p:style>
          <a:lnRef idx="2">
            <a:schemeClr val="accent1"/>
          </a:lnRef>
          <a:fillRef idx="0">
            <a:schemeClr val="accent1"/>
          </a:fillRef>
          <a:effectRef idx="1">
            <a:schemeClr val="accent1"/>
          </a:effectRef>
          <a:fontRef idx="minor">
            <a:schemeClr val="tx1"/>
          </a:fontRef>
        </p:style>
      </p:cxnSp>
      <p:sp>
        <p:nvSpPr>
          <p:cNvPr id="23" name="TextBox 22"/>
          <p:cNvSpPr txBox="1"/>
          <p:nvPr/>
        </p:nvSpPr>
        <p:spPr>
          <a:xfrm>
            <a:off x="3219148" y="3285065"/>
            <a:ext cx="963826" cy="523220"/>
          </a:xfrm>
          <a:prstGeom prst="rect">
            <a:avLst/>
          </a:prstGeom>
          <a:noFill/>
        </p:spPr>
        <p:txBody>
          <a:bodyPr wrap="none" rtlCol="0">
            <a:spAutoFit/>
          </a:bodyPr>
          <a:lstStyle/>
          <a:p>
            <a:r>
              <a:rPr lang="en-US" sz="2800" dirty="0" smtClean="0"/>
              <a:t>Wind</a:t>
            </a:r>
            <a:endParaRPr lang="en-US" sz="2800" dirty="0"/>
          </a:p>
        </p:txBody>
      </p:sp>
      <p:sp>
        <p:nvSpPr>
          <p:cNvPr id="15" name="TextBox 14"/>
          <p:cNvSpPr txBox="1"/>
          <p:nvPr/>
        </p:nvSpPr>
        <p:spPr>
          <a:xfrm>
            <a:off x="3234268" y="1029031"/>
            <a:ext cx="1103988" cy="1077218"/>
          </a:xfrm>
          <a:prstGeom prst="rect">
            <a:avLst/>
          </a:prstGeom>
          <a:noFill/>
        </p:spPr>
        <p:txBody>
          <a:bodyPr wrap="none" rtlCol="0">
            <a:spAutoFit/>
          </a:bodyPr>
          <a:lstStyle/>
          <a:p>
            <a:r>
              <a:rPr lang="en-US" sz="3200" dirty="0" smtClean="0">
                <a:solidFill>
                  <a:schemeClr val="accent1"/>
                </a:solidFill>
              </a:rPr>
              <a:t>flight</a:t>
            </a:r>
          </a:p>
          <a:p>
            <a:r>
              <a:rPr lang="en-US" sz="3200" dirty="0" smtClean="0">
                <a:solidFill>
                  <a:schemeClr val="accent1"/>
                </a:solidFill>
              </a:rPr>
              <a:t>angle</a:t>
            </a:r>
            <a:endParaRPr lang="en-US" sz="3200" dirty="0">
              <a:solidFill>
                <a:schemeClr val="accent1"/>
              </a:solidFill>
            </a:endParaRPr>
          </a:p>
        </p:txBody>
      </p:sp>
      <p:sp>
        <p:nvSpPr>
          <p:cNvPr id="18" name="TextBox 17"/>
          <p:cNvSpPr txBox="1"/>
          <p:nvPr/>
        </p:nvSpPr>
        <p:spPr>
          <a:xfrm>
            <a:off x="5814939" y="2106249"/>
            <a:ext cx="1198565" cy="1077218"/>
          </a:xfrm>
          <a:prstGeom prst="rect">
            <a:avLst/>
          </a:prstGeom>
          <a:noFill/>
        </p:spPr>
        <p:txBody>
          <a:bodyPr wrap="none" rtlCol="0">
            <a:spAutoFit/>
          </a:bodyPr>
          <a:lstStyle/>
          <a:p>
            <a:r>
              <a:rPr lang="en-US" sz="3200" dirty="0" smtClean="0">
                <a:solidFill>
                  <a:schemeClr val="accent2"/>
                </a:solidFill>
              </a:rPr>
              <a:t>actual</a:t>
            </a:r>
          </a:p>
          <a:p>
            <a:r>
              <a:rPr lang="en-US" sz="3200" dirty="0" smtClean="0">
                <a:solidFill>
                  <a:schemeClr val="accent2"/>
                </a:solidFill>
              </a:rPr>
              <a:t>track</a:t>
            </a:r>
            <a:endParaRPr lang="en-US" sz="3200" dirty="0">
              <a:solidFill>
                <a:schemeClr val="accent2"/>
              </a:solidFill>
            </a:endParaRPr>
          </a:p>
        </p:txBody>
      </p:sp>
      <p:sp>
        <p:nvSpPr>
          <p:cNvPr id="25" name="Oval 24"/>
          <p:cNvSpPr/>
          <p:nvPr/>
        </p:nvSpPr>
        <p:spPr>
          <a:xfrm>
            <a:off x="6051858" y="836392"/>
            <a:ext cx="630149" cy="630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27" name="Straight Connector 26"/>
          <p:cNvCxnSpPr>
            <a:endCxn id="20" idx="7"/>
          </p:cNvCxnSpPr>
          <p:nvPr/>
        </p:nvCxnSpPr>
        <p:spPr>
          <a:xfrm rot="5400000">
            <a:off x="2745969" y="3362966"/>
            <a:ext cx="2142802" cy="1783808"/>
          </a:xfrm>
          <a:prstGeom prst="line">
            <a:avLst/>
          </a:prstGeom>
          <a:ln w="12700">
            <a:solidFill>
              <a:schemeClr val="accent2"/>
            </a:solidFill>
            <a:prstDash val="solid"/>
            <a:tailEnd type="none" w="lg" len="lg"/>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692341" y="6273224"/>
            <a:ext cx="2462734" cy="584776"/>
          </a:xfrm>
          <a:prstGeom prst="rect">
            <a:avLst/>
          </a:prstGeom>
          <a:noFill/>
        </p:spPr>
        <p:txBody>
          <a:bodyPr wrap="none" rtlCol="0">
            <a:spAutoFit/>
          </a:bodyPr>
          <a:lstStyle/>
          <a:p>
            <a:r>
              <a:rPr lang="en-US" sz="3200" dirty="0" smtClean="0"/>
              <a:t>Drift recovery</a:t>
            </a:r>
            <a:endParaRPr lang="en-US" sz="3200" dirty="0"/>
          </a:p>
        </p:txBody>
      </p:sp>
      <p:cxnSp>
        <p:nvCxnSpPr>
          <p:cNvPr id="5" name="Straight Connector 4"/>
          <p:cNvCxnSpPr/>
          <p:nvPr/>
        </p:nvCxnSpPr>
        <p:spPr>
          <a:xfrm rot="5400000">
            <a:off x="4513637" y="1330171"/>
            <a:ext cx="2032000" cy="1674592"/>
          </a:xfrm>
          <a:prstGeom prst="line">
            <a:avLst/>
          </a:prstGeom>
          <a:ln w="50800">
            <a:solidFill>
              <a:srgbClr val="4F81BD"/>
            </a:solidFill>
            <a:tailEnd type="triangle" w="lg" len="lg"/>
          </a:ln>
        </p:spPr>
        <p:style>
          <a:lnRef idx="2">
            <a:schemeClr val="accent1"/>
          </a:lnRef>
          <a:fillRef idx="0">
            <a:schemeClr val="accent1"/>
          </a:fillRef>
          <a:effectRef idx="1">
            <a:schemeClr val="accent1"/>
          </a:effectRef>
          <a:fontRef idx="minor">
            <a:schemeClr val="tx1"/>
          </a:fontRef>
        </p:style>
      </p:cxnSp>
      <p:sp>
        <p:nvSpPr>
          <p:cNvPr id="20" name="Oval 19"/>
          <p:cNvSpPr/>
          <p:nvPr/>
        </p:nvSpPr>
        <p:spPr>
          <a:xfrm>
            <a:off x="2387600" y="5233988"/>
            <a:ext cx="630149" cy="630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5" name="Straight Connector 14"/>
          <p:cNvCxnSpPr/>
          <p:nvPr/>
        </p:nvCxnSpPr>
        <p:spPr>
          <a:xfrm rot="16200000" flipH="1">
            <a:off x="5494867" y="2025024"/>
            <a:ext cx="2032000" cy="355600"/>
          </a:xfrm>
          <a:prstGeom prst="line">
            <a:avLst/>
          </a:prstGeom>
          <a:ln w="88900">
            <a:solidFill>
              <a:schemeClr val="accent2"/>
            </a:solidFill>
            <a:prstDash val="sysDash"/>
            <a:tailEnd type="triangle" w="lg" len="lg"/>
          </a:ln>
        </p:spPr>
        <p:style>
          <a:lnRef idx="2">
            <a:schemeClr val="accent1"/>
          </a:lnRef>
          <a:fillRef idx="0">
            <a:schemeClr val="accent1"/>
          </a:fillRef>
          <a:effectRef idx="1">
            <a:schemeClr val="accent1"/>
          </a:effectRef>
          <a:fontRef idx="minor">
            <a:schemeClr val="tx1"/>
          </a:fontRef>
        </p:style>
      </p:cxnSp>
      <p:sp>
        <p:nvSpPr>
          <p:cNvPr id="25" name="TextBox 24"/>
          <p:cNvSpPr txBox="1"/>
          <p:nvPr/>
        </p:nvSpPr>
        <p:spPr>
          <a:xfrm>
            <a:off x="4338256" y="1151467"/>
            <a:ext cx="1103988" cy="1077218"/>
          </a:xfrm>
          <a:prstGeom prst="rect">
            <a:avLst/>
          </a:prstGeom>
          <a:noFill/>
        </p:spPr>
        <p:txBody>
          <a:bodyPr wrap="none" rtlCol="0">
            <a:spAutoFit/>
          </a:bodyPr>
          <a:lstStyle/>
          <a:p>
            <a:r>
              <a:rPr lang="en-US" sz="3200" dirty="0" smtClean="0">
                <a:solidFill>
                  <a:schemeClr val="accent1"/>
                </a:solidFill>
              </a:rPr>
              <a:t>flight</a:t>
            </a:r>
          </a:p>
          <a:p>
            <a:r>
              <a:rPr lang="en-US" sz="3200" dirty="0" smtClean="0">
                <a:solidFill>
                  <a:schemeClr val="accent1"/>
                </a:solidFill>
              </a:rPr>
              <a:t>angle</a:t>
            </a:r>
            <a:endParaRPr lang="en-US" sz="3200" dirty="0">
              <a:solidFill>
                <a:schemeClr val="accent1"/>
              </a:solidFill>
            </a:endParaRPr>
          </a:p>
        </p:txBody>
      </p:sp>
      <p:sp>
        <p:nvSpPr>
          <p:cNvPr id="26" name="TextBox 25"/>
          <p:cNvSpPr txBox="1"/>
          <p:nvPr/>
        </p:nvSpPr>
        <p:spPr>
          <a:xfrm>
            <a:off x="6688668" y="1567640"/>
            <a:ext cx="1198565" cy="1077218"/>
          </a:xfrm>
          <a:prstGeom prst="rect">
            <a:avLst/>
          </a:prstGeom>
          <a:noFill/>
        </p:spPr>
        <p:txBody>
          <a:bodyPr wrap="none" rtlCol="0">
            <a:spAutoFit/>
          </a:bodyPr>
          <a:lstStyle/>
          <a:p>
            <a:r>
              <a:rPr lang="en-US" sz="3200" dirty="0" smtClean="0">
                <a:solidFill>
                  <a:schemeClr val="accent2"/>
                </a:solidFill>
              </a:rPr>
              <a:t>actual</a:t>
            </a:r>
          </a:p>
          <a:p>
            <a:r>
              <a:rPr lang="en-US" sz="3200" dirty="0" smtClean="0">
                <a:solidFill>
                  <a:schemeClr val="accent2"/>
                </a:solidFill>
              </a:rPr>
              <a:t>track</a:t>
            </a:r>
            <a:endParaRPr lang="en-US" sz="3200" dirty="0">
              <a:solidFill>
                <a:schemeClr val="accent2"/>
              </a:solidFill>
            </a:endParaRPr>
          </a:p>
        </p:txBody>
      </p:sp>
      <p:cxnSp>
        <p:nvCxnSpPr>
          <p:cNvPr id="27" name="Straight Connector 26"/>
          <p:cNvCxnSpPr/>
          <p:nvPr/>
        </p:nvCxnSpPr>
        <p:spPr>
          <a:xfrm rot="10800000" flipV="1">
            <a:off x="2925468" y="3183468"/>
            <a:ext cx="3763201" cy="2142803"/>
          </a:xfrm>
          <a:prstGeom prst="line">
            <a:avLst/>
          </a:prstGeom>
          <a:ln w="12700">
            <a:solidFill>
              <a:schemeClr val="accent2"/>
            </a:solidFill>
            <a:prstDash val="dash"/>
            <a:tailEnd type="none" w="lg" len="lg"/>
          </a:ln>
        </p:spPr>
        <p:style>
          <a:lnRef idx="2">
            <a:schemeClr val="accent1"/>
          </a:lnRef>
          <a:fillRef idx="0">
            <a:schemeClr val="accent1"/>
          </a:fillRef>
          <a:effectRef idx="1">
            <a:schemeClr val="accent1"/>
          </a:effectRef>
          <a:fontRef idx="minor">
            <a:schemeClr val="tx1"/>
          </a:fontRef>
        </p:style>
      </p:cxnSp>
      <p:sp>
        <p:nvSpPr>
          <p:cNvPr id="30" name="Oval 29"/>
          <p:cNvSpPr/>
          <p:nvPr/>
        </p:nvSpPr>
        <p:spPr>
          <a:xfrm>
            <a:off x="6051858" y="836392"/>
            <a:ext cx="630149" cy="630149"/>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Pr>
        <a:solidFill>
          <a:schemeClr val="tx1"/>
        </a:solidFill>
        <a:effectLst/>
      </p:bgPr>
    </p:bg>
    <p:spTree>
      <p:nvGrpSpPr>
        <p:cNvPr id="1" name=""/>
        <p:cNvGrpSpPr/>
        <p:nvPr/>
      </p:nvGrpSpPr>
      <p:grpSpPr>
        <a:xfrm>
          <a:off x="0" y="0"/>
          <a:ext cx="0" cy="0"/>
          <a:chOff x="0" y="0"/>
          <a:chExt cx="0" cy="0"/>
        </a:xfrm>
      </p:grpSpPr>
      <p:grpSp>
        <p:nvGrpSpPr>
          <p:cNvPr id="10" name="Group 9"/>
          <p:cNvGrpSpPr/>
          <p:nvPr/>
        </p:nvGrpSpPr>
        <p:grpSpPr>
          <a:xfrm>
            <a:off x="-1" y="237067"/>
            <a:ext cx="6468559" cy="6620933"/>
            <a:chOff x="-1" y="237067"/>
            <a:chExt cx="6468559" cy="6620933"/>
          </a:xfrm>
        </p:grpSpPr>
        <p:pic>
          <p:nvPicPr>
            <p:cNvPr id="2" name="Godwit migrations Map B (USGS) (E7 path).jpg" descr="/Users/pks/Documents/PKS Documents/Front Burner/Needing attention/Cruise - FIU summer 2011/Lecture 2 - orientation/Godwits/Godwit migrations Map B (USGS) (E7 path).jpg"/>
            <p:cNvPicPr>
              <a:picLocks noChangeAspect="1"/>
            </p:cNvPicPr>
            <p:nvPr/>
          </p:nvPicPr>
          <p:blipFill>
            <a:blip r:embed="rId2" r:link="rId3"/>
            <a:srcRect l="13535" r="16226"/>
            <a:stretch>
              <a:fillRect/>
            </a:stretch>
          </p:blipFill>
          <p:spPr>
            <a:xfrm>
              <a:off x="33890" y="237067"/>
              <a:ext cx="6434667" cy="6366933"/>
            </a:xfrm>
            <a:prstGeom prst="rect">
              <a:avLst/>
            </a:prstGeom>
          </p:spPr>
        </p:pic>
        <p:sp>
          <p:nvSpPr>
            <p:cNvPr id="7" name="Rectangle 6"/>
            <p:cNvSpPr/>
            <p:nvPr/>
          </p:nvSpPr>
          <p:spPr>
            <a:xfrm>
              <a:off x="-1" y="6011333"/>
              <a:ext cx="1608667" cy="846667"/>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5600698" y="237067"/>
              <a:ext cx="867860" cy="1151466"/>
            </a:xfrm>
            <a:prstGeom prst="rect">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gwit transmitter.jpeg"/>
          <p:cNvPicPr>
            <a:picLocks noChangeAspect="1"/>
          </p:cNvPicPr>
          <p:nvPr/>
        </p:nvPicPr>
        <p:blipFill>
          <a:blip r:embed="rId4"/>
          <a:stretch>
            <a:fillRect/>
          </a:stretch>
        </p:blipFill>
        <p:spPr>
          <a:xfrm>
            <a:off x="5600698" y="0"/>
            <a:ext cx="3429000" cy="2667000"/>
          </a:xfrm>
          <a:prstGeom prst="rect">
            <a:avLst/>
          </a:prstGeom>
        </p:spPr>
      </p:pic>
      <p:sp>
        <p:nvSpPr>
          <p:cNvPr id="11" name="TextBox 10"/>
          <p:cNvSpPr txBox="1"/>
          <p:nvPr/>
        </p:nvSpPr>
        <p:spPr>
          <a:xfrm>
            <a:off x="6468558" y="4766157"/>
            <a:ext cx="1494920" cy="1569660"/>
          </a:xfrm>
          <a:prstGeom prst="rect">
            <a:avLst/>
          </a:prstGeom>
          <a:noFill/>
        </p:spPr>
        <p:txBody>
          <a:bodyPr wrap="none" rtlCol="0">
            <a:spAutoFit/>
          </a:bodyPr>
          <a:lstStyle/>
          <a:p>
            <a:pPr algn="r"/>
            <a:r>
              <a:rPr lang="en-US" sz="3200" dirty="0" smtClean="0">
                <a:solidFill>
                  <a:schemeClr val="bg1"/>
                </a:solidFill>
              </a:rPr>
              <a:t>Actual </a:t>
            </a:r>
          </a:p>
          <a:p>
            <a:pPr algn="r"/>
            <a:r>
              <a:rPr lang="en-US" sz="3200" dirty="0" smtClean="0">
                <a:solidFill>
                  <a:schemeClr val="bg1"/>
                </a:solidFill>
              </a:rPr>
              <a:t>satellite </a:t>
            </a:r>
          </a:p>
          <a:p>
            <a:pPr algn="r"/>
            <a:r>
              <a:rPr lang="en-US" sz="3200" dirty="0" smtClean="0">
                <a:solidFill>
                  <a:schemeClr val="bg1"/>
                </a:solidFill>
              </a:rPr>
              <a:t>track</a:t>
            </a:r>
            <a:endParaRPr lang="en-US" sz="3200" dirty="0">
              <a:solidFill>
                <a:schemeClr val="bg1"/>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Massey University.jpeg" descr="/Users/pks/Documents/PKS Documents/Front Burner/Needing attention/Cruise - FIU summer 2011/Lecture 2 - orientation/Godwits/Massey University.jpeg"/>
          <p:cNvPicPr>
            <a:picLocks noChangeAspect="1"/>
          </p:cNvPicPr>
          <p:nvPr/>
        </p:nvPicPr>
        <p:blipFill>
          <a:blip r:embed="rId2" r:link="rId3"/>
          <a:stretch>
            <a:fillRect/>
          </a:stretch>
        </p:blipFill>
        <p:spPr>
          <a:xfrm>
            <a:off x="5870734" y="4557362"/>
            <a:ext cx="3273266" cy="2300638"/>
          </a:xfrm>
          <a:prstGeom prst="rect">
            <a:avLst/>
          </a:prstGeom>
        </p:spPr>
      </p:pic>
      <p:pic>
        <p:nvPicPr>
          <p:cNvPr id="2" name="map-godwit-migration.jpg" descr="/Users/pks/Documents/PKS Documents/Front Burner/Needing attention/Cruise - FIU summer 2011/Lecture 2 - orientation/Godwits/map-godwit-migration.jpg"/>
          <p:cNvPicPr>
            <a:picLocks noChangeAspect="1"/>
          </p:cNvPicPr>
          <p:nvPr/>
        </p:nvPicPr>
        <p:blipFill>
          <a:blip r:embed="rId4" r:link="rId5">
            <a:clrChange>
              <a:clrFrom>
                <a:srgbClr val="FFFFFF"/>
              </a:clrFrom>
              <a:clrTo>
                <a:srgbClr val="FFFFFF">
                  <a:alpha val="0"/>
                </a:srgbClr>
              </a:clrTo>
            </a:clrChange>
            <a:lum bright="-10000"/>
          </a:blip>
          <a:srcRect l="7627" r="8209"/>
          <a:stretch>
            <a:fillRect/>
          </a:stretch>
        </p:blipFill>
        <p:spPr>
          <a:xfrm>
            <a:off x="-169321" y="84502"/>
            <a:ext cx="7023292" cy="6773498"/>
          </a:xfrm>
          <a:prstGeom prst="rect">
            <a:avLst/>
          </a:prstGeom>
        </p:spPr>
      </p:pic>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5723725" y="50799"/>
            <a:ext cx="3384000" cy="4893634"/>
          </a:xfrm>
          <a:prstGeom prst="rect">
            <a:avLst/>
          </a:prstGeom>
          <a:noFill/>
          <a:ln w="9525">
            <a:noFill/>
            <a:round/>
            <a:headEnd/>
            <a:tailEnd/>
          </a:ln>
          <a:effectLst/>
        </p:spPr>
      </p:pic>
      <p:pic>
        <p:nvPicPr>
          <p:cNvPr id="8" name="30__800x800_osprey-angled-flight-w-moss-for-nest-_mg_2566-indian-lake-estates-fl.jpg" descr="/Users/pks/Documents/PKS Documents/Front Burner/Needing attention/Cruise - FIU summer 2011/Lecture 2 - orientation/Loch Moss Nesters/30__800x800_osprey-angled-flight-w-moss-for-nest-_mg_2566-indian-lake-estates-fl.jpg"/>
          <p:cNvPicPr>
            <a:picLocks noChangeAspect="1"/>
          </p:cNvPicPr>
          <p:nvPr/>
        </p:nvPicPr>
        <p:blipFill>
          <a:blip r:embed="rId4" r:link="rId5">
            <a:clrChange>
              <a:clrFrom>
                <a:srgbClr val="D2D9F2"/>
              </a:clrFrom>
              <a:clrTo>
                <a:srgbClr val="D2D9F2">
                  <a:alpha val="0"/>
                </a:srgbClr>
              </a:clrTo>
            </a:clrChange>
          </a:blip>
          <a:srcRect l="11919"/>
          <a:stretch>
            <a:fillRect/>
          </a:stretch>
        </p:blipFill>
        <p:spPr>
          <a:xfrm>
            <a:off x="-33866" y="0"/>
            <a:ext cx="9135157" cy="6858000"/>
          </a:xfrm>
          <a:prstGeom prst="rect">
            <a:avLst/>
          </a:prstGeom>
        </p:spPr>
      </p:pic>
      <p:sp>
        <p:nvSpPr>
          <p:cNvPr id="7" name="TextBox 6"/>
          <p:cNvSpPr txBox="1"/>
          <p:nvPr/>
        </p:nvSpPr>
        <p:spPr>
          <a:xfrm>
            <a:off x="507994" y="6290157"/>
            <a:ext cx="5295139" cy="461665"/>
          </a:xfrm>
          <a:prstGeom prst="rect">
            <a:avLst/>
          </a:prstGeom>
          <a:noFill/>
        </p:spPr>
        <p:txBody>
          <a:bodyPr wrap="none" rtlCol="0">
            <a:spAutoFit/>
          </a:bodyPr>
          <a:lstStyle/>
          <a:p>
            <a:r>
              <a:rPr lang="en-US" sz="2400" dirty="0" smtClean="0">
                <a:latin typeface="Goudy Old Style"/>
                <a:cs typeface="Goudy Old Style"/>
              </a:rPr>
              <a:t>our Loch Moss Nester always finds its nest</a:t>
            </a:r>
            <a:endParaRPr lang="en-US" sz="2400" dirty="0">
              <a:latin typeface="Goudy Old Style"/>
              <a:cs typeface="Goudy Old Style"/>
            </a:endParaRP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Magnetic creatures.jpg" descr="/Users/pks/Documents/PKS Documents/Front Burner/Needing attention/Cruise - FIU summer 2011/Lecture 2 - orientation/Magnetic creatures.jpg"/>
          <p:cNvPicPr>
            <a:picLocks noChangeAspect="1"/>
          </p:cNvPicPr>
          <p:nvPr/>
        </p:nvPicPr>
        <p:blipFill>
          <a:blip r:embed="rId2" r:link="rId3"/>
          <a:stretch>
            <a:fillRect/>
          </a:stretch>
        </p:blipFill>
        <p:spPr>
          <a:xfrm>
            <a:off x="762000" y="730250"/>
            <a:ext cx="7620000" cy="5397500"/>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descr="Nova Scotia.tiff"/>
          <p:cNvPicPr>
            <a:picLocks noChangeAspect="1"/>
          </p:cNvPicPr>
          <p:nvPr/>
        </p:nvPicPr>
        <p:blipFill>
          <a:blip r:embed="rId2"/>
          <a:srcRect b="3831"/>
          <a:stretch>
            <a:fillRect/>
          </a:stretch>
        </p:blipFill>
        <p:spPr>
          <a:xfrm>
            <a:off x="0" y="0"/>
            <a:ext cx="9144000" cy="6858000"/>
          </a:xfrm>
          <a:prstGeom prst="rect">
            <a:avLst/>
          </a:prstGeom>
        </p:spPr>
      </p:pic>
      <p:pic>
        <p:nvPicPr>
          <p:cNvPr id="3" name="Picture 2" descr="LeachsPetrel sitting.jpg"/>
          <p:cNvPicPr>
            <a:picLocks noChangeAspect="1"/>
          </p:cNvPicPr>
          <p:nvPr/>
        </p:nvPicPr>
        <p:blipFill>
          <a:blip r:embed="rId3"/>
          <a:stretch>
            <a:fillRect/>
          </a:stretch>
        </p:blipFill>
        <p:spPr>
          <a:xfrm>
            <a:off x="1330614" y="458729"/>
            <a:ext cx="2343912" cy="1825752"/>
          </a:xfrm>
          <a:prstGeom prst="rect">
            <a:avLst/>
          </a:prstGeom>
          <a:ln>
            <a:solidFill>
              <a:schemeClr val="bg1"/>
            </a:solidFill>
          </a:ln>
          <a:effectLst>
            <a:outerShdw blurRad="50800" dist="38100" dir="2700000" algn="tl" rotWithShape="0">
              <a:srgbClr val="000000">
                <a:alpha val="43000"/>
              </a:srgbClr>
            </a:outerShdw>
          </a:effectLst>
        </p:spPr>
      </p:pic>
      <p:cxnSp>
        <p:nvCxnSpPr>
          <p:cNvPr id="10" name="Straight Connector 9"/>
          <p:cNvCxnSpPr/>
          <p:nvPr/>
        </p:nvCxnSpPr>
        <p:spPr>
          <a:xfrm rot="5400000" flipH="1" flipV="1">
            <a:off x="4783662" y="2292944"/>
            <a:ext cx="16930" cy="4"/>
          </a:xfrm>
          <a:prstGeom prst="line">
            <a:avLst/>
          </a:prstGeom>
          <a:ln w="50800" cap="flat">
            <a:solidFill>
              <a:srgbClr val="CCFFCC"/>
            </a:solidFill>
            <a:headEnd type="oval" w="lg" len="lg"/>
            <a:tailEnd type="none" w="lg" len="med"/>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3" name="Text Box 1"/>
          <p:cNvSpPr txBox="1">
            <a:spLocks noChangeArrowheads="1"/>
          </p:cNvSpPr>
          <p:nvPr/>
        </p:nvSpPr>
        <p:spPr bwMode="auto">
          <a:xfrm>
            <a:off x="325440" y="381640"/>
            <a:ext cx="8493120" cy="414764"/>
          </a:xfrm>
          <a:prstGeom prst="rect">
            <a:avLst/>
          </a:prstGeom>
          <a:noFill/>
          <a:ln w="9525">
            <a:noFill/>
            <a:round/>
            <a:headEnd/>
            <a:tailEnd/>
          </a:ln>
          <a:effectLst/>
        </p:spPr>
        <p:txBody>
          <a:bodyPr lIns="0" tIns="0" rIns="0" bIns="0">
            <a:prstTxWarp prst="textNoShape">
              <a:avLst/>
            </a:prstTxWarp>
          </a:bodyPr>
          <a:lstStyle/>
          <a:p>
            <a:pPr algn="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a:solidFill>
                  <a:srgbClr val="000000"/>
                </a:solidFill>
                <a:latin typeface="Arial" charset="0"/>
                <a:ea typeface="msgothic" charset="0"/>
                <a:cs typeface="msgothic" charset="0"/>
              </a:rPr>
              <a:t>Diagram illustrating potential problems in attempting to infer</a:t>
            </a:r>
            <a:r>
              <a:rPr lang="en-GB" sz="2400" dirty="0" smtClean="0">
                <a:solidFill>
                  <a:srgbClr val="000000"/>
                </a:solidFill>
                <a:latin typeface="Arial" charset="0"/>
                <a:ea typeface="msgothic" charset="0"/>
                <a:cs typeface="msgothic" charset="0"/>
              </a:rPr>
              <a:t> </a:t>
            </a:r>
          </a:p>
          <a:p>
            <a:pPr algn="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GB" sz="2400" dirty="0" smtClean="0">
                <a:solidFill>
                  <a:srgbClr val="000000"/>
                </a:solidFill>
                <a:latin typeface="Arial" charset="0"/>
                <a:ea typeface="msgothic" charset="0"/>
                <a:cs typeface="msgothic" charset="0"/>
              </a:rPr>
              <a:t>mechanisms </a:t>
            </a:r>
            <a:r>
              <a:rPr lang="en-GB" sz="2400" dirty="0">
                <a:solidFill>
                  <a:srgbClr val="000000"/>
                </a:solidFill>
                <a:latin typeface="Arial" charset="0"/>
                <a:ea typeface="msgothic" charset="0"/>
                <a:cs typeface="msgothic" charset="0"/>
              </a:rPr>
              <a:t>of navigation from the tracks of animals.</a:t>
            </a:r>
          </a:p>
        </p:txBody>
      </p:sp>
      <p:pic>
        <p:nvPicPr>
          <p:cNvPr id="3075" name="Picture 3"/>
          <p:cNvPicPr>
            <a:picLocks noChangeAspect="1" noChangeArrowheads="1"/>
          </p:cNvPicPr>
          <p:nvPr/>
        </p:nvPicPr>
        <p:blipFill>
          <a:blip r:embed="rId3"/>
          <a:srcRect/>
          <a:stretch>
            <a:fillRect/>
          </a:stretch>
        </p:blipFill>
        <p:spPr bwMode="auto">
          <a:xfrm>
            <a:off x="1317600" y="1732502"/>
            <a:ext cx="3257280" cy="4893634"/>
          </a:xfrm>
          <a:prstGeom prst="rect">
            <a:avLst/>
          </a:prstGeom>
          <a:noFill/>
          <a:ln w="9525">
            <a:noFill/>
            <a:round/>
            <a:headEnd/>
            <a:tailEnd/>
          </a:ln>
          <a:effectLst/>
        </p:spPr>
      </p:pic>
      <p:sp>
        <p:nvSpPr>
          <p:cNvPr id="3076" name="Text Box 4"/>
          <p:cNvSpPr txBox="1">
            <a:spLocks noChangeArrowheads="1"/>
          </p:cNvSpPr>
          <p:nvPr/>
        </p:nvSpPr>
        <p:spPr bwMode="auto">
          <a:xfrm>
            <a:off x="5225760" y="6626136"/>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dirty="0" err="1">
                <a:solidFill>
                  <a:srgbClr val="000000"/>
                </a:solidFill>
                <a:latin typeface="Arial" charset="0"/>
                <a:ea typeface="msgothic" charset="0"/>
                <a:cs typeface="msgothic" charset="0"/>
              </a:rPr>
              <a:t>Lohmann</a:t>
            </a:r>
            <a:r>
              <a:rPr lang="en-GB" sz="1100" b="1" dirty="0">
                <a:solidFill>
                  <a:srgbClr val="000000"/>
                </a:solidFill>
                <a:latin typeface="Arial" charset="0"/>
                <a:ea typeface="msgothic" charset="0"/>
                <a:cs typeface="msgothic" charset="0"/>
              </a:rPr>
              <a:t> K J et al. J Exp Biol 2008;211:1719-1728</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5" name="Picture 3"/>
          <p:cNvPicPr>
            <a:picLocks noChangeAspect="1" noChangeArrowheads="1"/>
          </p:cNvPicPr>
          <p:nvPr/>
        </p:nvPicPr>
        <p:blipFill>
          <a:blip r:embed="rId3"/>
          <a:srcRect/>
          <a:stretch>
            <a:fillRect/>
          </a:stretch>
        </p:blipFill>
        <p:spPr bwMode="auto">
          <a:xfrm>
            <a:off x="533400" y="1159151"/>
            <a:ext cx="4040357" cy="5104303"/>
          </a:xfrm>
          <a:prstGeom prst="rect">
            <a:avLst/>
          </a:prstGeom>
          <a:noFill/>
          <a:ln w="9525">
            <a:noFill/>
            <a:round/>
            <a:headEnd/>
            <a:tailEnd/>
          </a:ln>
          <a:effectLst/>
        </p:spPr>
      </p:pic>
      <p:sp>
        <p:nvSpPr>
          <p:cNvPr id="3076" name="Text Box 4"/>
          <p:cNvSpPr txBox="1">
            <a:spLocks noChangeArrowheads="1"/>
          </p:cNvSpPr>
          <p:nvPr/>
        </p:nvSpPr>
        <p:spPr bwMode="auto">
          <a:xfrm>
            <a:off x="5028480" y="6497243"/>
            <a:ext cx="3918240" cy="231864"/>
          </a:xfrm>
          <a:prstGeom prst="rect">
            <a:avLst/>
          </a:prstGeom>
          <a:noFill/>
          <a:ln w="9525">
            <a:noFill/>
            <a:round/>
            <a:headEnd/>
            <a:tailEnd/>
          </a:ln>
          <a:effectLst/>
        </p:spPr>
        <p:txBody>
          <a:bodyPr lIns="0" tIns="0" rIns="0" bIns="0">
            <a:prstTxWarp prst="textNoShape">
              <a:avLst/>
            </a:prstTxWarp>
          </a:bodyPr>
          <a:lstStyle/>
          <a:p>
            <a:pPr>
              <a:tabLst>
                <a:tab pos="656650" algn="l"/>
                <a:tab pos="1313299" algn="l"/>
                <a:tab pos="1969949" algn="l"/>
                <a:tab pos="2626599" algn="l"/>
                <a:tab pos="3283248" algn="l"/>
              </a:tabLst>
            </a:pPr>
            <a:r>
              <a:rPr lang="en-GB" sz="1100" b="1" dirty="0" err="1">
                <a:solidFill>
                  <a:srgbClr val="000000"/>
                </a:solidFill>
                <a:latin typeface="Arial" pitchFamily="-110" charset="0"/>
                <a:ea typeface="msgothic" charset="0"/>
                <a:cs typeface="msgothic" charset="0"/>
              </a:rPr>
              <a:t>Gagliardo</a:t>
            </a:r>
            <a:r>
              <a:rPr lang="en-GB" sz="1100" b="1" dirty="0">
                <a:solidFill>
                  <a:srgbClr val="000000"/>
                </a:solidFill>
                <a:latin typeface="Arial" pitchFamily="-110" charset="0"/>
                <a:ea typeface="msgothic" charset="0"/>
                <a:cs typeface="msgothic" charset="0"/>
              </a:rPr>
              <a:t> A et al. J Exp Biol 2013</a:t>
            </a:r>
            <a:r>
              <a:rPr lang="en-GB" sz="1100" b="1" dirty="0" smtClean="0">
                <a:solidFill>
                  <a:srgbClr val="000000"/>
                </a:solidFill>
                <a:latin typeface="Arial" pitchFamily="-110" charset="0"/>
                <a:ea typeface="msgothic" charset="0"/>
                <a:cs typeface="msgothic" charset="0"/>
              </a:rPr>
              <a:t>; 216</a:t>
            </a:r>
            <a:r>
              <a:rPr lang="en-GB" sz="1100" b="1" dirty="0">
                <a:solidFill>
                  <a:srgbClr val="000000"/>
                </a:solidFill>
                <a:latin typeface="Arial" pitchFamily="-110" charset="0"/>
                <a:ea typeface="msgothic" charset="0"/>
                <a:cs typeface="msgothic" charset="0"/>
              </a:rPr>
              <a:t>:2798-2805</a:t>
            </a:r>
          </a:p>
        </p:txBody>
      </p:sp>
      <p:pic>
        <p:nvPicPr>
          <p:cNvPr id="7" name="Picture 3"/>
          <p:cNvPicPr>
            <a:picLocks noChangeAspect="1" noChangeArrowheads="1"/>
          </p:cNvPicPr>
          <p:nvPr/>
        </p:nvPicPr>
        <p:blipFill>
          <a:blip r:embed="rId4"/>
          <a:srcRect l="8878" b="35021"/>
          <a:stretch>
            <a:fillRect/>
          </a:stretch>
        </p:blipFill>
        <p:spPr bwMode="auto">
          <a:xfrm>
            <a:off x="4778236" y="1142694"/>
            <a:ext cx="3298964" cy="4928874"/>
          </a:xfrm>
          <a:prstGeom prst="rect">
            <a:avLst/>
          </a:prstGeom>
          <a:noFill/>
          <a:ln w="9525">
            <a:noFill/>
            <a:round/>
            <a:headEnd/>
            <a:tailEnd/>
          </a:ln>
          <a:effectLst/>
        </p:spPr>
      </p:pic>
      <p:sp>
        <p:nvSpPr>
          <p:cNvPr id="8" name="Rectangle 7"/>
          <p:cNvSpPr/>
          <p:nvPr/>
        </p:nvSpPr>
        <p:spPr>
          <a:xfrm>
            <a:off x="1253117" y="3163843"/>
            <a:ext cx="2903040" cy="329977"/>
          </a:xfrm>
          <a:prstGeom prst="rect">
            <a:avLst/>
          </a:prstGeom>
        </p:spPr>
        <p:txBody>
          <a:bodyPr wrap="square" lIns="82945" tIns="41473" rIns="82945" bIns="41473">
            <a:spAutoFit/>
          </a:bodyPr>
          <a:lstStyle/>
          <a:p>
            <a:r>
              <a:rPr lang="en-GB" sz="1600" dirty="0" smtClean="0">
                <a:solidFill>
                  <a:schemeClr val="bg1"/>
                </a:solidFill>
                <a:latin typeface="Arial" pitchFamily="-110" charset="0"/>
                <a:ea typeface="msgothic" charset="0"/>
                <a:cs typeface="msgothic" charset="0"/>
              </a:rPr>
              <a:t>unmanipulated </a:t>
            </a:r>
            <a:r>
              <a:rPr lang="en-GB" sz="1600" dirty="0">
                <a:solidFill>
                  <a:schemeClr val="bg1"/>
                </a:solidFill>
                <a:latin typeface="Arial" pitchFamily="-110" charset="0"/>
                <a:ea typeface="msgothic" charset="0"/>
                <a:cs typeface="msgothic" charset="0"/>
              </a:rPr>
              <a:t>control birds </a:t>
            </a:r>
            <a:endParaRPr lang="en-US" sz="1600" dirty="0">
              <a:solidFill>
                <a:schemeClr val="bg1"/>
              </a:solidFill>
            </a:endParaRPr>
          </a:p>
        </p:txBody>
      </p:sp>
      <p:sp>
        <p:nvSpPr>
          <p:cNvPr id="9" name="Rectangle 8"/>
          <p:cNvSpPr/>
          <p:nvPr/>
        </p:nvSpPr>
        <p:spPr>
          <a:xfrm>
            <a:off x="1253117" y="5401158"/>
            <a:ext cx="2903040" cy="329977"/>
          </a:xfrm>
          <a:prstGeom prst="rect">
            <a:avLst/>
          </a:prstGeom>
        </p:spPr>
        <p:txBody>
          <a:bodyPr wrap="square" lIns="82945" tIns="41473" rIns="82945" bIns="41473">
            <a:spAutoFit/>
          </a:bodyPr>
          <a:lstStyle/>
          <a:p>
            <a:r>
              <a:rPr lang="en-GB" sz="1600" dirty="0" smtClean="0">
                <a:solidFill>
                  <a:schemeClr val="bg1"/>
                </a:solidFill>
                <a:latin typeface="Arial" pitchFamily="-110" charset="0"/>
                <a:ea typeface="msgothic" charset="0"/>
                <a:cs typeface="msgothic" charset="0"/>
              </a:rPr>
              <a:t>birds with magnets</a:t>
            </a:r>
            <a:endParaRPr lang="en-US" sz="1600" dirty="0">
              <a:solidFill>
                <a:schemeClr val="bg1"/>
              </a:solidFill>
            </a:endParaRPr>
          </a:p>
        </p:txBody>
      </p:sp>
      <p:sp>
        <p:nvSpPr>
          <p:cNvPr id="10" name="Rectangle 9"/>
          <p:cNvSpPr/>
          <p:nvPr/>
        </p:nvSpPr>
        <p:spPr>
          <a:xfrm>
            <a:off x="6298877" y="3163843"/>
            <a:ext cx="1520640" cy="329977"/>
          </a:xfrm>
          <a:prstGeom prst="rect">
            <a:avLst/>
          </a:prstGeom>
        </p:spPr>
        <p:txBody>
          <a:bodyPr wrap="square" lIns="82945" tIns="41473" rIns="82945" bIns="41473">
            <a:spAutoFit/>
          </a:bodyPr>
          <a:lstStyle/>
          <a:p>
            <a:r>
              <a:rPr lang="en-GB" sz="1600" dirty="0" err="1" smtClean="0">
                <a:solidFill>
                  <a:schemeClr val="bg1"/>
                </a:solidFill>
                <a:latin typeface="Arial" pitchFamily="-110" charset="0"/>
                <a:ea typeface="msgothic" charset="0"/>
                <a:cs typeface="msgothic" charset="0"/>
              </a:rPr>
              <a:t>anosmic</a:t>
            </a:r>
            <a:r>
              <a:rPr lang="en-GB" sz="1600" dirty="0" smtClean="0">
                <a:solidFill>
                  <a:schemeClr val="bg1"/>
                </a:solidFill>
                <a:latin typeface="Arial" pitchFamily="-110" charset="0"/>
                <a:ea typeface="msgothic" charset="0"/>
                <a:cs typeface="msgothic" charset="0"/>
              </a:rPr>
              <a:t> birds</a:t>
            </a:r>
            <a:endParaRPr lang="en-US" sz="1600" dirty="0">
              <a:solidFill>
                <a:schemeClr val="bg1"/>
              </a:solidFill>
            </a:endParaRPr>
          </a:p>
        </p:txBody>
      </p:sp>
      <p:sp>
        <p:nvSpPr>
          <p:cNvPr id="11" name="Rectangle 10"/>
          <p:cNvSpPr/>
          <p:nvPr/>
        </p:nvSpPr>
        <p:spPr>
          <a:xfrm>
            <a:off x="6367997" y="5583297"/>
            <a:ext cx="1520640" cy="329977"/>
          </a:xfrm>
          <a:prstGeom prst="rect">
            <a:avLst/>
          </a:prstGeom>
        </p:spPr>
        <p:txBody>
          <a:bodyPr wrap="square" lIns="82945" tIns="41473" rIns="82945" bIns="41473">
            <a:spAutoFit/>
          </a:bodyPr>
          <a:lstStyle/>
          <a:p>
            <a:r>
              <a:rPr lang="en-GB" sz="1600" dirty="0" err="1" smtClean="0">
                <a:solidFill>
                  <a:schemeClr val="bg1"/>
                </a:solidFill>
                <a:latin typeface="Arial" pitchFamily="-110" charset="0"/>
                <a:ea typeface="msgothic" charset="0"/>
                <a:cs typeface="msgothic" charset="0"/>
              </a:rPr>
              <a:t>anosmic</a:t>
            </a:r>
            <a:r>
              <a:rPr lang="en-GB" sz="1600" dirty="0" smtClean="0">
                <a:solidFill>
                  <a:schemeClr val="bg1"/>
                </a:solidFill>
                <a:latin typeface="Arial" pitchFamily="-110" charset="0"/>
                <a:ea typeface="msgothic" charset="0"/>
                <a:cs typeface="msgothic" charset="0"/>
              </a:rPr>
              <a:t> birds</a:t>
            </a:r>
            <a:endParaRPr lang="en-US" sz="1600" dirty="0">
              <a:solidFill>
                <a:schemeClr val="bg1"/>
              </a:solidFill>
            </a:endParaRPr>
          </a:p>
        </p:txBody>
      </p:sp>
      <p:sp>
        <p:nvSpPr>
          <p:cNvPr id="12" name="TextBox 11"/>
          <p:cNvSpPr txBox="1"/>
          <p:nvPr/>
        </p:nvSpPr>
        <p:spPr>
          <a:xfrm>
            <a:off x="2232773" y="475690"/>
            <a:ext cx="4681967" cy="453088"/>
          </a:xfrm>
          <a:prstGeom prst="rect">
            <a:avLst/>
          </a:prstGeom>
          <a:noFill/>
        </p:spPr>
        <p:txBody>
          <a:bodyPr wrap="none" lIns="82945" tIns="41473" rIns="82945" bIns="41473" rtlCol="0">
            <a:spAutoFit/>
          </a:bodyPr>
          <a:lstStyle/>
          <a:p>
            <a:r>
              <a:rPr lang="en-US" sz="2400" dirty="0" smtClean="0"/>
              <a:t>Homing paths of Cory’s Shearwaters</a:t>
            </a:r>
            <a:endParaRPr lang="en-US" sz="2400" dirty="0"/>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6832</TotalTime>
  <Words>5045</Words>
  <Application>Microsoft Macintosh PowerPoint</Application>
  <PresentationFormat>On-screen Show (4:3)</PresentationFormat>
  <Paragraphs>283</Paragraphs>
  <Slides>81</Slides>
  <Notes>33</Notes>
  <HiddenSlides>0</HiddenSlides>
  <MMClips>0</MMClips>
  <ScaleCrop>false</ScaleCrop>
  <HeadingPairs>
    <vt:vector size="4" baseType="variant">
      <vt:variant>
        <vt:lpstr>Design Template</vt:lpstr>
      </vt:variant>
      <vt:variant>
        <vt:i4>1</vt:i4>
      </vt:variant>
      <vt:variant>
        <vt:lpstr>Slide Titles</vt:lpstr>
      </vt:variant>
      <vt:variant>
        <vt:i4>81</vt:i4>
      </vt:variant>
    </vt:vector>
  </HeadingPairs>
  <TitlesOfParts>
    <vt:vector size="82" baseType="lpstr">
      <vt:lpstr>Office Theme</vt:lpstr>
      <vt:lpstr>Animal Navigation</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vector>
  </TitlesOfParts>
  <Company>Florida International University</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Philip Stoddard</dc:creator>
  <cp:lastModifiedBy>Philip Stoddard</cp:lastModifiedBy>
  <cp:revision>208</cp:revision>
  <dcterms:created xsi:type="dcterms:W3CDTF">2015-12-08T15:49:32Z</dcterms:created>
  <dcterms:modified xsi:type="dcterms:W3CDTF">2015-12-08T15:56:56Z</dcterms:modified>
</cp:coreProperties>
</file>