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61" r:id="rId2"/>
    <p:sldId id="265" r:id="rId3"/>
    <p:sldId id="262" r:id="rId4"/>
    <p:sldId id="324" r:id="rId5"/>
    <p:sldId id="279" r:id="rId6"/>
    <p:sldId id="337" r:id="rId7"/>
    <p:sldId id="290" r:id="rId8"/>
    <p:sldId id="291" r:id="rId9"/>
    <p:sldId id="330" r:id="rId10"/>
    <p:sldId id="292" r:id="rId11"/>
    <p:sldId id="302" r:id="rId12"/>
    <p:sldId id="295" r:id="rId13"/>
    <p:sldId id="294" r:id="rId14"/>
    <p:sldId id="293" r:id="rId15"/>
    <p:sldId id="298" r:id="rId16"/>
    <p:sldId id="299" r:id="rId17"/>
    <p:sldId id="289" r:id="rId18"/>
    <p:sldId id="296" r:id="rId19"/>
    <p:sldId id="336" r:id="rId20"/>
    <p:sldId id="297" r:id="rId21"/>
    <p:sldId id="338" r:id="rId22"/>
    <p:sldId id="340" r:id="rId23"/>
    <p:sldId id="339" r:id="rId24"/>
    <p:sldId id="341" r:id="rId25"/>
    <p:sldId id="331" r:id="rId26"/>
    <p:sldId id="263" r:id="rId27"/>
    <p:sldId id="273" r:id="rId28"/>
    <p:sldId id="269" r:id="rId29"/>
    <p:sldId id="264" r:id="rId30"/>
    <p:sldId id="342" r:id="rId31"/>
    <p:sldId id="267" r:id="rId32"/>
    <p:sldId id="329" r:id="rId33"/>
    <p:sldId id="268" r:id="rId34"/>
    <p:sldId id="281" r:id="rId35"/>
    <p:sldId id="343" r:id="rId36"/>
    <p:sldId id="316" r:id="rId37"/>
    <p:sldId id="284" r:id="rId38"/>
    <p:sldId id="285" r:id="rId39"/>
    <p:sldId id="317" r:id="rId40"/>
    <p:sldId id="318" r:id="rId41"/>
    <p:sldId id="286" r:id="rId42"/>
    <p:sldId id="287" r:id="rId43"/>
    <p:sldId id="288" r:id="rId44"/>
    <p:sldId id="332" r:id="rId45"/>
    <p:sldId id="277" r:id="rId46"/>
    <p:sldId id="271" r:id="rId47"/>
    <p:sldId id="270" r:id="rId48"/>
    <p:sldId id="278" r:id="rId49"/>
    <p:sldId id="283" r:id="rId50"/>
    <p:sldId id="272" r:id="rId51"/>
    <p:sldId id="333" r:id="rId52"/>
    <p:sldId id="327" r:id="rId53"/>
    <p:sldId id="334" r:id="rId54"/>
    <p:sldId id="335"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BFF6B"/>
    <a:srgbClr val="FF7F8D"/>
    <a:srgbClr val="B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649F64-1662-254A-9D6D-89173FB7C252}" type="datetimeFigureOut">
              <a:rPr lang="en-US" smtClean="0"/>
              <a:pPr/>
              <a:t>2/28/17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42B77F-CC0F-A84B-AFF9-1A5F93A17EC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Times-Roman" charset="0"/>
              </a:rPr>
              <a:t>Figure 1. Social recognition in the </a:t>
            </a:r>
            <a:r>
              <a:rPr lang="en-US" sz="1200" dirty="0" err="1" smtClean="0">
                <a:latin typeface="Times-Roman" charset="0"/>
              </a:rPr>
              <a:t>oxytocin</a:t>
            </a:r>
            <a:r>
              <a:rPr lang="en-US" sz="1200" dirty="0" smtClean="0">
                <a:latin typeface="Times-Roman" charset="0"/>
              </a:rPr>
              <a:t> knockout mouse.</a:t>
            </a:r>
          </a:p>
          <a:p>
            <a:r>
              <a:rPr lang="en-US" sz="1200" dirty="0" smtClean="0">
                <a:latin typeface="Times-Roman" charset="0"/>
              </a:rPr>
              <a:t>Upper left: The graph illustrates the duration of olfactory</a:t>
            </a:r>
          </a:p>
          <a:p>
            <a:r>
              <a:rPr lang="en-US" sz="1200" dirty="0" smtClean="0">
                <a:latin typeface="Times-Roman" charset="0"/>
              </a:rPr>
              <a:t>investigation of a stimulus female mouse by a </a:t>
            </a:r>
            <a:r>
              <a:rPr lang="en-US" sz="1200" dirty="0" err="1" smtClean="0">
                <a:latin typeface="Times-Roman" charset="0"/>
              </a:rPr>
              <a:t>wildtype</a:t>
            </a:r>
            <a:r>
              <a:rPr lang="en-US" sz="1200" dirty="0" smtClean="0">
                <a:latin typeface="Times-Roman" charset="0"/>
              </a:rPr>
              <a:t> (open</a:t>
            </a:r>
          </a:p>
          <a:p>
            <a:r>
              <a:rPr lang="en-US" sz="1200" dirty="0" smtClean="0">
                <a:latin typeface="Times-Roman" charset="0"/>
              </a:rPr>
              <a:t>box) or </a:t>
            </a:r>
            <a:r>
              <a:rPr lang="en-US" sz="1200" dirty="0" err="1" smtClean="0">
                <a:latin typeface="Times-Roman" charset="0"/>
              </a:rPr>
              <a:t>oxytocin</a:t>
            </a:r>
            <a:r>
              <a:rPr lang="en-US" sz="1200" dirty="0" smtClean="0">
                <a:latin typeface="Times-Roman" charset="0"/>
              </a:rPr>
              <a:t> knockout mouse (filled box) after 4 repeated</a:t>
            </a:r>
          </a:p>
          <a:p>
            <a:r>
              <a:rPr lang="en-US" sz="1200" dirty="0" smtClean="0">
                <a:latin typeface="Times-Roman" charset="0"/>
              </a:rPr>
              <a:t>1-min exposures each separated by a 10-min interval. After the</a:t>
            </a:r>
          </a:p>
          <a:p>
            <a:r>
              <a:rPr lang="en-US" sz="1200" dirty="0" smtClean="0">
                <a:latin typeface="Times-Roman" charset="0"/>
              </a:rPr>
              <a:t>fourth trial, a novel female mouse was used as the stimulus</a:t>
            </a:r>
          </a:p>
          <a:p>
            <a:r>
              <a:rPr lang="en-US" sz="1200" dirty="0" smtClean="0">
                <a:latin typeface="Times-Roman" charset="0"/>
              </a:rPr>
              <a:t>animal. Note decline in investigation time in the </a:t>
            </a:r>
            <a:r>
              <a:rPr lang="en-US" sz="1200" dirty="0" err="1" smtClean="0">
                <a:latin typeface="Times-Roman" charset="0"/>
              </a:rPr>
              <a:t>wildtype</a:t>
            </a:r>
            <a:r>
              <a:rPr lang="en-US" sz="1200" dirty="0" smtClean="0">
                <a:latin typeface="Times-Roman" charset="0"/>
              </a:rPr>
              <a:t> but not</a:t>
            </a:r>
          </a:p>
          <a:p>
            <a:r>
              <a:rPr lang="en-US" sz="1200" dirty="0" smtClean="0">
                <a:latin typeface="Times-Roman" charset="0"/>
              </a:rPr>
              <a:t>the mutant mice. Upper right: The graph illustrates that both</a:t>
            </a:r>
          </a:p>
          <a:p>
            <a:r>
              <a:rPr lang="en-US" sz="1200" dirty="0" err="1" smtClean="0">
                <a:latin typeface="Times-Roman" charset="0"/>
              </a:rPr>
              <a:t>wildtype</a:t>
            </a:r>
            <a:r>
              <a:rPr lang="en-US" sz="1200" dirty="0" smtClean="0">
                <a:latin typeface="Times-Roman" charset="0"/>
              </a:rPr>
              <a:t> and OT knockout mice habituate to nonsocial olfactory</a:t>
            </a:r>
          </a:p>
          <a:p>
            <a:r>
              <a:rPr lang="en-US" sz="1200" dirty="0" smtClean="0">
                <a:latin typeface="Times-Roman" charset="0"/>
              </a:rPr>
              <a:t>stimuli, such as cotton balls scented with lemon or almond scent.</a:t>
            </a:r>
          </a:p>
          <a:p>
            <a:r>
              <a:rPr lang="en-US" sz="1200" dirty="0" smtClean="0">
                <a:latin typeface="Times-Roman" charset="0"/>
              </a:rPr>
              <a:t>Lower left: Receptor autoradiography illustrating the distribution</a:t>
            </a:r>
          </a:p>
          <a:p>
            <a:r>
              <a:rPr lang="en-US" sz="1200" dirty="0" smtClean="0">
                <a:latin typeface="Times-Roman" charset="0"/>
              </a:rPr>
              <a:t>of OT receptors in mouse brain. Note the high density of</a:t>
            </a:r>
          </a:p>
          <a:p>
            <a:r>
              <a:rPr lang="en-US" sz="1200" dirty="0" smtClean="0">
                <a:latin typeface="Times-Roman" charset="0"/>
              </a:rPr>
              <a:t>receptors in the medial nucleus of the </a:t>
            </a:r>
            <a:r>
              <a:rPr lang="en-US" sz="1200" dirty="0" err="1" smtClean="0">
                <a:latin typeface="Times-Roman" charset="0"/>
              </a:rPr>
              <a:t>amygdala</a:t>
            </a:r>
            <a:r>
              <a:rPr lang="en-US" sz="1200" dirty="0" smtClean="0">
                <a:latin typeface="Times-Roman" charset="0"/>
              </a:rPr>
              <a:t> (</a:t>
            </a:r>
            <a:r>
              <a:rPr lang="en-US" sz="1200" dirty="0" err="1" smtClean="0">
                <a:latin typeface="Times-Roman" charset="0"/>
              </a:rPr>
              <a:t>MeA</a:t>
            </a:r>
            <a:r>
              <a:rPr lang="en-US" sz="1200" dirty="0" smtClean="0">
                <a:latin typeface="Times-Roman" charset="0"/>
              </a:rPr>
              <a:t>). The box</a:t>
            </a:r>
          </a:p>
          <a:p>
            <a:r>
              <a:rPr lang="en-US" sz="1200" dirty="0" smtClean="0">
                <a:latin typeface="Times-Roman" charset="0"/>
              </a:rPr>
              <a:t>indicates the region shown in the following photomicrographs.</a:t>
            </a:r>
          </a:p>
          <a:p>
            <a:r>
              <a:rPr lang="en-US" sz="1200" dirty="0" smtClean="0">
                <a:latin typeface="Times-Roman" charset="0"/>
              </a:rPr>
              <a:t>Lower right: Fos immunoreactivity in the medial </a:t>
            </a:r>
            <a:r>
              <a:rPr lang="en-US" sz="1200" dirty="0" err="1" smtClean="0">
                <a:latin typeface="Times-Roman" charset="0"/>
              </a:rPr>
              <a:t>amygdala</a:t>
            </a:r>
            <a:r>
              <a:rPr lang="en-US" sz="1200" dirty="0" smtClean="0">
                <a:latin typeface="Times-Roman" charset="0"/>
              </a:rPr>
              <a:t> of</a:t>
            </a:r>
          </a:p>
          <a:p>
            <a:r>
              <a:rPr lang="en-US" sz="1200" dirty="0" err="1" smtClean="0">
                <a:latin typeface="Times-Roman" charset="0"/>
              </a:rPr>
              <a:t>wildtype</a:t>
            </a:r>
            <a:r>
              <a:rPr lang="en-US" sz="1200" dirty="0" smtClean="0">
                <a:latin typeface="Times-Roman" charset="0"/>
              </a:rPr>
              <a:t> (WT, left panel) and OT knockout (OTKO, right panel)</a:t>
            </a:r>
          </a:p>
          <a:p>
            <a:r>
              <a:rPr lang="en-US" sz="1200" dirty="0" smtClean="0">
                <a:latin typeface="Times-Roman" charset="0"/>
              </a:rPr>
              <a:t>mice after a 90-sec social exposure. </a:t>
            </a:r>
            <a:r>
              <a:rPr lang="en-US" sz="1200" dirty="0" err="1" smtClean="0">
                <a:latin typeface="Times-Roman" charset="0"/>
              </a:rPr>
              <a:t>Wildtype</a:t>
            </a:r>
            <a:r>
              <a:rPr lang="en-US" sz="1200" dirty="0" smtClean="0">
                <a:latin typeface="Times-Roman" charset="0"/>
              </a:rPr>
              <a:t> mice show a</a:t>
            </a:r>
          </a:p>
          <a:p>
            <a:r>
              <a:rPr lang="en-US" sz="1200" dirty="0" smtClean="0">
                <a:latin typeface="Times-Roman" charset="0"/>
              </a:rPr>
              <a:t>significant induction of Fos positive cells in the region compared</a:t>
            </a:r>
          </a:p>
          <a:p>
            <a:r>
              <a:rPr lang="en-US" sz="1200" dirty="0" smtClean="0">
                <a:latin typeface="Times-Roman" charset="0"/>
              </a:rPr>
              <a:t>with unexposed animals, whereas OT knockout mice fail to show</a:t>
            </a:r>
          </a:p>
          <a:p>
            <a:r>
              <a:rPr lang="en-US" sz="1200" dirty="0" smtClean="0">
                <a:latin typeface="Times-Roman" charset="0"/>
              </a:rPr>
              <a:t>a Fos induction after a social exposure. Adapted from Ferguson</a:t>
            </a:r>
          </a:p>
          <a:p>
            <a:r>
              <a:rPr lang="en-US" sz="1200" dirty="0" smtClean="0">
                <a:latin typeface="Times-Roman" charset="0"/>
              </a:rPr>
              <a:t>et al, 2000 and Ferguson et al, 2001.</a:t>
            </a:r>
          </a:p>
          <a:p>
            <a:endParaRPr lang="en-US" dirty="0"/>
          </a:p>
        </p:txBody>
      </p:sp>
      <p:sp>
        <p:nvSpPr>
          <p:cNvPr id="4" name="Slide Number Placeholder 3"/>
          <p:cNvSpPr>
            <a:spLocks noGrp="1"/>
          </p:cNvSpPr>
          <p:nvPr>
            <p:ph type="sldNum" sz="quarter" idx="10"/>
          </p:nvPr>
        </p:nvSpPr>
        <p:spPr/>
        <p:txBody>
          <a:bodyPr/>
          <a:lstStyle/>
          <a:p>
            <a:fld id="{2242B77F-CC0F-A84B-AFF9-1A5F93A17EC4}"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dirty="0" smtClean="0"/>
          </a:p>
        </p:txBody>
      </p:sp>
      <p:sp>
        <p:nvSpPr>
          <p:cNvPr id="4" name="Slide Number Placeholder 3"/>
          <p:cNvSpPr>
            <a:spLocks noGrp="1"/>
          </p:cNvSpPr>
          <p:nvPr>
            <p:ph type="sldNum" sz="quarter" idx="10"/>
          </p:nvPr>
        </p:nvSpPr>
        <p:spPr/>
        <p:txBody>
          <a:bodyPr/>
          <a:lstStyle/>
          <a:p>
            <a:fld id="{2242B77F-CC0F-A84B-AFF9-1A5F93A17EC4}" type="slidenum">
              <a:rPr lang="en-US" smtClean="0"/>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dirty="0" smtClean="0"/>
          </a:p>
        </p:txBody>
      </p:sp>
      <p:sp>
        <p:nvSpPr>
          <p:cNvPr id="4" name="Slide Number Placeholder 3"/>
          <p:cNvSpPr>
            <a:spLocks noGrp="1"/>
          </p:cNvSpPr>
          <p:nvPr>
            <p:ph type="sldNum" sz="quarter" idx="10"/>
          </p:nvPr>
        </p:nvSpPr>
        <p:spPr/>
        <p:txBody>
          <a:bodyPr/>
          <a:lstStyle/>
          <a:p>
            <a:fld id="{2242B77F-CC0F-A84B-AFF9-1A5F93A17EC4}" type="slidenum">
              <a:rPr lang="en-US" smtClean="0"/>
              <a:pPr/>
              <a:t>53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dirty="0" smtClean="0"/>
          </a:p>
        </p:txBody>
      </p:sp>
      <p:sp>
        <p:nvSpPr>
          <p:cNvPr id="4" name="Slide Number Placeholder 3"/>
          <p:cNvSpPr>
            <a:spLocks noGrp="1"/>
          </p:cNvSpPr>
          <p:nvPr>
            <p:ph type="sldNum" sz="quarter" idx="10"/>
          </p:nvPr>
        </p:nvSpPr>
        <p:spPr/>
        <p:txBody>
          <a:bodyPr/>
          <a:lstStyle/>
          <a:p>
            <a:fld id="{2242B77F-CC0F-A84B-AFF9-1A5F93A17EC4}" type="slidenum">
              <a:rPr lang="en-US" smtClean="0"/>
              <a:pPr/>
              <a:t>54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C52E8A-C9FB-B04C-9712-8EC5E0318224}" type="datetimeFigureOut">
              <a:rPr lang="en-US" smtClean="0"/>
              <a:pPr/>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52E8A-C9FB-B04C-9712-8EC5E0318224}" type="datetimeFigureOut">
              <a:rPr lang="en-US" smtClean="0"/>
              <a:pPr/>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52E8A-C9FB-B04C-9712-8EC5E0318224}" type="datetimeFigureOut">
              <a:rPr lang="en-US" smtClean="0"/>
              <a:pPr/>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52E8A-C9FB-B04C-9712-8EC5E0318224}" type="datetimeFigureOut">
              <a:rPr lang="en-US" smtClean="0"/>
              <a:pPr/>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C52E8A-C9FB-B04C-9712-8EC5E0318224}" type="datetimeFigureOut">
              <a:rPr lang="en-US" smtClean="0"/>
              <a:pPr/>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C52E8A-C9FB-B04C-9712-8EC5E0318224}" type="datetimeFigureOut">
              <a:rPr lang="en-US" smtClean="0"/>
              <a:pPr/>
              <a:t>2/28/17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C52E8A-C9FB-B04C-9712-8EC5E0318224}" type="datetimeFigureOut">
              <a:rPr lang="en-US" smtClean="0"/>
              <a:pPr/>
              <a:t>2/28/17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C52E8A-C9FB-B04C-9712-8EC5E0318224}" type="datetimeFigureOut">
              <a:rPr lang="en-US" smtClean="0"/>
              <a:pPr/>
              <a:t>2/28/17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52E8A-C9FB-B04C-9712-8EC5E0318224}" type="datetimeFigureOut">
              <a:rPr lang="en-US" smtClean="0"/>
              <a:pPr/>
              <a:t>2/28/17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52E8A-C9FB-B04C-9712-8EC5E0318224}" type="datetimeFigureOut">
              <a:rPr lang="en-US" smtClean="0"/>
              <a:pPr/>
              <a:t>2/28/17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52E8A-C9FB-B04C-9712-8EC5E0318224}" type="datetimeFigureOut">
              <a:rPr lang="en-US" smtClean="0"/>
              <a:pPr/>
              <a:t>2/28/17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3EC52-A50C-164A-AA25-2452471FE4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52E8A-C9FB-B04C-9712-8EC5E0318224}" type="datetimeFigureOut">
              <a:rPr lang="en-US" smtClean="0"/>
              <a:pPr/>
              <a:t>2/28/17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3EC52-A50C-164A-AA25-2452471FE4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 Id="rId3" Type="http://schemas.openxmlformats.org/officeDocument/2006/relationships/image" Target="../media/image2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42.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 Id="rId3"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smtClean="0"/>
              <a:t>LOVE, EMPATHY, AGGRESSION, &amp; DRUGS</a:t>
            </a:r>
            <a:br>
              <a:rPr lang="en-US" b="0" cap="none" dirty="0" smtClean="0"/>
            </a:br>
            <a:r>
              <a:rPr lang="en-US" sz="2667" b="0" cap="none" dirty="0" smtClean="0"/>
              <a:t>neurochemistry of behavior</a:t>
            </a:r>
            <a:endParaRPr lang="en-US" sz="2667" b="0" cap="none" dirty="0"/>
          </a:p>
        </p:txBody>
      </p:sp>
      <p:sp>
        <p:nvSpPr>
          <p:cNvPr id="3" name="Text Placeholder 2"/>
          <p:cNvSpPr>
            <a:spLocks noGrp="1"/>
          </p:cNvSpPr>
          <p:nvPr>
            <p:ph type="body" idx="1"/>
          </p:nvPr>
        </p:nvSpPr>
        <p:spPr/>
        <p:txBody>
          <a:bodyPr/>
          <a:lstStyle/>
          <a:p>
            <a:r>
              <a:rPr lang="en-US" dirty="0" smtClean="0"/>
              <a:t>Philip Stoddard</a:t>
            </a:r>
          </a:p>
          <a:p>
            <a:r>
              <a:rPr lang="en-US" dirty="0" smtClean="0"/>
              <a:t>Department of Biological Sciences</a:t>
            </a:r>
          </a:p>
          <a:p>
            <a:r>
              <a:rPr lang="en-US" dirty="0" smtClean="0"/>
              <a:t>Florida International University</a:t>
            </a:r>
          </a:p>
        </p:txBody>
      </p:sp>
      <p:pic>
        <p:nvPicPr>
          <p:cNvPr id="4" name="Picture 3" descr="swallow fish logo.jpg"/>
          <p:cNvPicPr>
            <a:picLocks noChangeAspect="1"/>
          </p:cNvPicPr>
          <p:nvPr/>
        </p:nvPicPr>
        <p:blipFill>
          <a:blip r:embed="rId2"/>
          <a:stretch>
            <a:fillRect/>
          </a:stretch>
        </p:blipFill>
        <p:spPr>
          <a:xfrm>
            <a:off x="4571999" y="3505200"/>
            <a:ext cx="948267" cy="838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630362"/>
          </a:xfrm>
        </p:spPr>
        <p:txBody>
          <a:bodyPr>
            <a:noAutofit/>
          </a:bodyPr>
          <a:lstStyle/>
          <a:p>
            <a:r>
              <a:rPr lang="en-US" sz="2800" dirty="0" smtClean="0"/>
              <a:t>Partner preference in prairie voles is mediated by</a:t>
            </a:r>
            <a:br>
              <a:rPr lang="en-US" sz="2800" dirty="0" smtClean="0"/>
            </a:br>
            <a:r>
              <a:rPr lang="en-US" sz="2800" dirty="0" smtClean="0"/>
              <a:t>Vasopressin (AVT) in males</a:t>
            </a:r>
            <a:br>
              <a:rPr lang="en-US" sz="2800" dirty="0" smtClean="0"/>
            </a:br>
            <a:r>
              <a:rPr lang="en-US" sz="2800" dirty="0" err="1" smtClean="0"/>
              <a:t>Oxytocin</a:t>
            </a:r>
            <a:r>
              <a:rPr lang="en-US" sz="2800" dirty="0" smtClean="0"/>
              <a:t> (OT) in females</a:t>
            </a:r>
            <a:endParaRPr lang="en-US" sz="2800" dirty="0"/>
          </a:p>
        </p:txBody>
      </p:sp>
      <p:pic>
        <p:nvPicPr>
          <p:cNvPr id="4" name="Content Placeholder 3" descr="Insel &amp; Young 2000 fig 1.gif"/>
          <p:cNvPicPr>
            <a:picLocks noGrp="1" noChangeAspect="1"/>
          </p:cNvPicPr>
          <p:nvPr>
            <p:ph idx="1"/>
          </p:nvPr>
        </p:nvPicPr>
        <p:blipFill>
          <a:blip r:embed="rId2">
            <a:clrChange>
              <a:clrFrom>
                <a:srgbClr val="FFFFFF"/>
              </a:clrFrom>
              <a:clrTo>
                <a:srgbClr val="FFFFFF">
                  <a:alpha val="0"/>
                </a:srgbClr>
              </a:clrTo>
            </a:clrChange>
          </a:blip>
          <a:srcRect l="-222" r="1100"/>
          <a:stretch>
            <a:fillRect/>
          </a:stretch>
        </p:blipFill>
        <p:spPr>
          <a:xfrm>
            <a:off x="381000" y="2179637"/>
            <a:ext cx="5715000" cy="4525963"/>
          </a:xfrm>
        </p:spPr>
      </p:pic>
      <p:sp>
        <p:nvSpPr>
          <p:cNvPr id="5" name="TextBox 4"/>
          <p:cNvSpPr txBox="1"/>
          <p:nvPr/>
        </p:nvSpPr>
        <p:spPr>
          <a:xfrm>
            <a:off x="6477000" y="3276600"/>
            <a:ext cx="2286000" cy="2031325"/>
          </a:xfrm>
          <a:prstGeom prst="rect">
            <a:avLst/>
          </a:prstGeom>
          <a:noFill/>
        </p:spPr>
        <p:txBody>
          <a:bodyPr wrap="square" rtlCol="0">
            <a:spAutoFit/>
          </a:bodyPr>
          <a:lstStyle/>
          <a:p>
            <a:r>
              <a:rPr lang="en-US" dirty="0" smtClean="0"/>
              <a:t>OTA = </a:t>
            </a:r>
            <a:r>
              <a:rPr lang="en-US" dirty="0" err="1" smtClean="0"/>
              <a:t>oxytocin</a:t>
            </a:r>
            <a:r>
              <a:rPr lang="en-US" dirty="0" smtClean="0"/>
              <a:t> receptor antagonist</a:t>
            </a:r>
          </a:p>
          <a:p>
            <a:endParaRPr lang="en-US" dirty="0" smtClean="0"/>
          </a:p>
          <a:p>
            <a:r>
              <a:rPr lang="en-US" dirty="0" smtClean="0"/>
              <a:t>V1A = vasopressin 1A receptor antagonist</a:t>
            </a:r>
          </a:p>
          <a:p>
            <a:endParaRPr lang="en-US" dirty="0" smtClean="0"/>
          </a:p>
          <a:p>
            <a:r>
              <a:rPr lang="en-US" dirty="0" smtClean="0"/>
              <a:t>CSF = saline control</a:t>
            </a:r>
            <a:endParaRPr lang="en-US" dirty="0"/>
          </a:p>
        </p:txBody>
      </p:sp>
      <p:sp>
        <p:nvSpPr>
          <p:cNvPr id="6" name="TextBox 5"/>
          <p:cNvSpPr txBox="1"/>
          <p:nvPr/>
        </p:nvSpPr>
        <p:spPr>
          <a:xfrm>
            <a:off x="7141657" y="6383923"/>
            <a:ext cx="1773743" cy="338554"/>
          </a:xfrm>
          <a:prstGeom prst="rect">
            <a:avLst/>
          </a:prstGeom>
          <a:noFill/>
        </p:spPr>
        <p:txBody>
          <a:bodyPr wrap="none" rtlCol="0">
            <a:spAutoFit/>
          </a:bodyPr>
          <a:lstStyle/>
          <a:p>
            <a:r>
              <a:rPr lang="en-US" sz="1600" dirty="0" smtClean="0"/>
              <a:t>Insel &amp; Young 2000</a:t>
            </a:r>
            <a:endParaRPr lang="en-U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volebrain.jpg                                                  000595D1Zot                            ABA77348:"/>
          <p:cNvPicPr>
            <a:picLocks noChangeAspect="1" noChangeArrowheads="1"/>
          </p:cNvPicPr>
          <p:nvPr/>
        </p:nvPicPr>
        <p:blipFill>
          <a:blip r:embed="rId2">
            <a:clrChange>
              <a:clrFrom>
                <a:srgbClr val="000000"/>
              </a:clrFrom>
              <a:clrTo>
                <a:srgbClr val="000000">
                  <a:alpha val="0"/>
                </a:srgbClr>
              </a:clrTo>
            </a:clrChange>
          </a:blip>
          <a:srcRect l="19940" t="21577" r="19087" b="8736"/>
          <a:stretch>
            <a:fillRect/>
          </a:stretch>
        </p:blipFill>
        <p:spPr bwMode="auto">
          <a:xfrm>
            <a:off x="228600" y="1287349"/>
            <a:ext cx="4495800" cy="3848257"/>
          </a:xfrm>
          <a:prstGeom prst="rect">
            <a:avLst/>
          </a:prstGeom>
          <a:noFill/>
        </p:spPr>
      </p:pic>
      <p:sp>
        <p:nvSpPr>
          <p:cNvPr id="6" name="TextBox 5"/>
          <p:cNvSpPr txBox="1"/>
          <p:nvPr/>
        </p:nvSpPr>
        <p:spPr>
          <a:xfrm>
            <a:off x="513316" y="203776"/>
            <a:ext cx="1848884" cy="1077218"/>
          </a:xfrm>
          <a:prstGeom prst="rect">
            <a:avLst/>
          </a:prstGeom>
          <a:noFill/>
        </p:spPr>
        <p:txBody>
          <a:bodyPr wrap="none" rtlCol="0">
            <a:spAutoFit/>
          </a:bodyPr>
          <a:lstStyle/>
          <a:p>
            <a:pPr algn="ctr"/>
            <a:r>
              <a:rPr lang="en-US" sz="2800" dirty="0" smtClean="0"/>
              <a:t>Prairie Vole</a:t>
            </a:r>
            <a:br>
              <a:rPr lang="en-US" sz="2800" dirty="0" smtClean="0"/>
            </a:br>
            <a:r>
              <a:rPr lang="en-US" dirty="0" smtClean="0"/>
              <a:t>socially </a:t>
            </a:r>
          </a:p>
          <a:p>
            <a:pPr algn="ctr"/>
            <a:r>
              <a:rPr lang="en-US" dirty="0" smtClean="0"/>
              <a:t>monogamous</a:t>
            </a:r>
            <a:endParaRPr lang="en-US" dirty="0"/>
          </a:p>
        </p:txBody>
      </p:sp>
      <p:sp>
        <p:nvSpPr>
          <p:cNvPr id="7" name="TextBox 6"/>
          <p:cNvSpPr txBox="1"/>
          <p:nvPr/>
        </p:nvSpPr>
        <p:spPr>
          <a:xfrm>
            <a:off x="2438400" y="190381"/>
            <a:ext cx="2241795" cy="800219"/>
          </a:xfrm>
          <a:prstGeom prst="rect">
            <a:avLst/>
          </a:prstGeom>
          <a:noFill/>
        </p:spPr>
        <p:txBody>
          <a:bodyPr wrap="none" rtlCol="0">
            <a:spAutoFit/>
          </a:bodyPr>
          <a:lstStyle/>
          <a:p>
            <a:pPr algn="ctr"/>
            <a:r>
              <a:rPr lang="en-US" sz="2800" dirty="0" smtClean="0"/>
              <a:t>Montane Vole</a:t>
            </a:r>
          </a:p>
          <a:p>
            <a:pPr algn="ctr"/>
            <a:r>
              <a:rPr lang="en-US" dirty="0" smtClean="0"/>
              <a:t>polygamous</a:t>
            </a:r>
          </a:p>
        </p:txBody>
      </p:sp>
      <p:sp>
        <p:nvSpPr>
          <p:cNvPr id="11" name="TextBox 10"/>
          <p:cNvSpPr txBox="1"/>
          <p:nvPr/>
        </p:nvSpPr>
        <p:spPr>
          <a:xfrm>
            <a:off x="4599809" y="2806005"/>
            <a:ext cx="1374144" cy="1569660"/>
          </a:xfrm>
          <a:prstGeom prst="rect">
            <a:avLst/>
          </a:prstGeom>
          <a:noFill/>
        </p:spPr>
        <p:txBody>
          <a:bodyPr wrap="none" rtlCol="0">
            <a:spAutoFit/>
          </a:bodyPr>
          <a:lstStyle/>
          <a:p>
            <a:r>
              <a:rPr lang="en-US" sz="2400" dirty="0" smtClean="0">
                <a:solidFill>
                  <a:schemeClr val="tx2"/>
                </a:solidFill>
              </a:rPr>
              <a:t>vasotocin </a:t>
            </a:r>
          </a:p>
          <a:p>
            <a:r>
              <a:rPr lang="en-US" sz="2400" dirty="0" smtClean="0">
                <a:solidFill>
                  <a:schemeClr val="tx2"/>
                </a:solidFill>
              </a:rPr>
              <a:t>AVP1AR </a:t>
            </a:r>
            <a:br>
              <a:rPr lang="en-US" sz="2400" dirty="0" smtClean="0">
                <a:solidFill>
                  <a:schemeClr val="tx2"/>
                </a:solidFill>
              </a:rPr>
            </a:br>
            <a:r>
              <a:rPr lang="en-US" sz="2400" dirty="0" smtClean="0">
                <a:solidFill>
                  <a:schemeClr val="tx2"/>
                </a:solidFill>
              </a:rPr>
              <a:t>receptor </a:t>
            </a:r>
          </a:p>
          <a:p>
            <a:r>
              <a:rPr lang="en-US" sz="2400" dirty="0" smtClean="0">
                <a:solidFill>
                  <a:schemeClr val="tx2"/>
                </a:solidFill>
              </a:rPr>
              <a:t>binding</a:t>
            </a:r>
            <a:endParaRPr lang="en-US" sz="2400" dirty="0">
              <a:solidFill>
                <a:schemeClr val="tx2"/>
              </a:solidFill>
            </a:endParaRPr>
          </a:p>
        </p:txBody>
      </p:sp>
      <p:pic>
        <p:nvPicPr>
          <p:cNvPr id="12" name="Picture 11" descr="V1a genes prairie &amp; montane.jpg"/>
          <p:cNvPicPr>
            <a:picLocks noChangeAspect="1"/>
          </p:cNvPicPr>
          <p:nvPr/>
        </p:nvPicPr>
        <p:blipFill>
          <a:blip r:embed="rId3">
            <a:clrChange>
              <a:clrFrom>
                <a:srgbClr val="FFFFFF"/>
              </a:clrFrom>
              <a:clrTo>
                <a:srgbClr val="FFFFFF">
                  <a:alpha val="0"/>
                </a:srgbClr>
              </a:clrTo>
            </a:clrChange>
          </a:blip>
          <a:srcRect l="14959"/>
          <a:stretch>
            <a:fillRect/>
          </a:stretch>
        </p:blipFill>
        <p:spPr>
          <a:xfrm>
            <a:off x="3733800" y="5608260"/>
            <a:ext cx="4864100" cy="1124459"/>
          </a:xfrm>
          <a:prstGeom prst="rect">
            <a:avLst/>
          </a:prstGeom>
        </p:spPr>
      </p:pic>
      <p:sp>
        <p:nvSpPr>
          <p:cNvPr id="13" name="TextBox 12"/>
          <p:cNvSpPr txBox="1"/>
          <p:nvPr/>
        </p:nvSpPr>
        <p:spPr>
          <a:xfrm>
            <a:off x="4465982" y="4800600"/>
            <a:ext cx="4297020" cy="830997"/>
          </a:xfrm>
          <a:prstGeom prst="rect">
            <a:avLst/>
          </a:prstGeom>
          <a:noFill/>
        </p:spPr>
        <p:txBody>
          <a:bodyPr wrap="none" rtlCol="0">
            <a:spAutoFit/>
          </a:bodyPr>
          <a:lstStyle/>
          <a:p>
            <a:pPr algn="r"/>
            <a:r>
              <a:rPr lang="en-US" sz="2400" dirty="0" smtClean="0">
                <a:solidFill>
                  <a:schemeClr val="tx2"/>
                </a:solidFill>
              </a:rPr>
              <a:t>microsatellite difference </a:t>
            </a:r>
          </a:p>
          <a:p>
            <a:pPr algn="r"/>
            <a:r>
              <a:rPr lang="en-US" sz="2400" dirty="0" smtClean="0">
                <a:solidFill>
                  <a:schemeClr val="tx2"/>
                </a:solidFill>
              </a:rPr>
              <a:t>in promoter region AVP1AR gene</a:t>
            </a:r>
            <a:endParaRPr lang="en-US" sz="2400" dirty="0">
              <a:solidFill>
                <a:schemeClr val="tx2"/>
              </a:solidFill>
            </a:endParaRPr>
          </a:p>
        </p:txBody>
      </p:sp>
      <p:sp>
        <p:nvSpPr>
          <p:cNvPr id="14" name="TextBox 13"/>
          <p:cNvSpPr txBox="1"/>
          <p:nvPr/>
        </p:nvSpPr>
        <p:spPr>
          <a:xfrm>
            <a:off x="2133600" y="5638800"/>
            <a:ext cx="1611138" cy="461665"/>
          </a:xfrm>
          <a:prstGeom prst="rect">
            <a:avLst/>
          </a:prstGeom>
          <a:noFill/>
        </p:spPr>
        <p:txBody>
          <a:bodyPr wrap="none" rtlCol="0">
            <a:spAutoFit/>
          </a:bodyPr>
          <a:lstStyle/>
          <a:p>
            <a:pPr algn="r"/>
            <a:r>
              <a:rPr lang="en-US" sz="2400" dirty="0" smtClean="0"/>
              <a:t>Prairie Vole</a:t>
            </a:r>
            <a:endParaRPr lang="en-US" sz="2400" dirty="0"/>
          </a:p>
        </p:txBody>
      </p:sp>
      <p:sp>
        <p:nvSpPr>
          <p:cNvPr id="15" name="TextBox 14"/>
          <p:cNvSpPr txBox="1"/>
          <p:nvPr/>
        </p:nvSpPr>
        <p:spPr>
          <a:xfrm>
            <a:off x="1785887" y="6243935"/>
            <a:ext cx="1947919" cy="461665"/>
          </a:xfrm>
          <a:prstGeom prst="rect">
            <a:avLst/>
          </a:prstGeom>
          <a:noFill/>
        </p:spPr>
        <p:txBody>
          <a:bodyPr wrap="none" rtlCol="0">
            <a:spAutoFit/>
          </a:bodyPr>
          <a:lstStyle/>
          <a:p>
            <a:pPr algn="r"/>
            <a:r>
              <a:rPr lang="en-US" sz="2400" dirty="0" smtClean="0"/>
              <a:t>Montane Vole</a:t>
            </a:r>
            <a:endParaRPr lang="en-US" sz="2400" dirty="0"/>
          </a:p>
        </p:txBody>
      </p:sp>
      <p:pic>
        <p:nvPicPr>
          <p:cNvPr id="16" name="Picture 15"/>
          <p:cNvPicPr>
            <a:picLocks noChangeAspect="1" noChangeArrowheads="1"/>
          </p:cNvPicPr>
          <p:nvPr/>
        </p:nvPicPr>
        <p:blipFill>
          <a:blip r:embed="rId4">
            <a:clrChange>
              <a:clrFrom>
                <a:srgbClr val="FFFFF0"/>
              </a:clrFrom>
              <a:clrTo>
                <a:srgbClr val="FFFFF0">
                  <a:alpha val="0"/>
                </a:srgbClr>
              </a:clrTo>
            </a:clrChange>
          </a:blip>
          <a:srcRect l="39377" t="6209" r="31179" b="47651"/>
          <a:stretch>
            <a:fillRect/>
          </a:stretch>
        </p:blipFill>
        <p:spPr bwMode="auto">
          <a:xfrm>
            <a:off x="6096000" y="1219200"/>
            <a:ext cx="2734423" cy="2549021"/>
          </a:xfrm>
          <a:prstGeom prst="rect">
            <a:avLst/>
          </a:prstGeom>
          <a:noFill/>
          <a:ln w="9525">
            <a:noFill/>
            <a:miter lim="800000"/>
            <a:headEnd/>
            <a:tailEnd/>
          </a:ln>
          <a:effectLst/>
        </p:spPr>
      </p:pic>
      <p:sp>
        <p:nvSpPr>
          <p:cNvPr id="17" name="TextBox 16"/>
          <p:cNvSpPr txBox="1"/>
          <p:nvPr/>
        </p:nvSpPr>
        <p:spPr>
          <a:xfrm>
            <a:off x="6566372" y="379408"/>
            <a:ext cx="2272828" cy="830997"/>
          </a:xfrm>
          <a:prstGeom prst="rect">
            <a:avLst/>
          </a:prstGeom>
          <a:noFill/>
        </p:spPr>
        <p:txBody>
          <a:bodyPr wrap="none" rtlCol="0">
            <a:spAutoFit/>
          </a:bodyPr>
          <a:lstStyle/>
          <a:p>
            <a:pPr algn="ctr"/>
            <a:r>
              <a:rPr lang="en-US" sz="2400" dirty="0" smtClean="0">
                <a:solidFill>
                  <a:schemeClr val="tx2"/>
                </a:solidFill>
              </a:rPr>
              <a:t>vasotocin effects </a:t>
            </a:r>
          </a:p>
          <a:p>
            <a:pPr algn="ctr"/>
            <a:r>
              <a:rPr lang="en-US" sz="2400" dirty="0" smtClean="0">
                <a:solidFill>
                  <a:schemeClr val="tx2"/>
                </a:solidFill>
              </a:rPr>
              <a:t>in males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AVP1AR </a:t>
            </a:r>
            <a:r>
              <a:rPr lang="en-US" sz="3600" dirty="0" err="1" smtClean="0"/>
              <a:t>transgene</a:t>
            </a:r>
            <a:r>
              <a:rPr lang="en-US" sz="3600" dirty="0" smtClean="0"/>
              <a:t> changes social behavior</a:t>
            </a:r>
            <a:br>
              <a:rPr lang="en-US" sz="3600" dirty="0" smtClean="0"/>
            </a:br>
            <a:r>
              <a:rPr lang="en-US" sz="3600" dirty="0" smtClean="0"/>
              <a:t>by changing expression location</a:t>
            </a:r>
            <a:endParaRPr lang="en-US" sz="3600" dirty="0"/>
          </a:p>
        </p:txBody>
      </p:sp>
      <p:pic>
        <p:nvPicPr>
          <p:cNvPr id="4" name="Content Placeholder 3" descr="Insel &amp; Young 2000 fig 3.gif"/>
          <p:cNvPicPr>
            <a:picLocks noGrp="1" noChangeAspect="1"/>
          </p:cNvPicPr>
          <p:nvPr>
            <p:ph idx="1"/>
          </p:nvPr>
        </p:nvPicPr>
        <p:blipFill>
          <a:blip r:embed="rId2">
            <a:clrChange>
              <a:clrFrom>
                <a:srgbClr val="FFFFFF"/>
              </a:clrFrom>
              <a:clrTo>
                <a:srgbClr val="FFFFFF">
                  <a:alpha val="0"/>
                </a:srgbClr>
              </a:clrTo>
            </a:clrChange>
          </a:blip>
          <a:srcRect l="-169" r="-2503"/>
          <a:stretch>
            <a:fillRect/>
          </a:stretch>
        </p:blipFill>
        <p:spPr>
          <a:xfrm>
            <a:off x="228600" y="2179637"/>
            <a:ext cx="6705600" cy="4525963"/>
          </a:xfrm>
        </p:spPr>
      </p:pic>
      <p:sp>
        <p:nvSpPr>
          <p:cNvPr id="5" name="TextBox 4"/>
          <p:cNvSpPr txBox="1"/>
          <p:nvPr/>
        </p:nvSpPr>
        <p:spPr>
          <a:xfrm>
            <a:off x="6817722" y="1999565"/>
            <a:ext cx="2326278" cy="646331"/>
          </a:xfrm>
          <a:prstGeom prst="rect">
            <a:avLst/>
          </a:prstGeom>
          <a:noFill/>
        </p:spPr>
        <p:txBody>
          <a:bodyPr wrap="none" rtlCol="0">
            <a:spAutoFit/>
          </a:bodyPr>
          <a:lstStyle/>
          <a:p>
            <a:r>
              <a:rPr lang="en-US" dirty="0" err="1" smtClean="0"/>
              <a:t>Vassopressin</a:t>
            </a:r>
            <a:r>
              <a:rPr lang="en-US" dirty="0" smtClean="0"/>
              <a:t> receptors</a:t>
            </a:r>
          </a:p>
          <a:p>
            <a:r>
              <a:rPr lang="en-US" dirty="0" smtClean="0"/>
              <a:t>(AVP1AR)</a:t>
            </a:r>
            <a:endParaRPr lang="en-US" dirty="0"/>
          </a:p>
        </p:txBody>
      </p:sp>
      <p:sp>
        <p:nvSpPr>
          <p:cNvPr id="6" name="TextBox 5"/>
          <p:cNvSpPr txBox="1"/>
          <p:nvPr/>
        </p:nvSpPr>
        <p:spPr>
          <a:xfrm>
            <a:off x="4024714" y="1676400"/>
            <a:ext cx="2223686" cy="646331"/>
          </a:xfrm>
          <a:prstGeom prst="rect">
            <a:avLst/>
          </a:prstGeom>
          <a:noFill/>
        </p:spPr>
        <p:txBody>
          <a:bodyPr wrap="none" rtlCol="0">
            <a:spAutoFit/>
          </a:bodyPr>
          <a:lstStyle/>
          <a:p>
            <a:pPr algn="ctr"/>
            <a:r>
              <a:rPr lang="en-US" dirty="0" smtClean="0"/>
              <a:t>Prairie Vole</a:t>
            </a:r>
          </a:p>
          <a:p>
            <a:pPr algn="ctr"/>
            <a:r>
              <a:rPr lang="en-US" dirty="0" smtClean="0"/>
              <a:t>Socially monogamous</a:t>
            </a:r>
            <a:endParaRPr lang="en-US" dirty="0"/>
          </a:p>
        </p:txBody>
      </p:sp>
      <p:sp>
        <p:nvSpPr>
          <p:cNvPr id="7" name="TextBox 6"/>
          <p:cNvSpPr txBox="1"/>
          <p:nvPr/>
        </p:nvSpPr>
        <p:spPr>
          <a:xfrm>
            <a:off x="914400" y="1676400"/>
            <a:ext cx="1890261" cy="646331"/>
          </a:xfrm>
          <a:prstGeom prst="rect">
            <a:avLst/>
          </a:prstGeom>
          <a:noFill/>
        </p:spPr>
        <p:txBody>
          <a:bodyPr wrap="none" rtlCol="0">
            <a:spAutoFit/>
          </a:bodyPr>
          <a:lstStyle/>
          <a:p>
            <a:pPr algn="ctr"/>
            <a:r>
              <a:rPr lang="en-US" dirty="0" smtClean="0"/>
              <a:t>Montane Vole</a:t>
            </a:r>
          </a:p>
          <a:p>
            <a:pPr algn="ctr"/>
            <a:r>
              <a:rPr lang="en-US" dirty="0" smtClean="0"/>
              <a:t>Highly polygynous</a:t>
            </a:r>
            <a:endParaRPr lang="en-US" dirty="0"/>
          </a:p>
        </p:txBody>
      </p:sp>
      <p:sp>
        <p:nvSpPr>
          <p:cNvPr id="8" name="TextBox 7"/>
          <p:cNvSpPr txBox="1"/>
          <p:nvPr/>
        </p:nvSpPr>
        <p:spPr>
          <a:xfrm>
            <a:off x="7141657" y="6383923"/>
            <a:ext cx="1773743" cy="338554"/>
          </a:xfrm>
          <a:prstGeom prst="rect">
            <a:avLst/>
          </a:prstGeom>
          <a:noFill/>
        </p:spPr>
        <p:txBody>
          <a:bodyPr wrap="none" rtlCol="0">
            <a:spAutoFit/>
          </a:bodyPr>
          <a:lstStyle/>
          <a:p>
            <a:r>
              <a:rPr lang="en-US" sz="1600" dirty="0" smtClean="0"/>
              <a:t>Insel &amp; Young 2000</a:t>
            </a:r>
            <a:endParaRPr lang="en-US" sz="1600" dirty="0"/>
          </a:p>
        </p:txBody>
      </p:sp>
      <p:sp>
        <p:nvSpPr>
          <p:cNvPr id="9" name="TextBox 8"/>
          <p:cNvSpPr txBox="1"/>
          <p:nvPr/>
        </p:nvSpPr>
        <p:spPr>
          <a:xfrm>
            <a:off x="6629400" y="4761131"/>
            <a:ext cx="2505814" cy="1200329"/>
          </a:xfrm>
          <a:prstGeom prst="rect">
            <a:avLst/>
          </a:prstGeom>
          <a:noFill/>
        </p:spPr>
        <p:txBody>
          <a:bodyPr wrap="none" rtlCol="0">
            <a:spAutoFit/>
          </a:bodyPr>
          <a:lstStyle/>
          <a:p>
            <a:r>
              <a:rPr lang="en-US" dirty="0" smtClean="0"/>
              <a:t>Transgenic </a:t>
            </a:r>
            <a:r>
              <a:rPr lang="en-US" b="1" dirty="0" smtClean="0"/>
              <a:t>house mouse</a:t>
            </a:r>
            <a:r>
              <a:rPr lang="en-US" dirty="0" smtClean="0"/>
              <a:t/>
            </a:r>
            <a:br>
              <a:rPr lang="en-US" dirty="0" smtClean="0"/>
            </a:br>
            <a:r>
              <a:rPr lang="en-US" dirty="0" smtClean="0"/>
              <a:t>(formerly polygynous)</a:t>
            </a:r>
            <a:br>
              <a:rPr lang="en-US" dirty="0" smtClean="0"/>
            </a:br>
            <a:r>
              <a:rPr lang="en-US" dirty="0" smtClean="0"/>
              <a:t>expressing prairie vole</a:t>
            </a:r>
            <a:br>
              <a:rPr lang="en-US" dirty="0" smtClean="0"/>
            </a:br>
            <a:r>
              <a:rPr lang="en-US" dirty="0" smtClean="0"/>
              <a:t>AVP1AR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7431" y="1411069"/>
            <a:ext cx="1600769" cy="646331"/>
          </a:xfrm>
          <a:prstGeom prst="rect">
            <a:avLst/>
          </a:prstGeom>
          <a:noFill/>
        </p:spPr>
        <p:txBody>
          <a:bodyPr wrap="none" rtlCol="0">
            <a:spAutoFit/>
          </a:bodyPr>
          <a:lstStyle/>
          <a:p>
            <a:r>
              <a:rPr lang="en-US" dirty="0" smtClean="0"/>
              <a:t>AVP1AR spatial </a:t>
            </a:r>
          </a:p>
          <a:p>
            <a:r>
              <a:rPr lang="en-US" dirty="0" smtClean="0"/>
              <a:t>distribution</a:t>
            </a:r>
            <a:endParaRPr lang="en-US" dirty="0"/>
          </a:p>
        </p:txBody>
      </p:sp>
      <p:sp>
        <p:nvSpPr>
          <p:cNvPr id="7" name="TextBox 6"/>
          <p:cNvSpPr txBox="1"/>
          <p:nvPr/>
        </p:nvSpPr>
        <p:spPr>
          <a:xfrm>
            <a:off x="6897787" y="5638800"/>
            <a:ext cx="1201771" cy="646331"/>
          </a:xfrm>
          <a:prstGeom prst="rect">
            <a:avLst/>
          </a:prstGeom>
          <a:noFill/>
        </p:spPr>
        <p:txBody>
          <a:bodyPr wrap="none" rtlCol="0">
            <a:spAutoFit/>
          </a:bodyPr>
          <a:lstStyle/>
          <a:p>
            <a:r>
              <a:rPr lang="en-US" dirty="0" smtClean="0"/>
              <a:t>partner</a:t>
            </a:r>
            <a:br>
              <a:rPr lang="en-US" dirty="0" smtClean="0"/>
            </a:br>
            <a:r>
              <a:rPr lang="en-US" dirty="0" smtClean="0"/>
              <a:t>preference</a:t>
            </a:r>
            <a:endParaRPr lang="en-US" dirty="0"/>
          </a:p>
        </p:txBody>
      </p:sp>
      <p:sp>
        <p:nvSpPr>
          <p:cNvPr id="8" name="TextBox 7"/>
          <p:cNvSpPr txBox="1"/>
          <p:nvPr/>
        </p:nvSpPr>
        <p:spPr>
          <a:xfrm>
            <a:off x="6858000" y="2209800"/>
            <a:ext cx="2202195" cy="646331"/>
          </a:xfrm>
          <a:prstGeom prst="rect">
            <a:avLst/>
          </a:prstGeom>
          <a:noFill/>
        </p:spPr>
        <p:txBody>
          <a:bodyPr wrap="none" rtlCol="0">
            <a:spAutoFit/>
          </a:bodyPr>
          <a:lstStyle/>
          <a:p>
            <a:r>
              <a:rPr lang="en-US" dirty="0" smtClean="0"/>
              <a:t>prairie vole</a:t>
            </a:r>
            <a:br>
              <a:rPr lang="en-US" dirty="0" smtClean="0"/>
            </a:br>
            <a:r>
              <a:rPr lang="en-US" dirty="0" smtClean="0"/>
              <a:t>socially monogamous</a:t>
            </a:r>
            <a:endParaRPr lang="en-US" dirty="0"/>
          </a:p>
        </p:txBody>
      </p:sp>
      <p:sp>
        <p:nvSpPr>
          <p:cNvPr id="9" name="TextBox 8"/>
          <p:cNvSpPr txBox="1"/>
          <p:nvPr/>
        </p:nvSpPr>
        <p:spPr>
          <a:xfrm>
            <a:off x="7167251" y="6519446"/>
            <a:ext cx="1864613" cy="338554"/>
          </a:xfrm>
          <a:prstGeom prst="rect">
            <a:avLst/>
          </a:prstGeom>
          <a:noFill/>
        </p:spPr>
        <p:txBody>
          <a:bodyPr wrap="none" rtlCol="0">
            <a:spAutoFit/>
          </a:bodyPr>
          <a:lstStyle/>
          <a:p>
            <a:r>
              <a:rPr lang="en-US" sz="1600" dirty="0" smtClean="0"/>
              <a:t>Young &amp; Wang 2004</a:t>
            </a:r>
            <a:endParaRPr lang="en-US" sz="1600" dirty="0"/>
          </a:p>
        </p:txBody>
      </p:sp>
      <p:pic>
        <p:nvPicPr>
          <p:cNvPr id="11" name="Picture 10" descr="Donaldson &amp; Young 2008 fig.pdf"/>
          <p:cNvPicPr>
            <a:picLocks noChangeAspect="1"/>
          </p:cNvPicPr>
          <p:nvPr/>
        </p:nvPicPr>
        <p:blipFill>
          <a:blip r:embed="rId2"/>
          <a:stretch>
            <a:fillRect/>
          </a:stretch>
        </p:blipFill>
        <p:spPr>
          <a:xfrm>
            <a:off x="2819400" y="1828800"/>
            <a:ext cx="3962400" cy="4876800"/>
          </a:xfrm>
          <a:prstGeom prst="rect">
            <a:avLst/>
          </a:prstGeom>
        </p:spPr>
      </p:pic>
      <p:sp>
        <p:nvSpPr>
          <p:cNvPr id="12" name="TextBox 11"/>
          <p:cNvSpPr txBox="1"/>
          <p:nvPr/>
        </p:nvSpPr>
        <p:spPr>
          <a:xfrm>
            <a:off x="6858000" y="3925669"/>
            <a:ext cx="1445453" cy="646331"/>
          </a:xfrm>
          <a:prstGeom prst="rect">
            <a:avLst/>
          </a:prstGeom>
          <a:noFill/>
        </p:spPr>
        <p:txBody>
          <a:bodyPr wrap="none" rtlCol="0">
            <a:spAutoFit/>
          </a:bodyPr>
          <a:lstStyle/>
          <a:p>
            <a:r>
              <a:rPr lang="en-US" dirty="0" smtClean="0"/>
              <a:t>meadow vole</a:t>
            </a:r>
          </a:p>
          <a:p>
            <a:r>
              <a:rPr lang="en-US" dirty="0" smtClean="0"/>
              <a:t>polygamous</a:t>
            </a:r>
            <a:endParaRPr lang="en-US" dirty="0"/>
          </a:p>
        </p:txBody>
      </p:sp>
      <p:sp>
        <p:nvSpPr>
          <p:cNvPr id="13" name="TextBox 12"/>
          <p:cNvSpPr txBox="1"/>
          <p:nvPr/>
        </p:nvSpPr>
        <p:spPr>
          <a:xfrm>
            <a:off x="1497830" y="2667000"/>
            <a:ext cx="1237388" cy="369332"/>
          </a:xfrm>
          <a:prstGeom prst="rect">
            <a:avLst/>
          </a:prstGeom>
          <a:noFill/>
        </p:spPr>
        <p:txBody>
          <a:bodyPr wrap="none" rtlCol="0">
            <a:spAutoFit/>
          </a:bodyPr>
          <a:lstStyle/>
          <a:p>
            <a:r>
              <a:rPr lang="en-US" dirty="0" smtClean="0"/>
              <a:t>prairie vole</a:t>
            </a:r>
            <a:endParaRPr lang="en-US" dirty="0"/>
          </a:p>
        </p:txBody>
      </p:sp>
      <p:sp>
        <p:nvSpPr>
          <p:cNvPr id="14" name="TextBox 13"/>
          <p:cNvSpPr txBox="1"/>
          <p:nvPr/>
        </p:nvSpPr>
        <p:spPr>
          <a:xfrm>
            <a:off x="1371600" y="4202668"/>
            <a:ext cx="1445453" cy="369332"/>
          </a:xfrm>
          <a:prstGeom prst="rect">
            <a:avLst/>
          </a:prstGeom>
          <a:noFill/>
        </p:spPr>
        <p:txBody>
          <a:bodyPr wrap="none" rtlCol="0">
            <a:spAutoFit/>
          </a:bodyPr>
          <a:lstStyle/>
          <a:p>
            <a:r>
              <a:rPr lang="en-US" dirty="0" smtClean="0"/>
              <a:t>meadow vole</a:t>
            </a:r>
            <a:endParaRPr lang="en-US" dirty="0"/>
          </a:p>
        </p:txBody>
      </p:sp>
      <p:sp>
        <p:nvSpPr>
          <p:cNvPr id="15" name="TextBox 14"/>
          <p:cNvSpPr txBox="1"/>
          <p:nvPr/>
        </p:nvSpPr>
        <p:spPr>
          <a:xfrm>
            <a:off x="152400" y="5562600"/>
            <a:ext cx="2782268" cy="923330"/>
          </a:xfrm>
          <a:prstGeom prst="rect">
            <a:avLst/>
          </a:prstGeom>
          <a:noFill/>
        </p:spPr>
        <p:txBody>
          <a:bodyPr wrap="square" rtlCol="0">
            <a:spAutoFit/>
          </a:bodyPr>
          <a:lstStyle/>
          <a:p>
            <a:pPr algn="r"/>
            <a:r>
              <a:rPr lang="en-US" dirty="0" smtClean="0"/>
              <a:t>meadow vole adenoviral </a:t>
            </a:r>
          </a:p>
          <a:p>
            <a:pPr algn="r"/>
            <a:r>
              <a:rPr lang="en-US" dirty="0" smtClean="0"/>
              <a:t>overexpression of </a:t>
            </a:r>
          </a:p>
          <a:p>
            <a:pPr algn="r"/>
            <a:r>
              <a:rPr lang="en-US" dirty="0" smtClean="0"/>
              <a:t>prairie vole AVP1AR</a:t>
            </a:r>
            <a:endParaRPr lang="en-US" dirty="0"/>
          </a:p>
        </p:txBody>
      </p:sp>
      <p:sp>
        <p:nvSpPr>
          <p:cNvPr id="16" name="Title 15"/>
          <p:cNvSpPr>
            <a:spLocks noGrp="1"/>
          </p:cNvSpPr>
          <p:nvPr>
            <p:ph type="title"/>
          </p:nvPr>
        </p:nvSpPr>
        <p:spPr/>
        <p:txBody>
          <a:bodyPr>
            <a:normAutofit/>
          </a:bodyPr>
          <a:lstStyle/>
          <a:p>
            <a:r>
              <a:rPr lang="en-US" sz="3600" dirty="0" smtClean="0"/>
              <a:t>adenoviral gene transfer changes behavior</a:t>
            </a:r>
            <a:endParaRPr lang="en-US"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err="1" smtClean="0"/>
              <a:t>Oxytocin</a:t>
            </a:r>
            <a:r>
              <a:rPr lang="en-US" sz="4000" dirty="0" smtClean="0"/>
              <a:t> receptors </a:t>
            </a:r>
            <a:br>
              <a:rPr lang="en-US" sz="4000" dirty="0" smtClean="0"/>
            </a:br>
            <a:r>
              <a:rPr lang="en-US" sz="3111" dirty="0" smtClean="0"/>
              <a:t>little sex difference, big species difference</a:t>
            </a:r>
            <a:endParaRPr lang="en-US" sz="3111" dirty="0"/>
          </a:p>
        </p:txBody>
      </p:sp>
      <p:pic>
        <p:nvPicPr>
          <p:cNvPr id="4" name="Content Placeholder 3" descr="Insel &amp; Young 2000 fig 2.gif"/>
          <p:cNvPicPr>
            <a:picLocks noGrp="1" noChangeAspect="1"/>
          </p:cNvPicPr>
          <p:nvPr>
            <p:ph idx="1"/>
          </p:nvPr>
        </p:nvPicPr>
        <p:blipFill>
          <a:blip r:embed="rId2">
            <a:clrChange>
              <a:clrFrom>
                <a:srgbClr val="FFFFFF"/>
              </a:clrFrom>
              <a:clrTo>
                <a:srgbClr val="FFFFFF">
                  <a:alpha val="0"/>
                </a:srgbClr>
              </a:clrTo>
            </a:clrChange>
          </a:blip>
          <a:srcRect l="3139" r="3139" b="5717"/>
          <a:stretch>
            <a:fillRect/>
          </a:stretch>
        </p:blipFill>
        <p:spPr>
          <a:xfrm>
            <a:off x="533400" y="2362200"/>
            <a:ext cx="5791200" cy="4267200"/>
          </a:xfrm>
        </p:spPr>
      </p:pic>
      <p:sp>
        <p:nvSpPr>
          <p:cNvPr id="5" name="TextBox 4"/>
          <p:cNvSpPr txBox="1"/>
          <p:nvPr/>
        </p:nvSpPr>
        <p:spPr>
          <a:xfrm>
            <a:off x="6477000" y="3352800"/>
            <a:ext cx="1954381" cy="369332"/>
          </a:xfrm>
          <a:prstGeom prst="rect">
            <a:avLst/>
          </a:prstGeom>
          <a:noFill/>
        </p:spPr>
        <p:txBody>
          <a:bodyPr wrap="none" rtlCol="0">
            <a:spAutoFit/>
          </a:bodyPr>
          <a:lstStyle/>
          <a:p>
            <a:r>
              <a:rPr lang="en-US" dirty="0" err="1" smtClean="0"/>
              <a:t>Oxytocin</a:t>
            </a:r>
            <a:r>
              <a:rPr lang="en-US" dirty="0" smtClean="0"/>
              <a:t> receptors</a:t>
            </a:r>
            <a:endParaRPr lang="en-US" dirty="0"/>
          </a:p>
        </p:txBody>
      </p:sp>
      <p:sp>
        <p:nvSpPr>
          <p:cNvPr id="6" name="TextBox 5"/>
          <p:cNvSpPr txBox="1"/>
          <p:nvPr/>
        </p:nvSpPr>
        <p:spPr>
          <a:xfrm>
            <a:off x="6477000" y="5257800"/>
            <a:ext cx="2236510" cy="646331"/>
          </a:xfrm>
          <a:prstGeom prst="rect">
            <a:avLst/>
          </a:prstGeom>
          <a:noFill/>
        </p:spPr>
        <p:txBody>
          <a:bodyPr wrap="none" rtlCol="0">
            <a:spAutoFit/>
          </a:bodyPr>
          <a:lstStyle/>
          <a:p>
            <a:r>
              <a:rPr lang="en-US" dirty="0" smtClean="0"/>
              <a:t>Vasopressin receptors</a:t>
            </a:r>
          </a:p>
          <a:p>
            <a:r>
              <a:rPr lang="en-US" dirty="0" smtClean="0"/>
              <a:t>(AVP1AR)</a:t>
            </a:r>
            <a:endParaRPr lang="en-US" dirty="0"/>
          </a:p>
        </p:txBody>
      </p:sp>
      <p:sp>
        <p:nvSpPr>
          <p:cNvPr id="7" name="TextBox 6"/>
          <p:cNvSpPr txBox="1"/>
          <p:nvPr/>
        </p:nvSpPr>
        <p:spPr>
          <a:xfrm>
            <a:off x="3643714" y="1828800"/>
            <a:ext cx="2223686" cy="646331"/>
          </a:xfrm>
          <a:prstGeom prst="rect">
            <a:avLst/>
          </a:prstGeom>
          <a:noFill/>
        </p:spPr>
        <p:txBody>
          <a:bodyPr wrap="none" rtlCol="0">
            <a:spAutoFit/>
          </a:bodyPr>
          <a:lstStyle/>
          <a:p>
            <a:pPr algn="ctr"/>
            <a:r>
              <a:rPr lang="en-US" dirty="0" smtClean="0"/>
              <a:t>Prairie Vole</a:t>
            </a:r>
          </a:p>
          <a:p>
            <a:pPr algn="ctr"/>
            <a:r>
              <a:rPr lang="en-US" dirty="0" smtClean="0"/>
              <a:t>Socially monogamous</a:t>
            </a:r>
            <a:endParaRPr lang="en-US" dirty="0"/>
          </a:p>
        </p:txBody>
      </p:sp>
      <p:sp>
        <p:nvSpPr>
          <p:cNvPr id="8" name="TextBox 7"/>
          <p:cNvSpPr txBox="1"/>
          <p:nvPr/>
        </p:nvSpPr>
        <p:spPr>
          <a:xfrm>
            <a:off x="1081539" y="1828800"/>
            <a:ext cx="1890261" cy="646331"/>
          </a:xfrm>
          <a:prstGeom prst="rect">
            <a:avLst/>
          </a:prstGeom>
          <a:noFill/>
        </p:spPr>
        <p:txBody>
          <a:bodyPr wrap="none" rtlCol="0">
            <a:spAutoFit/>
          </a:bodyPr>
          <a:lstStyle/>
          <a:p>
            <a:pPr algn="ctr"/>
            <a:r>
              <a:rPr lang="en-US" dirty="0" smtClean="0"/>
              <a:t>Montane Vole</a:t>
            </a:r>
          </a:p>
          <a:p>
            <a:pPr algn="ctr"/>
            <a:r>
              <a:rPr lang="en-US" dirty="0" smtClean="0"/>
              <a:t>Highly polygynous</a:t>
            </a:r>
            <a:endParaRPr lang="en-US" dirty="0"/>
          </a:p>
        </p:txBody>
      </p:sp>
      <p:sp>
        <p:nvSpPr>
          <p:cNvPr id="9" name="TextBox 8"/>
          <p:cNvSpPr txBox="1"/>
          <p:nvPr/>
        </p:nvSpPr>
        <p:spPr>
          <a:xfrm>
            <a:off x="7141657" y="6383923"/>
            <a:ext cx="1773743" cy="338554"/>
          </a:xfrm>
          <a:prstGeom prst="rect">
            <a:avLst/>
          </a:prstGeom>
          <a:noFill/>
        </p:spPr>
        <p:txBody>
          <a:bodyPr wrap="none" rtlCol="0">
            <a:spAutoFit/>
          </a:bodyPr>
          <a:lstStyle/>
          <a:p>
            <a:r>
              <a:rPr lang="en-US" sz="1600" dirty="0" smtClean="0"/>
              <a:t>Insel &amp; Young 2000</a:t>
            </a:r>
            <a:endParaRPr 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Male </a:t>
            </a:r>
            <a:r>
              <a:rPr lang="en-US" dirty="0" err="1" smtClean="0"/>
              <a:t>oxytocin</a:t>
            </a:r>
            <a:r>
              <a:rPr lang="en-US" dirty="0" smtClean="0"/>
              <a:t> receptor knockout mice </a:t>
            </a:r>
            <a:br>
              <a:rPr lang="en-US" dirty="0" smtClean="0"/>
            </a:br>
            <a:r>
              <a:rPr lang="en-US" dirty="0" smtClean="0"/>
              <a:t>have no social memory for females</a:t>
            </a:r>
            <a:endParaRPr lang="en-US" dirty="0"/>
          </a:p>
        </p:txBody>
      </p:sp>
      <p:pic>
        <p:nvPicPr>
          <p:cNvPr id="3" name="Picture 2"/>
          <p:cNvPicPr>
            <a:picLocks noChangeAspect="1" noChangeArrowheads="1"/>
          </p:cNvPicPr>
          <p:nvPr/>
        </p:nvPicPr>
        <p:blipFill>
          <a:blip r:embed="rId3">
            <a:clrChange>
              <a:clrFrom>
                <a:srgbClr val="F5F5F5"/>
              </a:clrFrom>
              <a:clrTo>
                <a:srgbClr val="F5F5F5">
                  <a:alpha val="0"/>
                </a:srgbClr>
              </a:clrTo>
            </a:clrChange>
          </a:blip>
          <a:srcRect/>
          <a:stretch>
            <a:fillRect/>
          </a:stretch>
        </p:blipFill>
        <p:spPr bwMode="auto">
          <a:xfrm>
            <a:off x="1956918" y="1611308"/>
            <a:ext cx="4787900" cy="5246691"/>
          </a:xfrm>
          <a:prstGeom prst="rect">
            <a:avLst/>
          </a:prstGeom>
          <a:noFill/>
          <a:ln w="9525">
            <a:noFill/>
            <a:miter lim="800000"/>
            <a:headEnd/>
            <a:tailEnd/>
          </a:ln>
          <a:effectLst/>
        </p:spPr>
      </p:pic>
      <p:sp>
        <p:nvSpPr>
          <p:cNvPr id="4" name="TextBox 3"/>
          <p:cNvSpPr txBox="1"/>
          <p:nvPr/>
        </p:nvSpPr>
        <p:spPr>
          <a:xfrm>
            <a:off x="7221981" y="6197024"/>
            <a:ext cx="1922021" cy="584776"/>
          </a:xfrm>
          <a:prstGeom prst="rect">
            <a:avLst/>
          </a:prstGeom>
          <a:noFill/>
        </p:spPr>
        <p:txBody>
          <a:bodyPr wrap="none" rtlCol="0">
            <a:spAutoFit/>
          </a:bodyPr>
          <a:lstStyle/>
          <a:p>
            <a:pPr algn="r"/>
            <a:r>
              <a:rPr lang="en-US" sz="1600" dirty="0" smtClean="0"/>
              <a:t>Young 2002 from </a:t>
            </a:r>
            <a:br>
              <a:rPr lang="en-US" sz="1600" dirty="0" smtClean="0"/>
            </a:br>
            <a:r>
              <a:rPr lang="en-US" sz="1600" dirty="0" smtClean="0"/>
              <a:t>Ferguson et al. 2001</a:t>
            </a:r>
            <a:endParaRPr lang="en-US" sz="1600" dirty="0"/>
          </a:p>
        </p:txBody>
      </p:sp>
      <p:sp>
        <p:nvSpPr>
          <p:cNvPr id="5" name="TextBox 4"/>
          <p:cNvSpPr txBox="1"/>
          <p:nvPr/>
        </p:nvSpPr>
        <p:spPr>
          <a:xfrm>
            <a:off x="861930" y="2895600"/>
            <a:ext cx="1306931" cy="369332"/>
          </a:xfrm>
          <a:prstGeom prst="rect">
            <a:avLst/>
          </a:prstGeom>
          <a:noFill/>
        </p:spPr>
        <p:txBody>
          <a:bodyPr wrap="none" rtlCol="0">
            <a:spAutoFit/>
          </a:bodyPr>
          <a:lstStyle/>
          <a:p>
            <a:r>
              <a:rPr lang="en-US" dirty="0" smtClean="0"/>
              <a:t>new female</a:t>
            </a:r>
            <a:endParaRPr lang="en-US" dirty="0"/>
          </a:p>
        </p:txBody>
      </p:sp>
      <p:sp>
        <p:nvSpPr>
          <p:cNvPr id="6" name="TextBox 5"/>
          <p:cNvSpPr txBox="1"/>
          <p:nvPr/>
        </p:nvSpPr>
        <p:spPr>
          <a:xfrm>
            <a:off x="6456864" y="2895600"/>
            <a:ext cx="2351926" cy="369332"/>
          </a:xfrm>
          <a:prstGeom prst="rect">
            <a:avLst/>
          </a:prstGeom>
          <a:noFill/>
        </p:spPr>
        <p:txBody>
          <a:bodyPr wrap="none" rtlCol="0">
            <a:spAutoFit/>
          </a:bodyPr>
          <a:lstStyle/>
          <a:p>
            <a:r>
              <a:rPr lang="en-US" dirty="0" smtClean="0"/>
              <a:t>lemon or almond scent</a:t>
            </a:r>
            <a:endParaRPr lang="en-US" dirty="0"/>
          </a:p>
        </p:txBody>
      </p:sp>
      <p:sp>
        <p:nvSpPr>
          <p:cNvPr id="7" name="TextBox 6"/>
          <p:cNvSpPr txBox="1"/>
          <p:nvPr/>
        </p:nvSpPr>
        <p:spPr>
          <a:xfrm>
            <a:off x="6729330" y="4724400"/>
            <a:ext cx="2262270" cy="1200329"/>
          </a:xfrm>
          <a:prstGeom prst="rect">
            <a:avLst/>
          </a:prstGeom>
          <a:noFill/>
        </p:spPr>
        <p:txBody>
          <a:bodyPr wrap="none" rtlCol="0">
            <a:spAutoFit/>
          </a:bodyPr>
          <a:lstStyle/>
          <a:p>
            <a:r>
              <a:rPr lang="en-US" dirty="0" smtClean="0"/>
              <a:t>Fos expression in </a:t>
            </a:r>
            <a:br>
              <a:rPr lang="en-US" dirty="0" smtClean="0"/>
            </a:br>
            <a:r>
              <a:rPr lang="en-US" dirty="0" smtClean="0"/>
              <a:t>medial </a:t>
            </a:r>
            <a:r>
              <a:rPr lang="en-US" dirty="0" err="1" smtClean="0"/>
              <a:t>amygdala</a:t>
            </a:r>
            <a:r>
              <a:rPr lang="en-US" dirty="0" smtClean="0"/>
              <a:t/>
            </a:r>
            <a:br>
              <a:rPr lang="en-US" dirty="0" smtClean="0"/>
            </a:br>
            <a:r>
              <a:rPr lang="en-US" dirty="0" smtClean="0"/>
              <a:t>1 hour after </a:t>
            </a:r>
          </a:p>
          <a:p>
            <a:r>
              <a:rPr lang="en-US" dirty="0" smtClean="0"/>
              <a:t>90 sec social exposure</a:t>
            </a:r>
            <a:endParaRPr lang="en-US" dirty="0"/>
          </a:p>
        </p:txBody>
      </p:sp>
      <p:sp>
        <p:nvSpPr>
          <p:cNvPr id="8" name="TextBox 7"/>
          <p:cNvSpPr txBox="1"/>
          <p:nvPr/>
        </p:nvSpPr>
        <p:spPr>
          <a:xfrm>
            <a:off x="861930" y="5345668"/>
            <a:ext cx="1073281" cy="923330"/>
          </a:xfrm>
          <a:prstGeom prst="rect">
            <a:avLst/>
          </a:prstGeom>
          <a:noFill/>
        </p:spPr>
        <p:txBody>
          <a:bodyPr wrap="none" rtlCol="0">
            <a:spAutoFit/>
          </a:bodyPr>
          <a:lstStyle/>
          <a:p>
            <a:pPr algn="r"/>
            <a:r>
              <a:rPr lang="en-US" dirty="0" err="1" smtClean="0"/>
              <a:t>wildtype</a:t>
            </a:r>
            <a:r>
              <a:rPr lang="en-US" dirty="0" smtClean="0"/>
              <a:t> </a:t>
            </a:r>
          </a:p>
          <a:p>
            <a:pPr algn="r"/>
            <a:r>
              <a:rPr lang="en-US" dirty="0" err="1" smtClean="0"/>
              <a:t>oxytocin</a:t>
            </a:r>
            <a:endParaRPr lang="en-US" dirty="0" smtClean="0"/>
          </a:p>
          <a:p>
            <a:pPr algn="r"/>
            <a:r>
              <a:rPr lang="en-US" dirty="0" smtClean="0"/>
              <a:t>receptors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Autofit/>
          </a:bodyPr>
          <a:lstStyle/>
          <a:p>
            <a:r>
              <a:rPr lang="en-US" sz="3600" dirty="0" smtClean="0"/>
              <a:t>adenoviral overexpression of </a:t>
            </a:r>
            <a:br>
              <a:rPr lang="en-US" sz="3600" dirty="0" smtClean="0"/>
            </a:br>
            <a:r>
              <a:rPr lang="en-US" sz="3600" dirty="0" err="1" smtClean="0"/>
              <a:t>oxytocin</a:t>
            </a:r>
            <a:r>
              <a:rPr lang="en-US" sz="3600" dirty="0" smtClean="0"/>
              <a:t> receptors in female voles</a:t>
            </a:r>
            <a:endParaRPr lang="en-US" sz="3600" dirty="0"/>
          </a:p>
        </p:txBody>
      </p:sp>
      <p:graphicFrame>
        <p:nvGraphicFramePr>
          <p:cNvPr id="3" name="Table 2"/>
          <p:cNvGraphicFramePr>
            <a:graphicFrameLocks noGrp="1"/>
          </p:cNvGraphicFramePr>
          <p:nvPr/>
        </p:nvGraphicFramePr>
        <p:xfrm>
          <a:off x="990600" y="2883169"/>
          <a:ext cx="7010400" cy="2221653"/>
        </p:xfrm>
        <a:graphic>
          <a:graphicData uri="http://schemas.openxmlformats.org/drawingml/2006/table">
            <a:tbl>
              <a:tblPr firstRow="1" bandRow="1">
                <a:tableStyleId>{5C22544A-7EE6-4342-B048-85BDC9FD1C3A}</a:tableStyleId>
              </a:tblPr>
              <a:tblGrid>
                <a:gridCol w="2133600"/>
                <a:gridCol w="2540000"/>
                <a:gridCol w="2336800"/>
              </a:tblGrid>
              <a:tr h="1032933">
                <a:tc>
                  <a:txBody>
                    <a:bodyPr/>
                    <a:lstStyle/>
                    <a:p>
                      <a:pPr algn="l"/>
                      <a:endParaRPr lang="en-US" sz="2400" dirty="0"/>
                    </a:p>
                  </a:txBody>
                  <a:tcPr anchor="ctr"/>
                </a:tc>
                <a:tc>
                  <a:txBody>
                    <a:bodyPr/>
                    <a:lstStyle/>
                    <a:p>
                      <a:pPr algn="l"/>
                      <a:r>
                        <a:rPr lang="en-US" sz="2400" dirty="0" smtClean="0"/>
                        <a:t>Prairie</a:t>
                      </a:r>
                      <a:r>
                        <a:rPr lang="en-US" sz="2400" baseline="0" dirty="0" smtClean="0"/>
                        <a:t> Vole</a:t>
                      </a:r>
                    </a:p>
                    <a:p>
                      <a:pPr algn="l"/>
                      <a:r>
                        <a:rPr lang="en-US" sz="2400" baseline="0" dirty="0" smtClean="0"/>
                        <a:t>socially monogamous</a:t>
                      </a:r>
                      <a:endParaRPr lang="en-US" sz="2400" dirty="0"/>
                    </a:p>
                  </a:txBody>
                  <a:tcPr anchor="ctr"/>
                </a:tc>
                <a:tc>
                  <a:txBody>
                    <a:bodyPr/>
                    <a:lstStyle/>
                    <a:p>
                      <a:pPr algn="l"/>
                      <a:r>
                        <a:rPr lang="en-US" sz="2400" dirty="0" smtClean="0"/>
                        <a:t>Meadow Vole</a:t>
                      </a:r>
                    </a:p>
                    <a:p>
                      <a:pPr algn="l"/>
                      <a:r>
                        <a:rPr lang="en-US" sz="2400" dirty="0" smtClean="0"/>
                        <a:t>polygynous</a:t>
                      </a:r>
                      <a:endParaRPr lang="en-US" sz="2400" dirty="0"/>
                    </a:p>
                  </a:txBody>
                  <a:tcPr anchor="ctr"/>
                </a:tc>
              </a:tr>
              <a:tr h="1032933">
                <a:tc>
                  <a:txBody>
                    <a:bodyPr/>
                    <a:lstStyle/>
                    <a:p>
                      <a:pPr algn="l"/>
                      <a:r>
                        <a:rPr lang="en-US" sz="2400" dirty="0" smtClean="0"/>
                        <a:t>OTR in female</a:t>
                      </a:r>
                    </a:p>
                    <a:p>
                      <a:pPr algn="l"/>
                      <a:r>
                        <a:rPr lang="en-US" sz="2400" dirty="0" err="1" smtClean="0"/>
                        <a:t>n</a:t>
                      </a:r>
                      <a:r>
                        <a:rPr lang="en-US" sz="2400" dirty="0" smtClean="0"/>
                        <a:t>.</a:t>
                      </a:r>
                      <a:r>
                        <a:rPr lang="en-US" sz="2400" baseline="0" dirty="0" smtClean="0"/>
                        <a:t> </a:t>
                      </a:r>
                      <a:r>
                        <a:rPr lang="en-US" sz="2400" baseline="0" dirty="0" err="1" smtClean="0"/>
                        <a:t>accumben</a:t>
                      </a:r>
                      <a:r>
                        <a:rPr lang="en-US" sz="2400" dirty="0" err="1" smtClean="0"/>
                        <a:t>s</a:t>
                      </a:r>
                      <a:endParaRPr lang="en-US" sz="2400" dirty="0"/>
                    </a:p>
                  </a:txBody>
                  <a:tcPr anchor="ctr"/>
                </a:tc>
                <a:tc>
                  <a:txBody>
                    <a:bodyPr/>
                    <a:lstStyle/>
                    <a:p>
                      <a:pPr algn="l"/>
                      <a:r>
                        <a:rPr lang="en-US" sz="2400" dirty="0" smtClean="0"/>
                        <a:t>speeds mating &amp; bonding with male</a:t>
                      </a:r>
                      <a:endParaRPr lang="en-US" sz="2400" dirty="0"/>
                    </a:p>
                  </a:txBody>
                  <a:tcPr anchor="ctr"/>
                </a:tc>
                <a:tc>
                  <a:txBody>
                    <a:bodyPr/>
                    <a:lstStyle/>
                    <a:p>
                      <a:pPr algn="l"/>
                      <a:r>
                        <a:rPr lang="en-US" sz="2400" dirty="0" smtClean="0"/>
                        <a:t>no change</a:t>
                      </a:r>
                      <a:endParaRPr lang="en-US" sz="2400" dirty="0"/>
                    </a:p>
                  </a:txBody>
                  <a:tcPr anchor="ctr"/>
                </a:tc>
              </a:tr>
            </a:tbl>
          </a:graphicData>
        </a:graphic>
      </p:graphicFrame>
      <p:sp>
        <p:nvSpPr>
          <p:cNvPr id="4" name="TextBox 3"/>
          <p:cNvSpPr txBox="1"/>
          <p:nvPr/>
        </p:nvSpPr>
        <p:spPr>
          <a:xfrm>
            <a:off x="6251547" y="5498068"/>
            <a:ext cx="1644839" cy="369332"/>
          </a:xfrm>
          <a:prstGeom prst="rect">
            <a:avLst/>
          </a:prstGeom>
          <a:noFill/>
        </p:spPr>
        <p:txBody>
          <a:bodyPr wrap="none" rtlCol="0">
            <a:spAutoFit/>
          </a:bodyPr>
          <a:lstStyle/>
          <a:p>
            <a:r>
              <a:rPr lang="en-US" dirty="0" smtClean="0"/>
              <a:t>Ross et al. 2009</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rry Young &amp; monogamy nasal spray.jpg"/>
          <p:cNvPicPr>
            <a:picLocks noChangeAspect="1"/>
          </p:cNvPicPr>
          <p:nvPr/>
        </p:nvPicPr>
        <p:blipFill>
          <a:blip r:embed="rId2"/>
          <a:stretch>
            <a:fillRect/>
          </a:stretch>
        </p:blipFill>
        <p:spPr>
          <a:xfrm>
            <a:off x="0" y="-18729"/>
            <a:ext cx="9144000" cy="687673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04800"/>
            <a:ext cx="7772400" cy="2076450"/>
          </a:xfrm>
        </p:spPr>
        <p:txBody>
          <a:bodyPr>
            <a:normAutofit/>
          </a:bodyPr>
          <a:lstStyle/>
          <a:p>
            <a:r>
              <a:rPr lang="en-US" dirty="0" smtClean="0"/>
              <a:t>even in prairie voles</a:t>
            </a:r>
            <a:br>
              <a:rPr lang="en-US" dirty="0" smtClean="0"/>
            </a:br>
            <a:r>
              <a:rPr lang="en-US" dirty="0" smtClean="0"/>
              <a:t>love ≠ sex</a:t>
            </a:r>
            <a:endParaRPr lang="en-US" dirty="0"/>
          </a:p>
        </p:txBody>
      </p:sp>
      <p:sp>
        <p:nvSpPr>
          <p:cNvPr id="5" name="Subtitle 4"/>
          <p:cNvSpPr>
            <a:spLocks noGrp="1"/>
          </p:cNvSpPr>
          <p:nvPr>
            <p:ph type="subTitle" idx="1"/>
          </p:nvPr>
        </p:nvSpPr>
        <p:spPr>
          <a:xfrm>
            <a:off x="1371600" y="3200400"/>
            <a:ext cx="6400800" cy="2438400"/>
          </a:xfrm>
        </p:spPr>
        <p:txBody>
          <a:bodyPr>
            <a:normAutofit/>
          </a:bodyPr>
          <a:lstStyle/>
          <a:p>
            <a:r>
              <a:rPr lang="en-US" b="1" i="1" dirty="0" smtClean="0"/>
              <a:t>“She mated with him, and then she attacked him, ran him off and went back to her established partner.”</a:t>
            </a:r>
            <a:r>
              <a:rPr lang="en-US" dirty="0" smtClean="0"/>
              <a:t>  </a:t>
            </a:r>
          </a:p>
          <a:p>
            <a:r>
              <a:rPr lang="en-US" dirty="0" smtClean="0"/>
              <a:t>Sue Carter</a:t>
            </a:r>
            <a:br>
              <a:rPr lang="en-US" dirty="0" smtClean="0"/>
            </a:br>
            <a:r>
              <a:rPr lang="en-US" sz="1730" dirty="0" smtClean="0"/>
              <a:t>Nature, 7 Feb 2008</a:t>
            </a:r>
            <a:endParaRPr lang="en-US" sz="173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04800"/>
            <a:ext cx="7772400" cy="2076450"/>
          </a:xfrm>
        </p:spPr>
        <p:txBody>
          <a:bodyPr>
            <a:normAutofit/>
          </a:bodyPr>
          <a:lstStyle/>
          <a:p>
            <a:r>
              <a:rPr lang="en-US" dirty="0" smtClean="0"/>
              <a:t>and</a:t>
            </a:r>
            <a:br>
              <a:rPr lang="en-US" dirty="0" smtClean="0"/>
            </a:br>
            <a:r>
              <a:rPr lang="en-US" dirty="0" smtClean="0"/>
              <a:t>love ≠ sex ≠ parenting</a:t>
            </a:r>
            <a:endParaRPr lang="en-US" dirty="0"/>
          </a:p>
        </p:txBody>
      </p:sp>
      <p:sp>
        <p:nvSpPr>
          <p:cNvPr id="5" name="Subtitle 4"/>
          <p:cNvSpPr>
            <a:spLocks noGrp="1"/>
          </p:cNvSpPr>
          <p:nvPr>
            <p:ph type="subTitle" idx="1"/>
          </p:nvPr>
        </p:nvSpPr>
        <p:spPr>
          <a:xfrm>
            <a:off x="1371600" y="3200400"/>
            <a:ext cx="6400800" cy="2362200"/>
          </a:xfrm>
        </p:spPr>
        <p:txBody>
          <a:bodyPr>
            <a:normAutofit lnSpcReduction="10000"/>
          </a:bodyPr>
          <a:lstStyle/>
          <a:p>
            <a:r>
              <a:rPr lang="en-US" b="1" i="1" dirty="0" smtClean="0"/>
              <a:t>Adenoviral knockdown</a:t>
            </a:r>
          </a:p>
          <a:p>
            <a:pPr algn="l"/>
            <a:r>
              <a:rPr lang="en-US" sz="1800" dirty="0" smtClean="0"/>
              <a:t>Juvenile male prairie voles were injected with viral vectors expressing </a:t>
            </a:r>
            <a:r>
              <a:rPr lang="en-US" sz="1800" dirty="0" err="1" smtClean="0"/>
              <a:t>shRNA</a:t>
            </a:r>
            <a:r>
              <a:rPr lang="en-US" sz="1800" dirty="0" smtClean="0"/>
              <a:t> sequences targeting Avpr1a mRNA into the ventral </a:t>
            </a:r>
            <a:r>
              <a:rPr lang="en-US" sz="1800" dirty="0" err="1" smtClean="0"/>
              <a:t>pallidum</a:t>
            </a:r>
            <a:r>
              <a:rPr lang="en-US" sz="1800" dirty="0" smtClean="0"/>
              <a:t>. Down-regulation of </a:t>
            </a:r>
            <a:r>
              <a:rPr lang="en-US" sz="1800" dirty="0" err="1" smtClean="0"/>
              <a:t>pallidal</a:t>
            </a:r>
            <a:r>
              <a:rPr lang="en-US" sz="1800" dirty="0" smtClean="0"/>
              <a:t> V1aR density resulted in a significant impairment in the preference for a mated female partner and a reduction in anxiety-like behavior in adulthood. </a:t>
            </a:r>
            <a:br>
              <a:rPr lang="en-US" sz="1800" dirty="0" smtClean="0"/>
            </a:br>
            <a:r>
              <a:rPr lang="en-US" sz="1800" dirty="0" smtClean="0"/>
              <a:t>No effect on </a:t>
            </a:r>
            <a:r>
              <a:rPr lang="en-US" sz="1800" dirty="0" err="1" smtClean="0"/>
              <a:t>alloparenting</a:t>
            </a:r>
            <a:r>
              <a:rPr lang="en-US" sz="1800" dirty="0" smtClean="0"/>
              <a:t> was detected. </a:t>
            </a:r>
          </a:p>
          <a:p>
            <a:pPr algn="l"/>
            <a:endParaRPr lang="en-US" sz="1730" dirty="0"/>
          </a:p>
        </p:txBody>
      </p:sp>
      <p:sp>
        <p:nvSpPr>
          <p:cNvPr id="7" name="TextBox 6"/>
          <p:cNvSpPr txBox="1"/>
          <p:nvPr/>
        </p:nvSpPr>
        <p:spPr>
          <a:xfrm>
            <a:off x="3429000" y="5842337"/>
            <a:ext cx="5525017" cy="830997"/>
          </a:xfrm>
          <a:prstGeom prst="rect">
            <a:avLst/>
          </a:prstGeom>
          <a:noFill/>
        </p:spPr>
        <p:txBody>
          <a:bodyPr wrap="square" rtlCol="0">
            <a:spAutoFit/>
          </a:bodyPr>
          <a:lstStyle/>
          <a:p>
            <a:r>
              <a:rPr lang="en-US" sz="1200" dirty="0" err="1" smtClean="0">
                <a:latin typeface="Times New Roman"/>
                <a:cs typeface="Times New Roman"/>
              </a:rPr>
              <a:t>Barretta</a:t>
            </a:r>
            <a:r>
              <a:rPr lang="en-US" sz="1200" dirty="0" smtClean="0">
                <a:latin typeface="Times New Roman"/>
                <a:cs typeface="Times New Roman"/>
              </a:rPr>
              <a:t> CE, </a:t>
            </a:r>
            <a:r>
              <a:rPr lang="en-US" sz="1200" dirty="0" err="1" smtClean="0">
                <a:latin typeface="Times New Roman"/>
                <a:cs typeface="Times New Roman"/>
              </a:rPr>
              <a:t>Keebaugha</a:t>
            </a:r>
            <a:r>
              <a:rPr lang="en-US" sz="1200" dirty="0" smtClean="0">
                <a:latin typeface="Times New Roman"/>
                <a:cs typeface="Times New Roman"/>
              </a:rPr>
              <a:t> AC, </a:t>
            </a:r>
            <a:r>
              <a:rPr lang="en-US" sz="1200" dirty="0" err="1" smtClean="0">
                <a:latin typeface="Times New Roman"/>
                <a:cs typeface="Times New Roman"/>
              </a:rPr>
              <a:t>Aherna</a:t>
            </a:r>
            <a:r>
              <a:rPr lang="en-US" sz="1200" dirty="0" smtClean="0">
                <a:latin typeface="Times New Roman"/>
                <a:cs typeface="Times New Roman"/>
              </a:rPr>
              <a:t> TH, </a:t>
            </a:r>
            <a:r>
              <a:rPr lang="en-US" sz="1200" dirty="0" err="1" smtClean="0">
                <a:latin typeface="Times New Roman"/>
                <a:cs typeface="Times New Roman"/>
              </a:rPr>
              <a:t>Bassd</a:t>
            </a:r>
            <a:r>
              <a:rPr lang="en-US" sz="1200" dirty="0" smtClean="0">
                <a:latin typeface="Times New Roman"/>
                <a:cs typeface="Times New Roman"/>
              </a:rPr>
              <a:t> CE, </a:t>
            </a:r>
            <a:r>
              <a:rPr lang="en-US" sz="1200" dirty="0" err="1" smtClean="0">
                <a:latin typeface="Times New Roman"/>
                <a:cs typeface="Times New Roman"/>
              </a:rPr>
              <a:t>Terwilligerd</a:t>
            </a:r>
            <a:r>
              <a:rPr lang="en-US" sz="1200" dirty="0" smtClean="0">
                <a:latin typeface="Times New Roman"/>
                <a:cs typeface="Times New Roman"/>
              </a:rPr>
              <a:t> EF, Young LJ (2013)  Variation in vasopressin receptor (Avpr1a) expression creates diversity in behaviors related to monogamy in prairie voles. Hormones and Behavior 63, 518–526</a:t>
            </a:r>
          </a:p>
          <a:p>
            <a:endParaRPr lang="en-US" sz="1200" dirty="0">
              <a:latin typeface="Times New Roman"/>
              <a:cs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Point 1.  Questions reflect interests</a:t>
            </a:r>
            <a:endParaRPr lang="en-US" dirty="0"/>
          </a:p>
        </p:txBody>
      </p:sp>
      <p:sp>
        <p:nvSpPr>
          <p:cNvPr id="3" name="Vertical Text Placeholder 2"/>
          <p:cNvSpPr>
            <a:spLocks noGrp="1"/>
          </p:cNvSpPr>
          <p:nvPr>
            <p:ph idx="1"/>
          </p:nvPr>
        </p:nvSpPr>
        <p:spPr>
          <a:xfrm>
            <a:off x="457200" y="1951037"/>
            <a:ext cx="8229600" cy="4525963"/>
          </a:xfrm>
        </p:spPr>
        <p:txBody>
          <a:bodyPr>
            <a:normAutofit/>
          </a:bodyPr>
          <a:lstStyle/>
          <a:p>
            <a:pPr marL="514350" indent="-514350">
              <a:buFont typeface="+mj-lt"/>
              <a:buAutoNum type="arabicPeriod"/>
            </a:pPr>
            <a:r>
              <a:rPr lang="en-US" dirty="0" smtClean="0"/>
              <a:t>Evolutionary Biology – </a:t>
            </a:r>
            <a:br>
              <a:rPr lang="en-US" dirty="0" smtClean="0"/>
            </a:br>
            <a:r>
              <a:rPr lang="en-US" dirty="0" smtClean="0"/>
              <a:t>interest in patterns in nature</a:t>
            </a:r>
            <a:br>
              <a:rPr lang="en-US" dirty="0" smtClean="0"/>
            </a:br>
            <a:endParaRPr lang="en-US" dirty="0" smtClean="0"/>
          </a:p>
          <a:p>
            <a:pPr marL="514350" indent="-514350">
              <a:buFont typeface="+mj-lt"/>
              <a:buAutoNum type="arabicPeriod"/>
            </a:pPr>
            <a:r>
              <a:rPr lang="en-US" dirty="0" smtClean="0"/>
              <a:t>Psychology – </a:t>
            </a:r>
            <a:br>
              <a:rPr lang="en-US" dirty="0" smtClean="0"/>
            </a:br>
            <a:r>
              <a:rPr lang="en-US" dirty="0" smtClean="0"/>
              <a:t>interest in people </a:t>
            </a:r>
            <a:r>
              <a:rPr lang="en-US" sz="2400" dirty="0" smtClean="0"/>
              <a:t>(and most people are animals)</a:t>
            </a:r>
            <a:r>
              <a:rPr lang="en-US" dirty="0" smtClean="0"/>
              <a:t/>
            </a:r>
            <a:br>
              <a:rPr lang="en-US" dirty="0" smtClean="0"/>
            </a:br>
            <a:endParaRPr lang="en-US" dirty="0" smtClean="0"/>
          </a:p>
          <a:p>
            <a:pPr marL="514350" indent="-514350">
              <a:buFont typeface="+mj-lt"/>
              <a:buAutoNum type="arabicPeriod"/>
            </a:pPr>
            <a:r>
              <a:rPr lang="en-US" dirty="0" smtClean="0"/>
              <a:t>Biomedicine – </a:t>
            </a:r>
            <a:br>
              <a:rPr lang="en-US" dirty="0" smtClean="0"/>
            </a:br>
            <a:r>
              <a:rPr lang="en-US" dirty="0" smtClean="0"/>
              <a:t>animal model to address human diseases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295400" y="3810000"/>
            <a:ext cx="6400800" cy="2514600"/>
          </a:xfrm>
        </p:spPr>
        <p:txBody>
          <a:bodyPr>
            <a:normAutofit fontScale="92500" lnSpcReduction="10000"/>
          </a:bodyPr>
          <a:lstStyle/>
          <a:p>
            <a:pPr>
              <a:buNone/>
            </a:pPr>
            <a:r>
              <a:rPr lang="en-US" dirty="0" smtClean="0"/>
              <a:t>Larry Young’s curious observation:</a:t>
            </a:r>
          </a:p>
          <a:p>
            <a:pPr>
              <a:buNone/>
            </a:pPr>
            <a:r>
              <a:rPr lang="en-US" dirty="0" smtClean="0"/>
              <a:t>	</a:t>
            </a:r>
            <a:r>
              <a:rPr lang="en-US" sz="2800" dirty="0" smtClean="0"/>
              <a:t>social bonding activates the same circuitry and neurochemistry as addictive behavior.</a:t>
            </a:r>
          </a:p>
          <a:p>
            <a:pPr>
              <a:buNone/>
            </a:pPr>
            <a:r>
              <a:rPr lang="en-US" sz="2800" dirty="0" smtClean="0"/>
              <a:t/>
            </a:r>
            <a:br>
              <a:rPr lang="en-US" sz="2800" dirty="0" smtClean="0"/>
            </a:br>
            <a:r>
              <a:rPr lang="en-US" sz="2800" dirty="0" smtClean="0"/>
              <a:t>Did the selective benefits of social bonding provide a substrate for drug addictions?</a:t>
            </a:r>
            <a:endParaRPr lang="en-US" sz="2800" dirty="0"/>
          </a:p>
        </p:txBody>
      </p:sp>
      <p:pic>
        <p:nvPicPr>
          <p:cNvPr id="7" name="Picture 6" descr="nn1327-F3.gif"/>
          <p:cNvPicPr>
            <a:picLocks noChangeAspect="1"/>
          </p:cNvPicPr>
          <p:nvPr/>
        </p:nvPicPr>
        <p:blipFill>
          <a:blip r:embed="rId2"/>
          <a:stretch>
            <a:fillRect/>
          </a:stretch>
        </p:blipFill>
        <p:spPr>
          <a:xfrm>
            <a:off x="762000" y="0"/>
            <a:ext cx="7620000" cy="3987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04800"/>
            <a:ext cx="7772400" cy="2076450"/>
          </a:xfrm>
        </p:spPr>
        <p:txBody>
          <a:bodyPr>
            <a:normAutofit/>
          </a:bodyPr>
          <a:lstStyle/>
          <a:p>
            <a:r>
              <a:rPr lang="en-US" dirty="0" smtClean="0"/>
              <a:t>2 kinds of empathy</a:t>
            </a:r>
            <a:endParaRPr lang="en-US" dirty="0"/>
          </a:p>
        </p:txBody>
      </p:sp>
      <p:sp>
        <p:nvSpPr>
          <p:cNvPr id="9" name="Vertical Text Placeholder 2"/>
          <p:cNvSpPr txBox="1">
            <a:spLocks/>
          </p:cNvSpPr>
          <p:nvPr/>
        </p:nvSpPr>
        <p:spPr>
          <a:xfrm>
            <a:off x="457200" y="1951037"/>
            <a:ext cx="8229600" cy="4525963"/>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Cognitive empathy (CE) – </a:t>
            </a:r>
            <a:br>
              <a:rPr kumimoji="0" lang="en-US" sz="3200" b="0" i="0" u="none" strike="noStrike" kern="1200" cap="none" spc="0" normalizeH="0" baseline="0" noProof="0" dirty="0" smtClean="0">
                <a:ln>
                  <a:noFill/>
                </a:ln>
                <a:solidFill>
                  <a:schemeClr val="tx1"/>
                </a:solidFill>
                <a:effectLst/>
                <a:uLnTx/>
                <a:uFillTx/>
                <a:latin typeface="+mn-lt"/>
                <a:ea typeface="+mn-ea"/>
                <a:cs typeface="+mn-cs"/>
              </a:rPr>
            </a:br>
            <a:r>
              <a:rPr lang="en-US" sz="3200" dirty="0" smtClean="0"/>
              <a:t>recognizing  what someone else feels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r>
            <a:br>
              <a:rPr kumimoji="0" lang="en-US" sz="3200" b="0" i="0" u="none" strike="noStrike" kern="1200" cap="none" spc="0" normalizeH="0" baseline="0" noProof="0" dirty="0" smtClean="0">
                <a:ln>
                  <a:noFill/>
                </a:ln>
                <a:solidFill>
                  <a:schemeClr val="tx1"/>
                </a:solidFill>
                <a:effectLst/>
                <a:uLnTx/>
                <a:uFillTx/>
                <a:latin typeface="+mn-lt"/>
                <a:ea typeface="+mn-ea"/>
                <a:cs typeface="+mn-cs"/>
              </a:rPr>
            </a:b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Emotional empathy (EE) – </a:t>
            </a:r>
            <a:br>
              <a:rPr kumimoji="0" lang="en-US" sz="3200" b="0" i="0" u="none" strike="noStrike" kern="1200" cap="none" spc="0" normalizeH="0" baseline="0" noProof="0" dirty="0" smtClean="0">
                <a:ln>
                  <a:noFill/>
                </a:ln>
                <a:solidFill>
                  <a:schemeClr val="tx1"/>
                </a:solidFill>
                <a:effectLst/>
                <a:uLnTx/>
                <a:uFillTx/>
                <a:latin typeface="+mn-lt"/>
                <a:ea typeface="+mn-ea"/>
                <a:cs typeface="+mn-cs"/>
              </a:rPr>
            </a:br>
            <a:r>
              <a:rPr kumimoji="0" lang="en-US" sz="3200" b="0" i="0" u="none" strike="noStrike" kern="1200" cap="none" spc="0" normalizeH="0" baseline="0" noProof="0" dirty="0" smtClean="0">
                <a:ln>
                  <a:noFill/>
                </a:ln>
                <a:solidFill>
                  <a:schemeClr val="tx1"/>
                </a:solidFill>
                <a:effectLst/>
                <a:uLnTx/>
                <a:uFillTx/>
                <a:latin typeface="+mn-lt"/>
                <a:ea typeface="+mn-ea"/>
                <a:cs typeface="+mn-cs"/>
              </a:rPr>
              <a:t>feeling what someone else feels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04800"/>
            <a:ext cx="7772400" cy="2076450"/>
          </a:xfrm>
        </p:spPr>
        <p:txBody>
          <a:bodyPr>
            <a:normAutofit/>
          </a:bodyPr>
          <a:lstStyle/>
          <a:p>
            <a:r>
              <a:rPr lang="en-US" dirty="0" smtClean="0"/>
              <a:t>Empathy correlates</a:t>
            </a:r>
            <a:endParaRPr lang="en-US" dirty="0"/>
          </a:p>
        </p:txBody>
      </p:sp>
      <p:sp>
        <p:nvSpPr>
          <p:cNvPr id="9" name="Vertical Text Placeholder 2"/>
          <p:cNvSpPr txBox="1">
            <a:spLocks/>
          </p:cNvSpPr>
          <p:nvPr/>
        </p:nvSpPr>
        <p:spPr>
          <a:xfrm>
            <a:off x="457200" y="1951037"/>
            <a:ext cx="8229600" cy="4525963"/>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Women higher than men </a:t>
            </a:r>
            <a:r>
              <a:rPr lang="en-US" sz="3200" dirty="0" smtClean="0"/>
              <a:t>in both CE &amp; EE.</a:t>
            </a:r>
            <a:br>
              <a:rPr lang="en-US" sz="3200" dirty="0" smtClean="0"/>
            </a:br>
            <a:endParaRPr lang="en-US" sz="3200" dirty="0" smtClean="0"/>
          </a:p>
          <a:p>
            <a:pPr marL="514350" indent="-514350">
              <a:spcBef>
                <a:spcPct val="20000"/>
              </a:spcBef>
              <a:buFont typeface="+mj-lt"/>
              <a:buAutoNum type="arabicPeriod"/>
            </a:pPr>
            <a:r>
              <a:rPr lang="en-US" sz="3200" dirty="0" smtClean="0"/>
              <a:t>CE &amp; EE are correlated.</a:t>
            </a:r>
            <a:br>
              <a:rPr lang="en-US" sz="3200" dirty="0" smtClean="0"/>
            </a:br>
            <a:r>
              <a:rPr lang="en-US" sz="3200" dirty="0" smtClean="0"/>
              <a:t>People high in one are often high in the other.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04800"/>
            <a:ext cx="7772400" cy="2076450"/>
          </a:xfrm>
        </p:spPr>
        <p:txBody>
          <a:bodyPr>
            <a:normAutofit/>
          </a:bodyPr>
          <a:lstStyle/>
          <a:p>
            <a:r>
              <a:rPr lang="en-US" dirty="0" err="1" smtClean="0"/>
              <a:t>Neurogenetics</a:t>
            </a:r>
            <a:r>
              <a:rPr lang="en-US" dirty="0" smtClean="0"/>
              <a:t> of empathy</a:t>
            </a:r>
            <a:endParaRPr lang="en-US" dirty="0"/>
          </a:p>
        </p:txBody>
      </p:sp>
      <p:sp>
        <p:nvSpPr>
          <p:cNvPr id="9" name="Vertical Text Placeholder 2"/>
          <p:cNvSpPr txBox="1">
            <a:spLocks/>
          </p:cNvSpPr>
          <p:nvPr/>
        </p:nvSpPr>
        <p:spPr>
          <a:xfrm>
            <a:off x="457200" y="1951037"/>
            <a:ext cx="8229600" cy="4525963"/>
          </a:xfrm>
          <a:prstGeom prst="rect">
            <a:avLst/>
          </a:prstGeom>
        </p:spPr>
        <p:txBody>
          <a:bodyPr vert="horz" lIns="91440" tIns="45720" rIns="91440" bIns="45720" rtlCol="0">
            <a:normAutofit/>
          </a:bodyPr>
          <a:lstStyle/>
          <a:p>
            <a:pPr marL="514350" indent="-514350">
              <a:spcBef>
                <a:spcPct val="20000"/>
              </a:spcBef>
              <a:buFont typeface="+mj-lt"/>
              <a:buAutoNum type="arabicPeriod"/>
            </a:pPr>
            <a:r>
              <a:rPr lang="en-US" sz="3200" b="1" dirty="0" smtClean="0"/>
              <a:t>AVPR1a-327 repeat polymorphism</a:t>
            </a:r>
            <a:br>
              <a:rPr lang="en-US" sz="3200" b="1" dirty="0" smtClean="0"/>
            </a:br>
            <a:r>
              <a:rPr lang="en-US" sz="3200" dirty="0" smtClean="0"/>
              <a:t>low CE scores (no effect on EE)</a:t>
            </a:r>
            <a:br>
              <a:rPr lang="en-US" sz="3200" dirty="0" smtClean="0"/>
            </a:br>
            <a:r>
              <a:rPr lang="en-US" sz="3200" dirty="0" smtClean="0"/>
              <a:t>higher amygdala activation</a:t>
            </a:r>
            <a:br>
              <a:rPr lang="en-US" sz="3200" dirty="0" smtClean="0"/>
            </a:br>
            <a:r>
              <a:rPr lang="en-US" sz="3200" dirty="0" smtClean="0"/>
              <a:t>lower partner bonding in men</a:t>
            </a:r>
            <a:br>
              <a:rPr lang="en-US" sz="3200" dirty="0" smtClean="0"/>
            </a:br>
            <a:r>
              <a:rPr lang="en-US" sz="3200" dirty="0" smtClean="0"/>
              <a:t>lower altruistic giving</a:t>
            </a:r>
            <a:br>
              <a:rPr lang="en-US" sz="3200" dirty="0" smtClean="0"/>
            </a:br>
            <a:r>
              <a:rPr lang="en-US" sz="3200" dirty="0" smtClean="0"/>
              <a:t>higher autism frequency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04800"/>
            <a:ext cx="7772400" cy="2076450"/>
          </a:xfrm>
        </p:spPr>
        <p:txBody>
          <a:bodyPr>
            <a:normAutofit/>
          </a:bodyPr>
          <a:lstStyle/>
          <a:p>
            <a:r>
              <a:rPr lang="en-US" dirty="0" err="1" smtClean="0"/>
              <a:t>Neurogenetics</a:t>
            </a:r>
            <a:r>
              <a:rPr lang="en-US" dirty="0" smtClean="0"/>
              <a:t> of empathy</a:t>
            </a:r>
            <a:endParaRPr lang="en-US" dirty="0"/>
          </a:p>
        </p:txBody>
      </p:sp>
      <p:sp>
        <p:nvSpPr>
          <p:cNvPr id="9" name="Vertical Text Placeholder 2"/>
          <p:cNvSpPr txBox="1">
            <a:spLocks/>
          </p:cNvSpPr>
          <p:nvPr/>
        </p:nvSpPr>
        <p:spPr>
          <a:xfrm>
            <a:off x="457200" y="1951037"/>
            <a:ext cx="8229600" cy="4525963"/>
          </a:xfrm>
          <a:prstGeom prst="rect">
            <a:avLst/>
          </a:prstGeom>
        </p:spPr>
        <p:txBody>
          <a:bodyPr vert="horz" lIns="91440" tIns="45720" rIns="91440" bIns="45720" rtlCol="0">
            <a:normAutofit/>
          </a:bodyPr>
          <a:lstStyle/>
          <a:p>
            <a:pPr marL="514350" indent="-514350">
              <a:spcBef>
                <a:spcPct val="20000"/>
              </a:spcBef>
              <a:buFont typeface="+mj-lt"/>
              <a:buAutoNum type="arabicPeriod"/>
            </a:pPr>
            <a:r>
              <a:rPr lang="en-US" sz="3200" dirty="0" smtClean="0">
                <a:solidFill>
                  <a:schemeClr val="bg1">
                    <a:lumMod val="65000"/>
                  </a:schemeClr>
                </a:solidFill>
              </a:rPr>
              <a:t>AVPR1a-327 repeat polymorphism</a:t>
            </a:r>
          </a:p>
          <a:p>
            <a:pPr marL="514350" lvl="0" indent="-514350">
              <a:spcBef>
                <a:spcPct val="20000"/>
              </a:spcBef>
              <a:buFont typeface="+mj-lt"/>
              <a:buAutoNum type="arabicPeriod"/>
            </a:pPr>
            <a:r>
              <a:rPr lang="en-US" sz="3200" b="1" dirty="0" smtClean="0"/>
              <a:t>OXTR rs53576 SNP </a:t>
            </a:r>
            <a:r>
              <a:rPr lang="en-US" sz="3200" dirty="0" smtClean="0"/>
              <a:t>(G or A allele)</a:t>
            </a:r>
            <a:br>
              <a:rPr lang="en-US" sz="3200" dirty="0" smtClean="0"/>
            </a:br>
            <a:r>
              <a:rPr lang="en-US" sz="3200" dirty="0" smtClean="0"/>
              <a:t>GG have higher social cognition including empathy.</a:t>
            </a:r>
            <a:br>
              <a:rPr lang="en-US" sz="3200" dirty="0" smtClean="0"/>
            </a:br>
            <a:r>
              <a:rPr lang="en-US" sz="3200" dirty="0" smtClean="0"/>
              <a:t>AA &amp; GA have low EE scores (no effect on CE)</a:t>
            </a:r>
          </a:p>
          <a:p>
            <a:pPr marL="514350" lvl="0" indent="-514350">
              <a:spcBef>
                <a:spcPct val="20000"/>
              </a:spcBef>
            </a:pPr>
            <a:r>
              <a:rPr lang="en-US" sz="3200" dirty="0" smtClean="0"/>
              <a:t>this SNP lowers potency of </a:t>
            </a:r>
            <a:r>
              <a:rPr lang="en-US" sz="3200" dirty="0" err="1" smtClean="0"/>
              <a:t>oxytocin</a:t>
            </a:r>
            <a:r>
              <a:rPr lang="en-US" sz="3200" dirty="0" smtClean="0"/>
              <a:t> in eliciting emotional empathy</a:t>
            </a:r>
            <a:r>
              <a:rPr lang="en-US" sz="3200" b="1" dirty="0" smtClean="0"/>
              <a:t/>
            </a:r>
            <a:br>
              <a:rPr lang="en-US" sz="3200" b="1" dirty="0" smtClean="0"/>
            </a:br>
            <a:endParaRPr lang="en-US" sz="32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from AVT/OT</a:t>
            </a:r>
            <a:endParaRPr lang="en-US" dirty="0"/>
          </a:p>
        </p:txBody>
      </p:sp>
      <p:sp>
        <p:nvSpPr>
          <p:cNvPr id="3" name="TextBox 2"/>
          <p:cNvSpPr txBox="1"/>
          <p:nvPr/>
        </p:nvSpPr>
        <p:spPr>
          <a:xfrm>
            <a:off x="1219200" y="1219200"/>
            <a:ext cx="6609895" cy="5262979"/>
          </a:xfrm>
          <a:prstGeom prst="rect">
            <a:avLst/>
          </a:prstGeom>
          <a:noFill/>
        </p:spPr>
        <p:txBody>
          <a:bodyPr wrap="square" rtlCol="0">
            <a:spAutoFit/>
          </a:bodyPr>
          <a:lstStyle/>
          <a:p>
            <a:r>
              <a:rPr lang="en-US" sz="2400" dirty="0" smtClean="0"/>
              <a:t>1. Evolution acts on receptors to change behavior.</a:t>
            </a:r>
          </a:p>
          <a:p>
            <a:endParaRPr lang="en-US" sz="2400" dirty="0" smtClean="0"/>
          </a:p>
          <a:p>
            <a:r>
              <a:rPr lang="en-US" sz="2400" dirty="0" smtClean="0"/>
              <a:t>2. Circuits tend to be conserved across taxa, whereas receptor locations vary evolutionarily.</a:t>
            </a:r>
            <a:br>
              <a:rPr lang="en-US" sz="2400" dirty="0" smtClean="0"/>
            </a:br>
            <a:endParaRPr lang="en-US" sz="2400" dirty="0" smtClean="0"/>
          </a:p>
          <a:p>
            <a:r>
              <a:rPr lang="en-US" sz="2400" dirty="0" smtClean="0"/>
              <a:t>3. Neuromodulators only determine valence of behavior </a:t>
            </a:r>
            <a:r>
              <a:rPr lang="en-US" sz="2400" u="sng" dirty="0" smtClean="0"/>
              <a:t>within</a:t>
            </a:r>
            <a:r>
              <a:rPr lang="en-US" sz="2400" dirty="0" smtClean="0"/>
              <a:t> a species or sex.</a:t>
            </a:r>
            <a:br>
              <a:rPr lang="en-US" sz="2400" dirty="0" smtClean="0"/>
            </a:br>
            <a:r>
              <a:rPr lang="en-US" sz="2400" dirty="0" smtClean="0"/>
              <a:t>  </a:t>
            </a:r>
          </a:p>
          <a:p>
            <a:r>
              <a:rPr lang="en-US" sz="2400" dirty="0" smtClean="0"/>
              <a:t>4. Receptor distributions determine valence of behavior across species &amp; sex.</a:t>
            </a:r>
          </a:p>
          <a:p>
            <a:endParaRPr lang="en-US" sz="2400" dirty="0" smtClean="0"/>
          </a:p>
          <a:p>
            <a:r>
              <a:rPr lang="en-US" sz="2400" dirty="0" smtClean="0"/>
              <a:t>5. Single nucleotide polymorphisms (</a:t>
            </a:r>
            <a:r>
              <a:rPr lang="en-US" sz="2400" dirty="0" err="1" smtClean="0"/>
              <a:t>SNPs</a:t>
            </a:r>
            <a:r>
              <a:rPr lang="en-US" sz="2400" dirty="0" smtClean="0"/>
              <a:t>) in </a:t>
            </a:r>
            <a:r>
              <a:rPr lang="en-US" sz="2400" dirty="0" err="1" smtClean="0"/>
              <a:t>nonapeptide</a:t>
            </a:r>
            <a:r>
              <a:rPr lang="en-US" sz="2400" dirty="0" smtClean="0"/>
              <a:t> receptors can affect behavior in fundamental and profound ways.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yx fight Eibl-Eibsfeldt 1961 Sci Am Fighting Behav Anim-2.pdf"/>
          <p:cNvPicPr>
            <a:picLocks noChangeAspect="1"/>
          </p:cNvPicPr>
          <p:nvPr/>
        </p:nvPicPr>
        <p:blipFill>
          <a:blip r:embed="rId2"/>
          <a:stretch>
            <a:fillRect/>
          </a:stretch>
        </p:blipFill>
        <p:spPr>
          <a:xfrm>
            <a:off x="457200" y="660400"/>
            <a:ext cx="4343400" cy="5537200"/>
          </a:xfrm>
          <a:prstGeom prst="rect">
            <a:avLst/>
          </a:prstGeom>
        </p:spPr>
      </p:pic>
      <p:sp>
        <p:nvSpPr>
          <p:cNvPr id="2" name="Title 1"/>
          <p:cNvSpPr>
            <a:spLocks noGrp="1"/>
          </p:cNvSpPr>
          <p:nvPr>
            <p:ph type="title"/>
          </p:nvPr>
        </p:nvSpPr>
        <p:spPr>
          <a:xfrm>
            <a:off x="4800600" y="4838700"/>
            <a:ext cx="2971800" cy="1143000"/>
          </a:xfrm>
        </p:spPr>
        <p:txBody>
          <a:bodyPr/>
          <a:lstStyle/>
          <a:p>
            <a:pPr algn="r"/>
            <a:r>
              <a:rPr lang="en-US" dirty="0" smtClean="0"/>
              <a:t>aggression</a:t>
            </a:r>
            <a:endParaRPr lang="en-US" dirty="0"/>
          </a:p>
        </p:txBody>
      </p:sp>
      <p:sp>
        <p:nvSpPr>
          <p:cNvPr id="5" name="TextBox 4"/>
          <p:cNvSpPr txBox="1"/>
          <p:nvPr/>
        </p:nvSpPr>
        <p:spPr>
          <a:xfrm>
            <a:off x="1295400" y="6553200"/>
            <a:ext cx="2754017" cy="307777"/>
          </a:xfrm>
          <a:prstGeom prst="rect">
            <a:avLst/>
          </a:prstGeom>
          <a:noFill/>
        </p:spPr>
        <p:txBody>
          <a:bodyPr wrap="none" rtlCol="0">
            <a:spAutoFit/>
          </a:bodyPr>
          <a:lstStyle/>
          <a:p>
            <a:r>
              <a:rPr lang="en-US" sz="1400" dirty="0" smtClean="0">
                <a:solidFill>
                  <a:schemeClr val="tx1">
                    <a:lumMod val="65000"/>
                    <a:lumOff val="35000"/>
                  </a:schemeClr>
                </a:solidFill>
              </a:rPr>
              <a:t>Fritz Walther, in </a:t>
            </a:r>
            <a:r>
              <a:rPr lang="en-US" sz="1400" dirty="0" err="1" smtClean="0">
                <a:solidFill>
                  <a:schemeClr val="tx1">
                    <a:lumMod val="65000"/>
                    <a:lumOff val="35000"/>
                  </a:schemeClr>
                </a:solidFill>
              </a:rPr>
              <a:t>Eibl-Eibsfeldt</a:t>
            </a:r>
            <a:r>
              <a:rPr lang="en-US" sz="1400" dirty="0" smtClean="0">
                <a:solidFill>
                  <a:schemeClr val="tx1">
                    <a:lumMod val="65000"/>
                    <a:lumOff val="35000"/>
                  </a:schemeClr>
                </a:solidFill>
              </a:rPr>
              <a:t> 1961</a:t>
            </a:r>
            <a:endParaRPr lang="en-US" sz="14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0" name="Picture 72" descr="nrn2174-f1"/>
          <p:cNvPicPr>
            <a:picLocks noChangeAspect="1" noChangeArrowheads="1"/>
          </p:cNvPicPr>
          <p:nvPr/>
        </p:nvPicPr>
        <p:blipFill>
          <a:blip r:embed="rId2"/>
          <a:srcRect/>
          <a:stretch>
            <a:fillRect/>
          </a:stretch>
        </p:blipFill>
        <p:spPr bwMode="auto">
          <a:xfrm>
            <a:off x="525498" y="2286000"/>
            <a:ext cx="8231145" cy="3886200"/>
          </a:xfrm>
          <a:prstGeom prst="rect">
            <a:avLst/>
          </a:prstGeom>
          <a:noFill/>
        </p:spPr>
      </p:pic>
      <p:sp>
        <p:nvSpPr>
          <p:cNvPr id="3" name="Title 2"/>
          <p:cNvSpPr>
            <a:spLocks noGrp="1"/>
          </p:cNvSpPr>
          <p:nvPr>
            <p:ph type="title"/>
          </p:nvPr>
        </p:nvSpPr>
        <p:spPr/>
        <p:txBody>
          <a:bodyPr/>
          <a:lstStyle/>
          <a:p>
            <a:r>
              <a:rPr lang="en-US" dirty="0" smtClean="0"/>
              <a:t>aggression circuitry</a:t>
            </a:r>
            <a:endParaRPr lang="en-US" dirty="0"/>
          </a:p>
        </p:txBody>
      </p:sp>
      <p:sp>
        <p:nvSpPr>
          <p:cNvPr id="4" name="TextBox 3"/>
          <p:cNvSpPr txBox="1"/>
          <p:nvPr/>
        </p:nvSpPr>
        <p:spPr>
          <a:xfrm>
            <a:off x="2133600" y="1524000"/>
            <a:ext cx="1825740" cy="584776"/>
          </a:xfrm>
          <a:prstGeom prst="rect">
            <a:avLst/>
          </a:prstGeom>
          <a:noFill/>
        </p:spPr>
        <p:txBody>
          <a:bodyPr wrap="none" rtlCol="0">
            <a:spAutoFit/>
          </a:bodyPr>
          <a:lstStyle/>
          <a:p>
            <a:r>
              <a:rPr lang="en-US" sz="3200" dirty="0" smtClean="0"/>
              <a:t>brown rat</a:t>
            </a:r>
            <a:endParaRPr lang="en-US" sz="3200" dirty="0"/>
          </a:p>
        </p:txBody>
      </p:sp>
      <p:sp>
        <p:nvSpPr>
          <p:cNvPr id="5" name="TextBox 4"/>
          <p:cNvSpPr txBox="1"/>
          <p:nvPr/>
        </p:nvSpPr>
        <p:spPr>
          <a:xfrm>
            <a:off x="5791200" y="1524000"/>
            <a:ext cx="1896272" cy="584776"/>
          </a:xfrm>
          <a:prstGeom prst="rect">
            <a:avLst/>
          </a:prstGeom>
          <a:noFill/>
        </p:spPr>
        <p:txBody>
          <a:bodyPr wrap="none" rtlCol="0">
            <a:spAutoFit/>
          </a:bodyPr>
          <a:lstStyle/>
          <a:p>
            <a:r>
              <a:rPr lang="en-US" sz="3200" dirty="0" smtClean="0"/>
              <a:t>marmoset</a:t>
            </a:r>
            <a:endParaRPr lang="en-US" sz="3200" dirty="0"/>
          </a:p>
        </p:txBody>
      </p:sp>
      <p:sp useBgFill="1">
        <p:nvSpPr>
          <p:cNvPr id="6" name="Rectangle 5"/>
          <p:cNvSpPr/>
          <p:nvPr/>
        </p:nvSpPr>
        <p:spPr>
          <a:xfrm>
            <a:off x="457200" y="2286000"/>
            <a:ext cx="304800" cy="304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7" name="Rectangle 6"/>
          <p:cNvSpPr/>
          <p:nvPr/>
        </p:nvSpPr>
        <p:spPr>
          <a:xfrm>
            <a:off x="4800600" y="2209800"/>
            <a:ext cx="304800" cy="304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401762"/>
          </a:xfrm>
        </p:spPr>
        <p:txBody>
          <a:bodyPr>
            <a:noAutofit/>
          </a:bodyPr>
          <a:lstStyle/>
          <a:p>
            <a:r>
              <a:rPr lang="en-US" sz="3200" i="1" dirty="0" smtClean="0">
                <a:solidFill>
                  <a:schemeClr val="accent2">
                    <a:lumMod val="75000"/>
                  </a:schemeClr>
                </a:solidFill>
              </a:rPr>
              <a:t>Electrical brain stimulation studies</a:t>
            </a:r>
            <a:br>
              <a:rPr lang="en-US" sz="3200" i="1" dirty="0" smtClean="0">
                <a:solidFill>
                  <a:schemeClr val="accent2">
                    <a:lumMod val="75000"/>
                  </a:schemeClr>
                </a:solidFill>
              </a:rPr>
            </a:br>
            <a:r>
              <a:rPr lang="en-US" sz="3200" dirty="0" smtClean="0"/>
              <a:t>Different aggression types have </a:t>
            </a:r>
            <a:br>
              <a:rPr lang="en-US" sz="3200" dirty="0" smtClean="0"/>
            </a:br>
            <a:r>
              <a:rPr lang="en-US" sz="3200" dirty="0" smtClean="0"/>
              <a:t>different neural substrates</a:t>
            </a:r>
            <a:endParaRPr lang="en-US" sz="3200" i="1" dirty="0">
              <a:solidFill>
                <a:schemeClr val="accent2">
                  <a:lumMod val="75000"/>
                </a:schemeClr>
              </a:solidFill>
            </a:endParaRPr>
          </a:p>
        </p:txBody>
      </p:sp>
      <p:sp>
        <p:nvSpPr>
          <p:cNvPr id="4" name="Content Placeholder 3"/>
          <p:cNvSpPr>
            <a:spLocks noGrp="1"/>
          </p:cNvSpPr>
          <p:nvPr>
            <p:ph idx="1"/>
          </p:nvPr>
        </p:nvSpPr>
        <p:spPr>
          <a:xfrm>
            <a:off x="457200" y="2133600"/>
            <a:ext cx="8229600" cy="3992563"/>
          </a:xfrm>
        </p:spPr>
        <p:txBody>
          <a:bodyPr>
            <a:normAutofit fontScale="92500" lnSpcReduction="20000"/>
          </a:bodyPr>
          <a:lstStyle/>
          <a:p>
            <a:pPr>
              <a:buNone/>
            </a:pPr>
            <a:r>
              <a:rPr lang="en-US" dirty="0" smtClean="0"/>
              <a:t>Collared lizards:</a:t>
            </a:r>
            <a:br>
              <a:rPr lang="en-US" dirty="0" smtClean="0"/>
            </a:br>
            <a:r>
              <a:rPr lang="en-US" b="1" u="sng" dirty="0" smtClean="0">
                <a:solidFill>
                  <a:srgbClr val="0000FF"/>
                </a:solidFill>
              </a:rPr>
              <a:t>same</a:t>
            </a:r>
            <a:r>
              <a:rPr lang="en-US" b="1" dirty="0" smtClean="0">
                <a:solidFill>
                  <a:srgbClr val="0000FF"/>
                </a:solidFill>
              </a:rPr>
              <a:t> </a:t>
            </a:r>
            <a:r>
              <a:rPr lang="en-US" dirty="0" smtClean="0"/>
              <a:t>sites evoke</a:t>
            </a:r>
            <a:br>
              <a:rPr lang="en-US" dirty="0" smtClean="0"/>
            </a:br>
            <a:r>
              <a:rPr lang="en-US" b="1" dirty="0" smtClean="0">
                <a:solidFill>
                  <a:srgbClr val="0000FF"/>
                </a:solidFill>
              </a:rPr>
              <a:t>offensive &amp; defensive</a:t>
            </a:r>
            <a:r>
              <a:rPr lang="en-US" dirty="0" smtClean="0"/>
              <a:t> behavior.</a:t>
            </a:r>
            <a:br>
              <a:rPr lang="en-US" dirty="0" smtClean="0"/>
            </a:br>
            <a:r>
              <a:rPr lang="en-US" sz="2286" dirty="0" smtClean="0"/>
              <a:t>(</a:t>
            </a:r>
            <a:r>
              <a:rPr lang="en-US" sz="2286" dirty="0" err="1" smtClean="0"/>
              <a:t>Sugerman</a:t>
            </a:r>
            <a:r>
              <a:rPr lang="en-US" sz="2286" dirty="0" smtClean="0"/>
              <a:t> &amp; </a:t>
            </a:r>
            <a:r>
              <a:rPr lang="en-US" sz="2286" dirty="0" err="1" smtClean="0"/>
              <a:t>Demski</a:t>
            </a:r>
            <a:r>
              <a:rPr lang="en-US" sz="2286" dirty="0" smtClean="0"/>
              <a:t> 1978)</a:t>
            </a:r>
            <a:r>
              <a:rPr lang="en-US" dirty="0" smtClean="0"/>
              <a:t/>
            </a:r>
            <a:br>
              <a:rPr lang="en-US" dirty="0" smtClean="0"/>
            </a:br>
            <a:endParaRPr lang="en-US" dirty="0" smtClean="0"/>
          </a:p>
          <a:p>
            <a:pPr>
              <a:buNone/>
            </a:pPr>
            <a:r>
              <a:rPr lang="en-US" dirty="0" smtClean="0"/>
              <a:t>House cats: </a:t>
            </a:r>
            <a:br>
              <a:rPr lang="en-US" dirty="0" smtClean="0"/>
            </a:br>
            <a:r>
              <a:rPr lang="en-US" b="1" u="sng" dirty="0" smtClean="0">
                <a:solidFill>
                  <a:srgbClr val="0000FF"/>
                </a:solidFill>
              </a:rPr>
              <a:t>different</a:t>
            </a:r>
            <a:r>
              <a:rPr lang="en-US" dirty="0" smtClean="0"/>
              <a:t> sites evoke </a:t>
            </a:r>
            <a:br>
              <a:rPr lang="en-US" dirty="0" smtClean="0"/>
            </a:br>
            <a:r>
              <a:rPr lang="en-US" b="1" dirty="0" smtClean="0">
                <a:solidFill>
                  <a:srgbClr val="0000FF"/>
                </a:solidFill>
              </a:rPr>
              <a:t>defensive biting &amp; predation</a:t>
            </a:r>
            <a:r>
              <a:rPr lang="en-US" dirty="0" smtClean="0"/>
              <a:t> biting.</a:t>
            </a:r>
            <a:br>
              <a:rPr lang="en-US" dirty="0" smtClean="0"/>
            </a:br>
            <a:r>
              <a:rPr lang="en-US" sz="2286" dirty="0" smtClean="0"/>
              <a:t>(Siegel, </a:t>
            </a:r>
            <a:r>
              <a:rPr lang="en-US" sz="2286" dirty="0" err="1" smtClean="0"/>
              <a:t>Roeling</a:t>
            </a:r>
            <a:r>
              <a:rPr lang="en-US" sz="2286" dirty="0" smtClean="0"/>
              <a:t>, Gregg, Kruk, 1999)</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33800" cy="1143000"/>
          </a:xfrm>
        </p:spPr>
        <p:txBody>
          <a:bodyPr>
            <a:normAutofit/>
          </a:bodyPr>
          <a:lstStyle/>
          <a:p>
            <a:r>
              <a:rPr lang="en-US" sz="3600" dirty="0" smtClean="0"/>
              <a:t>Animal aggression</a:t>
            </a:r>
            <a:endParaRPr lang="en-US" sz="3600" dirty="0"/>
          </a:p>
        </p:txBody>
      </p:sp>
      <p:graphicFrame>
        <p:nvGraphicFramePr>
          <p:cNvPr id="6" name="Content Placeholder 5"/>
          <p:cNvGraphicFramePr>
            <a:graphicFrameLocks noGrp="1"/>
          </p:cNvGraphicFramePr>
          <p:nvPr>
            <p:ph idx="1"/>
          </p:nvPr>
        </p:nvGraphicFramePr>
        <p:xfrm>
          <a:off x="685800" y="1447800"/>
          <a:ext cx="3505200" cy="5181600"/>
        </p:xfrm>
        <a:graphic>
          <a:graphicData uri="http://schemas.openxmlformats.org/drawingml/2006/table">
            <a:tbl>
              <a:tblPr firstRow="1" bandRow="1">
                <a:tableStyleId>{5FD0F851-EC5A-4D38-B0AD-8093EC10F338}</a:tableStyleId>
              </a:tblPr>
              <a:tblGrid>
                <a:gridCol w="3505200"/>
              </a:tblGrid>
              <a:tr h="370840">
                <a:tc>
                  <a:txBody>
                    <a:bodyPr/>
                    <a:lstStyle/>
                    <a:p>
                      <a:pPr marL="0" marR="0">
                        <a:spcBef>
                          <a:spcPts val="0"/>
                        </a:spcBef>
                        <a:spcAft>
                          <a:spcPts val="0"/>
                        </a:spcAft>
                      </a:pPr>
                      <a:r>
                        <a:rPr lang="en-US" sz="2800" b="1" kern="1200" dirty="0" smtClean="0">
                          <a:solidFill>
                            <a:srgbClr val="000000"/>
                          </a:solidFill>
                          <a:latin typeface="Calibri"/>
                          <a:ea typeface="Cambria"/>
                          <a:cs typeface="Times New Roman"/>
                        </a:rPr>
                        <a:t>Ecological categories</a:t>
                      </a:r>
                      <a:endParaRPr lang="en-US" sz="1200" b="1" dirty="0">
                        <a:latin typeface="Times New Roman"/>
                        <a:ea typeface="Cambria"/>
                        <a:cs typeface="Times New Roman"/>
                      </a:endParaRPr>
                    </a:p>
                  </a:txBody>
                  <a:tcPr/>
                </a:tc>
              </a:tr>
              <a:tr h="370840">
                <a:tc>
                  <a:txBody>
                    <a:bodyPr/>
                    <a:lstStyle/>
                    <a:p>
                      <a:pPr marL="0" marR="0">
                        <a:spcBef>
                          <a:spcPts val="0"/>
                        </a:spcBef>
                        <a:spcAft>
                          <a:spcPts val="0"/>
                        </a:spcAft>
                      </a:pPr>
                      <a:r>
                        <a:rPr lang="en-US" sz="2800" b="0" kern="1200" dirty="0">
                          <a:solidFill>
                            <a:srgbClr val="000000"/>
                          </a:solidFill>
                          <a:latin typeface="Calibri"/>
                          <a:ea typeface="Cambria"/>
                          <a:cs typeface="Times New Roman"/>
                        </a:rPr>
                        <a:t>Food resources</a:t>
                      </a:r>
                      <a:endParaRPr lang="en-US" sz="1200" b="0" dirty="0">
                        <a:latin typeface="Times New Roman"/>
                        <a:ea typeface="Cambria"/>
                        <a:cs typeface="Times New Roman"/>
                      </a:endParaRPr>
                    </a:p>
                  </a:txBody>
                  <a:tcPr/>
                </a:tc>
              </a:tr>
              <a:tr h="370840">
                <a:tc>
                  <a:txBody>
                    <a:bodyPr/>
                    <a:lstStyle/>
                    <a:p>
                      <a:pPr marL="0" marR="0">
                        <a:spcBef>
                          <a:spcPts val="0"/>
                        </a:spcBef>
                        <a:spcAft>
                          <a:spcPts val="0"/>
                        </a:spcAft>
                      </a:pPr>
                      <a:r>
                        <a:rPr lang="en-US" sz="2800" kern="1200" dirty="0" smtClean="0">
                          <a:solidFill>
                            <a:srgbClr val="000000"/>
                          </a:solidFill>
                          <a:latin typeface="Calibri"/>
                          <a:ea typeface="Cambria"/>
                          <a:cs typeface="Times New Roman"/>
                        </a:rPr>
                        <a:t>Territory</a:t>
                      </a:r>
                      <a:endParaRPr lang="en-US" sz="1200" dirty="0">
                        <a:latin typeface="Times New Roman"/>
                        <a:ea typeface="Cambria"/>
                        <a:cs typeface="Times New Roman"/>
                      </a:endParaRPr>
                    </a:p>
                  </a:txBody>
                  <a:tcPr/>
                </a:tc>
              </a:tr>
              <a:tr h="370840">
                <a:tc>
                  <a:txBody>
                    <a:bodyPr/>
                    <a:lstStyle/>
                    <a:p>
                      <a:pPr marL="0" marR="0">
                        <a:spcBef>
                          <a:spcPts val="0"/>
                        </a:spcBef>
                        <a:spcAft>
                          <a:spcPts val="0"/>
                        </a:spcAft>
                      </a:pPr>
                      <a:r>
                        <a:rPr lang="en-US" sz="2800" kern="1200" dirty="0">
                          <a:solidFill>
                            <a:srgbClr val="000000"/>
                          </a:solidFill>
                          <a:latin typeface="Calibri"/>
                          <a:ea typeface="Cambria"/>
                          <a:cs typeface="Times New Roman"/>
                        </a:rPr>
                        <a:t>Social dominance</a:t>
                      </a:r>
                      <a:endParaRPr lang="en-US" sz="1200" dirty="0">
                        <a:latin typeface="Times New Roman"/>
                        <a:ea typeface="Cambria"/>
                        <a:cs typeface="Times New Roman"/>
                      </a:endParaRPr>
                    </a:p>
                  </a:txBody>
                  <a:tcPr/>
                </a:tc>
              </a:tr>
              <a:tr h="370840">
                <a:tc>
                  <a:txBody>
                    <a:bodyPr/>
                    <a:lstStyle/>
                    <a:p>
                      <a:pPr marL="0" marR="0">
                        <a:spcBef>
                          <a:spcPts val="0"/>
                        </a:spcBef>
                        <a:spcAft>
                          <a:spcPts val="0"/>
                        </a:spcAft>
                      </a:pPr>
                      <a:r>
                        <a:rPr lang="en-US" sz="2800" kern="1200">
                          <a:solidFill>
                            <a:srgbClr val="000000"/>
                          </a:solidFill>
                          <a:latin typeface="Calibri"/>
                          <a:ea typeface="Cambria"/>
                          <a:cs typeface="Times New Roman"/>
                        </a:rPr>
                        <a:t>Mate acquisition </a:t>
                      </a:r>
                      <a:endParaRPr lang="en-US" sz="1200">
                        <a:latin typeface="Times New Roman"/>
                        <a:ea typeface="Cambria"/>
                        <a:cs typeface="Times New Roman"/>
                      </a:endParaRPr>
                    </a:p>
                  </a:txBody>
                  <a:tcPr/>
                </a:tc>
              </a:tr>
              <a:tr h="370840">
                <a:tc>
                  <a:txBody>
                    <a:bodyPr/>
                    <a:lstStyle/>
                    <a:p>
                      <a:pPr marL="0" marR="0">
                        <a:spcBef>
                          <a:spcPts val="0"/>
                        </a:spcBef>
                        <a:spcAft>
                          <a:spcPts val="0"/>
                        </a:spcAft>
                      </a:pPr>
                      <a:r>
                        <a:rPr lang="en-US" sz="2800" kern="1200" dirty="0">
                          <a:solidFill>
                            <a:srgbClr val="000000"/>
                          </a:solidFill>
                          <a:latin typeface="Calibri"/>
                          <a:ea typeface="Cambria"/>
                          <a:cs typeface="Times New Roman"/>
                        </a:rPr>
                        <a:t>Infanticide</a:t>
                      </a:r>
                      <a:endParaRPr lang="en-US" sz="1200" dirty="0">
                        <a:latin typeface="Times New Roman"/>
                        <a:ea typeface="Cambria"/>
                        <a:cs typeface="Times New Roman"/>
                      </a:endParaRPr>
                    </a:p>
                  </a:txBody>
                  <a:tcPr/>
                </a:tc>
              </a:tr>
              <a:tr h="370840">
                <a:tc>
                  <a:txBody>
                    <a:bodyPr/>
                    <a:lstStyle/>
                    <a:p>
                      <a:pPr marL="0" marR="0">
                        <a:spcBef>
                          <a:spcPts val="0"/>
                        </a:spcBef>
                        <a:spcAft>
                          <a:spcPts val="0"/>
                        </a:spcAft>
                      </a:pPr>
                      <a:r>
                        <a:rPr lang="en-US" sz="2800" kern="1200" dirty="0">
                          <a:solidFill>
                            <a:srgbClr val="000000"/>
                          </a:solidFill>
                          <a:latin typeface="Calibri"/>
                          <a:ea typeface="Cambria"/>
                          <a:cs typeface="Times New Roman"/>
                        </a:rPr>
                        <a:t>Protect offspring</a:t>
                      </a:r>
                      <a:endParaRPr lang="en-US" sz="1200" dirty="0">
                        <a:latin typeface="Times New Roman"/>
                        <a:ea typeface="Cambria"/>
                        <a:cs typeface="Times New Roman"/>
                      </a:endParaRPr>
                    </a:p>
                  </a:txBody>
                  <a:tcPr/>
                </a:tc>
              </a:tr>
              <a:tr h="370840">
                <a:tc>
                  <a:txBody>
                    <a:bodyPr/>
                    <a:lstStyle/>
                    <a:p>
                      <a:pPr marL="0" marR="0">
                        <a:spcBef>
                          <a:spcPts val="0"/>
                        </a:spcBef>
                        <a:spcAft>
                          <a:spcPts val="0"/>
                        </a:spcAft>
                      </a:pPr>
                      <a:r>
                        <a:rPr lang="en-US" sz="2800" kern="1200">
                          <a:solidFill>
                            <a:srgbClr val="000000"/>
                          </a:solidFill>
                          <a:latin typeface="Calibri"/>
                          <a:ea typeface="Cambria"/>
                          <a:cs typeface="Times New Roman"/>
                        </a:rPr>
                        <a:t>Anti-predator</a:t>
                      </a:r>
                      <a:endParaRPr lang="en-US" sz="1200">
                        <a:latin typeface="Times New Roman"/>
                        <a:ea typeface="Cambria"/>
                        <a:cs typeface="Times New Roman"/>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kern="1200" dirty="0" smtClean="0">
                          <a:solidFill>
                            <a:srgbClr val="000000"/>
                          </a:solidFill>
                          <a:latin typeface="+mn-lt"/>
                          <a:ea typeface="Cambria"/>
                          <a:cs typeface="Times New Roman"/>
                        </a:rPr>
                        <a:t>Defensive</a:t>
                      </a:r>
                      <a:endParaRPr lang="en-US" sz="1200" dirty="0" smtClean="0">
                        <a:latin typeface="Times New Roman"/>
                        <a:ea typeface="Cambria"/>
                        <a:cs typeface="Times New Roman"/>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kern="1200" dirty="0" smtClean="0">
                          <a:solidFill>
                            <a:srgbClr val="000000"/>
                          </a:solidFill>
                          <a:latin typeface="+mn-lt"/>
                          <a:ea typeface="Cambria"/>
                          <a:cs typeface="Times New Roman"/>
                        </a:rPr>
                        <a:t>Irritable</a:t>
                      </a:r>
                      <a:endParaRPr lang="en-US" sz="1200" dirty="0" smtClean="0">
                        <a:latin typeface="Times New Roman"/>
                        <a:ea typeface="Cambria"/>
                        <a:cs typeface="Times New Roman"/>
                      </a:endParaRPr>
                    </a:p>
                  </a:txBody>
                  <a:tcPr/>
                </a:tc>
              </a:tr>
            </a:tbl>
          </a:graphicData>
        </a:graphic>
      </p:graphicFrame>
      <p:graphicFrame>
        <p:nvGraphicFramePr>
          <p:cNvPr id="7" name="Content Placeholder 5"/>
          <p:cNvGraphicFramePr>
            <a:graphicFrameLocks noGrp="1"/>
          </p:cNvGraphicFramePr>
          <p:nvPr>
            <p:ph idx="1"/>
          </p:nvPr>
        </p:nvGraphicFramePr>
        <p:xfrm>
          <a:off x="4800600" y="1447800"/>
          <a:ext cx="3733800" cy="6035040"/>
        </p:xfrm>
        <a:graphic>
          <a:graphicData uri="http://schemas.openxmlformats.org/drawingml/2006/table">
            <a:tbl>
              <a:tblPr firstRow="1" bandRow="1">
                <a:tableStyleId>{5FD0F851-EC5A-4D38-B0AD-8093EC10F338}</a:tableStyleId>
              </a:tblPr>
              <a:tblGrid>
                <a:gridCol w="3733800"/>
              </a:tblGrid>
              <a:tr h="370840">
                <a:tc>
                  <a:txBody>
                    <a:bodyPr/>
                    <a:lstStyle/>
                    <a:p>
                      <a:r>
                        <a:rPr lang="en-US" sz="2800" b="1" dirty="0" smtClean="0"/>
                        <a:t>Operational categories</a:t>
                      </a: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0" dirty="0" smtClean="0"/>
                        <a:t>Instrumental vs.</a:t>
                      </a: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0" dirty="0" smtClean="0"/>
                        <a:t>Reactive</a:t>
                      </a:r>
                    </a:p>
                  </a:txBody>
                  <a:tcPr/>
                </a:tc>
              </a:tr>
              <a:tr h="370840">
                <a:tc>
                  <a:txBody>
                    <a:bodyPr/>
                    <a:lstStyle/>
                    <a:p>
                      <a:endParaRPr lang="en-US" sz="2800" b="0" dirty="0"/>
                    </a:p>
                  </a:txBody>
                  <a:tcPr/>
                </a:tc>
              </a:tr>
              <a:tr h="370840">
                <a:tc>
                  <a:txBody>
                    <a:bodyPr/>
                    <a:lstStyle/>
                    <a:p>
                      <a:r>
                        <a:rPr lang="en-US" sz="2800" b="0" dirty="0" smtClean="0"/>
                        <a:t>Direct (harming </a:t>
                      </a:r>
                      <a:r>
                        <a:rPr lang="en-US" sz="2800" b="0" dirty="0" err="1" smtClean="0"/>
                        <a:t>indiv</a:t>
                      </a:r>
                      <a:r>
                        <a:rPr lang="en-US" sz="2800" b="0" dirty="0" smtClean="0"/>
                        <a:t>) vs.</a:t>
                      </a: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0" dirty="0" smtClean="0"/>
                        <a:t>Indirect</a:t>
                      </a:r>
                      <a:r>
                        <a:rPr lang="en-US" sz="2800" b="0" baseline="0" dirty="0" smtClean="0"/>
                        <a:t> (harming relationship)</a:t>
                      </a:r>
                      <a:endParaRPr lang="en-US" sz="2800" b="0" dirty="0" smtClean="0"/>
                    </a:p>
                  </a:txBody>
                  <a:tcPr/>
                </a:tc>
              </a:tr>
              <a:tr h="370840">
                <a:tc>
                  <a:txBody>
                    <a:bodyPr/>
                    <a:lstStyle/>
                    <a:p>
                      <a:endParaRPr lang="en-US" sz="2800" b="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800" b="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800" b="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800" b="0" dirty="0" smtClean="0"/>
                    </a:p>
                  </a:txBody>
                  <a:tcPr/>
                </a:tc>
              </a:tr>
            </a:tbl>
          </a:graphicData>
        </a:graphic>
      </p:graphicFrame>
      <p:sp>
        <p:nvSpPr>
          <p:cNvPr id="8" name="Title 1"/>
          <p:cNvSpPr txBox="1">
            <a:spLocks/>
          </p:cNvSpPr>
          <p:nvPr/>
        </p:nvSpPr>
        <p:spPr>
          <a:xfrm>
            <a:off x="4800600" y="274638"/>
            <a:ext cx="37338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Human aggression</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2. </a:t>
            </a:r>
            <a:r>
              <a:rPr lang="en-US" dirty="0" smtClean="0">
                <a:solidFill>
                  <a:schemeClr val="tx2"/>
                </a:solidFill>
              </a:rPr>
              <a:t>Strategies vs. Tactics</a:t>
            </a:r>
            <a:endParaRPr lang="en-US" dirty="0">
              <a:solidFill>
                <a:schemeClr val="tx2"/>
              </a:solidFill>
            </a:endParaRPr>
          </a:p>
        </p:txBody>
      </p:sp>
      <p:grpSp>
        <p:nvGrpSpPr>
          <p:cNvPr id="29" name="Group 28"/>
          <p:cNvGrpSpPr/>
          <p:nvPr/>
        </p:nvGrpSpPr>
        <p:grpSpPr>
          <a:xfrm>
            <a:off x="1143000" y="4419600"/>
            <a:ext cx="2438400" cy="2133600"/>
            <a:chOff x="6172200" y="4419600"/>
            <a:chExt cx="2438400" cy="2133600"/>
          </a:xfrm>
        </p:grpSpPr>
        <p:sp>
          <p:nvSpPr>
            <p:cNvPr id="9" name="Oval 8"/>
            <p:cNvSpPr/>
            <p:nvPr/>
          </p:nvSpPr>
          <p:spPr>
            <a:xfrm>
              <a:off x="6172200" y="5791200"/>
              <a:ext cx="762000" cy="76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010400" y="5791200"/>
              <a:ext cx="762000" cy="76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848600" y="5791200"/>
              <a:ext cx="762000" cy="76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582936" y="5105400"/>
              <a:ext cx="762000" cy="76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419896" y="5105400"/>
              <a:ext cx="762000" cy="76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010400" y="4419600"/>
              <a:ext cx="762000" cy="76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038600" y="4726900"/>
            <a:ext cx="1950224" cy="1826300"/>
            <a:chOff x="990600" y="4574500"/>
            <a:chExt cx="1950224" cy="1826300"/>
          </a:xfrm>
        </p:grpSpPr>
        <p:sp>
          <p:nvSpPr>
            <p:cNvPr id="16" name="Hexagon 15"/>
            <p:cNvSpPr/>
            <p:nvPr/>
          </p:nvSpPr>
          <p:spPr>
            <a:xfrm>
              <a:off x="990600" y="495300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990600" y="571500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Hexagon 17"/>
            <p:cNvSpPr/>
            <p:nvPr/>
          </p:nvSpPr>
          <p:spPr>
            <a:xfrm>
              <a:off x="1566672" y="533400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Hexagon 21"/>
            <p:cNvSpPr/>
            <p:nvPr/>
          </p:nvSpPr>
          <p:spPr>
            <a:xfrm>
              <a:off x="2145296" y="495300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Hexagon 22"/>
            <p:cNvSpPr/>
            <p:nvPr/>
          </p:nvSpPr>
          <p:spPr>
            <a:xfrm>
              <a:off x="2145296" y="571500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Hexagon 23"/>
            <p:cNvSpPr/>
            <p:nvPr/>
          </p:nvSpPr>
          <p:spPr>
            <a:xfrm>
              <a:off x="1566672" y="457450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629400" y="2209800"/>
            <a:ext cx="795528" cy="4343400"/>
            <a:chOff x="4005072" y="2133600"/>
            <a:chExt cx="795528" cy="4343400"/>
          </a:xfrm>
        </p:grpSpPr>
        <p:sp>
          <p:nvSpPr>
            <p:cNvPr id="19" name="Hexagon 18"/>
            <p:cNvSpPr/>
            <p:nvPr/>
          </p:nvSpPr>
          <p:spPr>
            <a:xfrm>
              <a:off x="4005072" y="432916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Hexagon 19"/>
            <p:cNvSpPr/>
            <p:nvPr/>
          </p:nvSpPr>
          <p:spPr>
            <a:xfrm>
              <a:off x="4005072" y="506018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Hexagon 20"/>
            <p:cNvSpPr/>
            <p:nvPr/>
          </p:nvSpPr>
          <p:spPr>
            <a:xfrm>
              <a:off x="4005072" y="579120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Hexagon 24"/>
            <p:cNvSpPr/>
            <p:nvPr/>
          </p:nvSpPr>
          <p:spPr>
            <a:xfrm>
              <a:off x="4005072" y="213360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Hexagon 25"/>
            <p:cNvSpPr/>
            <p:nvPr/>
          </p:nvSpPr>
          <p:spPr>
            <a:xfrm>
              <a:off x="4005072" y="286462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Hexagon 26"/>
            <p:cNvSpPr/>
            <p:nvPr/>
          </p:nvSpPr>
          <p:spPr>
            <a:xfrm>
              <a:off x="4005072" y="3595640"/>
              <a:ext cx="795528" cy="685800"/>
            </a:xfrm>
            <a:prstGeom prst="hexagon">
              <a:avLst>
                <a:gd name="adj" fmla="val 36292"/>
                <a:gd name="v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402339"/>
            <a:ext cx="5485130" cy="3864861"/>
          </a:xfrm>
          <a:prstGeom prst="rect">
            <a:avLst/>
          </a:prstGeom>
        </p:spPr>
      </p:pic>
      <p:sp>
        <p:nvSpPr>
          <p:cNvPr id="3" name="TextBox 2"/>
          <p:cNvSpPr txBox="1"/>
          <p:nvPr/>
        </p:nvSpPr>
        <p:spPr>
          <a:xfrm>
            <a:off x="635000" y="4572000"/>
            <a:ext cx="7620000" cy="1587500"/>
          </a:xfrm>
          <a:prstGeom prst="rect">
            <a:avLst/>
          </a:prstGeom>
        </p:spPr>
        <p:txBody>
          <a:bodyPr/>
          <a:lstStyle/>
          <a:p>
            <a:r>
              <a:rPr lang="en-US" sz="1000" i="0" baseline="0" dirty="0" smtClean="0">
                <a:latin typeface="Arial"/>
              </a:rPr>
              <a:t>Fig</a:t>
            </a:r>
            <a:r>
              <a:rPr lang="en-US" sz="1000" i="0" baseline="0" dirty="0">
                <a:latin typeface="Arial"/>
              </a:rPr>
              <a:t>. 1.</a:t>
            </a:r>
            <a:r>
              <a:rPr lang="en-US" sz="1000" dirty="0" smtClean="0">
                <a:latin typeface="Arial"/>
              </a:rPr>
              <a:t>  Steroid hormones and the neurobiology of human aggression. Aggressive behaviour is determined by a cascade of physiological changes, which includes GABAergic and serotonergic systems, as well as sexual </a:t>
            </a:r>
            <a:r>
              <a:rPr lang="en-US" sz="1000" dirty="0" err="1" smtClean="0">
                <a:latin typeface="Arial"/>
              </a:rPr>
              <a:t>neurosteroids</a:t>
            </a:r>
            <a:r>
              <a:rPr lang="en-US" sz="1000" dirty="0" smtClean="0">
                <a:latin typeface="Arial"/>
              </a:rPr>
              <a:t>, resulting in amygdala </a:t>
            </a:r>
            <a:r>
              <a:rPr lang="en-US" sz="1000" dirty="0" err="1" smtClean="0">
                <a:latin typeface="Arial"/>
              </a:rPr>
              <a:t>hyperactivation</a:t>
            </a:r>
            <a:r>
              <a:rPr lang="en-US" sz="1000" dirty="0" smtClean="0">
                <a:latin typeface="Arial"/>
              </a:rPr>
              <a:t> and </a:t>
            </a:r>
            <a:r>
              <a:rPr lang="en-US" sz="1000" dirty="0" err="1" smtClean="0">
                <a:latin typeface="Arial"/>
              </a:rPr>
              <a:t>hypofunction</a:t>
            </a:r>
            <a:r>
              <a:rPr lang="en-US" sz="1000" dirty="0" smtClean="0">
                <a:latin typeface="Arial"/>
              </a:rPr>
              <a:t> of prefrontal cortex structures (i.e., ventromedial prefrontal cortex, </a:t>
            </a:r>
            <a:r>
              <a:rPr lang="en-US" sz="1000" dirty="0" err="1" smtClean="0">
                <a:latin typeface="Arial"/>
              </a:rPr>
              <a:t>orbitofrontal</a:t>
            </a:r>
            <a:r>
              <a:rPr lang="en-US" sz="1000" dirty="0" smtClean="0">
                <a:latin typeface="Arial"/>
              </a:rPr>
              <a:t> cortex and anterior cingulated cortex) responsible for impulse control. Hormones play a key role in human aggression. Intermediate levels of progesterone, high levels of testosterone and low levels of cortisol are key factors for aggression. The effect of the positive </a:t>
            </a:r>
            <a:r>
              <a:rPr lang="en-US" sz="1000" dirty="0" err="1" smtClean="0">
                <a:latin typeface="Arial"/>
              </a:rPr>
              <a:t>allosteric</a:t>
            </a:r>
            <a:r>
              <a:rPr lang="en-US" sz="1000" dirty="0" smtClean="0">
                <a:latin typeface="Arial"/>
              </a:rPr>
              <a:t> modulators of GABAA receptors is associated with aggressive </a:t>
            </a:r>
            <a:r>
              <a:rPr lang="en-US" sz="1000" dirty="0" err="1" smtClean="0">
                <a:latin typeface="Arial"/>
              </a:rPr>
              <a:t>behaviours</a:t>
            </a:r>
            <a:r>
              <a:rPr lang="en-US" sz="1000" dirty="0" smtClean="0">
                <a:latin typeface="Arial"/>
              </a:rPr>
              <a:t>. Intermediate levels of </a:t>
            </a:r>
            <a:r>
              <a:rPr lang="en-US" sz="1000" dirty="0" err="1" smtClean="0">
                <a:latin typeface="Arial"/>
              </a:rPr>
              <a:t>allopregnanolone</a:t>
            </a:r>
            <a:r>
              <a:rPr lang="en-US" sz="1000" dirty="0" smtClean="0">
                <a:latin typeface="Arial"/>
              </a:rPr>
              <a:t> and high levels of </a:t>
            </a:r>
            <a:r>
              <a:rPr lang="en-US" sz="1000" dirty="0" err="1" smtClean="0">
                <a:latin typeface="Arial"/>
              </a:rPr>
              <a:t>androstenediol</a:t>
            </a:r>
            <a:r>
              <a:rPr lang="en-US" sz="1000" dirty="0" smtClean="0">
                <a:latin typeface="Arial"/>
              </a:rPr>
              <a:t>, both endogenous positive modulators of GABAA receptors, can increase aggressiveness. Furthermore, GC can reduce the manifestation of aggressive behaviour caused by the positive modulators of the GABAA receptor. Decreased serotonergic activity can lead to aggressive behaviour in humans. The density of 5-HT1A receptors is associated with aggression, mainly with a decrease of its density in the prefrontal cortex and an increase in the </a:t>
            </a:r>
            <a:r>
              <a:rPr lang="en-US" sz="1000" dirty="0" err="1" smtClean="0">
                <a:latin typeface="Arial"/>
              </a:rPr>
              <a:t>raphe</a:t>
            </a:r>
            <a:r>
              <a:rPr lang="en-US" sz="1000" dirty="0" smtClean="0">
                <a:latin typeface="Arial"/>
              </a:rPr>
              <a:t> nuclei.</a:t>
            </a:r>
            <a:endParaRPr lang="en-US" sz="1000" i="0" baseline="0" dirty="0">
              <a:latin typeface="Arial"/>
            </a:endParaRPr>
          </a:p>
        </p:txBody>
      </p:sp>
      <p:sp>
        <p:nvSpPr>
          <p:cNvPr id="4" name="TextBox 3"/>
          <p:cNvSpPr txBox="1"/>
          <p:nvPr/>
        </p:nvSpPr>
        <p:spPr>
          <a:xfrm>
            <a:off x="635000" y="4889500"/>
            <a:ext cx="7620000" cy="254000"/>
          </a:xfrm>
          <a:prstGeom prst="rect">
            <a:avLst/>
          </a:prstGeom>
        </p:spPr>
        <p:txBody>
          <a:bodyPr/>
          <a:lstStyle/>
          <a:p>
            <a:endParaRPr lang="en-US" sz="1000" dirty="0">
              <a:latin typeface="Arial"/>
            </a:endParaRPr>
          </a:p>
        </p:txBody>
      </p:sp>
      <p:sp>
        <p:nvSpPr>
          <p:cNvPr id="5" name="TextBox 4"/>
          <p:cNvSpPr txBox="1"/>
          <p:nvPr/>
        </p:nvSpPr>
        <p:spPr>
          <a:xfrm>
            <a:off x="1295400" y="6324600"/>
            <a:ext cx="7620000" cy="381000"/>
          </a:xfrm>
          <a:prstGeom prst="rect">
            <a:avLst/>
          </a:prstGeom>
        </p:spPr>
        <p:txBody>
          <a:bodyPr/>
          <a:lstStyle/>
          <a:p>
            <a:r>
              <a:rPr lang="en-US" sz="1000" dirty="0" smtClean="0">
                <a:latin typeface="Arial"/>
              </a:rPr>
              <a:t>Martins de Almeida RM, Centurion Cabral JC, </a:t>
            </a:r>
            <a:r>
              <a:rPr lang="en-US" sz="1000" dirty="0" err="1" smtClean="0">
                <a:latin typeface="Arial"/>
              </a:rPr>
              <a:t>Narvaes</a:t>
            </a:r>
            <a:r>
              <a:rPr lang="en-US" sz="1000" dirty="0" smtClean="0">
                <a:latin typeface="Arial"/>
              </a:rPr>
              <a:t> R (2015) </a:t>
            </a:r>
            <a:r>
              <a:rPr lang="en-US" sz="1000" b="1" i="0" baseline="0" dirty="0" smtClean="0">
                <a:latin typeface="Arial"/>
              </a:rPr>
              <a:t>Behavioural</a:t>
            </a:r>
            <a:r>
              <a:rPr lang="en-US" sz="1000" b="1" i="0" baseline="0" dirty="0">
                <a:latin typeface="Arial"/>
              </a:rPr>
              <a:t>, hormonal and neurobiological mechanisms of aggressive behaviour in human and nonhuman </a:t>
            </a:r>
            <a:r>
              <a:rPr lang="en-US" sz="1000" b="1" i="0" baseline="0" dirty="0" smtClean="0">
                <a:latin typeface="Arial"/>
              </a:rPr>
              <a:t>primates.</a:t>
            </a:r>
            <a:r>
              <a:rPr lang="en-US" sz="1000" b="1" dirty="0" smtClean="0">
                <a:latin typeface="Arial"/>
              </a:rPr>
              <a:t> </a:t>
            </a:r>
            <a:r>
              <a:rPr lang="en-US" sz="1000" dirty="0" smtClean="0">
                <a:latin typeface="Arial"/>
              </a:rPr>
              <a:t>Physiology &amp; Behavior, 143, 2015, 121–135</a:t>
            </a:r>
          </a:p>
        </p:txBody>
      </p:sp>
      <p:sp>
        <p:nvSpPr>
          <p:cNvPr id="6" name="TextBox 5"/>
          <p:cNvSpPr txBox="1"/>
          <p:nvPr/>
        </p:nvSpPr>
        <p:spPr>
          <a:xfrm>
            <a:off x="635000" y="5651500"/>
            <a:ext cx="7620000" cy="254000"/>
          </a:xfrm>
          <a:prstGeom prst="rect">
            <a:avLst/>
          </a:prstGeom>
        </p:spPr>
        <p:txBody>
          <a:bodyPr/>
          <a:lstStyle/>
          <a:p>
            <a:endParaRPr lang="en-US" sz="1000" dirty="0">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30202"/>
                </a:solidFill>
              </a:rPr>
              <a:t>Pathological aggression</a:t>
            </a:r>
            <a:r>
              <a:rPr lang="en-US" dirty="0" smtClean="0"/>
              <a:t>	</a:t>
            </a:r>
            <a:endParaRPr lang="en-US" dirty="0"/>
          </a:p>
        </p:txBody>
      </p:sp>
      <p:sp>
        <p:nvSpPr>
          <p:cNvPr id="3" name="Content Placeholder 2"/>
          <p:cNvSpPr>
            <a:spLocks noGrp="1"/>
          </p:cNvSpPr>
          <p:nvPr>
            <p:ph idx="1"/>
          </p:nvPr>
        </p:nvSpPr>
        <p:spPr>
          <a:xfrm>
            <a:off x="457200" y="2286000"/>
            <a:ext cx="8229600" cy="3840163"/>
          </a:xfrm>
        </p:spPr>
        <p:txBody>
          <a:bodyPr>
            <a:normAutofit/>
          </a:bodyPr>
          <a:lstStyle/>
          <a:p>
            <a:pPr>
              <a:buNone/>
            </a:pPr>
            <a:r>
              <a:rPr lang="en-US" i="1" dirty="0" smtClean="0">
                <a:solidFill>
                  <a:schemeClr val="accent2">
                    <a:lumMod val="50000"/>
                  </a:schemeClr>
                </a:solidFill>
              </a:rPr>
              <a:t>   “Pathologically aggressive individuals do not fight furiously in a situation when anyone would fight; they fight in situations in which virtually </a:t>
            </a:r>
            <a:r>
              <a:rPr lang="en-US" i="1" u="sng" dirty="0" smtClean="0">
                <a:solidFill>
                  <a:schemeClr val="accent2">
                    <a:lumMod val="50000"/>
                  </a:schemeClr>
                </a:solidFill>
              </a:rPr>
              <a:t>nobody else</a:t>
            </a:r>
            <a:r>
              <a:rPr lang="en-US" i="1" dirty="0" smtClean="0">
                <a:solidFill>
                  <a:schemeClr val="accent2">
                    <a:lumMod val="50000"/>
                  </a:schemeClr>
                </a:solidFill>
              </a:rPr>
              <a:t> would fight.” </a:t>
            </a:r>
          </a:p>
          <a:p>
            <a:pPr algn="r">
              <a:buNone/>
            </a:pPr>
            <a:r>
              <a:rPr lang="en-US" sz="1800" dirty="0" smtClean="0"/>
              <a:t>Nelson &amp; </a:t>
            </a:r>
            <a:r>
              <a:rPr lang="en-US" sz="1800" dirty="0" err="1" smtClean="0"/>
              <a:t>Trainor</a:t>
            </a:r>
            <a:r>
              <a:rPr lang="en-US" sz="1800" dirty="0" smtClean="0"/>
              <a:t> (2007)</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30202"/>
                </a:solidFill>
              </a:rPr>
              <a:t>Pathological aggression</a:t>
            </a:r>
            <a:r>
              <a:rPr lang="en-US" dirty="0" smtClean="0"/>
              <a:t>	</a:t>
            </a:r>
            <a:endParaRPr lang="en-US" dirty="0"/>
          </a:p>
        </p:txBody>
      </p:sp>
      <p:sp>
        <p:nvSpPr>
          <p:cNvPr id="3" name="Content Placeholder 2"/>
          <p:cNvSpPr>
            <a:spLocks noGrp="1"/>
          </p:cNvSpPr>
          <p:nvPr>
            <p:ph idx="1"/>
          </p:nvPr>
        </p:nvSpPr>
        <p:spPr>
          <a:xfrm>
            <a:off x="457200" y="2286001"/>
            <a:ext cx="8229600" cy="2590800"/>
          </a:xfrm>
        </p:spPr>
        <p:txBody>
          <a:bodyPr>
            <a:normAutofit/>
          </a:bodyPr>
          <a:lstStyle/>
          <a:p>
            <a:pPr>
              <a:buNone/>
            </a:pPr>
            <a:r>
              <a:rPr lang="en-US" i="1" dirty="0" smtClean="0">
                <a:solidFill>
                  <a:schemeClr val="accent2">
                    <a:lumMod val="50000"/>
                  </a:schemeClr>
                </a:solidFill>
              </a:rPr>
              <a:t>   “Pathologically aggressive individuals do not fight furiously in a situation when anyone would fight; they fight in situations in which virtually </a:t>
            </a:r>
            <a:r>
              <a:rPr lang="en-US" i="1" u="sng" dirty="0" smtClean="0">
                <a:solidFill>
                  <a:schemeClr val="accent2">
                    <a:lumMod val="50000"/>
                  </a:schemeClr>
                </a:solidFill>
              </a:rPr>
              <a:t>nobody else</a:t>
            </a:r>
            <a:r>
              <a:rPr lang="en-US" i="1" dirty="0" smtClean="0">
                <a:solidFill>
                  <a:schemeClr val="accent2">
                    <a:lumMod val="50000"/>
                  </a:schemeClr>
                </a:solidFill>
              </a:rPr>
              <a:t> would fight.” </a:t>
            </a:r>
          </a:p>
          <a:p>
            <a:pPr algn="r">
              <a:buNone/>
            </a:pPr>
            <a:r>
              <a:rPr lang="en-US" sz="1800" dirty="0" smtClean="0"/>
              <a:t>Nelson &amp; </a:t>
            </a:r>
            <a:r>
              <a:rPr lang="en-US" sz="1800" dirty="0" err="1" smtClean="0"/>
              <a:t>Trainor</a:t>
            </a:r>
            <a:r>
              <a:rPr lang="en-US" sz="1800" dirty="0" smtClean="0"/>
              <a:t> (2007)</a:t>
            </a:r>
          </a:p>
        </p:txBody>
      </p:sp>
      <p:sp>
        <p:nvSpPr>
          <p:cNvPr id="4" name="Rectangle 3"/>
          <p:cNvSpPr/>
          <p:nvPr/>
        </p:nvSpPr>
        <p:spPr>
          <a:xfrm>
            <a:off x="2057400" y="5297269"/>
            <a:ext cx="4953000" cy="954107"/>
          </a:xfrm>
          <a:prstGeom prst="rect">
            <a:avLst/>
          </a:prstGeom>
        </p:spPr>
        <p:txBody>
          <a:bodyPr wrap="square">
            <a:spAutoFit/>
          </a:bodyPr>
          <a:lstStyle/>
          <a:p>
            <a:pPr algn="ctr">
              <a:buNone/>
            </a:pPr>
            <a:r>
              <a:rPr lang="en-US" sz="2800" i="1" dirty="0" smtClean="0">
                <a:solidFill>
                  <a:schemeClr val="accent1">
                    <a:lumMod val="50000"/>
                  </a:schemeClr>
                </a:solidFill>
              </a:rPr>
              <a:t> “I hate it when people attack me </a:t>
            </a:r>
            <a:br>
              <a:rPr lang="en-US" sz="2800" i="1" dirty="0" smtClean="0">
                <a:solidFill>
                  <a:schemeClr val="accent1">
                    <a:lumMod val="50000"/>
                  </a:schemeClr>
                </a:solidFill>
              </a:rPr>
            </a:br>
            <a:r>
              <a:rPr lang="en-US" sz="2800" i="1" dirty="0" smtClean="0">
                <a:solidFill>
                  <a:schemeClr val="accent1">
                    <a:lumMod val="50000"/>
                  </a:schemeClr>
                </a:solidFill>
              </a:rPr>
              <a:t>and then try to talk to me.”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30202"/>
                </a:solidFill>
              </a:rPr>
              <a:t>Alternate forms of </a:t>
            </a:r>
            <a:br>
              <a:rPr lang="en-US" dirty="0" smtClean="0">
                <a:solidFill>
                  <a:srgbClr val="B30202"/>
                </a:solidFill>
              </a:rPr>
            </a:br>
            <a:r>
              <a:rPr lang="en-US" dirty="0" smtClean="0">
                <a:solidFill>
                  <a:srgbClr val="B30202"/>
                </a:solidFill>
              </a:rPr>
              <a:t>pathological aggression	</a:t>
            </a:r>
            <a:endParaRPr lang="en-US" dirty="0">
              <a:solidFill>
                <a:srgbClr val="B30202"/>
              </a:solidFill>
            </a:endParaRPr>
          </a:p>
        </p:txBody>
      </p:sp>
      <p:sp>
        <p:nvSpPr>
          <p:cNvPr id="3" name="Content Placeholder 2"/>
          <p:cNvSpPr>
            <a:spLocks noGrp="1"/>
          </p:cNvSpPr>
          <p:nvPr>
            <p:ph idx="1"/>
          </p:nvPr>
        </p:nvSpPr>
        <p:spPr>
          <a:xfrm>
            <a:off x="457200" y="2286000"/>
            <a:ext cx="8458200" cy="3840163"/>
          </a:xfrm>
        </p:spPr>
        <p:txBody>
          <a:bodyPr>
            <a:normAutofit/>
          </a:bodyPr>
          <a:lstStyle/>
          <a:p>
            <a:pPr>
              <a:buNone/>
            </a:pPr>
            <a:r>
              <a:rPr lang="en-US" sz="2800" b="1" dirty="0" smtClean="0"/>
              <a:t>Reactive aggression</a:t>
            </a:r>
          </a:p>
          <a:p>
            <a:pPr>
              <a:buNone/>
            </a:pPr>
            <a:r>
              <a:rPr lang="en-US" sz="2800" dirty="0" smtClean="0"/>
              <a:t>	high autonomic arousal </a:t>
            </a:r>
            <a:r>
              <a:rPr lang="en-US" sz="2400" dirty="0" smtClean="0"/>
              <a:t>(forebrain / </a:t>
            </a:r>
            <a:r>
              <a:rPr lang="en-US" sz="2400" dirty="0" err="1" smtClean="0"/>
              <a:t>preorbital</a:t>
            </a:r>
            <a:r>
              <a:rPr lang="en-US" sz="2400" dirty="0" smtClean="0"/>
              <a:t> cortex)</a:t>
            </a:r>
          </a:p>
          <a:p>
            <a:pPr>
              <a:buNone/>
            </a:pPr>
            <a:endParaRPr lang="en-US" sz="2800" dirty="0" smtClean="0"/>
          </a:p>
          <a:p>
            <a:pPr>
              <a:buNone/>
            </a:pPr>
            <a:r>
              <a:rPr lang="en-US" sz="2800" b="1" dirty="0" smtClean="0"/>
              <a:t>Instrumental aggression	</a:t>
            </a:r>
          </a:p>
          <a:p>
            <a:pPr>
              <a:buNone/>
            </a:pPr>
            <a:r>
              <a:rPr lang="en-US" sz="2800" dirty="0" smtClean="0"/>
              <a:t>	autonomic suppression</a:t>
            </a:r>
          </a:p>
          <a:p>
            <a:pPr>
              <a:buNone/>
            </a:pPr>
            <a:r>
              <a:rPr lang="en-US" sz="2800" dirty="0" smtClean="0"/>
              <a:t>	suppression of empathy </a:t>
            </a:r>
            <a:r>
              <a:rPr lang="en-US" sz="2400" dirty="0" smtClean="0"/>
              <a:t>(</a:t>
            </a:r>
            <a:r>
              <a:rPr lang="en-US" sz="2400" dirty="0" err="1" smtClean="0"/>
              <a:t>n</a:t>
            </a:r>
            <a:r>
              <a:rPr lang="en-US" sz="2400" dirty="0" smtClean="0"/>
              <a:t>. </a:t>
            </a:r>
            <a:r>
              <a:rPr lang="en-US" sz="2400" dirty="0" err="1" smtClean="0"/>
              <a:t>accumbens</a:t>
            </a:r>
            <a:r>
              <a:rPr lang="en-US" sz="2400" dirty="0" smtClean="0"/>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tle page.jpg"/>
          <p:cNvPicPr>
            <a:picLocks noChangeAspect="1"/>
          </p:cNvPicPr>
          <p:nvPr/>
        </p:nvPicPr>
        <p:blipFill>
          <a:blip r:embed="rId2"/>
          <a:srcRect t="23184" b="16294"/>
          <a:stretch>
            <a:fillRect/>
          </a:stretch>
        </p:blipFill>
        <p:spPr>
          <a:xfrm>
            <a:off x="1392093" y="1676400"/>
            <a:ext cx="6227907" cy="1875007"/>
          </a:xfrm>
          <a:prstGeom prst="rect">
            <a:avLst/>
          </a:prstGeom>
        </p:spPr>
      </p:pic>
      <p:pic>
        <p:nvPicPr>
          <p:cNvPr id="4" name="Picture 3" descr="T &amp; Basketball fans.jpg"/>
          <p:cNvPicPr>
            <a:picLocks noChangeAspect="1"/>
          </p:cNvPicPr>
          <p:nvPr/>
        </p:nvPicPr>
        <p:blipFill>
          <a:blip r:embed="rId3"/>
          <a:stretch>
            <a:fillRect/>
          </a:stretch>
        </p:blipFill>
        <p:spPr>
          <a:xfrm>
            <a:off x="313192" y="3660648"/>
            <a:ext cx="3880856" cy="2816352"/>
          </a:xfrm>
          <a:prstGeom prst="rect">
            <a:avLst/>
          </a:prstGeom>
        </p:spPr>
      </p:pic>
      <p:pic>
        <p:nvPicPr>
          <p:cNvPr id="5" name="Picture 4" descr="T &amp; soccer.jpg"/>
          <p:cNvPicPr>
            <a:picLocks noChangeAspect="1"/>
          </p:cNvPicPr>
          <p:nvPr/>
        </p:nvPicPr>
        <p:blipFill>
          <a:blip r:embed="rId4"/>
          <a:stretch>
            <a:fillRect/>
          </a:stretch>
        </p:blipFill>
        <p:spPr>
          <a:xfrm>
            <a:off x="4800599" y="3660648"/>
            <a:ext cx="3736337" cy="2816352"/>
          </a:xfrm>
          <a:prstGeom prst="rect">
            <a:avLst/>
          </a:prstGeom>
        </p:spPr>
      </p:pic>
      <p:sp>
        <p:nvSpPr>
          <p:cNvPr id="6" name="TextBox 5"/>
          <p:cNvSpPr txBox="1"/>
          <p:nvPr/>
        </p:nvSpPr>
        <p:spPr>
          <a:xfrm>
            <a:off x="5363744" y="5102423"/>
            <a:ext cx="543739" cy="338554"/>
          </a:xfrm>
          <a:prstGeom prst="rect">
            <a:avLst/>
          </a:prstGeom>
          <a:noFill/>
        </p:spPr>
        <p:txBody>
          <a:bodyPr wrap="none" rtlCol="0">
            <a:spAutoFit/>
          </a:bodyPr>
          <a:lstStyle/>
          <a:p>
            <a:r>
              <a:rPr lang="en-US" sz="1600" dirty="0" smtClean="0">
                <a:solidFill>
                  <a:srgbClr val="FF0000"/>
                </a:solidFill>
              </a:rPr>
              <a:t>Italy</a:t>
            </a:r>
            <a:endParaRPr lang="en-US" sz="1600" dirty="0">
              <a:solidFill>
                <a:srgbClr val="FF0000"/>
              </a:solidFill>
            </a:endParaRPr>
          </a:p>
        </p:txBody>
      </p:sp>
      <p:sp>
        <p:nvSpPr>
          <p:cNvPr id="7" name="TextBox 6"/>
          <p:cNvSpPr txBox="1"/>
          <p:nvPr/>
        </p:nvSpPr>
        <p:spPr>
          <a:xfrm>
            <a:off x="5334000" y="3962400"/>
            <a:ext cx="637114" cy="338554"/>
          </a:xfrm>
          <a:prstGeom prst="rect">
            <a:avLst/>
          </a:prstGeom>
          <a:noFill/>
        </p:spPr>
        <p:txBody>
          <a:bodyPr wrap="none" rtlCol="0">
            <a:spAutoFit/>
          </a:bodyPr>
          <a:lstStyle/>
          <a:p>
            <a:r>
              <a:rPr lang="en-US" sz="1600" dirty="0" smtClean="0">
                <a:solidFill>
                  <a:srgbClr val="008000"/>
                </a:solidFill>
              </a:rPr>
              <a:t>Brazil</a:t>
            </a:r>
            <a:endParaRPr lang="en-US" sz="1600" dirty="0">
              <a:solidFill>
                <a:srgbClr val="008000"/>
              </a:solidFill>
            </a:endParaRPr>
          </a:p>
        </p:txBody>
      </p:sp>
      <p:sp>
        <p:nvSpPr>
          <p:cNvPr id="8" name="Title 7"/>
          <p:cNvSpPr>
            <a:spLocks noGrp="1"/>
          </p:cNvSpPr>
          <p:nvPr>
            <p:ph type="title"/>
          </p:nvPr>
        </p:nvSpPr>
        <p:spPr>
          <a:xfrm>
            <a:off x="457200" y="274638"/>
            <a:ext cx="8229600" cy="1143000"/>
          </a:xfrm>
        </p:spPr>
        <p:txBody>
          <a:bodyPr>
            <a:normAutofit/>
          </a:bodyPr>
          <a:lstStyle/>
          <a:p>
            <a:r>
              <a:rPr lang="en-US" sz="3200" dirty="0" smtClean="0">
                <a:solidFill>
                  <a:schemeClr val="tx2"/>
                </a:solidFill>
              </a:rPr>
              <a:t>function of testosterone in human aggression </a:t>
            </a:r>
            <a:br>
              <a:rPr lang="en-US" sz="3200" dirty="0" smtClean="0">
                <a:solidFill>
                  <a:schemeClr val="tx2"/>
                </a:solidFill>
              </a:rPr>
            </a:br>
            <a:r>
              <a:rPr lang="en-US" sz="3200" dirty="0" smtClean="0">
                <a:solidFill>
                  <a:schemeClr val="tx2"/>
                </a:solidFill>
              </a:rPr>
              <a:t>is somewhat mysterious</a:t>
            </a:r>
            <a:endParaRPr lang="en-US" sz="3200" dirty="0">
              <a:solidFill>
                <a:schemeClr val="tx2"/>
              </a:solidFill>
            </a:endParaRPr>
          </a:p>
        </p:txBody>
      </p:sp>
      <p:cxnSp>
        <p:nvCxnSpPr>
          <p:cNvPr id="10" name="Straight Connector 9"/>
          <p:cNvCxnSpPr/>
          <p:nvPr/>
        </p:nvCxnSpPr>
        <p:spPr>
          <a:xfrm flipV="1">
            <a:off x="5808133" y="4343401"/>
            <a:ext cx="1684867" cy="7111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829300" y="4451350"/>
            <a:ext cx="1676400" cy="11430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608722" y="5282624"/>
            <a:ext cx="671678" cy="584776"/>
          </a:xfrm>
          <a:prstGeom prst="rect">
            <a:avLst/>
          </a:prstGeom>
          <a:solidFill>
            <a:schemeClr val="bg1"/>
          </a:solidFill>
        </p:spPr>
        <p:txBody>
          <a:bodyPr wrap="none" rtlCol="0">
            <a:spAutoFit/>
          </a:bodyPr>
          <a:lstStyle/>
          <a:p>
            <a:r>
              <a:rPr lang="en-US" sz="1600" dirty="0" smtClean="0">
                <a:solidFill>
                  <a:srgbClr val="008000"/>
                </a:solidFill>
              </a:rPr>
              <a:t>losing</a:t>
            </a:r>
          </a:p>
          <a:p>
            <a:r>
              <a:rPr lang="en-US" sz="1600" dirty="0" smtClean="0">
                <a:solidFill>
                  <a:srgbClr val="008000"/>
                </a:solidFill>
              </a:rPr>
              <a:t>fans</a:t>
            </a:r>
            <a:endParaRPr lang="en-US" sz="1600" dirty="0">
              <a:solidFill>
                <a:srgbClr val="008000"/>
              </a:solidFill>
            </a:endParaRPr>
          </a:p>
        </p:txBody>
      </p:sp>
      <p:sp>
        <p:nvSpPr>
          <p:cNvPr id="17" name="Rectangle 16"/>
          <p:cNvSpPr/>
          <p:nvPr/>
        </p:nvSpPr>
        <p:spPr>
          <a:xfrm>
            <a:off x="7696200" y="4152900"/>
            <a:ext cx="457200" cy="298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6" name="TextBox 15"/>
          <p:cNvSpPr txBox="1"/>
          <p:nvPr/>
        </p:nvSpPr>
        <p:spPr>
          <a:xfrm>
            <a:off x="7620000" y="3962400"/>
            <a:ext cx="845504" cy="584776"/>
          </a:xfrm>
          <a:prstGeom prst="rect">
            <a:avLst/>
          </a:prstGeom>
          <a:noFill/>
        </p:spPr>
        <p:txBody>
          <a:bodyPr wrap="none" rtlCol="0">
            <a:spAutoFit/>
          </a:bodyPr>
          <a:lstStyle/>
          <a:p>
            <a:r>
              <a:rPr lang="en-US" sz="1600" dirty="0" smtClean="0">
                <a:solidFill>
                  <a:srgbClr val="FF0000"/>
                </a:solidFill>
              </a:rPr>
              <a:t>winning</a:t>
            </a:r>
          </a:p>
          <a:p>
            <a:r>
              <a:rPr lang="en-US" sz="1600" dirty="0" smtClean="0">
                <a:solidFill>
                  <a:srgbClr val="FF0000"/>
                </a:solidFill>
              </a:rPr>
              <a:t>fans</a:t>
            </a:r>
            <a:endParaRPr lang="en-US" sz="1600" dirty="0">
              <a:solidFill>
                <a:srgbClr val="FF0000"/>
              </a:solidFill>
            </a:endParaRPr>
          </a:p>
        </p:txBody>
      </p:sp>
      <p:sp>
        <p:nvSpPr>
          <p:cNvPr id="18" name="TextBox 17"/>
          <p:cNvSpPr txBox="1"/>
          <p:nvPr/>
        </p:nvSpPr>
        <p:spPr>
          <a:xfrm>
            <a:off x="5877739" y="6324600"/>
            <a:ext cx="1631852" cy="261610"/>
          </a:xfrm>
          <a:prstGeom prst="rect">
            <a:avLst/>
          </a:prstGeom>
          <a:noFill/>
        </p:spPr>
        <p:txBody>
          <a:bodyPr wrap="none" rtlCol="0">
            <a:spAutoFit/>
          </a:bodyPr>
          <a:lstStyle/>
          <a:p>
            <a:r>
              <a:rPr lang="en-US" sz="1100" i="1" dirty="0" smtClean="0"/>
              <a:t>Do you know what year?</a:t>
            </a:r>
            <a:endParaRPr lang="en-US" sz="1100"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352553"/>
            <a:ext cx="6781800" cy="4939126"/>
          </a:xfrm>
          <a:prstGeom prst="rect">
            <a:avLst/>
          </a:prstGeom>
        </p:spPr>
      </p:pic>
      <p:sp>
        <p:nvSpPr>
          <p:cNvPr id="3" name="TextBox 2"/>
          <p:cNvSpPr txBox="1"/>
          <p:nvPr/>
        </p:nvSpPr>
        <p:spPr>
          <a:xfrm>
            <a:off x="768350" y="5524500"/>
            <a:ext cx="7620000" cy="317500"/>
          </a:xfrm>
          <a:prstGeom prst="rect">
            <a:avLst/>
          </a:prstGeom>
        </p:spPr>
        <p:txBody>
          <a:bodyPr/>
          <a:lstStyle/>
          <a:p>
            <a:r>
              <a:rPr lang="en-US" sz="1000" i="0" baseline="0" dirty="0">
                <a:latin typeface="Arial"/>
              </a:rPr>
              <a:t> Fig. 1. 1 = Booth et al., 1989; 2 = </a:t>
            </a:r>
            <a:r>
              <a:rPr lang="en-US" sz="1000" i="0" baseline="0" dirty="0" err="1">
                <a:latin typeface="Arial"/>
              </a:rPr>
              <a:t>Guezennec</a:t>
            </a:r>
            <a:r>
              <a:rPr lang="en-US" sz="1000" i="0" baseline="0" dirty="0">
                <a:latin typeface="Arial"/>
              </a:rPr>
              <a:t> et al., 1995; 3 = González-Bono et al., 1999; 4 = </a:t>
            </a:r>
            <a:r>
              <a:rPr lang="en-US" sz="1000" i="0" baseline="0" dirty="0" err="1">
                <a:latin typeface="Arial"/>
              </a:rPr>
              <a:t>Suay</a:t>
            </a:r>
            <a:r>
              <a:rPr lang="en-US" sz="1000" i="0" baseline="0" dirty="0">
                <a:latin typeface="Arial"/>
              </a:rPr>
              <a:t> et al., 1999; 5 = </a:t>
            </a:r>
            <a:r>
              <a:rPr lang="en-US" sz="1000" i="0" baseline="0" dirty="0" err="1">
                <a:latin typeface="Arial"/>
              </a:rPr>
              <a:t>Bateup</a:t>
            </a:r>
            <a:r>
              <a:rPr lang="en-US" sz="1000" i="0" baseline="0" dirty="0">
                <a:latin typeface="Arial"/>
              </a:rPr>
              <a:t> et al., 2002; 6 = Edwards et al., 2006; 7 = Hamilton et al., 2009; 8 = Oliveira et al., 2009; 9 = Edwards and </a:t>
            </a:r>
            <a:r>
              <a:rPr lang="en-US" sz="1000" i="0" baseline="0" dirty="0" err="1">
                <a:latin typeface="Arial"/>
              </a:rPr>
              <a:t>Kurlander</a:t>
            </a:r>
            <a:r>
              <a:rPr lang="en-US" sz="1000" i="0" baseline="0" dirty="0">
                <a:latin typeface="Arial"/>
              </a:rPr>
              <a:t>, 2010; 10 = Ji...</a:t>
            </a:r>
          </a:p>
        </p:txBody>
      </p:sp>
      <p:sp>
        <p:nvSpPr>
          <p:cNvPr id="4" name="TextBox 3"/>
          <p:cNvSpPr txBox="1"/>
          <p:nvPr/>
        </p:nvSpPr>
        <p:spPr>
          <a:xfrm>
            <a:off x="1143000" y="6400800"/>
            <a:ext cx="8001000" cy="381000"/>
          </a:xfrm>
          <a:prstGeom prst="rect">
            <a:avLst/>
          </a:prstGeom>
        </p:spPr>
        <p:txBody>
          <a:bodyPr/>
          <a:lstStyle/>
          <a:p>
            <a:r>
              <a:rPr lang="en-US" sz="1000" dirty="0">
                <a:latin typeface="Arial"/>
              </a:rPr>
              <a:t>Kathleen V. </a:t>
            </a:r>
            <a:r>
              <a:rPr lang="en-US" sz="1000" dirty="0" err="1">
                <a:latin typeface="Arial"/>
              </a:rPr>
              <a:t>Casto</a:t>
            </a:r>
            <a:r>
              <a:rPr lang="en-US" sz="1000" dirty="0">
                <a:latin typeface="Arial"/>
              </a:rPr>
              <a:t>,  David A. </a:t>
            </a:r>
            <a:r>
              <a:rPr lang="en-US" sz="1000" dirty="0" smtClean="0">
                <a:latin typeface="Arial"/>
              </a:rPr>
              <a:t>Edwards (2016) </a:t>
            </a:r>
            <a:r>
              <a:rPr lang="en-US" sz="1000" b="1" dirty="0">
                <a:latin typeface="Arial"/>
              </a:rPr>
              <a:t>Testosterone, cortisol, and human </a:t>
            </a:r>
            <a:r>
              <a:rPr lang="en-US" sz="1000" b="1" dirty="0" smtClean="0">
                <a:latin typeface="Arial"/>
              </a:rPr>
              <a:t>competition. </a:t>
            </a:r>
            <a:r>
              <a:rPr lang="en-US" sz="1000" dirty="0">
                <a:latin typeface="Arial"/>
              </a:rPr>
              <a:t>Hormones and Behavior, </a:t>
            </a:r>
            <a:r>
              <a:rPr lang="en-US" sz="1000" dirty="0" smtClean="0">
                <a:latin typeface="Arial"/>
              </a:rPr>
              <a:t>82, 21–37</a:t>
            </a:r>
            <a:endParaRPr lang="en-US" sz="1000" dirty="0">
              <a:latin typeface="Arial"/>
            </a:endParaRPr>
          </a:p>
          <a:p>
            <a:endParaRPr lang="en-US" sz="1000" b="1" dirty="0">
              <a:latin typeface="Arial"/>
            </a:endParaRPr>
          </a:p>
          <a:p>
            <a:endParaRPr lang="en-US" sz="1000" dirty="0">
              <a:latin typeface="Arial"/>
            </a:endParaRPr>
          </a:p>
        </p:txBody>
      </p:sp>
      <p:sp>
        <p:nvSpPr>
          <p:cNvPr id="5" name="TextBox 4"/>
          <p:cNvSpPr txBox="1"/>
          <p:nvPr/>
        </p:nvSpPr>
        <p:spPr>
          <a:xfrm>
            <a:off x="635000" y="5270500"/>
            <a:ext cx="7620000" cy="254000"/>
          </a:xfrm>
          <a:prstGeom prst="rect">
            <a:avLst/>
          </a:prstGeom>
        </p:spPr>
        <p:txBody>
          <a:bodyPr/>
          <a:lstStyle/>
          <a:p>
            <a:r>
              <a:rPr lang="en-US" sz="1000" b="1" i="0" baseline="0" dirty="0">
                <a:latin typeface="Arial"/>
              </a:rPr>
              <a:t> </a:t>
            </a:r>
          </a:p>
        </p:txBody>
      </p:sp>
      <p:sp>
        <p:nvSpPr>
          <p:cNvPr id="6" name="TextBox 5"/>
          <p:cNvSpPr txBox="1"/>
          <p:nvPr/>
        </p:nvSpPr>
        <p:spPr>
          <a:xfrm>
            <a:off x="635000" y="5651500"/>
            <a:ext cx="7620000" cy="254000"/>
          </a:xfrm>
          <a:prstGeom prst="rect">
            <a:avLst/>
          </a:prstGeom>
        </p:spPr>
        <p:txBody>
          <a:bodyPr/>
          <a:lstStyle/>
          <a:p>
            <a:endParaRPr lang="en-US" sz="1000" dirty="0">
              <a:latin typeface="Arial"/>
            </a:endParaRPr>
          </a:p>
        </p:txBody>
      </p:sp>
    </p:spTree>
    <p:extLst>
      <p:ext uri="{BB962C8B-B14F-4D97-AF65-F5344CB8AC3E}">
        <p14:creationId xmlns:p14="http://schemas.microsoft.com/office/powerpoint/2010/main" val="467279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944564"/>
          </a:xfrm>
        </p:spPr>
        <p:txBody>
          <a:bodyPr>
            <a:noAutofit/>
          </a:bodyPr>
          <a:lstStyle/>
          <a:p>
            <a:pPr algn="l"/>
            <a:r>
              <a:rPr lang="en-US" sz="2800" dirty="0" smtClean="0"/>
              <a:t>Androgens facilitate male-male aggression in songbirds.</a:t>
            </a:r>
            <a:br>
              <a:rPr lang="en-US" sz="2800" dirty="0" smtClean="0"/>
            </a:br>
            <a:r>
              <a:rPr lang="en-US" sz="2800" dirty="0" smtClean="0"/>
              <a:t>Behavior mediated release varies with life history.</a:t>
            </a:r>
            <a:endParaRPr lang="en-US" sz="2800" dirty="0"/>
          </a:p>
        </p:txBody>
      </p:sp>
      <p:sp>
        <p:nvSpPr>
          <p:cNvPr id="6" name="TextBox 5"/>
          <p:cNvSpPr txBox="1"/>
          <p:nvPr/>
        </p:nvSpPr>
        <p:spPr>
          <a:xfrm>
            <a:off x="6923764" y="6477000"/>
            <a:ext cx="1903085" cy="307777"/>
          </a:xfrm>
          <a:prstGeom prst="rect">
            <a:avLst/>
          </a:prstGeom>
          <a:noFill/>
        </p:spPr>
        <p:txBody>
          <a:bodyPr wrap="none" rtlCol="0">
            <a:spAutoFit/>
          </a:bodyPr>
          <a:lstStyle/>
          <a:p>
            <a:r>
              <a:rPr lang="en-US" sz="1400" dirty="0" smtClean="0"/>
              <a:t>Wingfield &amp; Soma 2002</a:t>
            </a:r>
            <a:endParaRPr lang="en-US" sz="1400" dirty="0"/>
          </a:p>
        </p:txBody>
      </p:sp>
      <p:pic>
        <p:nvPicPr>
          <p:cNvPr id="7" name="Picture 6" descr="i1540-7063-042-01-0011-f04.jpeg"/>
          <p:cNvPicPr>
            <a:picLocks noChangeAspect="1"/>
          </p:cNvPicPr>
          <p:nvPr/>
        </p:nvPicPr>
        <p:blipFill>
          <a:blip r:embed="rId2">
            <a:clrChange>
              <a:clrFrom>
                <a:srgbClr val="FFFFFF"/>
              </a:clrFrom>
              <a:clrTo>
                <a:srgbClr val="FFFFFF">
                  <a:alpha val="0"/>
                </a:srgbClr>
              </a:clrTo>
            </a:clrChange>
          </a:blip>
          <a:stretch>
            <a:fillRect/>
          </a:stretch>
        </p:blipFill>
        <p:spPr>
          <a:xfrm>
            <a:off x="404411" y="1600200"/>
            <a:ext cx="6219126" cy="5116958"/>
          </a:xfrm>
          <a:prstGeom prst="rect">
            <a:avLst/>
          </a:prstGeom>
        </p:spPr>
      </p:pic>
      <p:pic>
        <p:nvPicPr>
          <p:cNvPr id="9" name="Picture 8" descr="song-sparrowwtmk.jpg"/>
          <p:cNvPicPr>
            <a:picLocks noChangeAspect="1"/>
          </p:cNvPicPr>
          <p:nvPr/>
        </p:nvPicPr>
        <p:blipFill>
          <a:blip r:embed="rId3"/>
          <a:srcRect l="16907" r="28417"/>
          <a:stretch>
            <a:fillRect/>
          </a:stretch>
        </p:blipFill>
        <p:spPr>
          <a:xfrm>
            <a:off x="6553201" y="1411070"/>
            <a:ext cx="1676400" cy="2558716"/>
          </a:xfrm>
          <a:prstGeom prst="rect">
            <a:avLst/>
          </a:prstGeom>
        </p:spPr>
      </p:pic>
      <p:sp>
        <p:nvSpPr>
          <p:cNvPr id="10" name="TextBox 9"/>
          <p:cNvSpPr txBox="1"/>
          <p:nvPr/>
        </p:nvSpPr>
        <p:spPr>
          <a:xfrm>
            <a:off x="6553201" y="4001869"/>
            <a:ext cx="2134130" cy="646331"/>
          </a:xfrm>
          <a:prstGeom prst="rect">
            <a:avLst/>
          </a:prstGeom>
          <a:noFill/>
        </p:spPr>
        <p:txBody>
          <a:bodyPr wrap="none" rtlCol="0">
            <a:spAutoFit/>
          </a:bodyPr>
          <a:lstStyle/>
          <a:p>
            <a:r>
              <a:rPr lang="en-US" dirty="0" smtClean="0"/>
              <a:t>Song sparrow</a:t>
            </a:r>
            <a:br>
              <a:rPr lang="en-US" dirty="0" smtClean="0"/>
            </a:br>
            <a:r>
              <a:rPr lang="en-US" i="1" dirty="0" smtClean="0"/>
              <a:t>(</a:t>
            </a:r>
            <a:r>
              <a:rPr lang="en-US" i="1" dirty="0" err="1" smtClean="0"/>
              <a:t>Melospiza</a:t>
            </a:r>
            <a:r>
              <a:rPr lang="en-US" i="1" dirty="0" smtClean="0"/>
              <a:t> </a:t>
            </a:r>
            <a:r>
              <a:rPr lang="en-US" i="1" dirty="0" err="1" smtClean="0"/>
              <a:t>melodia</a:t>
            </a:r>
            <a:r>
              <a:rPr lang="en-US" i="1" dirty="0" smtClean="0"/>
              <a:t>)</a:t>
            </a:r>
            <a:endParaRPr lang="en-US"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Androgens facilitate male-male aggression</a:t>
            </a:r>
            <a:br>
              <a:rPr lang="en-US" sz="3600" dirty="0" smtClean="0"/>
            </a:br>
            <a:r>
              <a:rPr lang="en-US" sz="3600" dirty="0" smtClean="0"/>
              <a:t>Aggression takes time away from parental care</a:t>
            </a:r>
            <a:endParaRPr lang="en-US" sz="3600" dirty="0"/>
          </a:p>
        </p:txBody>
      </p:sp>
      <p:pic>
        <p:nvPicPr>
          <p:cNvPr id="3" name="Picture 2" descr="T vs behav.jpg"/>
          <p:cNvPicPr>
            <a:picLocks noChangeAspect="1"/>
          </p:cNvPicPr>
          <p:nvPr/>
        </p:nvPicPr>
        <p:blipFill>
          <a:blip r:embed="rId2">
            <a:clrChange>
              <a:clrFrom>
                <a:srgbClr val="FFFFFF"/>
              </a:clrFrom>
              <a:clrTo>
                <a:srgbClr val="FFFFFF">
                  <a:alpha val="0"/>
                </a:srgbClr>
              </a:clrTo>
            </a:clrChange>
          </a:blip>
          <a:srcRect l="16424" t="13333" r="18023" b="55957"/>
          <a:stretch>
            <a:fillRect/>
          </a:stretch>
        </p:blipFill>
        <p:spPr>
          <a:xfrm>
            <a:off x="383451" y="2514600"/>
            <a:ext cx="4673731" cy="3150684"/>
          </a:xfrm>
          <a:prstGeom prst="rect">
            <a:avLst/>
          </a:prstGeom>
        </p:spPr>
      </p:pic>
      <p:pic>
        <p:nvPicPr>
          <p:cNvPr id="4" name="Picture 3" descr="T vs behav.jpg"/>
          <p:cNvPicPr>
            <a:picLocks noChangeAspect="1"/>
          </p:cNvPicPr>
          <p:nvPr/>
        </p:nvPicPr>
        <p:blipFill>
          <a:blip r:embed="rId2">
            <a:clrChange>
              <a:clrFrom>
                <a:srgbClr val="FFFFFF"/>
              </a:clrFrom>
              <a:clrTo>
                <a:srgbClr val="FFFFFF">
                  <a:alpha val="0"/>
                </a:srgbClr>
              </a:clrTo>
            </a:clrChange>
          </a:blip>
          <a:srcRect l="42462" t="43390" r="18023" b="27778"/>
          <a:stretch>
            <a:fillRect/>
          </a:stretch>
        </p:blipFill>
        <p:spPr>
          <a:xfrm>
            <a:off x="5181600" y="2590800"/>
            <a:ext cx="2855685" cy="2998284"/>
          </a:xfrm>
          <a:prstGeom prst="rect">
            <a:avLst/>
          </a:prstGeom>
        </p:spPr>
      </p:pic>
      <p:sp>
        <p:nvSpPr>
          <p:cNvPr id="5" name="TextBox 4"/>
          <p:cNvSpPr txBox="1"/>
          <p:nvPr/>
        </p:nvSpPr>
        <p:spPr>
          <a:xfrm>
            <a:off x="2133600" y="1828800"/>
            <a:ext cx="1771977" cy="369332"/>
          </a:xfrm>
          <a:prstGeom prst="rect">
            <a:avLst/>
          </a:prstGeom>
          <a:noFill/>
        </p:spPr>
        <p:txBody>
          <a:bodyPr wrap="none" rtlCol="0">
            <a:spAutoFit/>
          </a:bodyPr>
          <a:lstStyle/>
          <a:p>
            <a:r>
              <a:rPr lang="en-US" dirty="0" smtClean="0"/>
              <a:t>T  = Testosterone</a:t>
            </a:r>
            <a:endParaRPr lang="en-US" dirty="0"/>
          </a:p>
        </p:txBody>
      </p:sp>
      <p:sp>
        <p:nvSpPr>
          <p:cNvPr id="6" name="TextBox 5"/>
          <p:cNvSpPr txBox="1"/>
          <p:nvPr/>
        </p:nvSpPr>
        <p:spPr>
          <a:xfrm>
            <a:off x="7191741" y="6477000"/>
            <a:ext cx="1691088" cy="307777"/>
          </a:xfrm>
          <a:prstGeom prst="rect">
            <a:avLst/>
          </a:prstGeom>
          <a:noFill/>
        </p:spPr>
        <p:txBody>
          <a:bodyPr wrap="none" rtlCol="0">
            <a:spAutoFit/>
          </a:bodyPr>
          <a:lstStyle/>
          <a:p>
            <a:r>
              <a:rPr lang="en-US" sz="1400" dirty="0" smtClean="0"/>
              <a:t>Wingfield et al. 1990</a:t>
            </a:r>
            <a:endParaRPr lang="en-US"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600" dirty="0" smtClean="0"/>
              <a:t>Social regulation of testosterone </a:t>
            </a:r>
            <a:br>
              <a:rPr lang="en-US" sz="3600" dirty="0" smtClean="0"/>
            </a:br>
            <a:r>
              <a:rPr lang="en-US" sz="3600" dirty="0" smtClean="0"/>
              <a:t>tracks the breeding systems of birds</a:t>
            </a:r>
            <a:endParaRPr lang="en-US" sz="3600" dirty="0"/>
          </a:p>
        </p:txBody>
      </p:sp>
      <p:sp>
        <p:nvSpPr>
          <p:cNvPr id="6" name="TextBox 5"/>
          <p:cNvSpPr txBox="1"/>
          <p:nvPr/>
        </p:nvSpPr>
        <p:spPr>
          <a:xfrm>
            <a:off x="7376712" y="6477000"/>
            <a:ext cx="1691088" cy="307777"/>
          </a:xfrm>
          <a:prstGeom prst="rect">
            <a:avLst/>
          </a:prstGeom>
          <a:noFill/>
        </p:spPr>
        <p:txBody>
          <a:bodyPr wrap="none" rtlCol="0">
            <a:spAutoFit/>
          </a:bodyPr>
          <a:lstStyle/>
          <a:p>
            <a:r>
              <a:rPr lang="en-US" sz="1400" dirty="0" smtClean="0"/>
              <a:t>Wingfield et al. 1990</a:t>
            </a:r>
            <a:endParaRPr lang="en-US" sz="1400" dirty="0"/>
          </a:p>
        </p:txBody>
      </p:sp>
      <p:sp>
        <p:nvSpPr>
          <p:cNvPr id="8" name="TextBox 7"/>
          <p:cNvSpPr txBox="1"/>
          <p:nvPr/>
        </p:nvSpPr>
        <p:spPr>
          <a:xfrm>
            <a:off x="5791200" y="5468034"/>
            <a:ext cx="2366754" cy="646331"/>
          </a:xfrm>
          <a:prstGeom prst="rect">
            <a:avLst/>
          </a:prstGeom>
          <a:noFill/>
        </p:spPr>
        <p:txBody>
          <a:bodyPr wrap="none" rtlCol="0">
            <a:spAutoFit/>
          </a:bodyPr>
          <a:lstStyle/>
          <a:p>
            <a:r>
              <a:rPr lang="en-US" dirty="0" smtClean="0">
                <a:solidFill>
                  <a:srgbClr val="376092"/>
                </a:solidFill>
              </a:rPr>
              <a:t>Low male parental care</a:t>
            </a:r>
          </a:p>
          <a:p>
            <a:r>
              <a:rPr lang="en-US" dirty="0" smtClean="0">
                <a:solidFill>
                  <a:srgbClr val="FF0000"/>
                </a:solidFill>
              </a:rPr>
              <a:t>High male aggression</a:t>
            </a:r>
            <a:endParaRPr lang="en-US" dirty="0">
              <a:solidFill>
                <a:srgbClr val="FF0000"/>
              </a:solidFill>
            </a:endParaRPr>
          </a:p>
        </p:txBody>
      </p:sp>
      <p:sp>
        <p:nvSpPr>
          <p:cNvPr id="9" name="TextBox 8"/>
          <p:cNvSpPr txBox="1"/>
          <p:nvPr/>
        </p:nvSpPr>
        <p:spPr>
          <a:xfrm>
            <a:off x="332602" y="1135999"/>
            <a:ext cx="2410598" cy="646331"/>
          </a:xfrm>
          <a:prstGeom prst="rect">
            <a:avLst/>
          </a:prstGeom>
          <a:noFill/>
        </p:spPr>
        <p:txBody>
          <a:bodyPr wrap="none" rtlCol="0">
            <a:spAutoFit/>
          </a:bodyPr>
          <a:lstStyle/>
          <a:p>
            <a:r>
              <a:rPr lang="en-US" dirty="0" smtClean="0">
                <a:solidFill>
                  <a:srgbClr val="376092"/>
                </a:solidFill>
              </a:rPr>
              <a:t>High male parental care</a:t>
            </a:r>
          </a:p>
          <a:p>
            <a:r>
              <a:rPr lang="en-US" dirty="0" smtClean="0">
                <a:solidFill>
                  <a:srgbClr val="FF0000"/>
                </a:solidFill>
              </a:rPr>
              <a:t>Low male aggression</a:t>
            </a:r>
            <a:endParaRPr lang="en-US" dirty="0">
              <a:solidFill>
                <a:srgbClr val="FF0000"/>
              </a:solidFill>
            </a:endParaRPr>
          </a:p>
        </p:txBody>
      </p:sp>
      <p:grpSp>
        <p:nvGrpSpPr>
          <p:cNvPr id="12" name="Group 11"/>
          <p:cNvGrpSpPr/>
          <p:nvPr/>
        </p:nvGrpSpPr>
        <p:grpSpPr>
          <a:xfrm>
            <a:off x="1805940" y="1371600"/>
            <a:ext cx="4594860" cy="5105400"/>
            <a:chOff x="1805940" y="1371600"/>
            <a:chExt cx="4594860" cy="5105400"/>
          </a:xfrm>
        </p:grpSpPr>
        <p:pic>
          <p:nvPicPr>
            <p:cNvPr id="7" name="Picture 6" descr="T response vs breeding system.jpg"/>
            <p:cNvPicPr>
              <a:picLocks noChangeAspect="1"/>
            </p:cNvPicPr>
            <p:nvPr/>
          </p:nvPicPr>
          <p:blipFill>
            <a:blip r:embed="rId2">
              <a:clrChange>
                <a:clrFrom>
                  <a:srgbClr val="FFFFFF"/>
                </a:clrFrom>
                <a:clrTo>
                  <a:srgbClr val="FFFFFF">
                    <a:alpha val="0"/>
                  </a:srgbClr>
                </a:clrTo>
              </a:clrChange>
            </a:blip>
            <a:srcRect l="21304" t="10000" r="21304" b="45556"/>
            <a:stretch>
              <a:fillRect/>
            </a:stretch>
          </p:blipFill>
          <p:spPr>
            <a:xfrm>
              <a:off x="1805940" y="1371600"/>
              <a:ext cx="4594860" cy="5105400"/>
            </a:xfrm>
            <a:prstGeom prst="rect">
              <a:avLst/>
            </a:prstGeom>
          </p:spPr>
        </p:pic>
        <p:sp>
          <p:nvSpPr>
            <p:cNvPr id="10" name="Rectangle 9"/>
            <p:cNvSpPr/>
            <p:nvPr/>
          </p:nvSpPr>
          <p:spPr>
            <a:xfrm>
              <a:off x="2164576" y="3048000"/>
              <a:ext cx="375531"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962400" y="5562600"/>
              <a:ext cx="457200" cy="356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US" sz="3600" dirty="0" smtClean="0">
                <a:solidFill>
                  <a:srgbClr val="376092"/>
                </a:solidFill>
              </a:rPr>
              <a:t>Physiological effects of testosterone</a:t>
            </a:r>
            <a:br>
              <a:rPr lang="en-US" sz="3600" dirty="0" smtClean="0">
                <a:solidFill>
                  <a:srgbClr val="376092"/>
                </a:solidFill>
              </a:rPr>
            </a:br>
            <a:r>
              <a:rPr lang="en-US" sz="3111" dirty="0" smtClean="0">
                <a:solidFill>
                  <a:srgbClr val="376092"/>
                </a:solidFill>
              </a:rPr>
              <a:t>good reasons for keeping T low except when breeding</a:t>
            </a:r>
            <a:endParaRPr lang="en-US" sz="3111" dirty="0">
              <a:solidFill>
                <a:srgbClr val="376092"/>
              </a:solidFill>
            </a:endParaRPr>
          </a:p>
        </p:txBody>
      </p:sp>
      <p:sp>
        <p:nvSpPr>
          <p:cNvPr id="6" name="TextBox 5"/>
          <p:cNvSpPr txBox="1"/>
          <p:nvPr/>
        </p:nvSpPr>
        <p:spPr>
          <a:xfrm>
            <a:off x="6936117" y="6477000"/>
            <a:ext cx="1903085" cy="307777"/>
          </a:xfrm>
          <a:prstGeom prst="rect">
            <a:avLst/>
          </a:prstGeom>
          <a:noFill/>
        </p:spPr>
        <p:txBody>
          <a:bodyPr wrap="none" rtlCol="0">
            <a:spAutoFit/>
          </a:bodyPr>
          <a:lstStyle/>
          <a:p>
            <a:pPr algn="r"/>
            <a:r>
              <a:rPr lang="en-US" sz="1400" dirty="0" smtClean="0"/>
              <a:t>Wingfield &amp; Soma 2002</a:t>
            </a:r>
            <a:endParaRPr lang="en-US" sz="1400" dirty="0"/>
          </a:p>
        </p:txBody>
      </p:sp>
      <p:pic>
        <p:nvPicPr>
          <p:cNvPr id="8" name="Picture 7" descr="i1540-7063-042-01-0011-f03.jpeg"/>
          <p:cNvPicPr>
            <a:picLocks noChangeAspect="1"/>
          </p:cNvPicPr>
          <p:nvPr/>
        </p:nvPicPr>
        <p:blipFill>
          <a:blip r:embed="rId2"/>
          <a:srcRect t="8025"/>
          <a:stretch>
            <a:fillRect/>
          </a:stretch>
        </p:blipFill>
        <p:spPr>
          <a:xfrm>
            <a:off x="685800" y="1447800"/>
            <a:ext cx="7323558" cy="482358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2. </a:t>
            </a:r>
            <a:r>
              <a:rPr lang="en-US" dirty="0" smtClean="0">
                <a:solidFill>
                  <a:schemeClr val="tx2"/>
                </a:solidFill>
              </a:rPr>
              <a:t>Strategies vs. Tactics</a:t>
            </a:r>
            <a:endParaRPr lang="en-US" dirty="0">
              <a:solidFill>
                <a:schemeClr val="tx2"/>
              </a:solidFill>
            </a:endParaRPr>
          </a:p>
        </p:txBody>
      </p:sp>
      <p:sp>
        <p:nvSpPr>
          <p:cNvPr id="28" name="TextBox 27"/>
          <p:cNvSpPr txBox="1"/>
          <p:nvPr/>
        </p:nvSpPr>
        <p:spPr>
          <a:xfrm>
            <a:off x="1993251" y="1600200"/>
            <a:ext cx="2731149" cy="4893648"/>
          </a:xfrm>
          <a:prstGeom prst="rect">
            <a:avLst/>
          </a:prstGeom>
          <a:noFill/>
        </p:spPr>
        <p:txBody>
          <a:bodyPr wrap="none" rtlCol="0">
            <a:spAutoFit/>
          </a:bodyPr>
          <a:lstStyle/>
          <a:p>
            <a:r>
              <a:rPr lang="en-US" sz="2400" b="1" dirty="0" smtClean="0">
                <a:solidFill>
                  <a:srgbClr val="376092"/>
                </a:solidFill>
              </a:rPr>
              <a:t>STRATEGIES</a:t>
            </a:r>
            <a:r>
              <a:rPr lang="en-US" b="1" dirty="0" smtClean="0">
                <a:solidFill>
                  <a:srgbClr val="376092"/>
                </a:solidFill>
              </a:rPr>
              <a:t/>
            </a:r>
            <a:br>
              <a:rPr lang="en-US" b="1" dirty="0" smtClean="0">
                <a:solidFill>
                  <a:srgbClr val="376092"/>
                </a:solidFill>
              </a:rPr>
            </a:br>
            <a:r>
              <a:rPr lang="en-US" b="1" dirty="0" smtClean="0"/>
              <a:t>Mating System</a:t>
            </a:r>
          </a:p>
          <a:p>
            <a:r>
              <a:rPr lang="en-US" dirty="0" smtClean="0"/>
              <a:t>monogamy</a:t>
            </a:r>
          </a:p>
          <a:p>
            <a:r>
              <a:rPr lang="en-US" dirty="0" smtClean="0"/>
              <a:t>polygyny</a:t>
            </a:r>
          </a:p>
          <a:p>
            <a:r>
              <a:rPr lang="en-US" dirty="0" smtClean="0"/>
              <a:t>polyandry</a:t>
            </a:r>
          </a:p>
          <a:p>
            <a:r>
              <a:rPr lang="en-US" dirty="0" smtClean="0"/>
              <a:t>polygynandry</a:t>
            </a:r>
          </a:p>
          <a:p>
            <a:endParaRPr lang="en-US" dirty="0" smtClean="0"/>
          </a:p>
          <a:p>
            <a:r>
              <a:rPr lang="en-US" b="1" dirty="0" smtClean="0"/>
              <a:t>Parental Care</a:t>
            </a:r>
          </a:p>
          <a:p>
            <a:r>
              <a:rPr lang="en-US" dirty="0" smtClean="0"/>
              <a:t>none</a:t>
            </a:r>
          </a:p>
          <a:p>
            <a:r>
              <a:rPr lang="en-US" dirty="0" smtClean="0"/>
              <a:t>maternal</a:t>
            </a:r>
          </a:p>
          <a:p>
            <a:r>
              <a:rPr lang="en-US" dirty="0" smtClean="0"/>
              <a:t>paternal</a:t>
            </a:r>
          </a:p>
          <a:p>
            <a:r>
              <a:rPr lang="en-US" dirty="0" smtClean="0"/>
              <a:t>bi-parental</a:t>
            </a:r>
          </a:p>
          <a:p>
            <a:endParaRPr lang="en-US" dirty="0" smtClean="0"/>
          </a:p>
          <a:p>
            <a:r>
              <a:rPr lang="en-US" b="1" dirty="0" smtClean="0"/>
              <a:t>Space Use</a:t>
            </a:r>
          </a:p>
          <a:p>
            <a:r>
              <a:rPr lang="en-US" dirty="0" smtClean="0"/>
              <a:t>territorial</a:t>
            </a:r>
          </a:p>
          <a:p>
            <a:r>
              <a:rPr lang="en-US" dirty="0" smtClean="0"/>
              <a:t>non-exclusive home range</a:t>
            </a:r>
          </a:p>
          <a:p>
            <a:r>
              <a:rPr lang="en-US" dirty="0" smtClean="0"/>
              <a:t>nomadic</a:t>
            </a:r>
          </a:p>
        </p:txBody>
      </p:sp>
      <p:sp>
        <p:nvSpPr>
          <p:cNvPr id="29" name="TextBox 28"/>
          <p:cNvSpPr txBox="1"/>
          <p:nvPr/>
        </p:nvSpPr>
        <p:spPr>
          <a:xfrm>
            <a:off x="5035059" y="1600200"/>
            <a:ext cx="2813541" cy="4616649"/>
          </a:xfrm>
          <a:prstGeom prst="rect">
            <a:avLst/>
          </a:prstGeom>
          <a:noFill/>
        </p:spPr>
        <p:txBody>
          <a:bodyPr wrap="none" rtlCol="0">
            <a:spAutoFit/>
          </a:bodyPr>
          <a:lstStyle/>
          <a:p>
            <a:r>
              <a:rPr lang="en-US" sz="2400" b="1" dirty="0" smtClean="0">
                <a:solidFill>
                  <a:srgbClr val="376092"/>
                </a:solidFill>
              </a:rPr>
              <a:t>TACTICS</a:t>
            </a:r>
            <a:r>
              <a:rPr lang="en-US" b="1" dirty="0" smtClean="0"/>
              <a:t/>
            </a:r>
            <a:br>
              <a:rPr lang="en-US" b="1" dirty="0" smtClean="0"/>
            </a:br>
            <a:r>
              <a:rPr lang="en-US" dirty="0" smtClean="0"/>
              <a:t>inbreeding avoidance</a:t>
            </a:r>
          </a:p>
          <a:p>
            <a:r>
              <a:rPr lang="en-US" dirty="0" smtClean="0"/>
              <a:t>pair bonding</a:t>
            </a:r>
          </a:p>
          <a:p>
            <a:r>
              <a:rPr lang="en-US" dirty="0" smtClean="0"/>
              <a:t>parent-offspring bonding</a:t>
            </a:r>
          </a:p>
          <a:p>
            <a:r>
              <a:rPr lang="en-US" dirty="0" smtClean="0"/>
              <a:t>no pair bonding</a:t>
            </a:r>
          </a:p>
          <a:p>
            <a:r>
              <a:rPr lang="en-US" dirty="0" smtClean="0"/>
              <a:t>mate-recognition</a:t>
            </a:r>
          </a:p>
          <a:p>
            <a:r>
              <a:rPr lang="en-US" dirty="0" smtClean="0"/>
              <a:t>parent-offspring recognition</a:t>
            </a:r>
          </a:p>
          <a:p>
            <a:endParaRPr lang="en-US" dirty="0" smtClean="0"/>
          </a:p>
          <a:p>
            <a:r>
              <a:rPr lang="en-US" dirty="0" smtClean="0"/>
              <a:t>male-male aggression</a:t>
            </a:r>
          </a:p>
          <a:p>
            <a:r>
              <a:rPr lang="en-US" dirty="0" smtClean="0"/>
              <a:t>avoidance</a:t>
            </a:r>
          </a:p>
          <a:p>
            <a:r>
              <a:rPr lang="en-US" dirty="0" err="1" smtClean="0"/>
              <a:t>subordinance</a:t>
            </a:r>
            <a:endParaRPr lang="en-US" dirty="0" smtClean="0"/>
          </a:p>
          <a:p>
            <a:r>
              <a:rPr lang="en-US" dirty="0" smtClean="0"/>
              <a:t>cooperation</a:t>
            </a:r>
          </a:p>
          <a:p>
            <a:endParaRPr lang="en-US" dirty="0" smtClean="0"/>
          </a:p>
          <a:p>
            <a:r>
              <a:rPr lang="en-US" dirty="0" smtClean="0"/>
              <a:t>reliable signaling</a:t>
            </a:r>
          </a:p>
          <a:p>
            <a:r>
              <a:rPr lang="en-US" dirty="0" smtClean="0"/>
              <a:t>exaggeration</a:t>
            </a:r>
          </a:p>
          <a:p>
            <a:r>
              <a:rPr lang="en-US" dirty="0" smtClean="0"/>
              <a:t>deception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96962"/>
          </a:xfrm>
        </p:spPr>
        <p:txBody>
          <a:bodyPr>
            <a:normAutofit fontScale="90000"/>
          </a:bodyPr>
          <a:lstStyle/>
          <a:p>
            <a:r>
              <a:rPr lang="en-US" sz="3600" dirty="0" smtClean="0"/>
              <a:t>Male-male aggression returns in autumn</a:t>
            </a:r>
            <a:br>
              <a:rPr lang="en-US" sz="3600" dirty="0" smtClean="0"/>
            </a:br>
            <a:r>
              <a:rPr lang="en-US" sz="3600" dirty="0" smtClean="0"/>
              <a:t>when T levels are low – But how?</a:t>
            </a:r>
            <a:endParaRPr lang="en-US" sz="3600" dirty="0"/>
          </a:p>
        </p:txBody>
      </p:sp>
      <p:sp>
        <p:nvSpPr>
          <p:cNvPr id="6" name="TextBox 5"/>
          <p:cNvSpPr txBox="1"/>
          <p:nvPr/>
        </p:nvSpPr>
        <p:spPr>
          <a:xfrm>
            <a:off x="6936116" y="6477000"/>
            <a:ext cx="1903085" cy="307777"/>
          </a:xfrm>
          <a:prstGeom prst="rect">
            <a:avLst/>
          </a:prstGeom>
          <a:noFill/>
        </p:spPr>
        <p:txBody>
          <a:bodyPr wrap="none" rtlCol="0">
            <a:spAutoFit/>
          </a:bodyPr>
          <a:lstStyle/>
          <a:p>
            <a:pPr algn="r"/>
            <a:r>
              <a:rPr lang="en-US" sz="1400" dirty="0" smtClean="0"/>
              <a:t>Wingfield &amp; Soma 2002</a:t>
            </a:r>
            <a:endParaRPr lang="en-US" sz="1400" dirty="0"/>
          </a:p>
        </p:txBody>
      </p:sp>
      <p:pic>
        <p:nvPicPr>
          <p:cNvPr id="4" name="Picture 3" descr="i1540-7063-042-01-0011-f02.jpeg"/>
          <p:cNvPicPr>
            <a:picLocks noChangeAspect="1"/>
          </p:cNvPicPr>
          <p:nvPr/>
        </p:nvPicPr>
        <p:blipFill>
          <a:blip r:embed="rId2"/>
          <a:stretch>
            <a:fillRect/>
          </a:stretch>
        </p:blipFill>
        <p:spPr>
          <a:xfrm>
            <a:off x="1030596" y="1516802"/>
            <a:ext cx="6665604" cy="484182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watch the receptors:</a:t>
            </a:r>
            <a:br>
              <a:rPr lang="en-US" dirty="0" smtClean="0"/>
            </a:br>
            <a:r>
              <a:rPr lang="en-US" sz="2667" dirty="0" smtClean="0"/>
              <a:t>androgens mediate aggression through estrogen receptors</a:t>
            </a:r>
            <a:endParaRPr lang="en-US" sz="2667" dirty="0"/>
          </a:p>
        </p:txBody>
      </p:sp>
      <p:pic>
        <p:nvPicPr>
          <p:cNvPr id="4" name="Content Placeholder 3" descr="nf1.gif"/>
          <p:cNvPicPr>
            <a:picLocks noGrp="1" noChangeAspect="1"/>
          </p:cNvPicPr>
          <p:nvPr>
            <p:ph idx="1"/>
          </p:nvPr>
        </p:nvPicPr>
        <p:blipFill>
          <a:blip r:embed="rId2">
            <a:clrChange>
              <a:clrFrom>
                <a:srgbClr val="FFFFFF"/>
              </a:clrFrom>
              <a:clrTo>
                <a:srgbClr val="FFFFFF">
                  <a:alpha val="0"/>
                </a:srgbClr>
              </a:clrTo>
            </a:clrChange>
          </a:blip>
          <a:srcRect l="-4071" r="-4071"/>
          <a:stretch>
            <a:fillRect/>
          </a:stretch>
        </p:blipFill>
        <p:spPr>
          <a:xfrm>
            <a:off x="1752600" y="1722437"/>
            <a:ext cx="5638800" cy="4525963"/>
          </a:xfrm>
        </p:spPr>
      </p:pic>
      <p:sp>
        <p:nvSpPr>
          <p:cNvPr id="5" name="TextBox 4"/>
          <p:cNvSpPr txBox="1"/>
          <p:nvPr/>
        </p:nvSpPr>
        <p:spPr>
          <a:xfrm>
            <a:off x="8071977" y="6443246"/>
            <a:ext cx="995823" cy="307777"/>
          </a:xfrm>
          <a:prstGeom prst="rect">
            <a:avLst/>
          </a:prstGeom>
          <a:noFill/>
        </p:spPr>
        <p:txBody>
          <a:bodyPr wrap="none" rtlCol="0">
            <a:spAutoFit/>
          </a:bodyPr>
          <a:lstStyle/>
          <a:p>
            <a:r>
              <a:rPr lang="en-US" sz="1400" dirty="0" smtClean="0"/>
              <a:t>Soma 2006</a:t>
            </a:r>
            <a:endParaRPr lang="en-US" sz="1400" dirty="0"/>
          </a:p>
        </p:txBody>
      </p:sp>
      <p:sp>
        <p:nvSpPr>
          <p:cNvPr id="6" name="TextBox 5"/>
          <p:cNvSpPr txBox="1"/>
          <p:nvPr/>
        </p:nvSpPr>
        <p:spPr>
          <a:xfrm>
            <a:off x="457200" y="6443246"/>
            <a:ext cx="4598322" cy="369332"/>
          </a:xfrm>
          <a:prstGeom prst="rect">
            <a:avLst/>
          </a:prstGeom>
          <a:noFill/>
        </p:spPr>
        <p:txBody>
          <a:bodyPr wrap="none" rtlCol="0">
            <a:spAutoFit/>
          </a:bodyPr>
          <a:lstStyle/>
          <a:p>
            <a:r>
              <a:rPr lang="en-US" dirty="0" err="1" smtClean="0"/>
              <a:t>Fadrizole</a:t>
            </a:r>
            <a:r>
              <a:rPr lang="en-US" dirty="0" smtClean="0"/>
              <a:t> inhibits </a:t>
            </a:r>
            <a:r>
              <a:rPr lang="en-US" dirty="0" err="1" smtClean="0"/>
              <a:t>aromatase</a:t>
            </a:r>
            <a:r>
              <a:rPr lang="en-US" dirty="0" smtClean="0"/>
              <a:t>          E</a:t>
            </a:r>
            <a:r>
              <a:rPr lang="en-US" baseline="-25000" dirty="0" smtClean="0"/>
              <a:t>2</a:t>
            </a:r>
            <a:r>
              <a:rPr lang="en-US" dirty="0" smtClean="0"/>
              <a:t> = estradiol</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401762"/>
          </a:xfrm>
        </p:spPr>
        <p:txBody>
          <a:bodyPr>
            <a:normAutofit/>
          </a:bodyPr>
          <a:lstStyle/>
          <a:p>
            <a:r>
              <a:rPr lang="en-US" sz="3200" dirty="0" smtClean="0"/>
              <a:t>Aggression in the autumn season </a:t>
            </a:r>
            <a:br>
              <a:rPr lang="en-US" sz="3200" dirty="0" smtClean="0"/>
            </a:br>
            <a:r>
              <a:rPr lang="en-US" sz="3200" dirty="0" smtClean="0"/>
              <a:t>sustained by conversion of adrenal DHEA</a:t>
            </a:r>
            <a:endParaRPr lang="en-US" sz="3200" dirty="0"/>
          </a:p>
        </p:txBody>
      </p:sp>
      <p:pic>
        <p:nvPicPr>
          <p:cNvPr id="6" name="Content Placeholder 5" descr="nf3.gif"/>
          <p:cNvPicPr>
            <a:picLocks noGrp="1" noChangeAspect="1"/>
          </p:cNvPicPr>
          <p:nvPr>
            <p:ph idx="1"/>
          </p:nvPr>
        </p:nvPicPr>
        <p:blipFill>
          <a:blip r:embed="rId2">
            <a:clrChange>
              <a:clrFrom>
                <a:srgbClr val="FFFFFF"/>
              </a:clrFrom>
              <a:clrTo>
                <a:srgbClr val="FFFFFF">
                  <a:alpha val="0"/>
                </a:srgbClr>
              </a:clrTo>
            </a:clrChange>
          </a:blip>
          <a:srcRect l="-669" t="44928" r="16231"/>
          <a:stretch>
            <a:fillRect/>
          </a:stretch>
        </p:blipFill>
        <p:spPr>
          <a:xfrm>
            <a:off x="228600" y="3810000"/>
            <a:ext cx="3306971" cy="2895600"/>
          </a:xfrm>
        </p:spPr>
      </p:pic>
      <p:pic>
        <p:nvPicPr>
          <p:cNvPr id="8" name="Picture 7" descr="nf7.gif"/>
          <p:cNvPicPr>
            <a:picLocks noChangeAspect="1"/>
          </p:cNvPicPr>
          <p:nvPr/>
        </p:nvPicPr>
        <p:blipFill>
          <a:blip r:embed="rId3">
            <a:clrChange>
              <a:clrFrom>
                <a:srgbClr val="FFFFFF"/>
              </a:clrFrom>
              <a:clrTo>
                <a:srgbClr val="FFFFFF">
                  <a:alpha val="0"/>
                </a:srgbClr>
              </a:clrTo>
            </a:clrChange>
          </a:blip>
          <a:srcRect l="5949" b="18902"/>
          <a:stretch>
            <a:fillRect/>
          </a:stretch>
        </p:blipFill>
        <p:spPr>
          <a:xfrm>
            <a:off x="4349750" y="2641600"/>
            <a:ext cx="4718050" cy="3378200"/>
          </a:xfrm>
          <a:prstGeom prst="rect">
            <a:avLst/>
          </a:prstGeom>
        </p:spPr>
      </p:pic>
      <p:sp>
        <p:nvSpPr>
          <p:cNvPr id="9" name="TextBox 8"/>
          <p:cNvSpPr txBox="1"/>
          <p:nvPr/>
        </p:nvSpPr>
        <p:spPr>
          <a:xfrm>
            <a:off x="7956097" y="6519446"/>
            <a:ext cx="995823" cy="307777"/>
          </a:xfrm>
          <a:prstGeom prst="rect">
            <a:avLst/>
          </a:prstGeom>
          <a:noFill/>
        </p:spPr>
        <p:txBody>
          <a:bodyPr wrap="none" rtlCol="0">
            <a:spAutoFit/>
          </a:bodyPr>
          <a:lstStyle/>
          <a:p>
            <a:r>
              <a:rPr lang="en-US" sz="1400" dirty="0" smtClean="0"/>
              <a:t>Soma 2006</a:t>
            </a:r>
            <a:endParaRPr lang="en-US" sz="1400" dirty="0"/>
          </a:p>
        </p:txBody>
      </p:sp>
      <p:pic>
        <p:nvPicPr>
          <p:cNvPr id="7" name="Picture 6" descr="i1540-7063-042-01-0011-f05.jpeg"/>
          <p:cNvPicPr>
            <a:picLocks noChangeAspect="1"/>
          </p:cNvPicPr>
          <p:nvPr/>
        </p:nvPicPr>
        <p:blipFill>
          <a:blip r:embed="rId4"/>
          <a:stretch>
            <a:fillRect/>
          </a:stretch>
        </p:blipFill>
        <p:spPr>
          <a:xfrm>
            <a:off x="133689" y="1371600"/>
            <a:ext cx="3904911" cy="2438400"/>
          </a:xfrm>
          <a:prstGeom prst="rect">
            <a:avLst/>
          </a:prstGeom>
        </p:spPr>
      </p:pic>
      <p:sp>
        <p:nvSpPr>
          <p:cNvPr id="10" name="Rectangle 9"/>
          <p:cNvSpPr/>
          <p:nvPr/>
        </p:nvSpPr>
        <p:spPr>
          <a:xfrm>
            <a:off x="1733889" y="1371600"/>
            <a:ext cx="2304711"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28600" y="3733800"/>
            <a:ext cx="228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01762"/>
          </a:xfrm>
        </p:spPr>
        <p:txBody>
          <a:bodyPr>
            <a:normAutofit fontScale="90000"/>
          </a:bodyPr>
          <a:lstStyle/>
          <a:p>
            <a:r>
              <a:rPr lang="en-US" dirty="0" smtClean="0"/>
              <a:t>brains regulate aggression </a:t>
            </a:r>
            <a:br>
              <a:rPr lang="en-US" dirty="0" smtClean="0"/>
            </a:br>
            <a:r>
              <a:rPr lang="en-US" dirty="0" smtClean="0"/>
              <a:t>by making their own steroids</a:t>
            </a:r>
            <a:br>
              <a:rPr lang="en-US" dirty="0" smtClean="0"/>
            </a:br>
            <a:endParaRPr lang="en-US" sz="2667" dirty="0"/>
          </a:p>
        </p:txBody>
      </p:sp>
      <p:pic>
        <p:nvPicPr>
          <p:cNvPr id="6" name="Content Placeholder 5" descr="nf2.gif"/>
          <p:cNvPicPr>
            <a:picLocks noGrp="1" noChangeAspect="1"/>
          </p:cNvPicPr>
          <p:nvPr>
            <p:ph idx="1"/>
          </p:nvPr>
        </p:nvPicPr>
        <p:blipFill>
          <a:blip r:embed="rId2"/>
          <a:srcRect l="-824" r="-824"/>
          <a:stretch>
            <a:fillRect/>
          </a:stretch>
        </p:blipFill>
        <p:spPr>
          <a:xfrm>
            <a:off x="304800" y="1501510"/>
            <a:ext cx="3733800" cy="5280290"/>
          </a:xfrm>
        </p:spPr>
      </p:pic>
      <p:sp>
        <p:nvSpPr>
          <p:cNvPr id="7" name="TextBox 6"/>
          <p:cNvSpPr txBox="1"/>
          <p:nvPr/>
        </p:nvSpPr>
        <p:spPr>
          <a:xfrm>
            <a:off x="4191000" y="3181528"/>
            <a:ext cx="3095719" cy="830997"/>
          </a:xfrm>
          <a:prstGeom prst="rect">
            <a:avLst/>
          </a:prstGeom>
          <a:noFill/>
        </p:spPr>
        <p:txBody>
          <a:bodyPr wrap="none" rtlCol="0">
            <a:spAutoFit/>
          </a:bodyPr>
          <a:lstStyle/>
          <a:p>
            <a:r>
              <a:rPr lang="en-US" sz="2400" dirty="0" err="1" smtClean="0"/>
              <a:t>aromatase</a:t>
            </a:r>
            <a:r>
              <a:rPr lang="en-US" sz="2400" dirty="0" smtClean="0"/>
              <a:t> in the brain </a:t>
            </a:r>
            <a:br>
              <a:rPr lang="en-US" sz="2400" dirty="0" smtClean="0"/>
            </a:br>
            <a:r>
              <a:rPr lang="en-US" sz="2400" dirty="0" smtClean="0"/>
              <a:t>of a male song sparrow</a:t>
            </a:r>
          </a:p>
        </p:txBody>
      </p:sp>
      <p:sp>
        <p:nvSpPr>
          <p:cNvPr id="8" name="TextBox 7"/>
          <p:cNvSpPr txBox="1"/>
          <p:nvPr/>
        </p:nvSpPr>
        <p:spPr>
          <a:xfrm>
            <a:off x="8071977" y="6397823"/>
            <a:ext cx="995823" cy="307777"/>
          </a:xfrm>
          <a:prstGeom prst="rect">
            <a:avLst/>
          </a:prstGeom>
          <a:noFill/>
        </p:spPr>
        <p:txBody>
          <a:bodyPr wrap="none" rtlCol="0">
            <a:spAutoFit/>
          </a:bodyPr>
          <a:lstStyle/>
          <a:p>
            <a:r>
              <a:rPr lang="en-US" sz="1400" dirty="0" smtClean="0"/>
              <a:t>Soma 2006</a:t>
            </a:r>
            <a:endParaRPr lang="en-US" sz="1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from testosterone</a:t>
            </a:r>
            <a:endParaRPr lang="en-US" dirty="0"/>
          </a:p>
        </p:txBody>
      </p:sp>
      <p:sp>
        <p:nvSpPr>
          <p:cNvPr id="3" name="TextBox 2"/>
          <p:cNvSpPr txBox="1"/>
          <p:nvPr/>
        </p:nvSpPr>
        <p:spPr>
          <a:xfrm>
            <a:off x="1219200" y="2133600"/>
            <a:ext cx="6609895" cy="3046988"/>
          </a:xfrm>
          <a:prstGeom prst="rect">
            <a:avLst/>
          </a:prstGeom>
          <a:noFill/>
        </p:spPr>
        <p:txBody>
          <a:bodyPr wrap="square" rtlCol="0">
            <a:spAutoFit/>
          </a:bodyPr>
          <a:lstStyle/>
          <a:p>
            <a:r>
              <a:rPr lang="en-US" sz="2400" dirty="0" smtClean="0"/>
              <a:t>1. Life history drives evolution of steroid release timing and locus.</a:t>
            </a:r>
          </a:p>
          <a:p>
            <a:endParaRPr lang="en-US" sz="2400" dirty="0" smtClean="0"/>
          </a:p>
          <a:p>
            <a:r>
              <a:rPr lang="en-US" sz="2400" dirty="0" smtClean="0"/>
              <a:t>2. Steroid actions on behavior are better conserved across taxa than peptide actions.</a:t>
            </a:r>
            <a:br>
              <a:rPr lang="en-US" sz="2400" dirty="0" smtClean="0"/>
            </a:br>
            <a:endParaRPr lang="en-US" sz="2400" dirty="0" smtClean="0"/>
          </a:p>
          <a:p>
            <a:r>
              <a:rPr lang="en-US" sz="2400" dirty="0" smtClean="0"/>
              <a:t>3. Brains make their own </a:t>
            </a:r>
            <a:r>
              <a:rPr lang="en-US" sz="2400" dirty="0" err="1" smtClean="0"/>
              <a:t>neurosteroids</a:t>
            </a:r>
            <a:r>
              <a:rPr lang="en-US" sz="2400" dirty="0" smtClean="0"/>
              <a:t>,</a:t>
            </a:r>
            <a:br>
              <a:rPr lang="en-US" sz="2400" dirty="0" smtClean="0"/>
            </a:br>
            <a:r>
              <a:rPr lang="en-US" sz="2400" dirty="0" smtClean="0"/>
              <a:t>so watch the receptors.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t>Serotonin synapse </a:t>
            </a:r>
            <a:br>
              <a:rPr lang="en-US" sz="3600" dirty="0" smtClean="0"/>
            </a:br>
            <a:r>
              <a:rPr lang="en-US" sz="2800" dirty="0" smtClean="0"/>
              <a:t>targets for evolution, experiment, &amp; treatment</a:t>
            </a:r>
            <a:endParaRPr lang="en-US" sz="2800" dirty="0"/>
          </a:p>
        </p:txBody>
      </p:sp>
      <p:pic>
        <p:nvPicPr>
          <p:cNvPr id="4" name="Content Placeholder 3" descr="nrd1821-f1.jpg"/>
          <p:cNvPicPr>
            <a:picLocks noGrp="1" noChangeAspect="1"/>
          </p:cNvPicPr>
          <p:nvPr>
            <p:ph idx="1"/>
          </p:nvPr>
        </p:nvPicPr>
        <p:blipFill>
          <a:blip r:embed="rId2"/>
          <a:srcRect l="-6974" r="-6974"/>
          <a:stretch>
            <a:fillRect/>
          </a:stretch>
        </p:blipFill>
        <p:spPr>
          <a:xfrm>
            <a:off x="457200" y="2027237"/>
            <a:ext cx="8229600" cy="452596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Serotonin &amp; aggression</a:t>
            </a:r>
            <a:br>
              <a:rPr lang="en-US" dirty="0" smtClean="0"/>
            </a:br>
            <a:r>
              <a:rPr lang="en-US" dirty="0" smtClean="0"/>
              <a:t> dogma &amp; paradox</a:t>
            </a:r>
            <a:endParaRPr lang="en-US" dirty="0"/>
          </a:p>
        </p:txBody>
      </p:sp>
      <p:sp>
        <p:nvSpPr>
          <p:cNvPr id="3" name="TextBox 2"/>
          <p:cNvSpPr txBox="1"/>
          <p:nvPr/>
        </p:nvSpPr>
        <p:spPr>
          <a:xfrm>
            <a:off x="990600" y="1524000"/>
            <a:ext cx="7696200" cy="1846659"/>
          </a:xfrm>
          <a:prstGeom prst="rect">
            <a:avLst/>
          </a:prstGeom>
          <a:noFill/>
        </p:spPr>
        <p:txBody>
          <a:bodyPr wrap="square" rtlCol="0">
            <a:spAutoFit/>
          </a:bodyPr>
          <a:lstStyle/>
          <a:p>
            <a:r>
              <a:rPr lang="en-US" sz="2800" b="1" dirty="0" smtClean="0">
                <a:solidFill>
                  <a:srgbClr val="1F497D"/>
                </a:solidFill>
              </a:rPr>
              <a:t>Dogma</a:t>
            </a:r>
            <a:r>
              <a:rPr lang="en-US" sz="2800" b="1" dirty="0" smtClean="0"/>
              <a:t>: Chronic inhibition of aggression</a:t>
            </a:r>
            <a:endParaRPr lang="en-US" sz="2800" dirty="0" smtClean="0"/>
          </a:p>
          <a:p>
            <a:pPr marL="457200" indent="-457200">
              <a:buClr>
                <a:srgbClr val="3366FF"/>
              </a:buClr>
              <a:buFont typeface="Wingdings" charset="2"/>
              <a:buChar char="§"/>
            </a:pPr>
            <a:r>
              <a:rPr lang="en-US" sz="2400" dirty="0" smtClean="0"/>
              <a:t>5-HT release in pre-orbital cortex limits impulsive behavior, including aggression.</a:t>
            </a:r>
            <a:r>
              <a:rPr lang="en-US" sz="1400" dirty="0" smtClean="0"/>
              <a:t/>
            </a:r>
            <a:br>
              <a:rPr lang="en-US" sz="1400" dirty="0" smtClean="0"/>
            </a:br>
            <a:endParaRPr lang="en-US" sz="1400" dirty="0" smtClean="0"/>
          </a:p>
          <a:p>
            <a:pPr marL="457200" indent="-457200">
              <a:buClr>
                <a:srgbClr val="3366FF"/>
              </a:buClr>
              <a:buFont typeface="Wingdings" charset="2"/>
              <a:buChar char="§"/>
            </a:pPr>
            <a:r>
              <a:rPr lang="en-US" sz="2400" dirty="0" smtClean="0"/>
              <a:t>Low 5-HT activity facilitates aggressive behavior.</a:t>
            </a:r>
            <a:endParaRPr lang="en-US" sz="2400" dirty="0"/>
          </a:p>
        </p:txBody>
      </p:sp>
      <p:sp>
        <p:nvSpPr>
          <p:cNvPr id="4" name="TextBox 3"/>
          <p:cNvSpPr txBox="1"/>
          <p:nvPr/>
        </p:nvSpPr>
        <p:spPr>
          <a:xfrm>
            <a:off x="990601" y="3657600"/>
            <a:ext cx="7391400" cy="1846659"/>
          </a:xfrm>
          <a:prstGeom prst="rect">
            <a:avLst/>
          </a:prstGeom>
          <a:noFill/>
        </p:spPr>
        <p:txBody>
          <a:bodyPr wrap="square" rtlCol="0">
            <a:spAutoFit/>
          </a:bodyPr>
          <a:lstStyle/>
          <a:p>
            <a:r>
              <a:rPr lang="en-US" sz="2800" b="1" dirty="0" smtClean="0">
                <a:solidFill>
                  <a:srgbClr val="B30202"/>
                </a:solidFill>
              </a:rPr>
              <a:t>Paradox</a:t>
            </a:r>
            <a:r>
              <a:rPr lang="en-US" sz="2800" b="1" dirty="0" smtClean="0"/>
              <a:t>: Acute promotion of aggression</a:t>
            </a:r>
          </a:p>
          <a:p>
            <a:pPr marL="457200" indent="-457200">
              <a:buClr>
                <a:srgbClr val="FF0000"/>
              </a:buClr>
              <a:buFont typeface="Wingdings" charset="2"/>
              <a:buChar char="§"/>
            </a:pPr>
            <a:r>
              <a:rPr lang="en-US" sz="2400" dirty="0" smtClean="0"/>
              <a:t>Inhibitory 5HT</a:t>
            </a:r>
            <a:r>
              <a:rPr lang="en-US" sz="2400" baseline="-25000" dirty="0" smtClean="0"/>
              <a:t>1A</a:t>
            </a:r>
            <a:r>
              <a:rPr lang="en-US" sz="2400" dirty="0" smtClean="0"/>
              <a:t>R autoreceptors </a:t>
            </a:r>
            <a:r>
              <a:rPr lang="en-US" sz="2400" u="sng" dirty="0" smtClean="0"/>
              <a:t>reduce 5-HT</a:t>
            </a:r>
            <a:r>
              <a:rPr lang="en-US" sz="2400" dirty="0" smtClean="0"/>
              <a:t> activity and </a:t>
            </a:r>
            <a:r>
              <a:rPr lang="en-US" sz="2400" u="sng" dirty="0" smtClean="0"/>
              <a:t>inhibit aggressive</a:t>
            </a:r>
            <a:r>
              <a:rPr lang="en-US" sz="2400" dirty="0" smtClean="0"/>
              <a:t> reactions.</a:t>
            </a:r>
          </a:p>
          <a:p>
            <a:pPr marL="457200" indent="-457200">
              <a:buClr>
                <a:srgbClr val="FF0000"/>
              </a:buClr>
              <a:buFont typeface="Wingdings" charset="2"/>
              <a:buChar char="§"/>
            </a:pPr>
            <a:endParaRPr lang="en-US" sz="1400" dirty="0" smtClean="0"/>
          </a:p>
          <a:p>
            <a:pPr marL="457200" indent="-457200">
              <a:buClr>
                <a:srgbClr val="FF0000"/>
              </a:buClr>
              <a:buFont typeface="Wingdings" charset="2"/>
              <a:buChar char="§"/>
            </a:pPr>
            <a:r>
              <a:rPr lang="en-US" sz="2400" dirty="0" smtClean="0"/>
              <a:t>Sudden 5-HT rise in forebrain precedes aggression.</a:t>
            </a:r>
            <a:endParaRPr 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 forms of natural aggression </a:t>
            </a:r>
            <a:br>
              <a:rPr lang="en-US" dirty="0" smtClean="0"/>
            </a:br>
            <a:r>
              <a:rPr lang="en-US" dirty="0" smtClean="0"/>
              <a:t>have different neurochemistry</a:t>
            </a:r>
            <a:endParaRPr lang="en-US" dirty="0"/>
          </a:p>
        </p:txBody>
      </p:sp>
      <p:pic>
        <p:nvPicPr>
          <p:cNvPr id="3" name="Picture 2" descr="Rat fight Eibl-Eibsfeldt 1961 Sci Am.pdf"/>
          <p:cNvPicPr>
            <a:picLocks noChangeAspect="1"/>
          </p:cNvPicPr>
          <p:nvPr/>
        </p:nvPicPr>
        <p:blipFill>
          <a:blip r:embed="rId2"/>
          <a:stretch>
            <a:fillRect/>
          </a:stretch>
        </p:blipFill>
        <p:spPr>
          <a:xfrm>
            <a:off x="685800" y="1447800"/>
            <a:ext cx="4590711" cy="5029200"/>
          </a:xfrm>
          <a:prstGeom prst="rect">
            <a:avLst/>
          </a:prstGeom>
        </p:spPr>
      </p:pic>
      <p:sp>
        <p:nvSpPr>
          <p:cNvPr id="4" name="Rectangle 3"/>
          <p:cNvSpPr/>
          <p:nvPr/>
        </p:nvSpPr>
        <p:spPr>
          <a:xfrm>
            <a:off x="5486400" y="2254746"/>
            <a:ext cx="3200400" cy="3539430"/>
          </a:xfrm>
          <a:prstGeom prst="rect">
            <a:avLst/>
          </a:prstGeom>
        </p:spPr>
        <p:txBody>
          <a:bodyPr wrap="square">
            <a:spAutoFit/>
          </a:bodyPr>
          <a:lstStyle/>
          <a:p>
            <a:pPr>
              <a:buNone/>
            </a:pPr>
            <a:r>
              <a:rPr lang="en-US" sz="2400" b="1" dirty="0" smtClean="0"/>
              <a:t>Wild-type brown rats</a:t>
            </a:r>
            <a:r>
              <a:rPr lang="en-US" sz="2400" dirty="0" smtClean="0"/>
              <a:t/>
            </a:r>
            <a:br>
              <a:rPr lang="en-US" sz="2400" dirty="0" smtClean="0"/>
            </a:br>
            <a:r>
              <a:rPr lang="en-US" sz="2400" dirty="0" smtClean="0"/>
              <a:t>5-HT autoreceptors suppress </a:t>
            </a:r>
            <a:br>
              <a:rPr lang="en-US" sz="2400" dirty="0" smtClean="0"/>
            </a:br>
            <a:r>
              <a:rPr lang="en-US" sz="2400" b="1" dirty="0" smtClean="0">
                <a:solidFill>
                  <a:srgbClr val="0000FF"/>
                </a:solidFill>
              </a:rPr>
              <a:t>territorial aggression</a:t>
            </a:r>
            <a:r>
              <a:rPr lang="en-US" sz="2400" dirty="0" smtClean="0">
                <a:solidFill>
                  <a:srgbClr val="0000FF"/>
                </a:solidFill>
              </a:rPr>
              <a:t> </a:t>
            </a:r>
            <a:r>
              <a:rPr lang="en-US" sz="2400" dirty="0" smtClean="0"/>
              <a:t>but </a:t>
            </a:r>
            <a:r>
              <a:rPr lang="en-US" sz="2400" b="1" dirty="0" smtClean="0">
                <a:solidFill>
                  <a:srgbClr val="0000FF"/>
                </a:solidFill>
              </a:rPr>
              <a:t>not defensive aggression</a:t>
            </a:r>
            <a:r>
              <a:rPr lang="en-US" sz="2400" dirty="0" smtClean="0"/>
              <a:t>.</a:t>
            </a:r>
            <a:r>
              <a:rPr lang="en-US" dirty="0" smtClean="0"/>
              <a:t/>
            </a:r>
            <a:br>
              <a:rPr lang="en-US" dirty="0" smtClean="0"/>
            </a:br>
            <a:endParaRPr lang="en-US" sz="1600" dirty="0" smtClean="0"/>
          </a:p>
          <a:p>
            <a:pPr>
              <a:buNone/>
            </a:pPr>
            <a:endParaRPr lang="en-US" sz="1600" dirty="0" smtClean="0"/>
          </a:p>
          <a:p>
            <a:pPr>
              <a:buNone/>
            </a:pPr>
            <a:r>
              <a:rPr lang="en-US" sz="1600" dirty="0" smtClean="0"/>
              <a:t>Autoreceptors are inhibitory,</a:t>
            </a:r>
            <a:br>
              <a:rPr lang="en-US" sz="1600" dirty="0" smtClean="0"/>
            </a:br>
            <a:r>
              <a:rPr lang="en-US" sz="1600" dirty="0" smtClean="0"/>
              <a:t>so inhibition of 5-HT neurons </a:t>
            </a:r>
            <a:r>
              <a:rPr lang="en-US" sz="1600" u="sng" dirty="0" smtClean="0"/>
              <a:t>decreases</a:t>
            </a:r>
            <a:r>
              <a:rPr lang="en-US" sz="1600" dirty="0" smtClean="0"/>
              <a:t> aggression.</a:t>
            </a:r>
            <a:endParaRPr lang="en-US" sz="1600" dirty="0"/>
          </a:p>
        </p:txBody>
      </p:sp>
      <p:sp>
        <p:nvSpPr>
          <p:cNvPr id="5" name="TextBox 4"/>
          <p:cNvSpPr txBox="1"/>
          <p:nvPr/>
        </p:nvSpPr>
        <p:spPr>
          <a:xfrm>
            <a:off x="1950754" y="6477000"/>
            <a:ext cx="1935446" cy="307777"/>
          </a:xfrm>
          <a:prstGeom prst="rect">
            <a:avLst/>
          </a:prstGeom>
          <a:noFill/>
        </p:spPr>
        <p:txBody>
          <a:bodyPr wrap="square" rtlCol="0">
            <a:spAutoFit/>
          </a:bodyPr>
          <a:lstStyle/>
          <a:p>
            <a:r>
              <a:rPr lang="en-US" sz="1400" dirty="0" err="1" smtClean="0">
                <a:solidFill>
                  <a:srgbClr val="595959"/>
                </a:solidFill>
              </a:rPr>
              <a:t>Eibl-Eibsfeldt</a:t>
            </a:r>
            <a:r>
              <a:rPr lang="en-US" sz="1400" dirty="0" smtClean="0">
                <a:solidFill>
                  <a:srgbClr val="595959"/>
                </a:solidFill>
              </a:rPr>
              <a:t> 1961</a:t>
            </a:r>
            <a:endParaRPr lang="en-US" sz="1400" dirty="0">
              <a:solidFill>
                <a:srgbClr val="595959"/>
              </a:solidFill>
            </a:endParaRPr>
          </a:p>
        </p:txBody>
      </p:sp>
      <p:sp>
        <p:nvSpPr>
          <p:cNvPr id="6" name="Rectangle 5"/>
          <p:cNvSpPr/>
          <p:nvPr/>
        </p:nvSpPr>
        <p:spPr>
          <a:xfrm>
            <a:off x="5770548" y="6477000"/>
            <a:ext cx="3373452" cy="307777"/>
          </a:xfrm>
          <a:prstGeom prst="rect">
            <a:avLst/>
          </a:prstGeom>
        </p:spPr>
        <p:txBody>
          <a:bodyPr wrap="none">
            <a:spAutoFit/>
          </a:bodyPr>
          <a:lstStyle/>
          <a:p>
            <a:r>
              <a:rPr lang="en-US" sz="1400" dirty="0" smtClean="0"/>
              <a:t>de Boer, </a:t>
            </a:r>
            <a:r>
              <a:rPr lang="en-US" sz="1400" dirty="0" err="1" smtClean="0"/>
              <a:t>Lesourd</a:t>
            </a:r>
            <a:r>
              <a:rPr lang="en-US" sz="1400" dirty="0" smtClean="0"/>
              <a:t>, </a:t>
            </a:r>
            <a:r>
              <a:rPr lang="en-US" sz="1400" dirty="0" err="1" smtClean="0"/>
              <a:t>Mocaer</a:t>
            </a:r>
            <a:r>
              <a:rPr lang="en-US" sz="1400" dirty="0" smtClean="0"/>
              <a:t>,  </a:t>
            </a:r>
            <a:r>
              <a:rPr lang="en-US" sz="1400" dirty="0" err="1" smtClean="0"/>
              <a:t>Koolhaas</a:t>
            </a:r>
            <a:r>
              <a:rPr lang="en-US" sz="1400" dirty="0" smtClean="0"/>
              <a:t>, 2000</a:t>
            </a:r>
            <a:endParaRPr lang="en-US" sz="1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smtClean="0"/>
              <a:t>Hormones &amp; neuromodulators facilitate but do not cause aggression:</a:t>
            </a:r>
            <a:br>
              <a:rPr lang="en-US" dirty="0" smtClean="0"/>
            </a:br>
            <a:r>
              <a:rPr lang="en-US" sz="3556" dirty="0" smtClean="0"/>
              <a:t>5-HT in </a:t>
            </a:r>
            <a:r>
              <a:rPr lang="en-US" sz="3556" i="1" dirty="0" smtClean="0"/>
              <a:t>Gymnotus omari </a:t>
            </a:r>
            <a:r>
              <a:rPr lang="en-US" sz="3556" dirty="0" smtClean="0"/>
              <a:t>dyads</a:t>
            </a:r>
            <a:endParaRPr lang="en-US" sz="3556" dirty="0"/>
          </a:p>
        </p:txBody>
      </p:sp>
      <p:pic>
        <p:nvPicPr>
          <p:cNvPr id="4" name="Picture 3" descr="Time course of aggression.jpg"/>
          <p:cNvPicPr>
            <a:picLocks noChangeAspect="1"/>
          </p:cNvPicPr>
          <p:nvPr/>
        </p:nvPicPr>
        <p:blipFill>
          <a:blip r:embed="rId2"/>
          <a:stretch>
            <a:fillRect/>
          </a:stretch>
        </p:blipFill>
        <p:spPr>
          <a:xfrm>
            <a:off x="1085088" y="3395472"/>
            <a:ext cx="6973824" cy="1862328"/>
          </a:xfrm>
          <a:prstGeom prst="rect">
            <a:avLst/>
          </a:prstGeom>
        </p:spPr>
      </p:pic>
      <p:pic>
        <p:nvPicPr>
          <p:cNvPr id="5" name="Picture 4" descr="Gymnot.catan"/>
          <p:cNvPicPr>
            <a:picLocks noChangeAspect="1"/>
          </p:cNvPicPr>
          <p:nvPr/>
        </p:nvPicPr>
        <p:blipFill>
          <a:blip r:embed="rId3"/>
          <a:stretch>
            <a:fillRect/>
          </a:stretch>
        </p:blipFill>
        <p:spPr>
          <a:xfrm>
            <a:off x="2438400" y="2514600"/>
            <a:ext cx="4572000" cy="659666"/>
          </a:xfrm>
          <a:prstGeom prst="rect">
            <a:avLst/>
          </a:prstGeom>
        </p:spPr>
      </p:pic>
      <p:sp>
        <p:nvSpPr>
          <p:cNvPr id="6" name="TextBox 5"/>
          <p:cNvSpPr txBox="1"/>
          <p:nvPr/>
        </p:nvSpPr>
        <p:spPr>
          <a:xfrm>
            <a:off x="1164287" y="5334000"/>
            <a:ext cx="6989113" cy="830997"/>
          </a:xfrm>
          <a:prstGeom prst="rect">
            <a:avLst/>
          </a:prstGeom>
          <a:noFill/>
        </p:spPr>
        <p:txBody>
          <a:bodyPr wrap="none" rtlCol="0">
            <a:spAutoFit/>
          </a:bodyPr>
          <a:lstStyle/>
          <a:p>
            <a:r>
              <a:rPr lang="en-US" sz="2400" dirty="0" smtClean="0"/>
              <a:t>activating 5HT</a:t>
            </a:r>
            <a:r>
              <a:rPr lang="en-US" sz="2400" baseline="-25000" dirty="0" smtClean="0"/>
              <a:t>1A</a:t>
            </a:r>
            <a:r>
              <a:rPr lang="en-US" sz="2400" dirty="0" smtClean="0"/>
              <a:t>R raises aggression initiation threshold</a:t>
            </a:r>
          </a:p>
          <a:p>
            <a:r>
              <a:rPr lang="en-US" sz="2400" i="1" dirty="0" smtClean="0"/>
              <a:t>but it acts on autoreceptors to suppress 5-HT neurons</a:t>
            </a:r>
            <a:endParaRPr lang="en-US" sz="2400"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gradFill flip="none" rotWithShape="1">
            <a:gsLst>
              <a:gs pos="25000">
                <a:schemeClr val="accent5">
                  <a:lumMod val="75000"/>
                  <a:alpha val="50000"/>
                </a:schemeClr>
              </a:gs>
              <a:gs pos="75000">
                <a:srgbClr val="FBFF6B"/>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pPr algn="l"/>
            <a:r>
              <a:rPr lang="en-US" sz="3200" dirty="0" smtClean="0"/>
              <a:t>two postsynaptic serotonin receptors in </a:t>
            </a:r>
            <a:r>
              <a:rPr lang="en-US" sz="3200" i="1" dirty="0" smtClean="0"/>
              <a:t>B. gauderio</a:t>
            </a:r>
            <a:r>
              <a:rPr lang="en-US" sz="3200" dirty="0" smtClean="0"/>
              <a:t/>
            </a:r>
            <a:br>
              <a:rPr lang="en-US" sz="3200" dirty="0" smtClean="0"/>
            </a:br>
            <a:r>
              <a:rPr lang="en-US" sz="3200" dirty="0" smtClean="0"/>
              <a:t>change EOD waveform in opposite directions</a:t>
            </a:r>
            <a:endParaRPr lang="en-US" sz="3200" dirty="0"/>
          </a:p>
        </p:txBody>
      </p:sp>
      <p:sp>
        <p:nvSpPr>
          <p:cNvPr id="3" name="Up Arrow 2"/>
          <p:cNvSpPr/>
          <p:nvPr/>
        </p:nvSpPr>
        <p:spPr>
          <a:xfrm>
            <a:off x="6189727" y="2819400"/>
            <a:ext cx="609600" cy="762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08727" y="3581400"/>
            <a:ext cx="14478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smtClean="0"/>
              <a:t>5HT</a:t>
            </a:r>
            <a:r>
              <a:rPr lang="en-US" sz="3200" b="1" baseline="-25000" dirty="0" smtClean="0"/>
              <a:t>2A</a:t>
            </a:r>
            <a:r>
              <a:rPr lang="en-US" sz="3200" dirty="0" smtClean="0"/>
              <a:t>R</a:t>
            </a:r>
          </a:p>
          <a:p>
            <a:endParaRPr lang="en-US" sz="3200" dirty="0"/>
          </a:p>
        </p:txBody>
      </p:sp>
      <p:sp>
        <p:nvSpPr>
          <p:cNvPr id="6" name="Up Arrow 5"/>
          <p:cNvSpPr/>
          <p:nvPr/>
        </p:nvSpPr>
        <p:spPr>
          <a:xfrm>
            <a:off x="3598927" y="2819400"/>
            <a:ext cx="609600" cy="762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6"/>
          <p:cNvSpPr/>
          <p:nvPr/>
        </p:nvSpPr>
        <p:spPr>
          <a:xfrm flipV="1">
            <a:off x="3598927" y="4648200"/>
            <a:ext cx="609600" cy="8382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141727" y="3581400"/>
            <a:ext cx="1447800" cy="113877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smtClean="0"/>
              <a:t>5HT</a:t>
            </a:r>
            <a:r>
              <a:rPr lang="en-US" sz="3200" b="1" baseline="-25000" dirty="0" smtClean="0"/>
              <a:t>1A</a:t>
            </a:r>
            <a:r>
              <a:rPr lang="en-US" sz="3200" dirty="0" smtClean="0"/>
              <a:t>R</a:t>
            </a:r>
          </a:p>
          <a:p>
            <a:pPr algn="ctr"/>
            <a:r>
              <a:rPr lang="en-US" dirty="0" smtClean="0"/>
              <a:t>constitutively active</a:t>
            </a:r>
            <a:endParaRPr lang="en-US" dirty="0"/>
          </a:p>
        </p:txBody>
      </p:sp>
      <p:pic>
        <p:nvPicPr>
          <p:cNvPr id="9" name="Picture 8" descr="EOD-big.jpg"/>
          <p:cNvPicPr>
            <a:picLocks noChangeAspect="1"/>
          </p:cNvPicPr>
          <p:nvPr/>
        </p:nvPicPr>
        <p:blipFill>
          <a:blip r:embed="rId2">
            <a:clrChange>
              <a:clrFrom>
                <a:srgbClr val="FFFFFF"/>
              </a:clrFrom>
              <a:clrTo>
                <a:srgbClr val="FFFFFF">
                  <a:alpha val="0"/>
                </a:srgbClr>
              </a:clrTo>
            </a:clrChange>
          </a:blip>
          <a:stretch>
            <a:fillRect/>
          </a:stretch>
        </p:blipFill>
        <p:spPr>
          <a:xfrm>
            <a:off x="6189727" y="1691640"/>
            <a:ext cx="1231392" cy="1051560"/>
          </a:xfrm>
          <a:prstGeom prst="rect">
            <a:avLst/>
          </a:prstGeom>
        </p:spPr>
      </p:pic>
      <p:pic>
        <p:nvPicPr>
          <p:cNvPr id="10" name="Picture 9" descr="EOD-small.jpg"/>
          <p:cNvPicPr>
            <a:picLocks noChangeAspect="1"/>
          </p:cNvPicPr>
          <p:nvPr/>
        </p:nvPicPr>
        <p:blipFill>
          <a:blip r:embed="rId3">
            <a:clrChange>
              <a:clrFrom>
                <a:srgbClr val="FFFFFF"/>
              </a:clrFrom>
              <a:clrTo>
                <a:srgbClr val="FFFFFF">
                  <a:alpha val="0"/>
                </a:srgbClr>
              </a:clrTo>
            </a:clrChange>
          </a:blip>
          <a:stretch>
            <a:fillRect/>
          </a:stretch>
        </p:blipFill>
        <p:spPr>
          <a:xfrm>
            <a:off x="3598927" y="1894332"/>
            <a:ext cx="615696" cy="646176"/>
          </a:xfrm>
          <a:prstGeom prst="rect">
            <a:avLst/>
          </a:prstGeom>
        </p:spPr>
      </p:pic>
      <p:pic>
        <p:nvPicPr>
          <p:cNvPr id="11" name="Picture 10" descr="EOD-big.jpg"/>
          <p:cNvPicPr>
            <a:picLocks noChangeAspect="1"/>
          </p:cNvPicPr>
          <p:nvPr/>
        </p:nvPicPr>
        <p:blipFill>
          <a:blip r:embed="rId2">
            <a:clrChange>
              <a:clrFrom>
                <a:srgbClr val="FFFFFF"/>
              </a:clrFrom>
              <a:clrTo>
                <a:srgbClr val="FFFFFF">
                  <a:alpha val="0"/>
                </a:srgbClr>
              </a:clrTo>
            </a:clrChange>
          </a:blip>
          <a:stretch>
            <a:fillRect/>
          </a:stretch>
        </p:blipFill>
        <p:spPr>
          <a:xfrm>
            <a:off x="3510535" y="5501640"/>
            <a:ext cx="1231392" cy="1051560"/>
          </a:xfrm>
          <a:prstGeom prst="rect">
            <a:avLst/>
          </a:prstGeom>
        </p:spPr>
      </p:pic>
      <p:sp>
        <p:nvSpPr>
          <p:cNvPr id="12" name="TextBox 11"/>
          <p:cNvSpPr txBox="1"/>
          <p:nvPr/>
        </p:nvSpPr>
        <p:spPr>
          <a:xfrm>
            <a:off x="4431799" y="2981980"/>
            <a:ext cx="1605528" cy="523220"/>
          </a:xfrm>
          <a:prstGeom prst="rect">
            <a:avLst/>
          </a:prstGeom>
          <a:noFill/>
        </p:spPr>
        <p:txBody>
          <a:bodyPr wrap="none" rtlCol="0">
            <a:spAutoFit/>
          </a:bodyPr>
          <a:lstStyle/>
          <a:p>
            <a:r>
              <a:rPr lang="en-US" sz="2800" dirty="0" smtClean="0"/>
              <a:t>excitation</a:t>
            </a:r>
            <a:endParaRPr lang="en-US" sz="2800" dirty="0"/>
          </a:p>
        </p:txBody>
      </p:sp>
      <p:sp>
        <p:nvSpPr>
          <p:cNvPr id="13" name="TextBox 12"/>
          <p:cNvSpPr txBox="1"/>
          <p:nvPr/>
        </p:nvSpPr>
        <p:spPr>
          <a:xfrm>
            <a:off x="4431799" y="4734580"/>
            <a:ext cx="1575897" cy="523220"/>
          </a:xfrm>
          <a:prstGeom prst="rect">
            <a:avLst/>
          </a:prstGeom>
          <a:noFill/>
        </p:spPr>
        <p:txBody>
          <a:bodyPr wrap="none" rtlCol="0">
            <a:spAutoFit/>
          </a:bodyPr>
          <a:lstStyle/>
          <a:p>
            <a:r>
              <a:rPr lang="en-US" sz="2800" dirty="0" smtClean="0"/>
              <a:t>inhibition</a:t>
            </a:r>
            <a:endParaRPr lang="en-US" sz="2800" dirty="0"/>
          </a:p>
        </p:txBody>
      </p:sp>
      <p:sp>
        <p:nvSpPr>
          <p:cNvPr id="17" name="TextBox 16"/>
          <p:cNvSpPr txBox="1"/>
          <p:nvPr/>
        </p:nvSpPr>
        <p:spPr>
          <a:xfrm>
            <a:off x="5984905" y="6324600"/>
            <a:ext cx="3082895" cy="307777"/>
          </a:xfrm>
          <a:prstGeom prst="rect">
            <a:avLst/>
          </a:prstGeom>
          <a:noFill/>
        </p:spPr>
        <p:txBody>
          <a:bodyPr wrap="none" rtlCol="0">
            <a:spAutoFit/>
          </a:bodyPr>
          <a:lstStyle/>
          <a:p>
            <a:r>
              <a:rPr lang="en-US" sz="1400" dirty="0" smtClean="0"/>
              <a:t>Allee, Markham, Salazar, Stoddard 2008</a:t>
            </a:r>
            <a:endParaRPr lang="en-US" sz="1400" dirty="0"/>
          </a:p>
        </p:txBody>
      </p:sp>
      <p:pic>
        <p:nvPicPr>
          <p:cNvPr id="15" name="Picture 14" descr="EOD-small.jpg"/>
          <p:cNvPicPr>
            <a:picLocks noChangeAspect="1"/>
          </p:cNvPicPr>
          <p:nvPr/>
        </p:nvPicPr>
        <p:blipFill>
          <a:blip r:embed="rId3">
            <a:clrChange>
              <a:clrFrom>
                <a:srgbClr val="FFFFFF"/>
              </a:clrFrom>
              <a:clrTo>
                <a:srgbClr val="FFFFFF">
                  <a:alpha val="0"/>
                </a:srgbClr>
              </a:clrTo>
            </a:clrChange>
          </a:blip>
          <a:stretch>
            <a:fillRect/>
          </a:stretch>
        </p:blipFill>
        <p:spPr>
          <a:xfrm>
            <a:off x="4933455" y="3657600"/>
            <a:ext cx="615696" cy="946749"/>
          </a:xfrm>
          <a:prstGeom prst="rect">
            <a:avLst/>
          </a:prstGeom>
        </p:spPr>
      </p:pic>
      <p:sp>
        <p:nvSpPr>
          <p:cNvPr id="19" name="TextBox 18"/>
          <p:cNvSpPr txBox="1"/>
          <p:nvPr/>
        </p:nvSpPr>
        <p:spPr>
          <a:xfrm>
            <a:off x="572832" y="3911024"/>
            <a:ext cx="1447800"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smtClean="0"/>
              <a:t>5-HT</a:t>
            </a:r>
          </a:p>
        </p:txBody>
      </p:sp>
      <p:sp>
        <p:nvSpPr>
          <p:cNvPr id="20" name="TextBox 19"/>
          <p:cNvSpPr txBox="1"/>
          <p:nvPr/>
        </p:nvSpPr>
        <p:spPr>
          <a:xfrm>
            <a:off x="816748" y="3286780"/>
            <a:ext cx="959968" cy="523220"/>
          </a:xfrm>
          <a:prstGeom prst="rect">
            <a:avLst/>
          </a:prstGeom>
          <a:noFill/>
        </p:spPr>
        <p:txBody>
          <a:bodyPr wrap="none" rtlCol="0">
            <a:spAutoFit/>
          </a:bodyPr>
          <a:lstStyle/>
          <a:p>
            <a:pPr algn="ctr"/>
            <a:r>
              <a:rPr lang="en-US" sz="2800" dirty="0" smtClean="0"/>
              <a:t>more</a:t>
            </a:r>
            <a:endParaRPr lang="en-US" sz="2800" dirty="0"/>
          </a:p>
        </p:txBody>
      </p:sp>
      <p:sp>
        <p:nvSpPr>
          <p:cNvPr id="21" name="TextBox 20"/>
          <p:cNvSpPr txBox="1"/>
          <p:nvPr/>
        </p:nvSpPr>
        <p:spPr>
          <a:xfrm>
            <a:off x="933429" y="4572000"/>
            <a:ext cx="726606" cy="523220"/>
          </a:xfrm>
          <a:prstGeom prst="rect">
            <a:avLst/>
          </a:prstGeom>
          <a:noFill/>
        </p:spPr>
        <p:txBody>
          <a:bodyPr wrap="none" rtlCol="0">
            <a:spAutoFit/>
          </a:bodyPr>
          <a:lstStyle/>
          <a:p>
            <a:pPr algn="ctr"/>
            <a:r>
              <a:rPr lang="en-US" sz="2800" dirty="0" smtClean="0"/>
              <a:t>less</a:t>
            </a:r>
            <a:endParaRPr lang="en-US" sz="2800" dirty="0"/>
          </a:p>
        </p:txBody>
      </p:sp>
      <p:sp>
        <p:nvSpPr>
          <p:cNvPr id="22" name="Right Arrow 21"/>
          <p:cNvSpPr/>
          <p:nvPr/>
        </p:nvSpPr>
        <p:spPr>
          <a:xfrm>
            <a:off x="2192273" y="4114800"/>
            <a:ext cx="855727"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B pinni male.jpg"/>
          <p:cNvPicPr>
            <a:picLocks noChangeAspect="1"/>
          </p:cNvPicPr>
          <p:nvPr/>
        </p:nvPicPr>
        <p:blipFill>
          <a:blip r:embed="rId4">
            <a:clrChange>
              <a:clrFrom>
                <a:srgbClr val="FFFFFF"/>
              </a:clrFrom>
              <a:clrTo>
                <a:srgbClr val="FFFFFF">
                  <a:alpha val="0"/>
                </a:srgbClr>
              </a:clrTo>
            </a:clrChange>
          </a:blip>
          <a:stretch>
            <a:fillRect/>
          </a:stretch>
        </p:blipFill>
        <p:spPr>
          <a:xfrm>
            <a:off x="609600" y="1421892"/>
            <a:ext cx="3625783" cy="40690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Point 3. </a:t>
            </a:r>
            <a:r>
              <a:rPr lang="en-US" dirty="0" smtClean="0">
                <a:solidFill>
                  <a:srgbClr val="B30202"/>
                </a:solidFill>
                <a:latin typeface="Lucida Calligraphy"/>
                <a:cs typeface="Lucida Calligraphy"/>
              </a:rPr>
              <a:t>Cherchez la femme</a:t>
            </a:r>
            <a:endParaRPr lang="en-US" dirty="0"/>
          </a:p>
        </p:txBody>
      </p:sp>
      <p:cxnSp>
        <p:nvCxnSpPr>
          <p:cNvPr id="8" name="Straight Connector 7"/>
          <p:cNvCxnSpPr/>
          <p:nvPr/>
        </p:nvCxnSpPr>
        <p:spPr>
          <a:xfrm rot="5400000">
            <a:off x="4685506" y="3961606"/>
            <a:ext cx="1981200" cy="1588"/>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4533106" y="3961606"/>
            <a:ext cx="1981200" cy="1588"/>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sp>
        <p:nvSpPr>
          <p:cNvPr id="4" name="Pie 3"/>
          <p:cNvSpPr/>
          <p:nvPr/>
        </p:nvSpPr>
        <p:spPr>
          <a:xfrm rot="13921144">
            <a:off x="5122266" y="3580022"/>
            <a:ext cx="762000" cy="762000"/>
          </a:xfrm>
          <a:prstGeom prst="pie">
            <a:avLst>
              <a:gd name="adj1" fmla="val 20358364"/>
              <a:gd name="adj2" fmla="val 16200000"/>
            </a:avLst>
          </a:prstGeom>
          <a:gradFill>
            <a:gsLst>
              <a:gs pos="0">
                <a:srgbClr val="800000"/>
              </a:gs>
              <a:gs pos="100000">
                <a:srgbClr val="FF7F8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sp>
        <p:nvSpPr>
          <p:cNvPr id="5" name="Isosceles Triangle 4"/>
          <p:cNvSpPr/>
          <p:nvPr/>
        </p:nvSpPr>
        <p:spPr>
          <a:xfrm rot="5680367">
            <a:off x="3924300" y="3657600"/>
            <a:ext cx="609600" cy="5334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Serotonin treatment paradox</a:t>
            </a:r>
            <a:br>
              <a:rPr lang="en-US" dirty="0" smtClean="0"/>
            </a:br>
            <a:r>
              <a:rPr lang="en-US" sz="2400" dirty="0" smtClean="0"/>
              <a:t>Effects of </a:t>
            </a:r>
            <a:r>
              <a:rPr lang="en-US" sz="2400" dirty="0" err="1" smtClean="0"/>
              <a:t>SSRIs</a:t>
            </a:r>
            <a:r>
              <a:rPr lang="en-US" sz="2400" dirty="0" smtClean="0"/>
              <a:t> include violence &amp; suicide. </a:t>
            </a:r>
            <a:endParaRPr lang="en-US" sz="2400" dirty="0"/>
          </a:p>
        </p:txBody>
      </p:sp>
      <p:pic>
        <p:nvPicPr>
          <p:cNvPr id="3" name="Picture 2" descr="Bob &amp; Jutta giving proper greetings to their maladies_s.jpg"/>
          <p:cNvPicPr>
            <a:picLocks noChangeAspect="1"/>
          </p:cNvPicPr>
          <p:nvPr/>
        </p:nvPicPr>
        <p:blipFill>
          <a:blip r:embed="rId2"/>
          <a:stretch>
            <a:fillRect/>
          </a:stretch>
        </p:blipFill>
        <p:spPr>
          <a:xfrm>
            <a:off x="1524000" y="1790700"/>
            <a:ext cx="5943600" cy="4457700"/>
          </a:xfrm>
          <a:prstGeom prst="rect">
            <a:avLst/>
          </a:prstGeom>
          <a:ln>
            <a:solidFill>
              <a:schemeClr val="tx1"/>
            </a:solidFill>
          </a:ln>
          <a:effectLst>
            <a:outerShdw blurRad="50800" dist="38100" dir="2700000" algn="tl" rotWithShape="0">
              <a:srgbClr val="000000">
                <a:alpha val="43000"/>
              </a:srgbClr>
            </a:outerShdw>
          </a:effectLst>
        </p:spPr>
      </p:pic>
      <p:sp>
        <p:nvSpPr>
          <p:cNvPr id="4" name="Rectangle 3"/>
          <p:cNvSpPr/>
          <p:nvPr/>
        </p:nvSpPr>
        <p:spPr>
          <a:xfrm>
            <a:off x="1524000" y="5983069"/>
            <a:ext cx="6197600" cy="646331"/>
          </a:xfrm>
          <a:prstGeom prst="rect">
            <a:avLst/>
          </a:prstGeom>
        </p:spPr>
        <p:txBody>
          <a:bodyPr wrap="square">
            <a:spAutoFit/>
          </a:bodyPr>
          <a:lstStyle/>
          <a:p>
            <a:pPr marL="457200" indent="-457200">
              <a:buClr>
                <a:srgbClr val="FF0000"/>
              </a:buClr>
              <a:buFont typeface="Wingdings" charset="2"/>
              <a:buChar char="§"/>
            </a:pPr>
            <a:endParaRPr lang="en-US" dirty="0" smtClean="0"/>
          </a:p>
          <a:p>
            <a:pPr marL="457200" indent="-457200" algn="ctr">
              <a:buClr>
                <a:srgbClr val="FF0000"/>
              </a:buClr>
            </a:pPr>
            <a:r>
              <a:rPr lang="en-US" dirty="0" err="1" smtClean="0"/>
              <a:t>Ethologist</a:t>
            </a:r>
            <a:r>
              <a:rPr lang="en-US" dirty="0" smtClean="0"/>
              <a:t> Bob </a:t>
            </a:r>
            <a:r>
              <a:rPr lang="en-US" dirty="0" err="1" smtClean="0"/>
              <a:t>Reineke</a:t>
            </a:r>
            <a:r>
              <a:rPr lang="en-US" dirty="0" smtClean="0"/>
              <a:t>  (1948-2007) with friend in 2006</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from serotonin</a:t>
            </a:r>
            <a:endParaRPr lang="en-US" dirty="0"/>
          </a:p>
        </p:txBody>
      </p:sp>
      <p:sp>
        <p:nvSpPr>
          <p:cNvPr id="3" name="TextBox 2"/>
          <p:cNvSpPr txBox="1"/>
          <p:nvPr/>
        </p:nvSpPr>
        <p:spPr>
          <a:xfrm>
            <a:off x="1219200" y="3131403"/>
            <a:ext cx="6609895" cy="830997"/>
          </a:xfrm>
          <a:prstGeom prst="rect">
            <a:avLst/>
          </a:prstGeom>
          <a:noFill/>
        </p:spPr>
        <p:txBody>
          <a:bodyPr wrap="square" rtlCol="0">
            <a:spAutoFit/>
          </a:bodyPr>
          <a:lstStyle/>
          <a:p>
            <a:r>
              <a:rPr lang="en-US" sz="2400" dirty="0" smtClean="0"/>
              <a:t>A transmitter (e.g., 5-HT) does not encode behavior.  Circuits &amp; receptors encode the valence of behavior.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Conclusions about neuroendocrine regulation </a:t>
            </a:r>
            <a:br>
              <a:rPr lang="en-US" sz="3200" dirty="0" smtClean="0"/>
            </a:br>
            <a:r>
              <a:rPr lang="en-US" sz="3200" dirty="0" smtClean="0"/>
              <a:t>of behavioral strategies &amp; tactics</a:t>
            </a:r>
            <a:endParaRPr lang="en-US" sz="3200" dirty="0"/>
          </a:p>
        </p:txBody>
      </p:sp>
      <p:sp>
        <p:nvSpPr>
          <p:cNvPr id="3" name="TextBox 2"/>
          <p:cNvSpPr txBox="1"/>
          <p:nvPr/>
        </p:nvSpPr>
        <p:spPr>
          <a:xfrm>
            <a:off x="838200" y="2122944"/>
            <a:ext cx="7848601" cy="1569660"/>
          </a:xfrm>
          <a:prstGeom prst="rect">
            <a:avLst/>
          </a:prstGeom>
          <a:noFill/>
        </p:spPr>
        <p:txBody>
          <a:bodyPr wrap="square" rtlCol="0">
            <a:spAutoFit/>
          </a:bodyPr>
          <a:lstStyle/>
          <a:p>
            <a:pPr marL="457200" indent="-457200">
              <a:buFont typeface="+mj-lt"/>
              <a:buAutoNum type="arabicPeriod"/>
            </a:pPr>
            <a:r>
              <a:rPr lang="en-US" sz="2400" dirty="0" smtClean="0">
                <a:solidFill>
                  <a:srgbClr val="000000"/>
                </a:solidFill>
              </a:rPr>
              <a:t>Regarding model organisms of behavior: </a:t>
            </a:r>
            <a:br>
              <a:rPr lang="en-US" sz="2400" dirty="0" smtClean="0">
                <a:solidFill>
                  <a:srgbClr val="000000"/>
                </a:solidFill>
              </a:rPr>
            </a:br>
            <a:r>
              <a:rPr lang="en-US" sz="2400" dirty="0" smtClean="0">
                <a:solidFill>
                  <a:srgbClr val="000000"/>
                </a:solidFill>
              </a:rPr>
              <a:t>a) principles transfer better than details.</a:t>
            </a:r>
            <a:br>
              <a:rPr lang="en-US" sz="2400" dirty="0" smtClean="0">
                <a:solidFill>
                  <a:srgbClr val="000000"/>
                </a:solidFill>
              </a:rPr>
            </a:br>
            <a:r>
              <a:rPr lang="en-US" sz="2400" dirty="0" err="1" smtClean="0">
                <a:solidFill>
                  <a:srgbClr val="000000"/>
                </a:solidFill>
              </a:rPr>
              <a:t>b</a:t>
            </a:r>
            <a:r>
              <a:rPr lang="en-US" sz="2400" dirty="0" smtClean="0">
                <a:solidFill>
                  <a:srgbClr val="000000"/>
                </a:solidFill>
              </a:rPr>
              <a:t>) life history is as important as phylogeny.</a:t>
            </a:r>
            <a:br>
              <a:rPr lang="en-US" sz="2400" dirty="0" smtClean="0">
                <a:solidFill>
                  <a:srgbClr val="000000"/>
                </a:solidFill>
              </a:rPr>
            </a:br>
            <a:endParaRPr lang="en-US" sz="2400" dirty="0" smtClean="0">
              <a:solidFill>
                <a:srgbClr val="0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Conclusions about neuroendocrine regulation </a:t>
            </a:r>
            <a:br>
              <a:rPr lang="en-US" sz="3200" dirty="0" smtClean="0"/>
            </a:br>
            <a:r>
              <a:rPr lang="en-US" sz="3200" dirty="0" smtClean="0"/>
              <a:t>of behavioral strategies &amp; tactics</a:t>
            </a:r>
            <a:endParaRPr lang="en-US" sz="3200" dirty="0"/>
          </a:p>
        </p:txBody>
      </p:sp>
      <p:sp>
        <p:nvSpPr>
          <p:cNvPr id="3" name="TextBox 2"/>
          <p:cNvSpPr txBox="1"/>
          <p:nvPr/>
        </p:nvSpPr>
        <p:spPr>
          <a:xfrm>
            <a:off x="838200" y="2122944"/>
            <a:ext cx="7848601" cy="2677656"/>
          </a:xfrm>
          <a:prstGeom prst="rect">
            <a:avLst/>
          </a:prstGeom>
          <a:noFill/>
        </p:spPr>
        <p:txBody>
          <a:bodyPr wrap="square" rtlCol="0">
            <a:spAutoFit/>
          </a:bodyPr>
          <a:lstStyle/>
          <a:p>
            <a:pPr marL="457200" indent="-457200">
              <a:buFont typeface="+mj-lt"/>
              <a:buAutoNum type="arabicPeriod"/>
            </a:pPr>
            <a:r>
              <a:rPr lang="en-US" sz="2400" dirty="0" smtClean="0">
                <a:solidFill>
                  <a:srgbClr val="595959"/>
                </a:solidFill>
              </a:rPr>
              <a:t>Regarding model organisms of behavior: </a:t>
            </a:r>
            <a:br>
              <a:rPr lang="en-US" sz="2400" dirty="0" smtClean="0">
                <a:solidFill>
                  <a:srgbClr val="595959"/>
                </a:solidFill>
              </a:rPr>
            </a:br>
            <a:r>
              <a:rPr lang="en-US" sz="2400" dirty="0" smtClean="0">
                <a:solidFill>
                  <a:srgbClr val="595959"/>
                </a:solidFill>
              </a:rPr>
              <a:t>a) principles transfer better than details.</a:t>
            </a:r>
            <a:br>
              <a:rPr lang="en-US" sz="2400" dirty="0" smtClean="0">
                <a:solidFill>
                  <a:srgbClr val="595959"/>
                </a:solidFill>
              </a:rPr>
            </a:br>
            <a:r>
              <a:rPr lang="en-US" sz="2400" dirty="0" err="1" smtClean="0">
                <a:solidFill>
                  <a:srgbClr val="595959"/>
                </a:solidFill>
              </a:rPr>
              <a:t>b</a:t>
            </a:r>
            <a:r>
              <a:rPr lang="en-US" sz="2400" dirty="0" smtClean="0">
                <a:solidFill>
                  <a:srgbClr val="595959"/>
                </a:solidFill>
              </a:rPr>
              <a:t>) life history is as important as phylogeny.</a:t>
            </a:r>
            <a:br>
              <a:rPr lang="en-US" sz="2400" dirty="0" smtClean="0">
                <a:solidFill>
                  <a:srgbClr val="595959"/>
                </a:solidFill>
              </a:rPr>
            </a:br>
            <a:endParaRPr lang="en-US" sz="2400" dirty="0" smtClean="0">
              <a:solidFill>
                <a:srgbClr val="595959"/>
              </a:solidFill>
            </a:endParaRPr>
          </a:p>
          <a:p>
            <a:pPr marL="457200" indent="-457200">
              <a:buFont typeface="+mj-lt"/>
              <a:buAutoNum type="arabicPeriod"/>
            </a:pPr>
            <a:r>
              <a:rPr lang="en-US" sz="2400" dirty="0" smtClean="0">
                <a:solidFill>
                  <a:srgbClr val="000000"/>
                </a:solidFill>
              </a:rPr>
              <a:t>Evolution conserves ligands &amp; circuits. </a:t>
            </a:r>
            <a:br>
              <a:rPr lang="en-US" sz="2400" dirty="0" smtClean="0">
                <a:solidFill>
                  <a:srgbClr val="000000"/>
                </a:solidFill>
              </a:rPr>
            </a:br>
            <a:r>
              <a:rPr lang="en-US" sz="2400" dirty="0" smtClean="0">
                <a:solidFill>
                  <a:srgbClr val="000000"/>
                </a:solidFill>
              </a:rPr>
              <a:t>Receptor distributions are evolutionarily plastic.</a:t>
            </a:r>
            <a:br>
              <a:rPr lang="en-US" sz="2400" dirty="0" smtClean="0">
                <a:solidFill>
                  <a:srgbClr val="000000"/>
                </a:solidFill>
              </a:rPr>
            </a:br>
            <a:r>
              <a:rPr lang="en-US" sz="2400" dirty="0" smtClean="0">
                <a:solidFill>
                  <a:srgbClr val="000000"/>
                </a:solidFill>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Conclusions about neuroendocrine regulation </a:t>
            </a:r>
            <a:br>
              <a:rPr lang="en-US" sz="3200" dirty="0" smtClean="0"/>
            </a:br>
            <a:r>
              <a:rPr lang="en-US" sz="3200" dirty="0" smtClean="0"/>
              <a:t>of behavioral strategies &amp; tactics</a:t>
            </a:r>
            <a:endParaRPr lang="en-US" sz="3200" dirty="0"/>
          </a:p>
        </p:txBody>
      </p:sp>
      <p:sp>
        <p:nvSpPr>
          <p:cNvPr id="3" name="TextBox 2"/>
          <p:cNvSpPr txBox="1"/>
          <p:nvPr/>
        </p:nvSpPr>
        <p:spPr>
          <a:xfrm>
            <a:off x="838200" y="2122944"/>
            <a:ext cx="7848601" cy="3785652"/>
          </a:xfrm>
          <a:prstGeom prst="rect">
            <a:avLst/>
          </a:prstGeom>
          <a:noFill/>
        </p:spPr>
        <p:txBody>
          <a:bodyPr wrap="square" rtlCol="0">
            <a:spAutoFit/>
          </a:bodyPr>
          <a:lstStyle/>
          <a:p>
            <a:pPr marL="457200" indent="-457200">
              <a:buFont typeface="+mj-lt"/>
              <a:buAutoNum type="arabicPeriod"/>
            </a:pPr>
            <a:r>
              <a:rPr lang="en-US" sz="2400" dirty="0" smtClean="0">
                <a:solidFill>
                  <a:schemeClr val="tx1">
                    <a:lumMod val="65000"/>
                    <a:lumOff val="35000"/>
                  </a:schemeClr>
                </a:solidFill>
              </a:rPr>
              <a:t>Regarding model organisms of behavior: </a:t>
            </a:r>
            <a:br>
              <a:rPr lang="en-US" sz="2400" dirty="0" smtClean="0">
                <a:solidFill>
                  <a:schemeClr val="tx1">
                    <a:lumMod val="65000"/>
                    <a:lumOff val="35000"/>
                  </a:schemeClr>
                </a:solidFill>
              </a:rPr>
            </a:br>
            <a:r>
              <a:rPr lang="en-US" sz="2400" dirty="0" smtClean="0">
                <a:solidFill>
                  <a:schemeClr val="tx1">
                    <a:lumMod val="65000"/>
                    <a:lumOff val="35000"/>
                  </a:schemeClr>
                </a:solidFill>
              </a:rPr>
              <a:t>a) principles transfer better than details.</a:t>
            </a:r>
            <a:br>
              <a:rPr lang="en-US" sz="2400" dirty="0" smtClean="0">
                <a:solidFill>
                  <a:schemeClr val="tx1">
                    <a:lumMod val="65000"/>
                    <a:lumOff val="35000"/>
                  </a:schemeClr>
                </a:solidFill>
              </a:rPr>
            </a:br>
            <a:r>
              <a:rPr lang="en-US" sz="2400" dirty="0" err="1" smtClean="0">
                <a:solidFill>
                  <a:schemeClr val="tx1">
                    <a:lumMod val="65000"/>
                    <a:lumOff val="35000"/>
                  </a:schemeClr>
                </a:solidFill>
              </a:rPr>
              <a:t>b</a:t>
            </a:r>
            <a:r>
              <a:rPr lang="en-US" sz="2400" dirty="0" smtClean="0">
                <a:solidFill>
                  <a:schemeClr val="tx1">
                    <a:lumMod val="65000"/>
                    <a:lumOff val="35000"/>
                  </a:schemeClr>
                </a:solidFill>
              </a:rPr>
              <a:t>) life history is as important as phylogeny.</a:t>
            </a:r>
            <a:br>
              <a:rPr lang="en-US" sz="2400" dirty="0" smtClean="0">
                <a:solidFill>
                  <a:schemeClr val="tx1">
                    <a:lumMod val="65000"/>
                    <a:lumOff val="35000"/>
                  </a:schemeClr>
                </a:solidFill>
              </a:rPr>
            </a:br>
            <a:endParaRPr lang="en-US" sz="2400" dirty="0" smtClean="0">
              <a:solidFill>
                <a:schemeClr val="tx1">
                  <a:lumMod val="65000"/>
                  <a:lumOff val="35000"/>
                </a:schemeClr>
              </a:solidFill>
            </a:endParaRPr>
          </a:p>
          <a:p>
            <a:pPr marL="457200" indent="-457200">
              <a:buFont typeface="+mj-lt"/>
              <a:buAutoNum type="arabicPeriod"/>
            </a:pPr>
            <a:r>
              <a:rPr lang="en-US" sz="2400" dirty="0" smtClean="0">
                <a:solidFill>
                  <a:schemeClr val="tx1">
                    <a:lumMod val="65000"/>
                    <a:lumOff val="35000"/>
                  </a:schemeClr>
                </a:solidFill>
              </a:rPr>
              <a:t>Evolution conserves ligands &amp; circuits. </a:t>
            </a:r>
            <a:br>
              <a:rPr lang="en-US" sz="2400" dirty="0" smtClean="0">
                <a:solidFill>
                  <a:schemeClr val="tx1">
                    <a:lumMod val="65000"/>
                    <a:lumOff val="35000"/>
                  </a:schemeClr>
                </a:solidFill>
              </a:rPr>
            </a:br>
            <a:r>
              <a:rPr lang="en-US" sz="2400" dirty="0" smtClean="0">
                <a:solidFill>
                  <a:schemeClr val="tx1">
                    <a:lumMod val="65000"/>
                    <a:lumOff val="35000"/>
                  </a:schemeClr>
                </a:solidFill>
              </a:rPr>
              <a:t>Receptor distributions are evolutionarily plastic.</a:t>
            </a:r>
            <a:br>
              <a:rPr lang="en-US" sz="2400" dirty="0" smtClean="0">
                <a:solidFill>
                  <a:schemeClr val="tx1">
                    <a:lumMod val="65000"/>
                    <a:lumOff val="35000"/>
                  </a:schemeClr>
                </a:solidFill>
              </a:rPr>
            </a:br>
            <a:r>
              <a:rPr lang="en-US" sz="2400" dirty="0" smtClean="0">
                <a:solidFill>
                  <a:schemeClr val="tx1">
                    <a:lumMod val="65000"/>
                    <a:lumOff val="35000"/>
                  </a:schemeClr>
                </a:solidFill>
              </a:rPr>
              <a:t>	</a:t>
            </a:r>
          </a:p>
          <a:p>
            <a:pPr marL="457200" indent="-457200">
              <a:buFont typeface="+mj-lt"/>
              <a:buAutoNum type="arabicPeriod"/>
            </a:pPr>
            <a:r>
              <a:rPr lang="en-US" sz="2400" dirty="0" smtClean="0">
                <a:solidFill>
                  <a:srgbClr val="000000"/>
                </a:solidFill>
              </a:rPr>
              <a:t>The same modulator produces opposite behaviors depending on the receptor type and its distribution.</a:t>
            </a:r>
            <a:br>
              <a:rPr lang="en-US" sz="2400" dirty="0" smtClean="0">
                <a:solidFill>
                  <a:srgbClr val="000000"/>
                </a:solidFill>
              </a:rPr>
            </a:br>
            <a:r>
              <a:rPr lang="en-US" sz="2400" i="1" dirty="0" smtClean="0">
                <a:solidFill>
                  <a:srgbClr val="000000"/>
                </a:solidFill>
              </a:rPr>
              <a:t>Always watch the receptors.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Point 4.  organization &amp; activation</a:t>
            </a:r>
            <a:endParaRPr lang="en-US" dirty="0"/>
          </a:p>
        </p:txBody>
      </p:sp>
      <p:sp>
        <p:nvSpPr>
          <p:cNvPr id="3" name="Vertical Text Placeholder 2"/>
          <p:cNvSpPr>
            <a:spLocks noGrp="1"/>
          </p:cNvSpPr>
          <p:nvPr>
            <p:ph idx="1"/>
          </p:nvPr>
        </p:nvSpPr>
        <p:spPr>
          <a:xfrm>
            <a:off x="457200" y="1951037"/>
            <a:ext cx="8229600" cy="4525963"/>
          </a:xfrm>
        </p:spPr>
        <p:txBody>
          <a:bodyPr>
            <a:normAutofit/>
          </a:bodyPr>
          <a:lstStyle/>
          <a:p>
            <a:pPr marL="514350" indent="-514350">
              <a:buFont typeface="+mj-lt"/>
              <a:buAutoNum type="arabicPeriod"/>
            </a:pPr>
            <a:r>
              <a:rPr lang="en-US" dirty="0" smtClean="0"/>
              <a:t>Organization –</a:t>
            </a:r>
            <a:br>
              <a:rPr lang="en-US" dirty="0" smtClean="0"/>
            </a:br>
            <a:r>
              <a:rPr lang="en-US" dirty="0" smtClean="0"/>
              <a:t>action at key points in development that result in permanent changes in behavior.</a:t>
            </a:r>
            <a:br>
              <a:rPr lang="en-US" dirty="0" smtClean="0"/>
            </a:br>
            <a:endParaRPr lang="en-US" dirty="0" smtClean="0"/>
          </a:p>
          <a:p>
            <a:pPr marL="514350" indent="-514350">
              <a:buFont typeface="+mj-lt"/>
              <a:buAutoNum type="arabicPeriod"/>
            </a:pPr>
            <a:r>
              <a:rPr lang="en-US" dirty="0" smtClean="0"/>
              <a:t>Activation – </a:t>
            </a:r>
            <a:br>
              <a:rPr lang="en-US" dirty="0" smtClean="0"/>
            </a:br>
            <a:r>
              <a:rPr lang="en-US" dirty="0" smtClean="0"/>
              <a:t>action at any stage that temporarily switches behavior on/off or up/down.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Love</a:t>
            </a:r>
            <a:endParaRPr lang="en-US" dirty="0"/>
          </a:p>
        </p:txBody>
      </p:sp>
      <p:sp>
        <p:nvSpPr>
          <p:cNvPr id="5" name="Subtitle 4"/>
          <p:cNvSpPr>
            <a:spLocks noGrp="1"/>
          </p:cNvSpPr>
          <p:nvPr>
            <p:ph type="subTitle" idx="1"/>
          </p:nvPr>
        </p:nvSpPr>
        <p:spPr/>
        <p:txBody>
          <a:bodyPr/>
          <a:lstStyle/>
          <a:p>
            <a:r>
              <a:rPr lang="en-US" dirty="0" smtClean="0"/>
              <a:t>as distinct from sex</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airie vole couple w: pups.jpg"/>
          <p:cNvPicPr>
            <a:picLocks noGrp="1" noChangeAspect="1"/>
          </p:cNvPicPr>
          <p:nvPr>
            <p:ph idx="1"/>
          </p:nvPr>
        </p:nvPicPr>
        <p:blipFill>
          <a:blip r:embed="rId2"/>
          <a:srcRect l="-1040" r="-729"/>
          <a:stretch>
            <a:fillRect/>
          </a:stretch>
        </p:blipFill>
        <p:spPr>
          <a:xfrm>
            <a:off x="-16332" y="24204"/>
            <a:ext cx="9160332" cy="6833797"/>
          </a:xfrm>
        </p:spPr>
      </p:pic>
      <p:sp>
        <p:nvSpPr>
          <p:cNvPr id="3" name="Title 2"/>
          <p:cNvSpPr>
            <a:spLocks noGrp="1"/>
          </p:cNvSpPr>
          <p:nvPr>
            <p:ph type="title"/>
          </p:nvPr>
        </p:nvSpPr>
        <p:spPr>
          <a:effectLst>
            <a:outerShdw blurRad="50800" dist="38100" dir="2700000">
              <a:srgbClr val="000000">
                <a:alpha val="43000"/>
              </a:srgbClr>
            </a:outerShdw>
          </a:effectLst>
        </p:spPr>
        <p:txBody>
          <a:bodyPr>
            <a:normAutofit fontScale="90000"/>
          </a:bodyPr>
          <a:lstStyle/>
          <a:p>
            <a:r>
              <a:rPr lang="en-US" dirty="0" smtClean="0">
                <a:solidFill>
                  <a:schemeClr val="bg1"/>
                </a:solidFill>
              </a:rPr>
              <a:t>socially monogamous prairie voles </a:t>
            </a:r>
            <a:r>
              <a:rPr lang="en-US" sz="3556" i="1" dirty="0" smtClean="0">
                <a:solidFill>
                  <a:schemeClr val="bg1"/>
                </a:solidFill>
              </a:rPr>
              <a:t>(</a:t>
            </a:r>
            <a:r>
              <a:rPr lang="en-US" sz="3556" i="1" dirty="0" err="1" smtClean="0">
                <a:solidFill>
                  <a:schemeClr val="bg1"/>
                </a:solidFill>
              </a:rPr>
              <a:t>Microtus</a:t>
            </a:r>
            <a:r>
              <a:rPr lang="en-US" sz="3556" i="1" dirty="0" smtClean="0">
                <a:solidFill>
                  <a:schemeClr val="bg1"/>
                </a:solidFill>
              </a:rPr>
              <a:t> </a:t>
            </a:r>
            <a:r>
              <a:rPr lang="en-US" sz="3556" i="1" dirty="0" err="1" smtClean="0">
                <a:solidFill>
                  <a:schemeClr val="bg1"/>
                </a:solidFill>
              </a:rPr>
              <a:t>pennsylvanicus</a:t>
            </a:r>
            <a:r>
              <a:rPr lang="en-US" sz="3556" i="1" dirty="0" smtClean="0">
                <a:solidFill>
                  <a:schemeClr val="bg1"/>
                </a:solidFill>
              </a:rPr>
              <a:t>)</a:t>
            </a:r>
            <a:endParaRPr lang="en-US" sz="3556" i="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r>
              <a:rPr lang="en-US" dirty="0" err="1" smtClean="0"/>
              <a:t>Nonapeptide</a:t>
            </a:r>
            <a:r>
              <a:rPr lang="en-US" dirty="0" smtClean="0"/>
              <a:t> hormones</a:t>
            </a:r>
            <a:br>
              <a:rPr lang="en-US" dirty="0" smtClean="0"/>
            </a:br>
            <a:r>
              <a:rPr lang="en-US" sz="2400" dirty="0" smtClean="0"/>
              <a:t>actions on behavior fits life history, not phylogeny</a:t>
            </a:r>
            <a:endParaRPr lang="en-US" sz="2400" dirty="0"/>
          </a:p>
        </p:txBody>
      </p:sp>
      <p:pic>
        <p:nvPicPr>
          <p:cNvPr id="5" name="Picture 4" descr="322_900_F1.gif"/>
          <p:cNvPicPr>
            <a:picLocks noChangeAspect="1"/>
          </p:cNvPicPr>
          <p:nvPr/>
        </p:nvPicPr>
        <p:blipFill>
          <a:blip r:embed="rId2"/>
          <a:stretch>
            <a:fillRect/>
          </a:stretch>
        </p:blipFill>
        <p:spPr>
          <a:xfrm>
            <a:off x="1727200" y="1417638"/>
            <a:ext cx="5588000" cy="5422900"/>
          </a:xfrm>
          <a:prstGeom prst="rect">
            <a:avLst/>
          </a:prstGeom>
        </p:spPr>
      </p:pic>
      <p:sp>
        <p:nvSpPr>
          <p:cNvPr id="4" name="TextBox 3"/>
          <p:cNvSpPr txBox="1"/>
          <p:nvPr/>
        </p:nvSpPr>
        <p:spPr>
          <a:xfrm>
            <a:off x="7087027" y="6550223"/>
            <a:ext cx="2056973" cy="307777"/>
          </a:xfrm>
          <a:prstGeom prst="rect">
            <a:avLst/>
          </a:prstGeom>
          <a:noFill/>
        </p:spPr>
        <p:txBody>
          <a:bodyPr wrap="none" rtlCol="0">
            <a:spAutoFit/>
          </a:bodyPr>
          <a:lstStyle/>
          <a:p>
            <a:r>
              <a:rPr lang="en-US" sz="1400" dirty="0" smtClean="0"/>
              <a:t>Donaldson &amp; Young  2008</a:t>
            </a:r>
            <a:endParaRPr lang="en-US"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3531</TotalTime>
  <Words>1314</Words>
  <Application>Microsoft Macintosh PowerPoint</Application>
  <PresentationFormat>On-screen Show (4:3)</PresentationFormat>
  <Paragraphs>299</Paragraphs>
  <Slides>54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Calibri</vt:lpstr>
      <vt:lpstr>Cambria</vt:lpstr>
      <vt:lpstr>Lucida Calligraphy</vt:lpstr>
      <vt:lpstr>Times New Roman</vt:lpstr>
      <vt:lpstr>Times-Roman</vt:lpstr>
      <vt:lpstr>Wingdings</vt:lpstr>
      <vt:lpstr>Arial</vt:lpstr>
      <vt:lpstr>Office Theme</vt:lpstr>
      <vt:lpstr>LOVE, EMPATHY, AGGRESSION, &amp; DRUGS neurochemistry of behavior</vt:lpstr>
      <vt:lpstr>Point 1.  Questions reflect interests</vt:lpstr>
      <vt:lpstr>Point 2. Strategies vs. Tactics</vt:lpstr>
      <vt:lpstr>Point 2. Strategies vs. Tactics</vt:lpstr>
      <vt:lpstr>Point 3. Cherchez la femme</vt:lpstr>
      <vt:lpstr>Point 4.  organization &amp; activation</vt:lpstr>
      <vt:lpstr>Love</vt:lpstr>
      <vt:lpstr>socially monogamous prairie voles (Microtus pennsylvanicus)</vt:lpstr>
      <vt:lpstr> Nonapeptide hormones actions on behavior fits life history, not phylogeny</vt:lpstr>
      <vt:lpstr>Partner preference in prairie voles is mediated by Vasopressin (AVT) in males Oxytocin (OT) in females</vt:lpstr>
      <vt:lpstr>PowerPoint Presentation</vt:lpstr>
      <vt:lpstr>AVP1AR transgene changes social behavior by changing expression location</vt:lpstr>
      <vt:lpstr>adenoviral gene transfer changes behavior</vt:lpstr>
      <vt:lpstr>Oxytocin receptors  little sex difference, big species difference</vt:lpstr>
      <vt:lpstr>Male oxytocin receptor knockout mice  have no social memory for females</vt:lpstr>
      <vt:lpstr>adenoviral overexpression of  oxytocin receptors in female voles</vt:lpstr>
      <vt:lpstr>PowerPoint Presentation</vt:lpstr>
      <vt:lpstr>even in prairie voles love ≠ sex</vt:lpstr>
      <vt:lpstr>and love ≠ sex ≠ parenting</vt:lpstr>
      <vt:lpstr>PowerPoint Presentation</vt:lpstr>
      <vt:lpstr>2 kinds of empathy</vt:lpstr>
      <vt:lpstr>Empathy correlates</vt:lpstr>
      <vt:lpstr>Neurogenetics of empathy</vt:lpstr>
      <vt:lpstr>Neurogenetics of empathy</vt:lpstr>
      <vt:lpstr>Lessons from AVT/OT</vt:lpstr>
      <vt:lpstr>aggression</vt:lpstr>
      <vt:lpstr>aggression circuitry</vt:lpstr>
      <vt:lpstr>Electrical brain stimulation studies Different aggression types have  different neural substrates</vt:lpstr>
      <vt:lpstr>Animal aggression</vt:lpstr>
      <vt:lpstr>PowerPoint Presentation</vt:lpstr>
      <vt:lpstr>Pathological aggression </vt:lpstr>
      <vt:lpstr>Pathological aggression </vt:lpstr>
      <vt:lpstr>Alternate forms of  pathological aggression </vt:lpstr>
      <vt:lpstr>function of testosterone in human aggression  is somewhat mysterious</vt:lpstr>
      <vt:lpstr>PowerPoint Presentation</vt:lpstr>
      <vt:lpstr>Androgens facilitate male-male aggression in songbirds. Behavior mediated release varies with life history.</vt:lpstr>
      <vt:lpstr>Androgens facilitate male-male aggression Aggression takes time away from parental care</vt:lpstr>
      <vt:lpstr>Social regulation of testosterone  tracks the breeding systems of birds</vt:lpstr>
      <vt:lpstr>Physiological effects of testosterone good reasons for keeping T low except when breeding</vt:lpstr>
      <vt:lpstr>Male-male aggression returns in autumn when T levels are low – But how?</vt:lpstr>
      <vt:lpstr>watch the receptors: androgens mediate aggression through estrogen receptors</vt:lpstr>
      <vt:lpstr>Aggression in the autumn season  sustained by conversion of adrenal DHEA</vt:lpstr>
      <vt:lpstr>brains regulate aggression  by making their own steroids </vt:lpstr>
      <vt:lpstr>Lessons from testosterone</vt:lpstr>
      <vt:lpstr>Serotonin synapse  targets for evolution, experiment, &amp; treatment</vt:lpstr>
      <vt:lpstr>Serotonin &amp; aggression  dogma &amp; paradox</vt:lpstr>
      <vt:lpstr>different forms of natural aggression  have different neurochemistry</vt:lpstr>
      <vt:lpstr>Hormones &amp; neuromodulators facilitate but do not cause aggression: 5-HT in Gymnotus omari dyads</vt:lpstr>
      <vt:lpstr>two postsynaptic serotonin receptors in B. gauderio change EOD waveform in opposite directions</vt:lpstr>
      <vt:lpstr>Serotonin treatment paradox Effects of SSRIs include violence &amp; suicide. </vt:lpstr>
      <vt:lpstr>Lessons from serotonin</vt:lpstr>
      <vt:lpstr>Conclusions about neuroendocrine regulation  of behavioral strategies &amp; tactics</vt:lpstr>
      <vt:lpstr>Conclusions about neuroendocrine regulation  of behavioral strategies &amp; tactics</vt:lpstr>
      <vt:lpstr>Conclusions about neuroendocrine regulation  of behavioral strategies &amp; tactics</vt:lpstr>
    </vt:vector>
  </TitlesOfParts>
  <Company>Florida International University</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Differential mortality</dc:title>
  <dc:creator>Philip Stoddard</dc:creator>
  <cp:lastModifiedBy>Philip Stoddard</cp:lastModifiedBy>
  <cp:revision>138</cp:revision>
  <cp:lastPrinted>2017-02-28T23:01:29Z</cp:lastPrinted>
  <dcterms:created xsi:type="dcterms:W3CDTF">2016-03-02T18:59:48Z</dcterms:created>
  <dcterms:modified xsi:type="dcterms:W3CDTF">2017-02-28T23:01:37Z</dcterms:modified>
</cp:coreProperties>
</file>