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5" r:id="rId10"/>
    <p:sldId id="264" r:id="rId11"/>
    <p:sldId id="267" r:id="rId12"/>
    <p:sldId id="268" r:id="rId13"/>
    <p:sldId id="266"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ED54AA-D542-43A2-BB01-9BBD1CB4DF4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87D541-019A-40E0-B81D-AFD75125E2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BCCDEB-83F5-45C5-BE1A-507C3E3E70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34FE60-00D7-4D42-A967-17FDF30E9D5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8F49E8-E0A4-4D22-8D53-69C19C6ECFC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B65636-A886-4B43-ADE4-93EAD712955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8B3A59D-5187-4BC4-B1AD-8BDA934FA49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D99DE47-FD98-45D1-8B0E-1955E47FF2A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14941E3-CBB6-4A98-B0CA-1672E0AF5DA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1E0379-7969-46EF-9487-3D14EF3B02D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E49826-DFD6-4B77-9C3D-E5A2EC221E5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3A9695-3AE2-430E-8EF4-5E442BBE7D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www.uark.edu/misc/julio/kinth/avo.html" TargetMode="External"/><Relationship Id="rId2" Type="http://schemas.openxmlformats.org/officeDocument/2006/relationships/hyperlink" Target="http://comp.uark.edu/~jgeabana/mol_dy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Ludwig Boltzmann </a:t>
            </a:r>
            <a:br>
              <a:rPr lang="en-US"/>
            </a:br>
            <a:r>
              <a:rPr lang="en-US"/>
              <a:t>and Atomic Theory</a:t>
            </a:r>
          </a:p>
        </p:txBody>
      </p:sp>
      <p:sp>
        <p:nvSpPr>
          <p:cNvPr id="2051" name="Rectangle 3"/>
          <p:cNvSpPr>
            <a:spLocks noGrp="1" noChangeArrowheads="1"/>
          </p:cNvSpPr>
          <p:nvPr>
            <p:ph type="subTitle" idx="1"/>
          </p:nvPr>
        </p:nvSpPr>
        <p:spPr/>
        <p:txBody>
          <a:bodyPr/>
          <a:lstStyle/>
          <a:p>
            <a:pPr>
              <a:lnSpc>
                <a:spcPct val="80000"/>
              </a:lnSpc>
            </a:pPr>
            <a:r>
              <a:rPr lang="en-US" sz="2800"/>
              <a:t>Principal Source:</a:t>
            </a:r>
          </a:p>
          <a:p>
            <a:pPr>
              <a:lnSpc>
                <a:spcPct val="80000"/>
              </a:lnSpc>
            </a:pPr>
            <a:r>
              <a:rPr lang="en-US" sz="2800" i="1"/>
              <a:t>Boltzmann’s Atom</a:t>
            </a:r>
          </a:p>
          <a:p>
            <a:pPr>
              <a:lnSpc>
                <a:spcPct val="80000"/>
              </a:lnSpc>
            </a:pPr>
            <a:r>
              <a:rPr lang="en-US" sz="2800"/>
              <a:t>David Lindley, The Free Press, </a:t>
            </a:r>
          </a:p>
          <a:p>
            <a:pPr>
              <a:lnSpc>
                <a:spcPct val="80000"/>
              </a:lnSpc>
            </a:pPr>
            <a:r>
              <a:rPr lang="en-US" sz="2800"/>
              <a:t>New York 2001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r>
              <a:rPr lang="en-US"/>
              <a:t>1872: </a:t>
            </a:r>
            <a:r>
              <a:rPr lang="en-US" i="1"/>
              <a:t>Further studies of the thermal equilibrium of gas molecules</a:t>
            </a:r>
          </a:p>
          <a:p>
            <a:r>
              <a:rPr lang="en-US"/>
              <a:t>Previously derived Maxwell-Boltzmann distribution of molecular velocities was the only possible solution at equilibrium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143000"/>
          </a:xfrm>
        </p:spPr>
        <p:txBody>
          <a:bodyPr/>
          <a:lstStyle/>
          <a:p>
            <a:r>
              <a:rPr lang="en-US"/>
              <a:t>Maxwell-Boltzmann Distribution</a:t>
            </a:r>
          </a:p>
        </p:txBody>
      </p:sp>
      <p:graphicFrame>
        <p:nvGraphicFramePr>
          <p:cNvPr id="13317" name="Object 5"/>
          <p:cNvGraphicFramePr>
            <a:graphicFrameLocks noChangeAspect="1"/>
          </p:cNvGraphicFramePr>
          <p:nvPr/>
        </p:nvGraphicFramePr>
        <p:xfrm>
          <a:off x="152400" y="1549400"/>
          <a:ext cx="8991600" cy="5240338"/>
        </p:xfrm>
        <a:graphic>
          <a:graphicData uri="http://schemas.openxmlformats.org/presentationml/2006/ole">
            <p:oleObj spid="_x0000_s13317" name="Chart" r:id="rId3" imgW="11795649" imgH="6865838" progId="Excel.Sheet.8">
              <p:embed/>
            </p:oleObj>
          </a:graphicData>
        </a:graphic>
      </p:graphicFrame>
      <p:pic>
        <p:nvPicPr>
          <p:cNvPr id="13319" name="Picture 7" descr="f (v) = 4 \pi  (\frac{m}{2 \pi kT})^{3/2} v^2 \exp \left[ \frac{-mv^2}{2kT} \right] \qquad\qquad (10)"/>
          <p:cNvPicPr>
            <a:picLocks noChangeAspect="1" noChangeArrowheads="1"/>
          </p:cNvPicPr>
          <p:nvPr/>
        </p:nvPicPr>
        <p:blipFill>
          <a:blip r:embed="rId4" cstate="print"/>
          <a:srcRect r="27962"/>
          <a:stretch>
            <a:fillRect/>
          </a:stretch>
        </p:blipFill>
        <p:spPr bwMode="auto">
          <a:xfrm>
            <a:off x="2286000" y="990600"/>
            <a:ext cx="4343400" cy="75723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Java Applets</a:t>
            </a:r>
          </a:p>
        </p:txBody>
      </p:sp>
      <p:sp>
        <p:nvSpPr>
          <p:cNvPr id="14339" name="Rectangle 3"/>
          <p:cNvSpPr>
            <a:spLocks noGrp="1" noChangeArrowheads="1"/>
          </p:cNvSpPr>
          <p:nvPr>
            <p:ph type="body" idx="1"/>
          </p:nvPr>
        </p:nvSpPr>
        <p:spPr/>
        <p:txBody>
          <a:bodyPr/>
          <a:lstStyle/>
          <a:p>
            <a:r>
              <a:rPr lang="en-US">
                <a:hlinkClick r:id="rId2"/>
              </a:rPr>
              <a:t>http://comp.uark.edu/~jgeabana/mol_dyn/</a:t>
            </a:r>
            <a:endParaRPr lang="en-US"/>
          </a:p>
          <a:p>
            <a:r>
              <a:rPr lang="en-US">
                <a:hlinkClick r:id="rId3"/>
              </a:rPr>
              <a:t>http://www.uark.edu/misc/julio/kinth/avo.html</a:t>
            </a:r>
            <a:r>
              <a:rPr lang="en-US"/>
              <a:t> </a:t>
            </a:r>
          </a:p>
          <a:p>
            <a:endParaRPr lang="en-US"/>
          </a:p>
          <a:p>
            <a:endParaRPr lang="en-US"/>
          </a:p>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8229600" cy="1143000"/>
          </a:xfrm>
        </p:spPr>
        <p:txBody>
          <a:bodyPr/>
          <a:lstStyle/>
          <a:p>
            <a:r>
              <a:rPr lang="en-US"/>
              <a:t>The H-theorem</a:t>
            </a:r>
          </a:p>
        </p:txBody>
      </p:sp>
      <p:sp>
        <p:nvSpPr>
          <p:cNvPr id="12291" name="Rectangle 3"/>
          <p:cNvSpPr>
            <a:spLocks noGrp="1" noChangeArrowheads="1"/>
          </p:cNvSpPr>
          <p:nvPr>
            <p:ph type="body" idx="1"/>
          </p:nvPr>
        </p:nvSpPr>
        <p:spPr>
          <a:xfrm>
            <a:off x="457200" y="1143000"/>
            <a:ext cx="8229600" cy="4830763"/>
          </a:xfrm>
        </p:spPr>
        <p:txBody>
          <a:bodyPr/>
          <a:lstStyle/>
          <a:p>
            <a:r>
              <a:rPr lang="en-US" dirty="0" smtClean="0"/>
              <a:t>Irreversible increase in entropy of an ideal gas. </a:t>
            </a:r>
          </a:p>
          <a:p>
            <a:r>
              <a:rPr lang="en-US" dirty="0" smtClean="0"/>
              <a:t>“Appears to predict an irreversible increase in entropy, despite microscopically reversible dynamics. This has led to much discussion.” (Wikipedia)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8229600" cy="1143000"/>
          </a:xfrm>
        </p:spPr>
        <p:txBody>
          <a:bodyPr/>
          <a:lstStyle/>
          <a:p>
            <a:r>
              <a:rPr lang="en-US" dirty="0"/>
              <a:t>The H-theorem</a:t>
            </a:r>
          </a:p>
        </p:txBody>
      </p:sp>
      <p:sp>
        <p:nvSpPr>
          <p:cNvPr id="12291" name="Rectangle 3"/>
          <p:cNvSpPr>
            <a:spLocks noGrp="1" noChangeArrowheads="1"/>
          </p:cNvSpPr>
          <p:nvPr>
            <p:ph type="body" idx="1"/>
          </p:nvPr>
        </p:nvSpPr>
        <p:spPr>
          <a:xfrm>
            <a:off x="457200" y="1143000"/>
            <a:ext cx="8229600" cy="4830763"/>
          </a:xfrm>
        </p:spPr>
        <p:txBody>
          <a:bodyPr/>
          <a:lstStyle/>
          <a:p>
            <a:r>
              <a:rPr lang="en-US" dirty="0" smtClean="0"/>
              <a:t>Second </a:t>
            </a:r>
            <a:r>
              <a:rPr lang="en-US" dirty="0"/>
              <a:t>Law of Thermodynamics: </a:t>
            </a:r>
            <a:r>
              <a:rPr lang="en-US" dirty="0">
                <a:latin typeface="Symbol" pitchFamily="18" charset="2"/>
              </a:rPr>
              <a:t>D</a:t>
            </a:r>
            <a:r>
              <a:rPr lang="en-US" dirty="0"/>
              <a:t>S</a:t>
            </a:r>
            <a:r>
              <a:rPr lang="en-US" dirty="0">
                <a:cs typeface="Arial" charset="0"/>
              </a:rPr>
              <a:t>≥</a:t>
            </a:r>
            <a:r>
              <a:rPr lang="en-US" dirty="0"/>
              <a:t>0</a:t>
            </a:r>
          </a:p>
          <a:p>
            <a:r>
              <a:rPr lang="en-US" dirty="0"/>
              <a:t>Maxwell’s </a:t>
            </a:r>
            <a:r>
              <a:rPr lang="en-US" dirty="0" smtClean="0"/>
              <a:t>demon</a:t>
            </a:r>
            <a:endParaRPr lang="en-US" dirty="0"/>
          </a:p>
        </p:txBody>
      </p:sp>
      <p:pic>
        <p:nvPicPr>
          <p:cNvPr id="12293" name="Picture 5" descr="maxwell1"/>
          <p:cNvPicPr>
            <a:picLocks noChangeAspect="1" noChangeArrowheads="1"/>
          </p:cNvPicPr>
          <p:nvPr/>
        </p:nvPicPr>
        <p:blipFill>
          <a:blip r:embed="rId2" cstate="print"/>
          <a:srcRect/>
          <a:stretch>
            <a:fillRect/>
          </a:stretch>
        </p:blipFill>
        <p:spPr bwMode="auto">
          <a:xfrm>
            <a:off x="123825" y="2954338"/>
            <a:ext cx="4524375" cy="3333750"/>
          </a:xfrm>
          <a:prstGeom prst="rect">
            <a:avLst/>
          </a:prstGeom>
          <a:noFill/>
        </p:spPr>
      </p:pic>
      <p:sp>
        <p:nvSpPr>
          <p:cNvPr id="12294" name="Rectangle 6"/>
          <p:cNvSpPr>
            <a:spLocks noChangeArrowheads="1"/>
          </p:cNvSpPr>
          <p:nvPr/>
        </p:nvSpPr>
        <p:spPr bwMode="auto">
          <a:xfrm>
            <a:off x="3352800" y="6400800"/>
            <a:ext cx="5181600" cy="274638"/>
          </a:xfrm>
          <a:prstGeom prst="rect">
            <a:avLst/>
          </a:prstGeom>
          <a:noFill/>
          <a:ln w="9525">
            <a:noFill/>
            <a:miter lim="800000"/>
            <a:headEnd/>
            <a:tailEnd/>
          </a:ln>
          <a:effectLst/>
        </p:spPr>
        <p:txBody>
          <a:bodyPr>
            <a:spAutoFit/>
          </a:bodyPr>
          <a:lstStyle/>
          <a:p>
            <a:r>
              <a:rPr lang="en-US" sz="1200"/>
              <a:t>http://myhome.hanafos.com/~dcknsk/workshop/images/maxwell1.gif</a:t>
            </a:r>
          </a:p>
        </p:txBody>
      </p:sp>
      <p:pic>
        <p:nvPicPr>
          <p:cNvPr id="12297" name="Picture 9" descr="maxwell2"/>
          <p:cNvPicPr>
            <a:picLocks noChangeAspect="1" noChangeArrowheads="1"/>
          </p:cNvPicPr>
          <p:nvPr/>
        </p:nvPicPr>
        <p:blipFill>
          <a:blip r:embed="rId3" cstate="print"/>
          <a:srcRect/>
          <a:stretch>
            <a:fillRect/>
          </a:stretch>
        </p:blipFill>
        <p:spPr bwMode="auto">
          <a:xfrm>
            <a:off x="4591050" y="2962275"/>
            <a:ext cx="4476750" cy="3362325"/>
          </a:xfrm>
          <a:prstGeom prst="rect">
            <a:avLst/>
          </a:prstGeom>
          <a:noFill/>
        </p:spPr>
      </p:pic>
      <p:sp>
        <p:nvSpPr>
          <p:cNvPr id="12298" name="Rectangle 10"/>
          <p:cNvSpPr>
            <a:spLocks noChangeArrowheads="1"/>
          </p:cNvSpPr>
          <p:nvPr/>
        </p:nvSpPr>
        <p:spPr bwMode="auto">
          <a:xfrm>
            <a:off x="381000" y="6324600"/>
            <a:ext cx="2590800" cy="457200"/>
          </a:xfrm>
          <a:prstGeom prst="rect">
            <a:avLst/>
          </a:prstGeom>
          <a:noFill/>
          <a:ln w="9525">
            <a:noFill/>
            <a:miter lim="800000"/>
            <a:headEnd/>
            <a:tailEnd/>
          </a:ln>
          <a:effectLst/>
        </p:spPr>
        <p:txBody>
          <a:bodyPr anchor="ctr">
            <a:spAutoFit/>
          </a:bodyPr>
          <a:lstStyle/>
          <a:p>
            <a:r>
              <a:rPr lang="en-US" sz="1200" b="1"/>
              <a:t>Koo-Chul Lee, School of Physics </a:t>
            </a:r>
            <a:endParaRPr lang="en-US" sz="1200"/>
          </a:p>
          <a:p>
            <a:r>
              <a:rPr lang="en-US" sz="1200" b="1"/>
              <a:t>Seoul National University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Atom</a:t>
            </a:r>
          </a:p>
        </p:txBody>
      </p:sp>
      <p:sp>
        <p:nvSpPr>
          <p:cNvPr id="6147" name="Rectangle 3"/>
          <p:cNvSpPr>
            <a:spLocks noGrp="1" noChangeArrowheads="1"/>
          </p:cNvSpPr>
          <p:nvPr>
            <p:ph type="body" idx="1"/>
          </p:nvPr>
        </p:nvSpPr>
        <p:spPr/>
        <p:txBody>
          <a:bodyPr/>
          <a:lstStyle/>
          <a:p>
            <a:r>
              <a:rPr lang="en-US"/>
              <a:t>Greek ‘Uncutable’ </a:t>
            </a:r>
          </a:p>
          <a:p>
            <a:r>
              <a:rPr lang="en-US"/>
              <a:t>Universe composed of indivisible objects</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Philosophy and Atomic Theory</a:t>
            </a:r>
          </a:p>
        </p:txBody>
      </p:sp>
      <p:sp>
        <p:nvSpPr>
          <p:cNvPr id="3075" name="Rectangle 3"/>
          <p:cNvSpPr>
            <a:spLocks noGrp="1" noChangeArrowheads="1"/>
          </p:cNvSpPr>
          <p:nvPr>
            <p:ph type="body" idx="1"/>
          </p:nvPr>
        </p:nvSpPr>
        <p:spPr/>
        <p:txBody>
          <a:bodyPr/>
          <a:lstStyle/>
          <a:p>
            <a:pPr>
              <a:lnSpc>
                <a:spcPct val="90000"/>
              </a:lnSpc>
            </a:pPr>
            <a:r>
              <a:rPr lang="en-US" dirty="0"/>
              <a:t>Titus Lucretius </a:t>
            </a:r>
            <a:r>
              <a:rPr lang="en-US" dirty="0" err="1"/>
              <a:t>Carus</a:t>
            </a:r>
            <a:r>
              <a:rPr lang="en-US" dirty="0"/>
              <a:t> (ca 95 to 55 BC) </a:t>
            </a:r>
          </a:p>
          <a:p>
            <a:pPr lvl="1">
              <a:lnSpc>
                <a:spcPct val="90000"/>
              </a:lnSpc>
            </a:pPr>
            <a:r>
              <a:rPr lang="en-US" dirty="0" smtClean="0"/>
              <a:t>Ancient Greece</a:t>
            </a:r>
            <a:endParaRPr lang="en-US" dirty="0"/>
          </a:p>
          <a:p>
            <a:pPr>
              <a:lnSpc>
                <a:spcPct val="90000"/>
              </a:lnSpc>
            </a:pPr>
            <a:r>
              <a:rPr lang="en-US" dirty="0"/>
              <a:t>“Clothes hung above a wind-swept shore grow damp; spread in the sun they dry again. Yet it is not apparent </a:t>
            </a:r>
            <a:r>
              <a:rPr lang="en-US" dirty="0" err="1"/>
              <a:t>ot</a:t>
            </a:r>
            <a:r>
              <a:rPr lang="en-US" dirty="0"/>
              <a:t> us how the moisture clings to the cloth, or flees the heat. Water, then, is dispersed in particles, atoms too small to be observable.”</a:t>
            </a:r>
          </a:p>
          <a:p>
            <a:pPr lvl="1">
              <a:lnSpc>
                <a:spcPct val="90000"/>
              </a:lnSpc>
            </a:pPr>
            <a:r>
              <a:rPr lang="en-US" dirty="0"/>
              <a:t>De </a:t>
            </a:r>
            <a:r>
              <a:rPr lang="en-US" dirty="0" err="1"/>
              <a:t>Rerum</a:t>
            </a:r>
            <a:r>
              <a:rPr lang="en-US" dirty="0"/>
              <a:t> </a:t>
            </a:r>
            <a:r>
              <a:rPr lang="en-US" dirty="0" err="1"/>
              <a:t>Natura</a:t>
            </a:r>
            <a:r>
              <a:rPr lang="en-US" dirty="0"/>
              <a:t> (The Nature of Things)</a:t>
            </a:r>
          </a:p>
          <a:p>
            <a:pPr>
              <a:lnSpc>
                <a:spcPct val="90000"/>
              </a:lnSpc>
              <a:buFontTx/>
              <a:buNone/>
            </a:pPr>
            <a:endParaRPr lang="en-US" dirty="0"/>
          </a:p>
          <a:p>
            <a:pPr>
              <a:lnSpc>
                <a:spcPct val="9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Philosophy and Atomic Theory</a:t>
            </a:r>
          </a:p>
        </p:txBody>
      </p:sp>
      <p:sp>
        <p:nvSpPr>
          <p:cNvPr id="4099" name="Rectangle 3"/>
          <p:cNvSpPr>
            <a:spLocks noGrp="1" noChangeArrowheads="1"/>
          </p:cNvSpPr>
          <p:nvPr>
            <p:ph type="body" idx="1"/>
          </p:nvPr>
        </p:nvSpPr>
        <p:spPr/>
        <p:txBody>
          <a:bodyPr/>
          <a:lstStyle/>
          <a:p>
            <a:pPr marL="342900" lvl="1" indent="-342900">
              <a:lnSpc>
                <a:spcPct val="90000"/>
              </a:lnSpc>
              <a:buFontTx/>
              <a:buChar char="•"/>
            </a:pPr>
            <a:r>
              <a:rPr lang="en-US" sz="2800" dirty="0"/>
              <a:t>Titus Lucretius </a:t>
            </a:r>
            <a:r>
              <a:rPr lang="en-US" sz="2800" dirty="0" err="1"/>
              <a:t>Carus</a:t>
            </a:r>
            <a:r>
              <a:rPr lang="en-US" sz="2800" dirty="0"/>
              <a:t> </a:t>
            </a:r>
            <a:r>
              <a:rPr lang="en-US" sz="2400" dirty="0" smtClean="0"/>
              <a:t>(ca 95 to 55 </a:t>
            </a:r>
            <a:r>
              <a:rPr lang="en-US" sz="2400" dirty="0" smtClean="0"/>
              <a:t>BC)</a:t>
            </a:r>
            <a:endParaRPr lang="en-US" sz="2800" dirty="0"/>
          </a:p>
          <a:p>
            <a:pPr lvl="1">
              <a:lnSpc>
                <a:spcPct val="90000"/>
              </a:lnSpc>
            </a:pPr>
            <a:r>
              <a:rPr lang="en-US" sz="2400" dirty="0" smtClean="0"/>
              <a:t>Ancient Greece</a:t>
            </a:r>
            <a:endParaRPr lang="en-US" sz="2400" dirty="0"/>
          </a:p>
          <a:p>
            <a:pPr>
              <a:lnSpc>
                <a:spcPct val="90000"/>
              </a:lnSpc>
            </a:pPr>
            <a:r>
              <a:rPr lang="en-US" sz="2800" dirty="0"/>
              <a:t>“For surely the atoms did not hold council, assigning order to each, flexing their keen minds with questions of place and motion and who goes where. But shuffled and jumbled in many ways, in the course of endless time they are buffeted, driven along, chancing upon all motions, combinations. At last they fall into such an arrangement as would create this universe…”</a:t>
            </a:r>
          </a:p>
          <a:p>
            <a:pPr lvl="1">
              <a:lnSpc>
                <a:spcPct val="90000"/>
              </a:lnSpc>
            </a:pPr>
            <a:r>
              <a:rPr lang="en-US" sz="2400" dirty="0"/>
              <a:t>De </a:t>
            </a:r>
            <a:r>
              <a:rPr lang="en-US" sz="2400" dirty="0" err="1"/>
              <a:t>Rerum</a:t>
            </a:r>
            <a:r>
              <a:rPr lang="en-US" sz="2400" dirty="0"/>
              <a:t> </a:t>
            </a:r>
            <a:r>
              <a:rPr lang="en-US" sz="2400" dirty="0" err="1"/>
              <a:t>Natura</a:t>
            </a:r>
            <a:r>
              <a:rPr lang="en-US" sz="2400" dirty="0"/>
              <a:t> (The Nature of Things)</a:t>
            </a:r>
          </a:p>
          <a:p>
            <a:pPr>
              <a:lnSpc>
                <a:spcPct val="90000"/>
              </a:lnSpc>
              <a:buFontTx/>
              <a:buNone/>
            </a:pPr>
            <a:endParaRPr lang="en-US" sz="2800" dirty="0"/>
          </a:p>
          <a:p>
            <a:pPr>
              <a:lnSpc>
                <a:spcPct val="90000"/>
              </a:lnSpc>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Daniel Bernoulli</a:t>
            </a:r>
          </a:p>
        </p:txBody>
      </p:sp>
      <p:sp>
        <p:nvSpPr>
          <p:cNvPr id="5123" name="Rectangle 3"/>
          <p:cNvSpPr>
            <a:spLocks noGrp="1" noChangeArrowheads="1"/>
          </p:cNvSpPr>
          <p:nvPr>
            <p:ph type="body" idx="1"/>
          </p:nvPr>
        </p:nvSpPr>
        <p:spPr/>
        <p:txBody>
          <a:bodyPr/>
          <a:lstStyle/>
          <a:p>
            <a:r>
              <a:rPr lang="en-US"/>
              <a:t>Swiss </a:t>
            </a:r>
          </a:p>
          <a:p>
            <a:r>
              <a:rPr lang="en-US"/>
              <a:t>1738: </a:t>
            </a:r>
          </a:p>
          <a:p>
            <a:pPr lvl="1"/>
            <a:r>
              <a:rPr lang="en-US"/>
              <a:t>Relationship between pressure and atom vibration energy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John Herapath</a:t>
            </a:r>
          </a:p>
        </p:txBody>
      </p:sp>
      <p:sp>
        <p:nvSpPr>
          <p:cNvPr id="7171" name="Rectangle 3"/>
          <p:cNvSpPr>
            <a:spLocks noGrp="1" noChangeArrowheads="1"/>
          </p:cNvSpPr>
          <p:nvPr>
            <p:ph type="body" idx="1"/>
          </p:nvPr>
        </p:nvSpPr>
        <p:spPr/>
        <p:txBody>
          <a:bodyPr/>
          <a:lstStyle/>
          <a:p>
            <a:r>
              <a:rPr lang="en-US"/>
              <a:t>1820: </a:t>
            </a:r>
          </a:p>
          <a:p>
            <a:pPr lvl="1"/>
            <a:r>
              <a:rPr lang="en-US"/>
              <a:t>Heat equals the motion of atoms</a:t>
            </a:r>
          </a:p>
          <a:p>
            <a:r>
              <a:rPr lang="en-US"/>
              <a:t>Paper rejected by Royal Society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a:t>John James Waterson (1811-1883)</a:t>
            </a:r>
          </a:p>
        </p:txBody>
      </p:sp>
      <p:sp>
        <p:nvSpPr>
          <p:cNvPr id="8195" name="Rectangle 3"/>
          <p:cNvSpPr>
            <a:spLocks noGrp="1" noChangeArrowheads="1"/>
          </p:cNvSpPr>
          <p:nvPr>
            <p:ph type="body" idx="1"/>
          </p:nvPr>
        </p:nvSpPr>
        <p:spPr/>
        <p:txBody>
          <a:bodyPr/>
          <a:lstStyle/>
          <a:p>
            <a:pPr>
              <a:lnSpc>
                <a:spcPct val="90000"/>
              </a:lnSpc>
            </a:pPr>
            <a:r>
              <a:rPr lang="en-US" sz="2800" dirty="0" err="1" smtClean="0"/>
              <a:t>Scottsman</a:t>
            </a:r>
            <a:r>
              <a:rPr lang="en-US" sz="2800" dirty="0" smtClean="0"/>
              <a:t> </a:t>
            </a:r>
            <a:r>
              <a:rPr lang="en-US" sz="2800" dirty="0"/>
              <a:t>working in India</a:t>
            </a:r>
          </a:p>
          <a:p>
            <a:pPr>
              <a:lnSpc>
                <a:spcPct val="90000"/>
              </a:lnSpc>
            </a:pPr>
            <a:r>
              <a:rPr lang="en-US" sz="2800" dirty="0"/>
              <a:t>1845: </a:t>
            </a:r>
          </a:p>
          <a:p>
            <a:pPr lvl="1">
              <a:lnSpc>
                <a:spcPct val="90000"/>
              </a:lnSpc>
            </a:pPr>
            <a:r>
              <a:rPr lang="en-US" sz="2400" dirty="0"/>
              <a:t>Temperature corresponds to energy of motion of ‘molecules’ </a:t>
            </a:r>
          </a:p>
          <a:p>
            <a:pPr lvl="1">
              <a:lnSpc>
                <a:spcPct val="90000"/>
              </a:lnSpc>
            </a:pPr>
            <a:r>
              <a:rPr lang="en-US" sz="2400" dirty="0"/>
              <a:t>Pressure due to impacts on container walls</a:t>
            </a:r>
          </a:p>
          <a:p>
            <a:pPr lvl="1">
              <a:lnSpc>
                <a:spcPct val="90000"/>
              </a:lnSpc>
            </a:pPr>
            <a:r>
              <a:rPr lang="en-US" sz="2400" dirty="0"/>
              <a:t>All molecules have same energy, therefore heavier move more slowly</a:t>
            </a:r>
          </a:p>
          <a:p>
            <a:pPr>
              <a:lnSpc>
                <a:spcPct val="90000"/>
              </a:lnSpc>
            </a:pPr>
            <a:r>
              <a:rPr lang="en-US" sz="2800" dirty="0"/>
              <a:t>Paper rejected by Royal Society</a:t>
            </a:r>
          </a:p>
          <a:p>
            <a:pPr>
              <a:lnSpc>
                <a:spcPct val="90000"/>
              </a:lnSpc>
            </a:pPr>
            <a:r>
              <a:rPr lang="en-US" sz="2800" dirty="0"/>
              <a:t>Rediscovered by Lord Raleigh in 1891 and published in 1892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382000" cy="1143000"/>
          </a:xfrm>
        </p:spPr>
        <p:txBody>
          <a:bodyPr/>
          <a:lstStyle/>
          <a:p>
            <a:r>
              <a:rPr lang="en-US"/>
              <a:t>Ludwig Eduard Boltzmann</a:t>
            </a:r>
          </a:p>
        </p:txBody>
      </p:sp>
      <p:sp>
        <p:nvSpPr>
          <p:cNvPr id="9219" name="Rectangle 3"/>
          <p:cNvSpPr>
            <a:spLocks noGrp="1" noChangeArrowheads="1"/>
          </p:cNvSpPr>
          <p:nvPr>
            <p:ph type="body" idx="1"/>
          </p:nvPr>
        </p:nvSpPr>
        <p:spPr>
          <a:xfrm>
            <a:off x="457200" y="1600200"/>
            <a:ext cx="5791200" cy="4525963"/>
          </a:xfrm>
        </p:spPr>
        <p:txBody>
          <a:bodyPr/>
          <a:lstStyle/>
          <a:p>
            <a:pPr>
              <a:lnSpc>
                <a:spcPct val="90000"/>
              </a:lnSpc>
            </a:pPr>
            <a:r>
              <a:rPr lang="en-US"/>
              <a:t>Born in Vienna 1844</a:t>
            </a:r>
          </a:p>
          <a:p>
            <a:pPr>
              <a:lnSpc>
                <a:spcPct val="90000"/>
              </a:lnSpc>
            </a:pPr>
            <a:r>
              <a:rPr lang="en-US"/>
              <a:t>Wels and Linz</a:t>
            </a:r>
          </a:p>
          <a:p>
            <a:pPr>
              <a:lnSpc>
                <a:spcPct val="90000"/>
              </a:lnSpc>
            </a:pPr>
            <a:r>
              <a:rPr lang="en-US"/>
              <a:t>University of Vienna 1863</a:t>
            </a:r>
          </a:p>
          <a:p>
            <a:pPr>
              <a:lnSpc>
                <a:spcPct val="90000"/>
              </a:lnSpc>
            </a:pPr>
            <a:r>
              <a:rPr lang="en-US"/>
              <a:t>Ph.D. at 22</a:t>
            </a:r>
          </a:p>
          <a:p>
            <a:pPr>
              <a:lnSpc>
                <a:spcPct val="90000"/>
              </a:lnSpc>
            </a:pPr>
            <a:r>
              <a:rPr lang="en-US"/>
              <a:t>University of Graz 1869</a:t>
            </a:r>
          </a:p>
          <a:p>
            <a:pPr>
              <a:lnSpc>
                <a:spcPct val="90000"/>
              </a:lnSpc>
            </a:pPr>
            <a:r>
              <a:rPr lang="en-US"/>
              <a:t>“Elegance is for the tailor and the shoemaker”</a:t>
            </a:r>
          </a:p>
          <a:p>
            <a:pPr>
              <a:lnSpc>
                <a:spcPct val="90000"/>
              </a:lnSpc>
            </a:pPr>
            <a:r>
              <a:rPr lang="en-US"/>
              <a:t>Died September 5, 1906</a:t>
            </a:r>
          </a:p>
        </p:txBody>
      </p:sp>
      <p:pic>
        <p:nvPicPr>
          <p:cNvPr id="9221" name="Picture 5" descr="Boltzmann"/>
          <p:cNvPicPr>
            <a:picLocks noChangeAspect="1" noChangeArrowheads="1"/>
          </p:cNvPicPr>
          <p:nvPr/>
        </p:nvPicPr>
        <p:blipFill>
          <a:blip r:embed="rId2" cstate="print"/>
          <a:srcRect/>
          <a:stretch>
            <a:fillRect/>
          </a:stretch>
        </p:blipFill>
        <p:spPr bwMode="auto">
          <a:xfrm>
            <a:off x="6172200" y="1600200"/>
            <a:ext cx="2630488" cy="34861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Students</a:t>
            </a:r>
          </a:p>
        </p:txBody>
      </p:sp>
      <p:sp>
        <p:nvSpPr>
          <p:cNvPr id="11267" name="Rectangle 3"/>
          <p:cNvSpPr>
            <a:spLocks noGrp="1" noChangeArrowheads="1"/>
          </p:cNvSpPr>
          <p:nvPr>
            <p:ph type="body" idx="1"/>
          </p:nvPr>
        </p:nvSpPr>
        <p:spPr/>
        <p:txBody>
          <a:bodyPr/>
          <a:lstStyle/>
          <a:p>
            <a:r>
              <a:rPr lang="en-US"/>
              <a:t>Nernst</a:t>
            </a:r>
          </a:p>
          <a:p>
            <a:r>
              <a:rPr lang="en-US"/>
              <a:t>Arrhenius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3509</TotalTime>
  <Words>425</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Chart</vt:lpstr>
      <vt:lpstr>Ludwig Boltzmann  and Atomic Theory</vt:lpstr>
      <vt:lpstr>Atom</vt:lpstr>
      <vt:lpstr>Philosophy and Atomic Theory</vt:lpstr>
      <vt:lpstr>Philosophy and Atomic Theory</vt:lpstr>
      <vt:lpstr>Daniel Bernoulli</vt:lpstr>
      <vt:lpstr>John Herapath</vt:lpstr>
      <vt:lpstr>John James Waterson (1811-1883)</vt:lpstr>
      <vt:lpstr>Ludwig Eduard Boltzmann</vt:lpstr>
      <vt:lpstr>Students</vt:lpstr>
      <vt:lpstr>Slide 10</vt:lpstr>
      <vt:lpstr>Maxwell-Boltzmann Distribution</vt:lpstr>
      <vt:lpstr>Java Applets</vt:lpstr>
      <vt:lpstr>The H-theorem</vt:lpstr>
      <vt:lpstr>The H-theorem</vt:lpstr>
    </vt:vector>
  </TitlesOfParts>
  <Company>FIU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Ludwig Boltzmann  and Atomic Theory</dc:title>
  <dc:creator>Mike Sukop</dc:creator>
  <cp:lastModifiedBy>Mike Sukop</cp:lastModifiedBy>
  <cp:revision>159</cp:revision>
  <dcterms:created xsi:type="dcterms:W3CDTF">2006-09-02T14:25:37Z</dcterms:created>
  <dcterms:modified xsi:type="dcterms:W3CDTF">2010-01-13T17:18:57Z</dcterms:modified>
</cp:coreProperties>
</file>