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6" r:id="rId2"/>
    <p:sldId id="257" r:id="rId3"/>
    <p:sldId id="303" r:id="rId4"/>
    <p:sldId id="302" r:id="rId5"/>
    <p:sldId id="304" r:id="rId6"/>
    <p:sldId id="305" r:id="rId7"/>
    <p:sldId id="301" r:id="rId8"/>
    <p:sldId id="291" r:id="rId9"/>
    <p:sldId id="290" r:id="rId10"/>
    <p:sldId id="292" r:id="rId11"/>
    <p:sldId id="293" r:id="rId12"/>
    <p:sldId id="294" r:id="rId13"/>
    <p:sldId id="295" r:id="rId14"/>
    <p:sldId id="296" r:id="rId15"/>
    <p:sldId id="297" r:id="rId16"/>
    <p:sldId id="261" r:id="rId17"/>
    <p:sldId id="298" r:id="rId18"/>
    <p:sldId id="306" r:id="rId19"/>
    <p:sldId id="307" r:id="rId20"/>
    <p:sldId id="299" r:id="rId21"/>
    <p:sldId id="30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2F4A8-3304-46C6-B715-674F289FC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87F65-8D4A-47E2-8928-1895DAE28C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94C16-A736-4F8F-B26E-6616209B3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EEFD2C-8D24-4808-BEE2-804DCFCD4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3A08C9-AC40-4101-8A6D-361982D5E8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3CF670-D7D4-410E-8A52-3297003AAA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9B5E30-3D4D-4301-94D0-C5F52CE30C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55B5B-A747-436D-9791-48DAB4EB95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953EE-0264-4A11-9E8E-53A282DBA4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2C09D-5EE9-4664-A6A4-5F72ED3446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895E7-735C-486B-936C-CE904B319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E9BB1-57FA-437C-84FF-D6C7979ABB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CC223-1DA6-4195-8F9F-FE6176385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5CF1A-70E1-4D91-AACD-A58AA633A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72A69-B909-4418-9013-3E6ED6BE1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688DD5-6BD4-4F7C-9941-6EBF0D601D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-ftp.lip6.fr/ftp/jussieu/labos/lmm/Lgapack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thworld.wolfram.com/ElementaryCellularAutomaton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tlas.wolfram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/>
              <a:t>Cellular Automata</a:t>
            </a:r>
            <a:endParaRPr lang="en-US" sz="480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Unchangeable configurations</a:t>
            </a:r>
          </a:p>
        </p:txBody>
      </p:sp>
      <p:grpSp>
        <p:nvGrpSpPr>
          <p:cNvPr id="53252" name="Group 4"/>
          <p:cNvGrpSpPr>
            <a:grpSpLocks/>
          </p:cNvGrpSpPr>
          <p:nvPr/>
        </p:nvGrpSpPr>
        <p:grpSpPr bwMode="auto">
          <a:xfrm>
            <a:off x="1714500" y="1600200"/>
            <a:ext cx="5372100" cy="2852738"/>
            <a:chOff x="2043" y="13385"/>
            <a:chExt cx="3780" cy="2007"/>
          </a:xfrm>
        </p:grpSpPr>
        <p:grpSp>
          <p:nvGrpSpPr>
            <p:cNvPr id="53253" name="Group 5"/>
            <p:cNvGrpSpPr>
              <a:grpSpLocks/>
            </p:cNvGrpSpPr>
            <p:nvPr/>
          </p:nvGrpSpPr>
          <p:grpSpPr bwMode="auto">
            <a:xfrm>
              <a:off x="2043" y="13385"/>
              <a:ext cx="3780" cy="2007"/>
              <a:chOff x="2100" y="1641"/>
              <a:chExt cx="3780" cy="2007"/>
            </a:xfrm>
          </p:grpSpPr>
          <p:sp>
            <p:nvSpPr>
              <p:cNvPr id="53254" name="AutoShape 6"/>
              <p:cNvSpPr>
                <a:spLocks noChangeAspect="1" noChangeArrowheads="1"/>
              </p:cNvSpPr>
              <p:nvPr/>
            </p:nvSpPr>
            <p:spPr bwMode="auto">
              <a:xfrm>
                <a:off x="2100" y="2096"/>
                <a:ext cx="1665" cy="1440"/>
              </a:xfrm>
              <a:prstGeom prst="hexagon">
                <a:avLst>
                  <a:gd name="adj" fmla="val 28906"/>
                  <a:gd name="vf" fmla="val 11547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5" name="Line 7"/>
              <p:cNvSpPr>
                <a:spLocks noChangeShapeType="1"/>
              </p:cNvSpPr>
              <p:nvPr/>
            </p:nvSpPr>
            <p:spPr bwMode="auto">
              <a:xfrm flipV="1">
                <a:off x="2958" y="2096"/>
                <a:ext cx="399" cy="7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6" name="Line 8"/>
              <p:cNvSpPr>
                <a:spLocks noChangeShapeType="1"/>
              </p:cNvSpPr>
              <p:nvPr/>
            </p:nvSpPr>
            <p:spPr bwMode="auto">
              <a:xfrm>
                <a:off x="2958" y="2807"/>
                <a:ext cx="8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7" name="AutoShape 9"/>
              <p:cNvSpPr>
                <a:spLocks noChangeAspect="1" noChangeArrowheads="1"/>
              </p:cNvSpPr>
              <p:nvPr/>
            </p:nvSpPr>
            <p:spPr bwMode="auto">
              <a:xfrm rot="3592047">
                <a:off x="4270" y="2096"/>
                <a:ext cx="1665" cy="1440"/>
              </a:xfrm>
              <a:prstGeom prst="hexagon">
                <a:avLst>
                  <a:gd name="adj" fmla="val 28906"/>
                  <a:gd name="vf" fmla="val 11547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8" name="Line 10"/>
              <p:cNvSpPr>
                <a:spLocks noChangeShapeType="1"/>
              </p:cNvSpPr>
              <p:nvPr/>
            </p:nvSpPr>
            <p:spPr bwMode="auto">
              <a:xfrm rot="3592047" flipH="1" flipV="1">
                <a:off x="5118" y="2112"/>
                <a:ext cx="409" cy="6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9" name="Line 11"/>
              <p:cNvSpPr>
                <a:spLocks noChangeShapeType="1"/>
              </p:cNvSpPr>
              <p:nvPr/>
            </p:nvSpPr>
            <p:spPr bwMode="auto">
              <a:xfrm rot="3592047" flipV="1">
                <a:off x="5318" y="2464"/>
                <a:ext cx="414" cy="7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0" name="Text Box 12"/>
              <p:cNvSpPr txBox="1">
                <a:spLocks noChangeArrowheads="1"/>
              </p:cNvSpPr>
              <p:nvPr/>
            </p:nvSpPr>
            <p:spPr bwMode="auto">
              <a:xfrm>
                <a:off x="2100" y="1641"/>
                <a:ext cx="1653" cy="3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r>
                  <a:rPr lang="en-US" sz="1200"/>
                  <a:t>Pre-collision</a:t>
                </a:r>
                <a:endParaRPr lang="en-US"/>
              </a:p>
            </p:txBody>
          </p:sp>
        </p:grpSp>
        <p:sp>
          <p:nvSpPr>
            <p:cNvPr id="53261" name="Text Box 13"/>
            <p:cNvSpPr txBox="1">
              <a:spLocks noChangeArrowheads="1"/>
            </p:cNvSpPr>
            <p:nvPr/>
          </p:nvSpPr>
          <p:spPr bwMode="auto">
            <a:xfrm>
              <a:off x="4284" y="13385"/>
              <a:ext cx="1482" cy="3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1200"/>
                <a:t>Post-collision </a:t>
              </a:r>
              <a:endParaRPr lang="en-US"/>
            </a:p>
          </p:txBody>
        </p:sp>
      </p:grp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457200" y="5883275"/>
            <a:ext cx="8375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>All 5 and 6 particle collisions are similar; no configurations other than the original </a:t>
            </a:r>
          </a:p>
          <a:p>
            <a:pPr eaLnBrk="0" hangingPunct="0"/>
            <a:r>
              <a:rPr lang="en-US"/>
              <a:t>conserve momentum </a:t>
            </a:r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990600" y="4724400"/>
            <a:ext cx="755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>No configurations other than the original conserve mass and momentum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‘Look up’ Table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256 Entries</a:t>
            </a:r>
          </a:p>
          <a:p>
            <a:r>
              <a:rPr lang="en-US" sz="2800"/>
              <a:t>Start with all unchanged</a:t>
            </a:r>
          </a:p>
          <a:p>
            <a:pPr lvl="1"/>
            <a:r>
              <a:rPr lang="en-US" sz="2400"/>
              <a:t>‘new configuration’ = ‘old configuration’</a:t>
            </a:r>
          </a:p>
          <a:p>
            <a:endParaRPr lang="en-US" sz="2800"/>
          </a:p>
        </p:txBody>
      </p:sp>
      <p:graphicFrame>
        <p:nvGraphicFramePr>
          <p:cNvPr id="56473" name="Group 153"/>
          <p:cNvGraphicFramePr>
            <a:graphicFrameLocks noGrp="1"/>
          </p:cNvGraphicFramePr>
          <p:nvPr>
            <p:ph sz="half" idx="2"/>
          </p:nvPr>
        </p:nvGraphicFramePr>
        <p:xfrm>
          <a:off x="4648200" y="1828800"/>
          <a:ext cx="4038600" cy="3733486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433388"/>
                <a:gridCol w="485775"/>
                <a:gridCol w="485775"/>
                <a:gridCol w="392112"/>
                <a:gridCol w="392113"/>
                <a:gridCol w="390525"/>
                <a:gridCol w="392112"/>
              </a:tblGrid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Bit Value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‘Look up’ Table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First 64 configurations (00000000 through 00111111) seventh bit (S) is 0 </a:t>
            </a:r>
          </a:p>
          <a:p>
            <a:pPr>
              <a:lnSpc>
                <a:spcPct val="90000"/>
              </a:lnSpc>
            </a:pPr>
            <a:r>
              <a:rPr lang="en-US" sz="2800"/>
              <a:t>Same is true for configurations 128 through 191 (10000000 through 10111111) </a:t>
            </a:r>
          </a:p>
          <a:p>
            <a:pPr>
              <a:lnSpc>
                <a:spcPct val="90000"/>
              </a:lnSpc>
            </a:pPr>
            <a:r>
              <a:rPr lang="en-US" sz="2800"/>
              <a:t>Leave unchanged for the moment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graphicFrame>
        <p:nvGraphicFramePr>
          <p:cNvPr id="58466" name="Group 98"/>
          <p:cNvGraphicFramePr>
            <a:graphicFrameLocks noGrp="1"/>
          </p:cNvGraphicFramePr>
          <p:nvPr>
            <p:ph sz="half" idx="2"/>
          </p:nvPr>
        </p:nvGraphicFramePr>
        <p:xfrm>
          <a:off x="4648200" y="1828800"/>
          <a:ext cx="4038600" cy="3733486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433388"/>
                <a:gridCol w="485775"/>
                <a:gridCol w="485775"/>
                <a:gridCol w="392112"/>
                <a:gridCol w="392113"/>
                <a:gridCol w="390525"/>
                <a:gridCol w="392112"/>
              </a:tblGrid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Bit Value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‘Look up’ Table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5626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Configurations 64 through 127 and 192 through 255 (01000000 through 01111111 and 11000000 through 11111111) are on solids  </a:t>
            </a:r>
          </a:p>
          <a:p>
            <a:pPr>
              <a:lnSpc>
                <a:spcPct val="90000"/>
              </a:lnSpc>
            </a:pPr>
            <a:r>
              <a:rPr lang="en-US" sz="2400"/>
              <a:t>Bounce back</a:t>
            </a:r>
          </a:p>
        </p:txBody>
      </p:sp>
      <p:graphicFrame>
        <p:nvGraphicFramePr>
          <p:cNvPr id="59549" name="Group 157"/>
          <p:cNvGraphicFramePr>
            <a:graphicFrameLocks noGrp="1"/>
          </p:cNvGraphicFramePr>
          <p:nvPr>
            <p:ph sz="quarter" idx="2"/>
          </p:nvPr>
        </p:nvGraphicFramePr>
        <p:xfrm>
          <a:off x="533400" y="3962400"/>
          <a:ext cx="4038600" cy="2666683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433388"/>
                <a:gridCol w="485775"/>
                <a:gridCol w="485775"/>
                <a:gridCol w="392112"/>
                <a:gridCol w="392113"/>
                <a:gridCol w="390525"/>
                <a:gridCol w="392112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In-State Bit Value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550" name="Group 158"/>
          <p:cNvGraphicFramePr>
            <a:graphicFrameLocks noGrp="1"/>
          </p:cNvGraphicFramePr>
          <p:nvPr>
            <p:ph sz="quarter" idx="3"/>
          </p:nvPr>
        </p:nvGraphicFramePr>
        <p:xfrm>
          <a:off x="4648200" y="3963988"/>
          <a:ext cx="4038600" cy="2666683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433388"/>
                <a:gridCol w="485775"/>
                <a:gridCol w="485775"/>
                <a:gridCol w="392112"/>
                <a:gridCol w="392113"/>
                <a:gridCol w="390525"/>
                <a:gridCol w="392112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Out-State Bit Value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9551" name="Picture 1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438400"/>
            <a:ext cx="180975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‘Look up’ Table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562600" cy="1905000"/>
          </a:xfrm>
        </p:spPr>
        <p:txBody>
          <a:bodyPr/>
          <a:lstStyle/>
          <a:p>
            <a:r>
              <a:rPr lang="en-US" sz="2800"/>
              <a:t>Two-particle head-on collisions</a:t>
            </a:r>
          </a:p>
        </p:txBody>
      </p:sp>
      <p:graphicFrame>
        <p:nvGraphicFramePr>
          <p:cNvPr id="61689" name="Group 249"/>
          <p:cNvGraphicFramePr>
            <a:graphicFrameLocks noGrp="1"/>
          </p:cNvGraphicFramePr>
          <p:nvPr>
            <p:ph sz="quarter" idx="2"/>
          </p:nvPr>
        </p:nvGraphicFramePr>
        <p:xfrm>
          <a:off x="152400" y="3276600"/>
          <a:ext cx="4191000" cy="2118360"/>
        </p:xfrm>
        <a:graphic>
          <a:graphicData uri="http://schemas.openxmlformats.org/drawingml/2006/table">
            <a:tbl>
              <a:tblPr/>
              <a:tblGrid>
                <a:gridCol w="711200"/>
                <a:gridCol w="554038"/>
                <a:gridCol w="395287"/>
                <a:gridCol w="400050"/>
                <a:gridCol w="504825"/>
                <a:gridCol w="406400"/>
                <a:gridCol w="406400"/>
                <a:gridCol w="406400"/>
                <a:gridCol w="406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In-State Bit Value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(AD)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(AD)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594" name="Picture 1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371600"/>
            <a:ext cx="180975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688" name="Group 248"/>
          <p:cNvGraphicFramePr>
            <a:graphicFrameLocks noGrp="1"/>
          </p:cNvGraphicFramePr>
          <p:nvPr>
            <p:ph sz="quarter" idx="3"/>
          </p:nvPr>
        </p:nvGraphicFramePr>
        <p:xfrm>
          <a:off x="4572000" y="3276600"/>
          <a:ext cx="4419600" cy="2105026"/>
        </p:xfrm>
        <a:graphic>
          <a:graphicData uri="http://schemas.openxmlformats.org/drawingml/2006/table">
            <a:tbl>
              <a:tblPr/>
              <a:tblGrid>
                <a:gridCol w="750888"/>
                <a:gridCol w="582612"/>
                <a:gridCol w="417513"/>
                <a:gridCol w="422275"/>
                <a:gridCol w="531812"/>
                <a:gridCol w="428625"/>
                <a:gridCol w="428625"/>
                <a:gridCol w="428625"/>
                <a:gridCol w="428625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Out-State Bit Value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(BE)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(CF)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‘Look up’ Table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867400" cy="838200"/>
          </a:xfrm>
        </p:spPr>
        <p:txBody>
          <a:bodyPr/>
          <a:lstStyle/>
          <a:p>
            <a:r>
              <a:rPr lang="en-US" sz="2800"/>
              <a:t>Three-particle head-on collisions</a:t>
            </a:r>
          </a:p>
        </p:txBody>
      </p:sp>
      <p:graphicFrame>
        <p:nvGraphicFramePr>
          <p:cNvPr id="62797" name="Group 333"/>
          <p:cNvGraphicFramePr>
            <a:graphicFrameLocks noGrp="1"/>
          </p:cNvGraphicFramePr>
          <p:nvPr>
            <p:ph sz="quarter" idx="2"/>
          </p:nvPr>
        </p:nvGraphicFramePr>
        <p:xfrm>
          <a:off x="76200" y="3276600"/>
          <a:ext cx="4343400" cy="3276600"/>
        </p:xfrm>
        <a:graphic>
          <a:graphicData uri="http://schemas.openxmlformats.org/drawingml/2006/table">
            <a:tbl>
              <a:tblPr/>
              <a:tblGrid>
                <a:gridCol w="736600"/>
                <a:gridCol w="574675"/>
                <a:gridCol w="409575"/>
                <a:gridCol w="414338"/>
                <a:gridCol w="523875"/>
                <a:gridCol w="420687"/>
                <a:gridCol w="420688"/>
                <a:gridCol w="422275"/>
                <a:gridCol w="42068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In-State Bit Value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(ACE)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(BDF)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 (ACE)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(BDF)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2513" name="Picture 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371600"/>
            <a:ext cx="180975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2836" name="Group 372"/>
          <p:cNvGraphicFramePr>
            <a:graphicFrameLocks noGrp="1"/>
          </p:cNvGraphicFramePr>
          <p:nvPr>
            <p:ph sz="quarter" idx="3"/>
          </p:nvPr>
        </p:nvGraphicFramePr>
        <p:xfrm>
          <a:off x="4572000" y="3276600"/>
          <a:ext cx="4419600" cy="3282952"/>
        </p:xfrm>
        <a:graphic>
          <a:graphicData uri="http://schemas.openxmlformats.org/drawingml/2006/table">
            <a:tbl>
              <a:tblPr/>
              <a:tblGrid>
                <a:gridCol w="750888"/>
                <a:gridCol w="582612"/>
                <a:gridCol w="417513"/>
                <a:gridCol w="422275"/>
                <a:gridCol w="531812"/>
                <a:gridCol w="428625"/>
                <a:gridCol w="428625"/>
                <a:gridCol w="428625"/>
                <a:gridCol w="428625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Out-State Bit Value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(BDF)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(ACE)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(BDF)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 (ACE)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Remappings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57400"/>
            <a:ext cx="34194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81200"/>
            <a:ext cx="20669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114800"/>
            <a:ext cx="2971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3429000"/>
            <a:ext cx="29908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/* Put collisions */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  table[A + D]        = B + E;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table[A + D + EPS]  = C + F;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table[B + E)        = C + F;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table[B + E + EPS]  = A + D;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table[C + F]        = A + D;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table[C + F + EPS]  = B + E;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  table[A + C + E] = B + F + D;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table[B + D + F] = A + C + E;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table[A + C + E + EPS] = B + F + D;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table[B + D + F + EPS] = A + C + E;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304800" y="5791200"/>
            <a:ext cx="5867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Lgapack Version for the simulation of flow with lattice-gas automata. Copyright (C) 1997 D.H. Rothman and S. Zaleski. 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381000" y="6324600"/>
            <a:ext cx="545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http://www-ftp.lip6.fr/ftp/jussieu/labos/lmm/Lgapack/</a:t>
            </a:r>
            <a:r>
              <a:rPr lang="en-US" dirty="0"/>
              <a:t> 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7315200" y="2209800"/>
            <a:ext cx="137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In Unix/Linux:</a:t>
            </a:r>
          </a:p>
          <a:p>
            <a:pPr>
              <a:spcBef>
                <a:spcPct val="50000"/>
              </a:spcBef>
            </a:pPr>
            <a:r>
              <a:rPr lang="en-US" sz="1200" dirty="0" err="1"/>
              <a:t>Gunzip</a:t>
            </a:r>
            <a:r>
              <a:rPr lang="en-US" sz="1200" dirty="0"/>
              <a:t> the .</a:t>
            </a:r>
            <a:r>
              <a:rPr lang="en-US" sz="1200" dirty="0" err="1"/>
              <a:t>gz</a:t>
            </a:r>
            <a:r>
              <a:rPr lang="en-US" sz="1200" dirty="0"/>
              <a:t> file</a:t>
            </a:r>
          </a:p>
          <a:p>
            <a:pPr lvl="1">
              <a:spcBef>
                <a:spcPct val="50000"/>
              </a:spcBef>
            </a:pPr>
            <a:r>
              <a:rPr lang="en-US" sz="1200" dirty="0"/>
              <a:t>tar -</a:t>
            </a:r>
            <a:r>
              <a:rPr lang="en-US" sz="1200" dirty="0" err="1"/>
              <a:t>xf</a:t>
            </a:r>
            <a:r>
              <a:rPr lang="en-US" sz="1200" dirty="0"/>
              <a:t> the .tar </a:t>
            </a:r>
            <a:r>
              <a:rPr lang="en-US" sz="1200" dirty="0" smtClean="0"/>
              <a:t>file</a:t>
            </a:r>
          </a:p>
        </p:txBody>
      </p:sp>
      <p:sp>
        <p:nvSpPr>
          <p:cNvPr id="7" name="Rectangle 6"/>
          <p:cNvSpPr/>
          <p:nvPr/>
        </p:nvSpPr>
        <p:spPr>
          <a:xfrm>
            <a:off x="6629400" y="3962400"/>
            <a:ext cx="182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1200" dirty="0" smtClean="0"/>
              <a:t>In Windows:</a:t>
            </a:r>
          </a:p>
          <a:p>
            <a:pPr lvl="1">
              <a:spcBef>
                <a:spcPct val="50000"/>
              </a:spcBef>
            </a:pPr>
            <a:r>
              <a:rPr lang="en-US" sz="1200" dirty="0" smtClean="0"/>
              <a:t>Open archive or </a:t>
            </a:r>
          </a:p>
          <a:p>
            <a:pPr lvl="1">
              <a:spcBef>
                <a:spcPct val="50000"/>
              </a:spcBef>
            </a:pPr>
            <a:r>
              <a:rPr lang="en-US" sz="1200" dirty="0" smtClean="0"/>
              <a:t>Extract files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Matlab Script for Lgapack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clear('all')</a:t>
            </a:r>
          </a:p>
          <a:p>
            <a:pPr>
              <a:lnSpc>
                <a:spcPct val="90000"/>
              </a:lnSpc>
            </a:pPr>
            <a:r>
              <a:rPr lang="en-US"/>
              <a:t>load x_mom</a:t>
            </a:r>
          </a:p>
          <a:p>
            <a:pPr>
              <a:lnSpc>
                <a:spcPct val="90000"/>
              </a:lnSpc>
            </a:pPr>
            <a:r>
              <a:rPr lang="en-US"/>
              <a:t>load y_mom</a:t>
            </a:r>
          </a:p>
          <a:p>
            <a:pPr>
              <a:lnSpc>
                <a:spcPct val="90000"/>
              </a:lnSpc>
            </a:pPr>
            <a:r>
              <a:rPr lang="en-US"/>
              <a:t>load mass</a:t>
            </a:r>
          </a:p>
          <a:p>
            <a:pPr>
              <a:lnSpc>
                <a:spcPct val="90000"/>
              </a:lnSpc>
            </a:pPr>
            <a:r>
              <a:rPr lang="en-US"/>
              <a:t>x_vel=x_mom./(2*mass)</a:t>
            </a:r>
          </a:p>
          <a:p>
            <a:pPr>
              <a:lnSpc>
                <a:spcPct val="90000"/>
              </a:lnSpc>
            </a:pPr>
            <a:r>
              <a:rPr lang="en-US"/>
              <a:t>y_vel=sqrt(3)*y_mom./(2*mass)</a:t>
            </a:r>
          </a:p>
          <a:p>
            <a:pPr>
              <a:lnSpc>
                <a:spcPct val="90000"/>
              </a:lnSpc>
            </a:pPr>
            <a:r>
              <a:rPr lang="en-US"/>
              <a:t>quiver(x_vel',y_vel')</a:t>
            </a:r>
          </a:p>
          <a:p>
            <a:pPr>
              <a:lnSpc>
                <a:spcPct val="90000"/>
              </a:lnSpc>
            </a:pPr>
            <a:r>
              <a:rPr lang="en-US"/>
              <a:t>axis equal</a:t>
            </a:r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2" cstate="print"/>
          <a:srcRect l="19792" r="19272"/>
          <a:stretch>
            <a:fillRect/>
          </a:stretch>
        </p:blipFill>
        <p:spPr bwMode="auto">
          <a:xfrm>
            <a:off x="5562600" y="1295400"/>
            <a:ext cx="3200400" cy="294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Theoretical viscosity (2 and 3-particle collisions only)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Rearrange to solve for </a:t>
            </a:r>
            <a:r>
              <a:rPr lang="en-US">
                <a:latin typeface="Symbol" pitchFamily="18" charset="2"/>
              </a:rPr>
              <a:t>n</a:t>
            </a:r>
            <a:r>
              <a:rPr lang="en-US"/>
              <a:t> from </a:t>
            </a:r>
            <a:r>
              <a:rPr lang="en-US" i="1"/>
              <a:t>u</a:t>
            </a:r>
            <a:r>
              <a:rPr lang="en-US" baseline="-25000"/>
              <a:t>max</a:t>
            </a:r>
            <a:r>
              <a:rPr lang="en-US"/>
              <a:t> or </a:t>
            </a:r>
            <a:r>
              <a:rPr lang="en-US" i="1"/>
              <a:t>u</a:t>
            </a:r>
            <a:r>
              <a:rPr lang="en-US" baseline="-25000"/>
              <a:t>mean</a:t>
            </a:r>
          </a:p>
          <a:p>
            <a:pPr>
              <a:lnSpc>
                <a:spcPct val="90000"/>
              </a:lnSpc>
            </a:pPr>
            <a:endParaRPr lang="en-US" baseline="-25000"/>
          </a:p>
          <a:p>
            <a:pPr>
              <a:lnSpc>
                <a:spcPct val="90000"/>
              </a:lnSpc>
            </a:pPr>
            <a:endParaRPr lang="en-US" baseline="-25000"/>
          </a:p>
          <a:p>
            <a:pPr>
              <a:lnSpc>
                <a:spcPct val="90000"/>
              </a:lnSpc>
            </a:pPr>
            <a:endParaRPr lang="en-US" baseline="-25000"/>
          </a:p>
          <a:p>
            <a:pPr>
              <a:lnSpc>
                <a:spcPct val="90000"/>
              </a:lnSpc>
            </a:pPr>
            <a:endParaRPr lang="en-US" baseline="-25000"/>
          </a:p>
          <a:p>
            <a:pPr>
              <a:lnSpc>
                <a:spcPct val="90000"/>
              </a:lnSpc>
            </a:pPr>
            <a:r>
              <a:rPr lang="en-US"/>
              <a:t>Compare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3208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3124200" y="4343400"/>
          <a:ext cx="3084513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8" name="Equation" r:id="rId3" imgW="787320" imgH="393480" progId="Equation.3">
                  <p:embed/>
                </p:oleObj>
              </mc:Choice>
              <mc:Fallback>
                <p:oleObj name="Equation" r:id="rId3" imgW="7873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343400"/>
                        <a:ext cx="3084513" cy="153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1905000" y="1905000"/>
          <a:ext cx="5486400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9" name="Equation" r:id="rId5" imgW="1295400" imgH="419100" progId="Equation.3">
                  <p:embed/>
                </p:oleObj>
              </mc:Choice>
              <mc:Fallback>
                <p:oleObj name="Equation" r:id="rId5" imgW="1295400" imgH="4191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05000"/>
                        <a:ext cx="5486400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CA Components</a:t>
            </a:r>
          </a:p>
        </p:txBody>
      </p:sp>
      <p:graphicFrame>
        <p:nvGraphicFramePr>
          <p:cNvPr id="3075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4724400" y="1676400"/>
          <a:ext cx="3810000" cy="348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Clip" r:id="rId3" imgW="3063600" imgH="3147480" progId="">
                  <p:embed/>
                </p:oleObj>
              </mc:Choice>
              <mc:Fallback>
                <p:oleObj name="Clip" r:id="rId3" imgW="3063600" imgH="3147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676400"/>
                        <a:ext cx="3810000" cy="348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33400" y="1905000"/>
          <a:ext cx="3709988" cy="296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lip" r:id="rId5" imgW="3709440" imgH="2963520" progId="">
                  <p:embed/>
                </p:oleObj>
              </mc:Choice>
              <mc:Fallback>
                <p:oleObj name="Clip" r:id="rId5" imgW="3709440" imgH="296352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3709988" cy="296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762000" y="5257800"/>
            <a:ext cx="7848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Transition Rule: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State of Neighbors/Self Last Time Step        New State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5943600" y="58674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838200" y="6400800"/>
            <a:ext cx="807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Wolfram, S. 2002. A new kind of science. Wolfram Media, Inc. Champaign, IL. 1197+ pp.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Picture 4" descr="fracfl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381000"/>
            <a:ext cx="8153400" cy="61134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Noise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a lot of averaging</a:t>
            </a:r>
          </a:p>
          <a:p>
            <a:r>
              <a:rPr lang="en-US"/>
              <a:t>Real thermodynamics?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 2 Binary Numbers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2124" name="Group 444"/>
          <p:cNvGraphicFramePr>
            <a:graphicFrameLocks noGrp="1"/>
          </p:cNvGraphicFramePr>
          <p:nvPr/>
        </p:nvGraphicFramePr>
        <p:xfrm>
          <a:off x="152400" y="2362200"/>
          <a:ext cx="8763000" cy="2468880"/>
        </p:xfrm>
        <a:graphic>
          <a:graphicData uri="http://schemas.openxmlformats.org/drawingml/2006/table">
            <a:tbl>
              <a:tblPr/>
              <a:tblGrid>
                <a:gridCol w="1143000"/>
                <a:gridCol w="804863"/>
                <a:gridCol w="973137"/>
                <a:gridCol w="973138"/>
                <a:gridCol w="974725"/>
                <a:gridCol w="973137"/>
                <a:gridCol w="973138"/>
                <a:gridCol w="974725"/>
                <a:gridCol w="973137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Digit position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Base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Example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Wolfram’s Binary Rule Numbers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/>
              <a:t>3 neighbor, 2 state </a:t>
            </a:r>
            <a:r>
              <a:rPr lang="en-US" dirty="0" smtClean="0"/>
              <a:t>CAs</a:t>
            </a:r>
          </a:p>
          <a:p>
            <a:r>
              <a:rPr lang="en-US" dirty="0" smtClean="0"/>
              <a:t>General: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Specific: Rule 2 + 4 + 8 + 16 = 30</a:t>
            </a:r>
            <a:endParaRPr lang="en-US" dirty="0"/>
          </a:p>
        </p:txBody>
      </p:sp>
      <p:pic>
        <p:nvPicPr>
          <p:cNvPr id="70661" name="Picture 5" descr="ElementaryCA30Rules"/>
          <p:cNvPicPr>
            <a:picLocks noChangeAspect="1" noChangeArrowheads="1"/>
          </p:cNvPicPr>
          <p:nvPr/>
        </p:nvPicPr>
        <p:blipFill>
          <a:blip r:embed="rId2" cstate="print"/>
          <a:srcRect l="2655" r="8850"/>
          <a:stretch>
            <a:fillRect/>
          </a:stretch>
        </p:blipFill>
        <p:spPr bwMode="auto">
          <a:xfrm>
            <a:off x="533400" y="3635375"/>
            <a:ext cx="8077200" cy="985838"/>
          </a:xfrm>
          <a:prstGeom prst="rect">
            <a:avLst/>
          </a:prstGeom>
          <a:noFill/>
        </p:spPr>
      </p:pic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371600" y="6324600"/>
            <a:ext cx="5956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Block diagram from </a:t>
            </a:r>
            <a:r>
              <a:rPr lang="en-US" sz="1200">
                <a:hlinkClick r:id="rId3"/>
              </a:rPr>
              <a:t>http://mathworld.wolfram.com/ElementaryCellularAutomaton.html</a:t>
            </a:r>
            <a:r>
              <a:rPr lang="en-US" sz="1200"/>
              <a:t> 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685800" y="2895600"/>
            <a:ext cx="777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   7 	      6             5              4             3             2             1              0</a:t>
            </a:r>
            <a:endParaRPr lang="en-US" baseline="30000" dirty="0"/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648929" y="2424113"/>
            <a:ext cx="777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   2</a:t>
            </a:r>
            <a:r>
              <a:rPr lang="en-US" baseline="30000" dirty="0"/>
              <a:t>7</a:t>
            </a:r>
            <a:r>
              <a:rPr lang="en-US" dirty="0"/>
              <a:t>            2</a:t>
            </a:r>
            <a:r>
              <a:rPr lang="en-US" baseline="30000" dirty="0"/>
              <a:t>6</a:t>
            </a:r>
            <a:r>
              <a:rPr lang="en-US" dirty="0"/>
              <a:t>            2</a:t>
            </a:r>
            <a:r>
              <a:rPr lang="en-US" baseline="30000" dirty="0"/>
              <a:t>5</a:t>
            </a:r>
            <a:r>
              <a:rPr lang="en-US" dirty="0"/>
              <a:t>            2</a:t>
            </a:r>
            <a:r>
              <a:rPr lang="en-US" baseline="30000" dirty="0"/>
              <a:t>4</a:t>
            </a:r>
            <a:r>
              <a:rPr lang="en-US" dirty="0"/>
              <a:t>            2</a:t>
            </a:r>
            <a:r>
              <a:rPr lang="en-US" baseline="30000" dirty="0"/>
              <a:t>3</a:t>
            </a:r>
            <a:r>
              <a:rPr lang="en-US" dirty="0"/>
              <a:t>            2</a:t>
            </a:r>
            <a:r>
              <a:rPr lang="en-US" baseline="30000" dirty="0"/>
              <a:t>2</a:t>
            </a:r>
            <a:r>
              <a:rPr lang="en-US" dirty="0"/>
              <a:t>            2</a:t>
            </a:r>
            <a:r>
              <a:rPr lang="en-US" baseline="30000" dirty="0"/>
              <a:t>1</a:t>
            </a:r>
            <a:r>
              <a:rPr lang="en-US" dirty="0"/>
              <a:t>            2</a:t>
            </a:r>
            <a:r>
              <a:rPr lang="en-US" baseline="30000" dirty="0"/>
              <a:t>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85800" y="3290887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 4+2+1     4+2         4  +  1     4                  2+1         </a:t>
            </a:r>
            <a:r>
              <a:rPr lang="en-US" dirty="0"/>
              <a:t>2      </a:t>
            </a:r>
            <a:r>
              <a:rPr lang="en-US" dirty="0" smtClean="0"/>
              <a:t>           </a:t>
            </a:r>
            <a:r>
              <a:rPr lang="en-US" dirty="0"/>
              <a:t>1              0</a:t>
            </a:r>
            <a:endParaRPr lang="en-US" baseline="30000" dirty="0"/>
          </a:p>
        </p:txBody>
      </p:sp>
      <p:sp>
        <p:nvSpPr>
          <p:cNvPr id="2" name="Rectangle 1"/>
          <p:cNvSpPr/>
          <p:nvPr/>
        </p:nvSpPr>
        <p:spPr>
          <a:xfrm>
            <a:off x="685800" y="2347913"/>
            <a:ext cx="7772400" cy="1600200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3948113"/>
            <a:ext cx="7772400" cy="776287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29324" y="5638800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http://atlas.wolfram.com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18 Spreadsheet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18 = 0     0     0     1     0     0    1     0</a:t>
            </a:r>
          </a:p>
          <a:p>
            <a:pPr>
              <a:lnSpc>
                <a:spcPct val="80000"/>
              </a:lnSpc>
            </a:pPr>
            <a:r>
              <a:rPr lang="en-US" sz="2800"/>
              <a:t> 	111 110 101 100 011 010 001 000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=IF(OR(AND(</a:t>
            </a:r>
            <a:r>
              <a:rPr lang="en-US" sz="2800">
                <a:solidFill>
                  <a:srgbClr val="FF3300"/>
                </a:solidFill>
              </a:rPr>
              <a:t>(A1=1),(B1=0),(C1=0)</a:t>
            </a:r>
            <a:r>
              <a:rPr lang="en-US" sz="2800"/>
              <a:t>),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AND(</a:t>
            </a:r>
            <a:r>
              <a:rPr lang="en-US" sz="2800">
                <a:solidFill>
                  <a:srgbClr val="0033CC"/>
                </a:solidFill>
              </a:rPr>
              <a:t>(A1=0),(B1=0),(C1=1)</a:t>
            </a:r>
            <a:r>
              <a:rPr lang="en-US" sz="2800"/>
              <a:t>)),1,0)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If </a:t>
            </a:r>
          </a:p>
          <a:p>
            <a:pPr>
              <a:lnSpc>
                <a:spcPct val="80000"/>
              </a:lnSpc>
            </a:pPr>
            <a:r>
              <a:rPr lang="en-US" sz="2800"/>
              <a:t>	1 0 0 or 0 0 1 </a:t>
            </a:r>
          </a:p>
          <a:p>
            <a:pPr>
              <a:lnSpc>
                <a:spcPct val="80000"/>
              </a:lnSpc>
            </a:pPr>
            <a:r>
              <a:rPr lang="en-US" sz="2800"/>
              <a:t>Then 1</a:t>
            </a:r>
          </a:p>
          <a:p>
            <a:pPr>
              <a:lnSpc>
                <a:spcPct val="80000"/>
              </a:lnSpc>
            </a:pPr>
            <a:r>
              <a:rPr lang="en-US" sz="2800"/>
              <a:t>Else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30 Spreadsheet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30 =    0     0     0     1     1     1    1     0</a:t>
            </a:r>
          </a:p>
          <a:p>
            <a:pPr>
              <a:lnSpc>
                <a:spcPct val="80000"/>
              </a:lnSpc>
            </a:pPr>
            <a:r>
              <a:rPr lang="en-US" sz="2000"/>
              <a:t> 	111 110 101 100 011 010 001 000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=IF(OR(</a:t>
            </a:r>
          </a:p>
          <a:p>
            <a:pPr>
              <a:lnSpc>
                <a:spcPct val="80000"/>
              </a:lnSpc>
            </a:pPr>
            <a:r>
              <a:rPr lang="en-US" sz="2000"/>
              <a:t>AND(</a:t>
            </a:r>
            <a:r>
              <a:rPr lang="en-US" sz="2000">
                <a:solidFill>
                  <a:srgbClr val="FF3300"/>
                </a:solidFill>
              </a:rPr>
              <a:t>(A1=1),(B1=0),(C1=0)</a:t>
            </a:r>
            <a:r>
              <a:rPr lang="en-US" sz="2000"/>
              <a:t>),</a:t>
            </a:r>
          </a:p>
          <a:p>
            <a:pPr>
              <a:lnSpc>
                <a:spcPct val="80000"/>
              </a:lnSpc>
            </a:pPr>
            <a:r>
              <a:rPr lang="en-US" sz="2000"/>
              <a:t>AND(</a:t>
            </a:r>
            <a:r>
              <a:rPr lang="en-US" sz="2000">
                <a:solidFill>
                  <a:srgbClr val="FF3300"/>
                </a:solidFill>
              </a:rPr>
              <a:t>(A1=0),(B1=1),(C1=1)</a:t>
            </a:r>
            <a:r>
              <a:rPr lang="en-US" sz="2000"/>
              <a:t>),</a:t>
            </a:r>
          </a:p>
          <a:p>
            <a:pPr>
              <a:lnSpc>
                <a:spcPct val="80000"/>
              </a:lnSpc>
            </a:pPr>
            <a:r>
              <a:rPr lang="en-US" sz="2000"/>
              <a:t>AND(</a:t>
            </a:r>
            <a:r>
              <a:rPr lang="en-US" sz="2000">
                <a:solidFill>
                  <a:srgbClr val="FF3300"/>
                </a:solidFill>
              </a:rPr>
              <a:t>(A1=0),(B1=1),(C1=0)</a:t>
            </a:r>
            <a:r>
              <a:rPr lang="en-US" sz="2000"/>
              <a:t>),</a:t>
            </a:r>
          </a:p>
          <a:p>
            <a:pPr>
              <a:lnSpc>
                <a:spcPct val="80000"/>
              </a:lnSpc>
            </a:pPr>
            <a:r>
              <a:rPr lang="en-US" sz="2000"/>
              <a:t>AND(</a:t>
            </a:r>
            <a:r>
              <a:rPr lang="en-US" sz="2000">
                <a:solidFill>
                  <a:srgbClr val="0033CC"/>
                </a:solidFill>
              </a:rPr>
              <a:t>(A1=0),(B1=0),(C1=1)</a:t>
            </a:r>
            <a:r>
              <a:rPr lang="en-US" sz="2000"/>
              <a:t>)),1,0)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If </a:t>
            </a:r>
          </a:p>
          <a:p>
            <a:pPr>
              <a:lnSpc>
                <a:spcPct val="80000"/>
              </a:lnSpc>
            </a:pPr>
            <a:r>
              <a:rPr lang="en-US" sz="2000"/>
              <a:t>	1 0 0 or 0 1 1 or 0 1 0 or 0 0 1</a:t>
            </a:r>
          </a:p>
          <a:p>
            <a:pPr>
              <a:lnSpc>
                <a:spcPct val="80000"/>
              </a:lnSpc>
            </a:pPr>
            <a:r>
              <a:rPr lang="en-US" sz="2000"/>
              <a:t>Then 1</a:t>
            </a:r>
          </a:p>
          <a:p>
            <a:pPr>
              <a:lnSpc>
                <a:spcPct val="80000"/>
              </a:lnSpc>
            </a:pPr>
            <a:r>
              <a:rPr lang="en-US" sz="2000"/>
              <a:t>Else 0</a:t>
            </a:r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 cstate="print"/>
          <a:srcRect l="-520" t="13333" r="32292" b="5000"/>
          <a:stretch>
            <a:fillRect/>
          </a:stretch>
        </p:blipFill>
        <p:spPr bwMode="auto">
          <a:xfrm>
            <a:off x="5181600" y="2457450"/>
            <a:ext cx="3810000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/>
              <a:t>Lattice Gas Cellular Automata</a:t>
            </a:r>
            <a:endParaRPr lang="en-US" sz="480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77" name="Rectangle 577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/>
          <a:lstStyle/>
          <a:p>
            <a:r>
              <a:rPr lang="en-US" sz="4000"/>
              <a:t>FHP Lattice Gas Cellular Automaton</a:t>
            </a:r>
          </a:p>
        </p:txBody>
      </p:sp>
      <p:graphicFrame>
        <p:nvGraphicFramePr>
          <p:cNvPr id="51784" name="Group 584"/>
          <p:cNvGraphicFramePr>
            <a:graphicFrameLocks noGrp="1"/>
          </p:cNvGraphicFramePr>
          <p:nvPr>
            <p:ph sz="half" idx="1"/>
          </p:nvPr>
        </p:nvGraphicFramePr>
        <p:xfrm>
          <a:off x="4876800" y="1295400"/>
          <a:ext cx="4038600" cy="3949704"/>
        </p:xfrm>
        <a:graphic>
          <a:graphicData uri="http://schemas.openxmlformats.org/drawingml/2006/table">
            <a:tbl>
              <a:tblPr/>
              <a:tblGrid>
                <a:gridCol w="433388"/>
                <a:gridCol w="581025"/>
                <a:gridCol w="485775"/>
                <a:gridCol w="485775"/>
                <a:gridCol w="485775"/>
                <a:gridCol w="392112"/>
                <a:gridCol w="392113"/>
                <a:gridCol w="390525"/>
                <a:gridCol w="392112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Bit Value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779" name="Rectangle 579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2895600"/>
            <a:ext cx="4495800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Fundamental basis is mass and momentum conservation</a:t>
            </a:r>
          </a:p>
          <a:p>
            <a:pPr>
              <a:lnSpc>
                <a:spcPct val="80000"/>
              </a:lnSpc>
            </a:pPr>
            <a:r>
              <a:rPr lang="en-US" sz="2400"/>
              <a:t>All particles have the same mass and speed so that momentum conservation reduces to conservation of the vector sum of the velocities</a:t>
            </a:r>
          </a:p>
          <a:p>
            <a:pPr>
              <a:lnSpc>
                <a:spcPct val="80000"/>
              </a:lnSpc>
            </a:pPr>
            <a:r>
              <a:rPr lang="en-US" sz="2400"/>
              <a:t>Maximum of 1 particle per direction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  <p:pic>
        <p:nvPicPr>
          <p:cNvPr id="51776" name="Picture 57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1219200"/>
            <a:ext cx="1809750" cy="1492250"/>
          </a:xfrm>
          <a:noFill/>
          <a:ln/>
        </p:spPr>
      </p:pic>
      <p:sp>
        <p:nvSpPr>
          <p:cNvPr id="51782" name="Rectangle 582"/>
          <p:cNvSpPr>
            <a:spLocks noChangeArrowheads="1"/>
          </p:cNvSpPr>
          <p:nvPr/>
        </p:nvSpPr>
        <p:spPr bwMode="auto">
          <a:xfrm>
            <a:off x="4876800" y="5638800"/>
            <a:ext cx="39751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S = Solid, R = Random</a:t>
            </a:r>
          </a:p>
          <a:p>
            <a:r>
              <a:rPr lang="pt-BR"/>
              <a:t>Boolean variables n = (n1, n2, …, n8)</a:t>
            </a:r>
          </a:p>
          <a:p>
            <a:r>
              <a:rPr lang="pt-BR"/>
              <a:t>8 bits </a:t>
            </a:r>
            <a:r>
              <a:rPr lang="pt-BR">
                <a:sym typeface="Wingdings" pitchFamily="2" charset="2"/>
              </a:rPr>
              <a:t> 256 possibilities</a:t>
            </a:r>
            <a:r>
              <a:rPr lang="pt-BR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Zero net momentum, head-on, 2- and 3-particle collisions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1820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914400" y="344963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47117" name="Freeform 13"/>
          <p:cNvSpPr>
            <a:spLocks/>
          </p:cNvSpPr>
          <p:nvPr/>
        </p:nvSpPr>
        <p:spPr bwMode="auto">
          <a:xfrm>
            <a:off x="963613" y="2168525"/>
            <a:ext cx="1419225" cy="1227138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0" y="386"/>
              </a:cxn>
              <a:cxn ang="0">
                <a:pos x="224" y="773"/>
              </a:cxn>
              <a:cxn ang="0">
                <a:pos x="672" y="773"/>
              </a:cxn>
              <a:cxn ang="0">
                <a:pos x="894" y="386"/>
              </a:cxn>
              <a:cxn ang="0">
                <a:pos x="672" y="0"/>
              </a:cxn>
              <a:cxn ang="0">
                <a:pos x="224" y="0"/>
              </a:cxn>
            </a:cxnLst>
            <a:rect l="0" t="0" r="r" b="b"/>
            <a:pathLst>
              <a:path w="894" h="773">
                <a:moveTo>
                  <a:pt x="224" y="0"/>
                </a:moveTo>
                <a:lnTo>
                  <a:pt x="0" y="386"/>
                </a:lnTo>
                <a:lnTo>
                  <a:pt x="224" y="773"/>
                </a:lnTo>
                <a:lnTo>
                  <a:pt x="672" y="773"/>
                </a:lnTo>
                <a:lnTo>
                  <a:pt x="894" y="386"/>
                </a:lnTo>
                <a:lnTo>
                  <a:pt x="672" y="0"/>
                </a:lnTo>
                <a:lnTo>
                  <a:pt x="224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flipH="1">
            <a:off x="1085850" y="2773363"/>
            <a:ext cx="6096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9" name="Freeform 15"/>
          <p:cNvSpPr>
            <a:spLocks/>
          </p:cNvSpPr>
          <p:nvPr/>
        </p:nvSpPr>
        <p:spPr bwMode="auto">
          <a:xfrm>
            <a:off x="963613" y="2708275"/>
            <a:ext cx="134937" cy="134938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0" y="44"/>
              </a:cxn>
              <a:cxn ang="0">
                <a:pos x="85" y="85"/>
              </a:cxn>
              <a:cxn ang="0">
                <a:pos x="85" y="0"/>
              </a:cxn>
            </a:cxnLst>
            <a:rect l="0" t="0" r="r" b="b"/>
            <a:pathLst>
              <a:path w="85" h="85">
                <a:moveTo>
                  <a:pt x="85" y="0"/>
                </a:moveTo>
                <a:lnTo>
                  <a:pt x="0" y="44"/>
                </a:lnTo>
                <a:lnTo>
                  <a:pt x="85" y="85"/>
                </a:lnTo>
                <a:lnTo>
                  <a:pt x="8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1695450" y="2773363"/>
            <a:ext cx="5651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1" name="Freeform 17"/>
          <p:cNvSpPr>
            <a:spLocks/>
          </p:cNvSpPr>
          <p:nvPr/>
        </p:nvSpPr>
        <p:spPr bwMode="auto">
          <a:xfrm>
            <a:off x="2251075" y="2708275"/>
            <a:ext cx="134938" cy="134938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85" y="44"/>
              </a:cxn>
              <a:cxn ang="0">
                <a:pos x="0" y="0"/>
              </a:cxn>
              <a:cxn ang="0">
                <a:pos x="0" y="85"/>
              </a:cxn>
            </a:cxnLst>
            <a:rect l="0" t="0" r="r" b="b"/>
            <a:pathLst>
              <a:path w="85" h="85">
                <a:moveTo>
                  <a:pt x="0" y="85"/>
                </a:moveTo>
                <a:lnTo>
                  <a:pt x="85" y="44"/>
                </a:lnTo>
                <a:lnTo>
                  <a:pt x="0" y="0"/>
                </a:lnTo>
                <a:lnTo>
                  <a:pt x="0" y="8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2" name="Freeform 18"/>
          <p:cNvSpPr>
            <a:spLocks/>
          </p:cNvSpPr>
          <p:nvPr/>
        </p:nvSpPr>
        <p:spPr bwMode="auto">
          <a:xfrm>
            <a:off x="4543425" y="2168525"/>
            <a:ext cx="1419225" cy="1227138"/>
          </a:xfrm>
          <a:custGeom>
            <a:avLst/>
            <a:gdLst/>
            <a:ahLst/>
            <a:cxnLst>
              <a:cxn ang="0">
                <a:pos x="225" y="0"/>
              </a:cxn>
              <a:cxn ang="0">
                <a:pos x="0" y="386"/>
              </a:cxn>
              <a:cxn ang="0">
                <a:pos x="225" y="773"/>
              </a:cxn>
              <a:cxn ang="0">
                <a:pos x="673" y="773"/>
              </a:cxn>
              <a:cxn ang="0">
                <a:pos x="894" y="386"/>
              </a:cxn>
              <a:cxn ang="0">
                <a:pos x="673" y="0"/>
              </a:cxn>
              <a:cxn ang="0">
                <a:pos x="225" y="0"/>
              </a:cxn>
            </a:cxnLst>
            <a:rect l="0" t="0" r="r" b="b"/>
            <a:pathLst>
              <a:path w="894" h="773">
                <a:moveTo>
                  <a:pt x="225" y="0"/>
                </a:moveTo>
                <a:lnTo>
                  <a:pt x="0" y="386"/>
                </a:lnTo>
                <a:lnTo>
                  <a:pt x="225" y="773"/>
                </a:lnTo>
                <a:lnTo>
                  <a:pt x="673" y="773"/>
                </a:lnTo>
                <a:lnTo>
                  <a:pt x="894" y="386"/>
                </a:lnTo>
                <a:lnTo>
                  <a:pt x="673" y="0"/>
                </a:lnTo>
                <a:lnTo>
                  <a:pt x="225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 flipH="1" flipV="1">
            <a:off x="4953000" y="2266950"/>
            <a:ext cx="306388" cy="527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4" name="Freeform 20"/>
          <p:cNvSpPr>
            <a:spLocks/>
          </p:cNvSpPr>
          <p:nvPr/>
        </p:nvSpPr>
        <p:spPr bwMode="auto">
          <a:xfrm>
            <a:off x="4895850" y="2163763"/>
            <a:ext cx="127000" cy="147637"/>
          </a:xfrm>
          <a:custGeom>
            <a:avLst/>
            <a:gdLst/>
            <a:ahLst/>
            <a:cxnLst>
              <a:cxn ang="0">
                <a:pos x="80" y="52"/>
              </a:cxn>
              <a:cxn ang="0">
                <a:pos x="0" y="0"/>
              </a:cxn>
              <a:cxn ang="0">
                <a:pos x="8" y="93"/>
              </a:cxn>
              <a:cxn ang="0">
                <a:pos x="80" y="52"/>
              </a:cxn>
            </a:cxnLst>
            <a:rect l="0" t="0" r="r" b="b"/>
            <a:pathLst>
              <a:path w="80" h="93">
                <a:moveTo>
                  <a:pt x="80" y="52"/>
                </a:moveTo>
                <a:lnTo>
                  <a:pt x="0" y="0"/>
                </a:lnTo>
                <a:lnTo>
                  <a:pt x="8" y="93"/>
                </a:lnTo>
                <a:lnTo>
                  <a:pt x="80" y="5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5259388" y="2794000"/>
            <a:ext cx="282575" cy="490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6" name="Freeform 22"/>
          <p:cNvSpPr>
            <a:spLocks/>
          </p:cNvSpPr>
          <p:nvPr/>
        </p:nvSpPr>
        <p:spPr bwMode="auto">
          <a:xfrm>
            <a:off x="5476875" y="3244850"/>
            <a:ext cx="122238" cy="146050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77" y="92"/>
              </a:cxn>
              <a:cxn ang="0">
                <a:pos x="72" y="0"/>
              </a:cxn>
              <a:cxn ang="0">
                <a:pos x="0" y="41"/>
              </a:cxn>
            </a:cxnLst>
            <a:rect l="0" t="0" r="r" b="b"/>
            <a:pathLst>
              <a:path w="77" h="92">
                <a:moveTo>
                  <a:pt x="0" y="41"/>
                </a:moveTo>
                <a:lnTo>
                  <a:pt x="77" y="92"/>
                </a:lnTo>
                <a:lnTo>
                  <a:pt x="72" y="0"/>
                </a:lnTo>
                <a:lnTo>
                  <a:pt x="0" y="4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7" name="Freeform 23"/>
          <p:cNvSpPr>
            <a:spLocks/>
          </p:cNvSpPr>
          <p:nvPr/>
        </p:nvSpPr>
        <p:spPr bwMode="auto">
          <a:xfrm>
            <a:off x="6429375" y="2168525"/>
            <a:ext cx="1419225" cy="1227138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0" y="386"/>
              </a:cxn>
              <a:cxn ang="0">
                <a:pos x="224" y="773"/>
              </a:cxn>
              <a:cxn ang="0">
                <a:pos x="670" y="773"/>
              </a:cxn>
              <a:cxn ang="0">
                <a:pos x="894" y="386"/>
              </a:cxn>
              <a:cxn ang="0">
                <a:pos x="670" y="0"/>
              </a:cxn>
              <a:cxn ang="0">
                <a:pos x="224" y="0"/>
              </a:cxn>
            </a:cxnLst>
            <a:rect l="0" t="0" r="r" b="b"/>
            <a:pathLst>
              <a:path w="894" h="773">
                <a:moveTo>
                  <a:pt x="224" y="0"/>
                </a:moveTo>
                <a:lnTo>
                  <a:pt x="0" y="386"/>
                </a:lnTo>
                <a:lnTo>
                  <a:pt x="224" y="773"/>
                </a:lnTo>
                <a:lnTo>
                  <a:pt x="670" y="773"/>
                </a:lnTo>
                <a:lnTo>
                  <a:pt x="894" y="386"/>
                </a:lnTo>
                <a:lnTo>
                  <a:pt x="670" y="0"/>
                </a:lnTo>
                <a:lnTo>
                  <a:pt x="224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 flipH="1">
            <a:off x="6842125" y="2757488"/>
            <a:ext cx="307975" cy="527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9" name="Freeform 25"/>
          <p:cNvSpPr>
            <a:spLocks/>
          </p:cNvSpPr>
          <p:nvPr/>
        </p:nvSpPr>
        <p:spPr bwMode="auto">
          <a:xfrm>
            <a:off x="6784975" y="3244850"/>
            <a:ext cx="127000" cy="14605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92"/>
              </a:cxn>
              <a:cxn ang="0">
                <a:pos x="80" y="41"/>
              </a:cxn>
              <a:cxn ang="0">
                <a:pos x="8" y="0"/>
              </a:cxn>
            </a:cxnLst>
            <a:rect l="0" t="0" r="r" b="b"/>
            <a:pathLst>
              <a:path w="80" h="92">
                <a:moveTo>
                  <a:pt x="8" y="0"/>
                </a:moveTo>
                <a:lnTo>
                  <a:pt x="0" y="92"/>
                </a:lnTo>
                <a:lnTo>
                  <a:pt x="80" y="41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 flipV="1">
            <a:off x="7150100" y="2266950"/>
            <a:ext cx="290513" cy="490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1" name="Freeform 27"/>
          <p:cNvSpPr>
            <a:spLocks/>
          </p:cNvSpPr>
          <p:nvPr/>
        </p:nvSpPr>
        <p:spPr bwMode="auto">
          <a:xfrm>
            <a:off x="7373938" y="2163763"/>
            <a:ext cx="123825" cy="147637"/>
          </a:xfrm>
          <a:custGeom>
            <a:avLst/>
            <a:gdLst/>
            <a:ahLst/>
            <a:cxnLst>
              <a:cxn ang="0">
                <a:pos x="72" y="93"/>
              </a:cxn>
              <a:cxn ang="0">
                <a:pos x="78" y="0"/>
              </a:cxn>
              <a:cxn ang="0">
                <a:pos x="0" y="52"/>
              </a:cxn>
              <a:cxn ang="0">
                <a:pos x="72" y="93"/>
              </a:cxn>
            </a:cxnLst>
            <a:rect l="0" t="0" r="r" b="b"/>
            <a:pathLst>
              <a:path w="78" h="93">
                <a:moveTo>
                  <a:pt x="72" y="93"/>
                </a:moveTo>
                <a:lnTo>
                  <a:pt x="78" y="0"/>
                </a:lnTo>
                <a:lnTo>
                  <a:pt x="0" y="52"/>
                </a:lnTo>
                <a:lnTo>
                  <a:pt x="72" y="9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2" name="Rectangle 28"/>
          <p:cNvSpPr>
            <a:spLocks noChangeArrowheads="1"/>
          </p:cNvSpPr>
          <p:nvPr/>
        </p:nvSpPr>
        <p:spPr bwMode="auto">
          <a:xfrm>
            <a:off x="976313" y="1828800"/>
            <a:ext cx="1406525" cy="290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5" name="Rectangle 31"/>
          <p:cNvSpPr>
            <a:spLocks noChangeArrowheads="1"/>
          </p:cNvSpPr>
          <p:nvPr/>
        </p:nvSpPr>
        <p:spPr bwMode="auto">
          <a:xfrm>
            <a:off x="1143000" y="1828800"/>
            <a:ext cx="1042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Pre-collision</a:t>
            </a:r>
            <a:endParaRPr lang="en-US"/>
          </a:p>
        </p:txBody>
      </p:sp>
      <p:sp>
        <p:nvSpPr>
          <p:cNvPr id="47136" name="Rectangle 32"/>
          <p:cNvSpPr>
            <a:spLocks noChangeArrowheads="1"/>
          </p:cNvSpPr>
          <p:nvPr/>
        </p:nvSpPr>
        <p:spPr bwMode="auto">
          <a:xfrm>
            <a:off x="2185988" y="189071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>
            <a:off x="4572000" y="1676400"/>
            <a:ext cx="307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Possible post-collision configurations</a:t>
            </a:r>
          </a:p>
        </p:txBody>
      </p:sp>
      <p:sp>
        <p:nvSpPr>
          <p:cNvPr id="47143" name="Freeform 39"/>
          <p:cNvSpPr>
            <a:spLocks/>
          </p:cNvSpPr>
          <p:nvPr/>
        </p:nvSpPr>
        <p:spPr bwMode="auto">
          <a:xfrm>
            <a:off x="1385888" y="4708525"/>
            <a:ext cx="1416050" cy="1227138"/>
          </a:xfrm>
          <a:custGeom>
            <a:avLst/>
            <a:gdLst/>
            <a:ahLst/>
            <a:cxnLst>
              <a:cxn ang="0">
                <a:pos x="222" y="0"/>
              </a:cxn>
              <a:cxn ang="0">
                <a:pos x="0" y="386"/>
              </a:cxn>
              <a:cxn ang="0">
                <a:pos x="222" y="773"/>
              </a:cxn>
              <a:cxn ang="0">
                <a:pos x="670" y="773"/>
              </a:cxn>
              <a:cxn ang="0">
                <a:pos x="892" y="386"/>
              </a:cxn>
              <a:cxn ang="0">
                <a:pos x="670" y="0"/>
              </a:cxn>
              <a:cxn ang="0">
                <a:pos x="222" y="0"/>
              </a:cxn>
            </a:cxnLst>
            <a:rect l="0" t="0" r="r" b="b"/>
            <a:pathLst>
              <a:path w="892" h="773">
                <a:moveTo>
                  <a:pt x="222" y="0"/>
                </a:moveTo>
                <a:lnTo>
                  <a:pt x="0" y="386"/>
                </a:lnTo>
                <a:lnTo>
                  <a:pt x="222" y="773"/>
                </a:lnTo>
                <a:lnTo>
                  <a:pt x="670" y="773"/>
                </a:lnTo>
                <a:lnTo>
                  <a:pt x="892" y="386"/>
                </a:lnTo>
                <a:lnTo>
                  <a:pt x="67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 flipH="1">
            <a:off x="1498600" y="5313363"/>
            <a:ext cx="6048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5" name="Freeform 41"/>
          <p:cNvSpPr>
            <a:spLocks/>
          </p:cNvSpPr>
          <p:nvPr/>
        </p:nvSpPr>
        <p:spPr bwMode="auto">
          <a:xfrm>
            <a:off x="1374775" y="5248275"/>
            <a:ext cx="134938" cy="134938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0" y="41"/>
              </a:cxn>
              <a:cxn ang="0">
                <a:pos x="85" y="85"/>
              </a:cxn>
              <a:cxn ang="0">
                <a:pos x="85" y="0"/>
              </a:cxn>
            </a:cxnLst>
            <a:rect l="0" t="0" r="r" b="b"/>
            <a:pathLst>
              <a:path w="85" h="85">
                <a:moveTo>
                  <a:pt x="85" y="0"/>
                </a:moveTo>
                <a:lnTo>
                  <a:pt x="0" y="41"/>
                </a:lnTo>
                <a:lnTo>
                  <a:pt x="85" y="85"/>
                </a:lnTo>
                <a:lnTo>
                  <a:pt x="8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flipV="1">
            <a:off x="2103438" y="4814888"/>
            <a:ext cx="282575" cy="498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7" name="Freeform 43"/>
          <p:cNvSpPr>
            <a:spLocks/>
          </p:cNvSpPr>
          <p:nvPr/>
        </p:nvSpPr>
        <p:spPr bwMode="auto">
          <a:xfrm>
            <a:off x="2319338" y="4708525"/>
            <a:ext cx="127000" cy="150813"/>
          </a:xfrm>
          <a:custGeom>
            <a:avLst/>
            <a:gdLst/>
            <a:ahLst/>
            <a:cxnLst>
              <a:cxn ang="0">
                <a:pos x="72" y="95"/>
              </a:cxn>
              <a:cxn ang="0">
                <a:pos x="80" y="0"/>
              </a:cxn>
              <a:cxn ang="0">
                <a:pos x="0" y="54"/>
              </a:cxn>
              <a:cxn ang="0">
                <a:pos x="72" y="95"/>
              </a:cxn>
            </a:cxnLst>
            <a:rect l="0" t="0" r="r" b="b"/>
            <a:pathLst>
              <a:path w="80" h="95">
                <a:moveTo>
                  <a:pt x="72" y="95"/>
                </a:moveTo>
                <a:lnTo>
                  <a:pt x="80" y="0"/>
                </a:lnTo>
                <a:lnTo>
                  <a:pt x="0" y="54"/>
                </a:lnTo>
                <a:lnTo>
                  <a:pt x="72" y="9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>
            <a:off x="2103438" y="5313363"/>
            <a:ext cx="285750" cy="5159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49" name="Freeform 45"/>
          <p:cNvSpPr>
            <a:spLocks/>
          </p:cNvSpPr>
          <p:nvPr/>
        </p:nvSpPr>
        <p:spPr bwMode="auto">
          <a:xfrm>
            <a:off x="2324100" y="5788025"/>
            <a:ext cx="122238" cy="147638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77" y="93"/>
              </a:cxn>
              <a:cxn ang="0">
                <a:pos x="72" y="0"/>
              </a:cxn>
              <a:cxn ang="0">
                <a:pos x="0" y="39"/>
              </a:cxn>
            </a:cxnLst>
            <a:rect l="0" t="0" r="r" b="b"/>
            <a:pathLst>
              <a:path w="77" h="93">
                <a:moveTo>
                  <a:pt x="0" y="39"/>
                </a:moveTo>
                <a:lnTo>
                  <a:pt x="77" y="93"/>
                </a:lnTo>
                <a:lnTo>
                  <a:pt x="72" y="0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0" name="Freeform 46"/>
          <p:cNvSpPr>
            <a:spLocks/>
          </p:cNvSpPr>
          <p:nvPr/>
        </p:nvSpPr>
        <p:spPr bwMode="auto">
          <a:xfrm>
            <a:off x="5881688" y="4703763"/>
            <a:ext cx="1419225" cy="1231900"/>
          </a:xfrm>
          <a:custGeom>
            <a:avLst/>
            <a:gdLst/>
            <a:ahLst/>
            <a:cxnLst>
              <a:cxn ang="0">
                <a:pos x="667" y="0"/>
              </a:cxn>
              <a:cxn ang="0">
                <a:pos x="221" y="3"/>
              </a:cxn>
              <a:cxn ang="0">
                <a:pos x="0" y="389"/>
              </a:cxn>
              <a:cxn ang="0">
                <a:pos x="224" y="776"/>
              </a:cxn>
              <a:cxn ang="0">
                <a:pos x="670" y="776"/>
              </a:cxn>
              <a:cxn ang="0">
                <a:pos x="894" y="387"/>
              </a:cxn>
              <a:cxn ang="0">
                <a:pos x="667" y="0"/>
              </a:cxn>
            </a:cxnLst>
            <a:rect l="0" t="0" r="r" b="b"/>
            <a:pathLst>
              <a:path w="894" h="776">
                <a:moveTo>
                  <a:pt x="667" y="0"/>
                </a:moveTo>
                <a:lnTo>
                  <a:pt x="221" y="3"/>
                </a:lnTo>
                <a:lnTo>
                  <a:pt x="0" y="389"/>
                </a:lnTo>
                <a:lnTo>
                  <a:pt x="224" y="776"/>
                </a:lnTo>
                <a:lnTo>
                  <a:pt x="670" y="776"/>
                </a:lnTo>
                <a:lnTo>
                  <a:pt x="894" y="387"/>
                </a:lnTo>
                <a:lnTo>
                  <a:pt x="667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 flipH="1" flipV="1">
            <a:off x="6278563" y="4810125"/>
            <a:ext cx="307975" cy="523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2" name="Freeform 48"/>
          <p:cNvSpPr>
            <a:spLocks/>
          </p:cNvSpPr>
          <p:nvPr/>
        </p:nvSpPr>
        <p:spPr bwMode="auto">
          <a:xfrm>
            <a:off x="6221413" y="4708525"/>
            <a:ext cx="127000" cy="147638"/>
          </a:xfrm>
          <a:custGeom>
            <a:avLst/>
            <a:gdLst/>
            <a:ahLst/>
            <a:cxnLst>
              <a:cxn ang="0">
                <a:pos x="80" y="51"/>
              </a:cxn>
              <a:cxn ang="0">
                <a:pos x="0" y="0"/>
              </a:cxn>
              <a:cxn ang="0">
                <a:pos x="8" y="93"/>
              </a:cxn>
              <a:cxn ang="0">
                <a:pos x="80" y="51"/>
              </a:cxn>
            </a:cxnLst>
            <a:rect l="0" t="0" r="r" b="b"/>
            <a:pathLst>
              <a:path w="80" h="93">
                <a:moveTo>
                  <a:pt x="80" y="51"/>
                </a:moveTo>
                <a:lnTo>
                  <a:pt x="0" y="0"/>
                </a:lnTo>
                <a:lnTo>
                  <a:pt x="8" y="93"/>
                </a:lnTo>
                <a:lnTo>
                  <a:pt x="80" y="5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3" name="Line 49"/>
          <p:cNvSpPr>
            <a:spLocks noChangeShapeType="1"/>
          </p:cNvSpPr>
          <p:nvPr/>
        </p:nvSpPr>
        <p:spPr bwMode="auto">
          <a:xfrm flipV="1">
            <a:off x="6586538" y="5326063"/>
            <a:ext cx="571500" cy="79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4" name="Freeform 50"/>
          <p:cNvSpPr>
            <a:spLocks/>
          </p:cNvSpPr>
          <p:nvPr/>
        </p:nvSpPr>
        <p:spPr bwMode="auto">
          <a:xfrm>
            <a:off x="7150100" y="5260975"/>
            <a:ext cx="134938" cy="134938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85" y="44"/>
              </a:cxn>
              <a:cxn ang="0">
                <a:pos x="0" y="0"/>
              </a:cxn>
              <a:cxn ang="0">
                <a:pos x="0" y="85"/>
              </a:cxn>
            </a:cxnLst>
            <a:rect l="0" t="0" r="r" b="b"/>
            <a:pathLst>
              <a:path w="85" h="85">
                <a:moveTo>
                  <a:pt x="0" y="85"/>
                </a:moveTo>
                <a:lnTo>
                  <a:pt x="85" y="44"/>
                </a:lnTo>
                <a:lnTo>
                  <a:pt x="0" y="0"/>
                </a:lnTo>
                <a:lnTo>
                  <a:pt x="0" y="8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5" name="Line 51"/>
          <p:cNvSpPr>
            <a:spLocks noChangeShapeType="1"/>
          </p:cNvSpPr>
          <p:nvPr/>
        </p:nvSpPr>
        <p:spPr bwMode="auto">
          <a:xfrm flipH="1">
            <a:off x="6278563" y="5334000"/>
            <a:ext cx="307975" cy="5032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6" name="Freeform 52"/>
          <p:cNvSpPr>
            <a:spLocks/>
          </p:cNvSpPr>
          <p:nvPr/>
        </p:nvSpPr>
        <p:spPr bwMode="auto">
          <a:xfrm>
            <a:off x="6221413" y="5792788"/>
            <a:ext cx="127000" cy="150812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95"/>
              </a:cxn>
              <a:cxn ang="0">
                <a:pos x="80" y="44"/>
              </a:cxn>
              <a:cxn ang="0">
                <a:pos x="8" y="0"/>
              </a:cxn>
            </a:cxnLst>
            <a:rect l="0" t="0" r="r" b="b"/>
            <a:pathLst>
              <a:path w="80" h="95">
                <a:moveTo>
                  <a:pt x="8" y="0"/>
                </a:moveTo>
                <a:lnTo>
                  <a:pt x="0" y="95"/>
                </a:lnTo>
                <a:lnTo>
                  <a:pt x="80" y="44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7" name="Rectangle 53"/>
          <p:cNvSpPr>
            <a:spLocks noChangeArrowheads="1"/>
          </p:cNvSpPr>
          <p:nvPr/>
        </p:nvSpPr>
        <p:spPr bwMode="auto">
          <a:xfrm>
            <a:off x="1371600" y="4319588"/>
            <a:ext cx="1406525" cy="2905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58" name="Rectangle 54"/>
          <p:cNvSpPr>
            <a:spLocks noChangeArrowheads="1"/>
          </p:cNvSpPr>
          <p:nvPr/>
        </p:nvSpPr>
        <p:spPr bwMode="auto">
          <a:xfrm>
            <a:off x="1574800" y="4381500"/>
            <a:ext cx="2714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Pre</a:t>
            </a:r>
            <a:endParaRPr lang="en-US"/>
          </a:p>
        </p:txBody>
      </p:sp>
      <p:sp>
        <p:nvSpPr>
          <p:cNvPr id="47159" name="Rectangle 55"/>
          <p:cNvSpPr>
            <a:spLocks noChangeArrowheads="1"/>
          </p:cNvSpPr>
          <p:nvPr/>
        </p:nvSpPr>
        <p:spPr bwMode="auto">
          <a:xfrm>
            <a:off x="1847850" y="4381500"/>
            <a:ext cx="68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-</a:t>
            </a:r>
            <a:endParaRPr lang="en-US"/>
          </a:p>
        </p:txBody>
      </p:sp>
      <p:sp>
        <p:nvSpPr>
          <p:cNvPr id="47160" name="Rectangle 56"/>
          <p:cNvSpPr>
            <a:spLocks noChangeArrowheads="1"/>
          </p:cNvSpPr>
          <p:nvPr/>
        </p:nvSpPr>
        <p:spPr bwMode="auto">
          <a:xfrm>
            <a:off x="1917700" y="4381500"/>
            <a:ext cx="703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collision</a:t>
            </a:r>
            <a:endParaRPr lang="en-US"/>
          </a:p>
        </p:txBody>
      </p:sp>
      <p:sp>
        <p:nvSpPr>
          <p:cNvPr id="47161" name="Rectangle 57"/>
          <p:cNvSpPr>
            <a:spLocks noChangeArrowheads="1"/>
          </p:cNvSpPr>
          <p:nvPr/>
        </p:nvSpPr>
        <p:spPr bwMode="auto">
          <a:xfrm>
            <a:off x="2581275" y="4381500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47162" name="Rectangle 58"/>
          <p:cNvSpPr>
            <a:spLocks noChangeArrowheads="1"/>
          </p:cNvSpPr>
          <p:nvPr/>
        </p:nvSpPr>
        <p:spPr bwMode="auto">
          <a:xfrm>
            <a:off x="6503988" y="3821113"/>
            <a:ext cx="1258887" cy="334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63" name="Rectangle 59"/>
          <p:cNvSpPr>
            <a:spLocks noChangeArrowheads="1"/>
          </p:cNvSpPr>
          <p:nvPr/>
        </p:nvSpPr>
        <p:spPr bwMode="auto">
          <a:xfrm>
            <a:off x="5957888" y="4308475"/>
            <a:ext cx="1122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Post-collision</a:t>
            </a:r>
            <a:endParaRPr lang="en-US"/>
          </a:p>
        </p:txBody>
      </p:sp>
      <p:sp>
        <p:nvSpPr>
          <p:cNvPr id="47166" name="Rectangle 62"/>
          <p:cNvSpPr>
            <a:spLocks noChangeArrowheads="1"/>
          </p:cNvSpPr>
          <p:nvPr/>
        </p:nvSpPr>
        <p:spPr bwMode="auto">
          <a:xfrm>
            <a:off x="6973888" y="461803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47167" name="Rectangle 63"/>
          <p:cNvSpPr>
            <a:spLocks noChangeArrowheads="1"/>
          </p:cNvSpPr>
          <p:nvPr/>
        </p:nvSpPr>
        <p:spPr bwMode="auto">
          <a:xfrm>
            <a:off x="5040313" y="3429000"/>
            <a:ext cx="2640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(Choose based on random bit 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7672</TotalTime>
  <Words>1192</Words>
  <Application>Microsoft Office PowerPoint</Application>
  <PresentationFormat>On-screen Show (4:3)</PresentationFormat>
  <Paragraphs>668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Default Design</vt:lpstr>
      <vt:lpstr>Clip</vt:lpstr>
      <vt:lpstr>Equation</vt:lpstr>
      <vt:lpstr>Cellular Automata</vt:lpstr>
      <vt:lpstr>CA Components</vt:lpstr>
      <vt:lpstr>Base 2 Binary Numbers</vt:lpstr>
      <vt:lpstr>Wolfram’s Binary Rule Numbers</vt:lpstr>
      <vt:lpstr>Rule 18 Spreadsheet</vt:lpstr>
      <vt:lpstr>Rule 30 Spreadsheet</vt:lpstr>
      <vt:lpstr>Lattice Gas Cellular Automata</vt:lpstr>
      <vt:lpstr>FHP Lattice Gas Cellular Automaton</vt:lpstr>
      <vt:lpstr>Zero net momentum, head-on, 2- and 3-particle collisions</vt:lpstr>
      <vt:lpstr>Unchangeable configurations</vt:lpstr>
      <vt:lpstr>Collision ‘Look up’ Table</vt:lpstr>
      <vt:lpstr>Collision ‘Look up’ Table</vt:lpstr>
      <vt:lpstr>Collision ‘Look up’ Table</vt:lpstr>
      <vt:lpstr>Collision ‘Look up’ Table</vt:lpstr>
      <vt:lpstr>Collision ‘Look up’ Table</vt:lpstr>
      <vt:lpstr>Remappings</vt:lpstr>
      <vt:lpstr>Code</vt:lpstr>
      <vt:lpstr>Matlab Script for Lgapack</vt:lpstr>
      <vt:lpstr>Exercise</vt:lpstr>
      <vt:lpstr>PowerPoint Presentation</vt:lpstr>
      <vt:lpstr>Noise</vt:lpstr>
    </vt:vector>
  </TitlesOfParts>
  <Company>Florida International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Automata and lattice Gas Cellular Automata</dc:title>
  <dc:creator>Mike Sukop</dc:creator>
  <cp:lastModifiedBy>Mike Sukop</cp:lastModifiedBy>
  <cp:revision>51</cp:revision>
  <dcterms:created xsi:type="dcterms:W3CDTF">1999-03-07T05:50:09Z</dcterms:created>
  <dcterms:modified xsi:type="dcterms:W3CDTF">2012-01-26T20:35:32Z</dcterms:modified>
</cp:coreProperties>
</file>