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89" autoAdjust="0"/>
  </p:normalViewPr>
  <p:slideViewPr>
    <p:cSldViewPr>
      <p:cViewPr>
        <p:scale>
          <a:sx n="100" d="100"/>
          <a:sy n="100" d="100"/>
        </p:scale>
        <p:origin x="-210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BE4-94B8-4C13-9EFB-6601A85ED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37E6-D089-4F74-B9E5-727EECBE9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E5F6-729F-457C-875E-A38810D8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1E32-A852-4810-9AF8-EF2A46DD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508D-7D83-41D8-96D0-36366781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CF6B-503D-462D-909B-EB3E925E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8436-6937-405F-8304-AA68AFBF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9FF6-27EE-4DCC-9D3D-1A485A35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5A2B-09B2-440E-8E35-DBB06537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3EE-0485-4700-8C55-60B5DD83B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96A1-AABE-4DBC-943F-144F14EA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5FFA1B-F5D1-4051-B880-B047AA87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Kinetic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smtClean="0"/>
              <a:t>Single molecule momentum change on wall collision: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Time between collisions on 1 wall: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Single molecule </a:t>
            </a:r>
            <a:r>
              <a:rPr lang="en-US" sz="2400" i="1" smtClean="0"/>
              <a:t>x</a:t>
            </a:r>
            <a:r>
              <a:rPr lang="en-US" sz="2400" smtClean="0"/>
              <a:t> force: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</a:t>
            </a:r>
          </a:p>
        </p:txBody>
      </p:sp>
      <p:grpSp>
        <p:nvGrpSpPr>
          <p:cNvPr id="1031" name="Group 11"/>
          <p:cNvGrpSpPr>
            <a:grpSpLocks/>
          </p:cNvGrpSpPr>
          <p:nvPr/>
        </p:nvGrpSpPr>
        <p:grpSpPr bwMode="auto">
          <a:xfrm>
            <a:off x="6019800" y="2362200"/>
            <a:ext cx="2895600" cy="2895600"/>
            <a:chOff x="528" y="1536"/>
            <a:chExt cx="1824" cy="182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528" y="1536"/>
              <a:ext cx="1824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Oval 6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56" y="23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1104" y="230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x</a:t>
              </a:r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528" y="297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1296" y="2880"/>
              <a:ext cx="240" cy="25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 New Roman" pitchFamily="18" charset="0"/>
                </a:rPr>
                <a:t>l</a:t>
              </a:r>
            </a:p>
          </p:txBody>
        </p:sp>
      </p:grp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1143000" y="2133600"/>
          <a:ext cx="4686300" cy="511175"/>
        </p:xfrm>
        <a:graphic>
          <a:graphicData uri="http://schemas.openxmlformats.org/presentationml/2006/ole">
            <p:oleObj spid="_x0000_s1026" name="Equation" r:id="rId3" imgW="2209680" imgH="241200" progId="Equation.3">
              <p:embed/>
            </p:oleObj>
          </a:graphicData>
        </a:graphic>
      </p:graphicFrame>
      <p:graphicFrame>
        <p:nvGraphicFramePr>
          <p:cNvPr id="1027" name="Object 23"/>
          <p:cNvGraphicFramePr>
            <a:graphicFrameLocks noChangeAspect="1"/>
          </p:cNvGraphicFramePr>
          <p:nvPr/>
        </p:nvGraphicFramePr>
        <p:xfrm>
          <a:off x="2667000" y="3524250"/>
          <a:ext cx="1143000" cy="971550"/>
        </p:xfrm>
        <a:graphic>
          <a:graphicData uri="http://schemas.openxmlformats.org/presentationml/2006/ole">
            <p:oleObj spid="_x0000_s1027" name="Equation" r:id="rId4" imgW="507960" imgH="431640" progId="Equation.3">
              <p:embed/>
            </p:oleObj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/>
        </p:nvGraphicFramePr>
        <p:xfrm>
          <a:off x="1905000" y="5307013"/>
          <a:ext cx="2714625" cy="1169987"/>
        </p:xfrm>
        <a:graphic>
          <a:graphicData uri="http://schemas.openxmlformats.org/presentationml/2006/ole">
            <p:oleObj spid="_x0000_s1028" name="Equation" r:id="rId5" imgW="147312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smtClean="0"/>
              <a:t>n molecule </a:t>
            </a:r>
            <a:r>
              <a:rPr lang="en-US" sz="2400" i="1" smtClean="0"/>
              <a:t>x</a:t>
            </a:r>
            <a:r>
              <a:rPr lang="en-US" sz="2400" smtClean="0"/>
              <a:t> force: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2- and 3-D velocity magnitude: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Total force (both directions each axis):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5562600" y="3505200"/>
          <a:ext cx="2286000" cy="571500"/>
        </p:xfrm>
        <a:graphic>
          <a:graphicData uri="http://schemas.openxmlformats.org/presentationml/2006/ole">
            <p:oleObj spid="_x0000_s2050" name="Equation" r:id="rId3" imgW="1015920" imgH="253800" progId="Equation.3">
              <p:embed/>
            </p:oleObj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2109788" y="4824413"/>
          <a:ext cx="2411412" cy="819150"/>
        </p:xfrm>
        <a:graphic>
          <a:graphicData uri="http://schemas.openxmlformats.org/presentationml/2006/ole">
            <p:oleObj spid="_x0000_s2051" name="Equation" r:id="rId4" imgW="1307880" imgH="444240" progId="Equation.3">
              <p:embed/>
            </p:oleObj>
          </a:graphicData>
        </a:graphic>
      </p:graphicFrame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3687763" y="1447800"/>
          <a:ext cx="1617662" cy="1149350"/>
        </p:xfrm>
        <a:graphic>
          <a:graphicData uri="http://schemas.openxmlformats.org/presentationml/2006/ole">
            <p:oleObj spid="_x0000_s2052" name="Equation" r:id="rId5" imgW="876240" imgH="622080" progId="Equation.3">
              <p:embed/>
            </p:oleObj>
          </a:graphicData>
        </a:graphic>
      </p:graphicFrame>
      <p:graphicFrame>
        <p:nvGraphicFramePr>
          <p:cNvPr id="2053" name="Object 17"/>
          <p:cNvGraphicFramePr>
            <a:graphicFrameLocks noChangeAspect="1"/>
          </p:cNvGraphicFramePr>
          <p:nvPr/>
        </p:nvGraphicFramePr>
        <p:xfrm>
          <a:off x="2514600" y="3505200"/>
          <a:ext cx="1657350" cy="571500"/>
        </p:xfrm>
        <a:graphic>
          <a:graphicData uri="http://schemas.openxmlformats.org/presentationml/2006/ole">
            <p:oleObj spid="_x0000_s2053" name="Equation" r:id="rId6" imgW="736560" imgH="253800" progId="Equation.3">
              <p:embed/>
            </p:oleObj>
          </a:graphicData>
        </a:graphic>
      </p:graphicFrame>
      <p:graphicFrame>
        <p:nvGraphicFramePr>
          <p:cNvPr id="2054" name="Object 18"/>
          <p:cNvGraphicFramePr>
            <a:graphicFrameLocks noChangeAspect="1"/>
          </p:cNvGraphicFramePr>
          <p:nvPr/>
        </p:nvGraphicFramePr>
        <p:xfrm>
          <a:off x="5118100" y="4800600"/>
          <a:ext cx="2901950" cy="817563"/>
        </p:xfrm>
        <a:graphic>
          <a:graphicData uri="http://schemas.openxmlformats.org/presentationml/2006/ole">
            <p:oleObj spid="_x0000_s2054" name="Equation" r:id="rId7" imgW="1574640" imgH="444240" progId="Equation.3">
              <p:embed/>
            </p:oleObj>
          </a:graphicData>
        </a:graphic>
      </p:graphicFrame>
      <p:graphicFrame>
        <p:nvGraphicFramePr>
          <p:cNvPr id="2055" name="Object 19"/>
          <p:cNvGraphicFramePr>
            <a:graphicFrameLocks noChangeAspect="1"/>
          </p:cNvGraphicFramePr>
          <p:nvPr/>
        </p:nvGraphicFramePr>
        <p:xfrm>
          <a:off x="3995738" y="5791200"/>
          <a:ext cx="1616075" cy="817563"/>
        </p:xfrm>
        <a:graphic>
          <a:graphicData uri="http://schemas.openxmlformats.org/presentationml/2006/ole">
            <p:oleObj spid="_x0000_s2055" name="Equation" r:id="rId8" imgW="876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pPr eaLnBrk="1" hangingPunct="1"/>
            <a:r>
              <a:rPr lang="en-US" smtClean="0"/>
              <a:t>Pressure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Force on one out of 4 or 6 walls: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RMS velocity: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Force: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Pressure:</a:t>
            </a:r>
          </a:p>
        </p:txBody>
      </p: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5257800" y="2057400"/>
          <a:ext cx="1662113" cy="817563"/>
        </p:xfrm>
        <a:graphic>
          <a:graphicData uri="http://schemas.openxmlformats.org/presentationml/2006/ole">
            <p:oleObj spid="_x0000_s3074" name="Equation" r:id="rId3" imgW="901440" imgH="444240" progId="Equation.3">
              <p:embed/>
            </p:oleObj>
          </a:graphicData>
        </a:graphic>
      </p:graphicFrame>
      <p:graphicFrame>
        <p:nvGraphicFramePr>
          <p:cNvPr id="3075" name="Object 22"/>
          <p:cNvGraphicFramePr>
            <a:graphicFrameLocks noChangeAspect="1"/>
          </p:cNvGraphicFramePr>
          <p:nvPr/>
        </p:nvGraphicFramePr>
        <p:xfrm>
          <a:off x="1828800" y="2057400"/>
          <a:ext cx="1662113" cy="817563"/>
        </p:xfrm>
        <a:graphic>
          <a:graphicData uri="http://schemas.openxmlformats.org/presentationml/2006/ole">
            <p:oleObj spid="_x0000_s3075" name="Equation" r:id="rId4" imgW="901440" imgH="444240" progId="Equation.3">
              <p:embed/>
            </p:oleObj>
          </a:graphicData>
        </a:graphic>
      </p:graphicFrame>
      <p:graphicFrame>
        <p:nvGraphicFramePr>
          <p:cNvPr id="3076" name="Object 23"/>
          <p:cNvGraphicFramePr>
            <a:graphicFrameLocks noChangeAspect="1"/>
          </p:cNvGraphicFramePr>
          <p:nvPr/>
        </p:nvGraphicFramePr>
        <p:xfrm>
          <a:off x="3810000" y="3276600"/>
          <a:ext cx="1490663" cy="781050"/>
        </p:xfrm>
        <a:graphic>
          <a:graphicData uri="http://schemas.openxmlformats.org/presentationml/2006/ole">
            <p:oleObj spid="_x0000_s3076" name="Equation" r:id="rId5" imgW="850680" imgH="444240" progId="Equation.3">
              <p:embed/>
            </p:oleObj>
          </a:graphicData>
        </a:graphic>
      </p:graphicFrame>
      <p:graphicFrame>
        <p:nvGraphicFramePr>
          <p:cNvPr id="3077" name="Object 24"/>
          <p:cNvGraphicFramePr>
            <a:graphicFrameLocks noChangeAspect="1"/>
          </p:cNvGraphicFramePr>
          <p:nvPr/>
        </p:nvGraphicFramePr>
        <p:xfrm>
          <a:off x="5181600" y="4495800"/>
          <a:ext cx="1474788" cy="723900"/>
        </p:xfrm>
        <a:graphic>
          <a:graphicData uri="http://schemas.openxmlformats.org/presentationml/2006/ole">
            <p:oleObj spid="_x0000_s3077" name="Equation" r:id="rId6" imgW="799920" imgH="393480" progId="Equation.3">
              <p:embed/>
            </p:oleObj>
          </a:graphicData>
        </a:graphic>
      </p:graphicFrame>
      <p:graphicFrame>
        <p:nvGraphicFramePr>
          <p:cNvPr id="3078" name="Object 25"/>
          <p:cNvGraphicFramePr>
            <a:graphicFrameLocks noChangeAspect="1"/>
          </p:cNvGraphicFramePr>
          <p:nvPr/>
        </p:nvGraphicFramePr>
        <p:xfrm>
          <a:off x="1828800" y="4572000"/>
          <a:ext cx="1474788" cy="723900"/>
        </p:xfrm>
        <a:graphic>
          <a:graphicData uri="http://schemas.openxmlformats.org/presentationml/2006/ole">
            <p:oleObj spid="_x0000_s3078" name="Equation" r:id="rId7" imgW="799920" imgH="393480" progId="Equation.3">
              <p:embed/>
            </p:oleObj>
          </a:graphicData>
        </a:graphic>
      </p:graphicFrame>
      <p:graphicFrame>
        <p:nvGraphicFramePr>
          <p:cNvPr id="3079" name="Object 26"/>
          <p:cNvGraphicFramePr>
            <a:graphicFrameLocks noChangeAspect="1"/>
          </p:cNvGraphicFramePr>
          <p:nvPr/>
        </p:nvGraphicFramePr>
        <p:xfrm>
          <a:off x="1271588" y="6019800"/>
          <a:ext cx="3417887" cy="723900"/>
        </p:xfrm>
        <a:graphic>
          <a:graphicData uri="http://schemas.openxmlformats.org/presentationml/2006/ole">
            <p:oleObj spid="_x0000_s3079" name="Equation" r:id="rId8" imgW="1854000" imgH="393480" progId="Equation.3">
              <p:embed/>
            </p:oleObj>
          </a:graphicData>
        </a:graphic>
      </p:graphicFrame>
      <p:graphicFrame>
        <p:nvGraphicFramePr>
          <p:cNvPr id="3080" name="Object 27"/>
          <p:cNvGraphicFramePr>
            <a:graphicFrameLocks noChangeAspect="1"/>
          </p:cNvGraphicFramePr>
          <p:nvPr/>
        </p:nvGraphicFramePr>
        <p:xfrm>
          <a:off x="5164138" y="6019800"/>
          <a:ext cx="3065462" cy="723900"/>
        </p:xfrm>
        <a:graphic>
          <a:graphicData uri="http://schemas.openxmlformats.org/presentationml/2006/ole">
            <p:oleObj spid="_x0000_s3080" name="Equation" r:id="rId9" imgW="1663560" imgH="393480" progId="Equation.3">
              <p:embed/>
            </p:oleObj>
          </a:graphicData>
        </a:graphic>
      </p:graphicFrame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1981200" y="106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2D</a:t>
            </a:r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5562600" y="1143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Ideal Gas Law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3733800" y="2286000"/>
          <a:ext cx="1625600" cy="423863"/>
        </p:xfrm>
        <a:graphic>
          <a:graphicData uri="http://schemas.openxmlformats.org/presentationml/2006/ole">
            <p:oleObj spid="_x0000_s4098" name="Equation" r:id="rId3" imgW="927000" imgH="241200" progId="Equation.3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3810000" y="2971800"/>
          <a:ext cx="1390650" cy="750888"/>
        </p:xfrm>
        <a:graphic>
          <a:graphicData uri="http://schemas.openxmlformats.org/presentationml/2006/ole">
            <p:oleObj spid="_x0000_s4099" name="Equation" r:id="rId4" imgW="799920" imgH="431640" progId="Equation.3">
              <p:embed/>
            </p:oleObj>
          </a:graphicData>
        </a:graphic>
      </p:graphicFrame>
      <p:graphicFrame>
        <p:nvGraphicFramePr>
          <p:cNvPr id="4100" name="Object 13"/>
          <p:cNvGraphicFramePr>
            <a:graphicFrameLocks noChangeAspect="1"/>
          </p:cNvGraphicFramePr>
          <p:nvPr/>
        </p:nvGraphicFramePr>
        <p:xfrm>
          <a:off x="3962400" y="3810000"/>
          <a:ext cx="1103313" cy="750888"/>
        </p:xfrm>
        <a:graphic>
          <a:graphicData uri="http://schemas.openxmlformats.org/presentationml/2006/ole">
            <p:oleObj spid="_x0000_s4100" name="Equation" r:id="rId5" imgW="634680" imgH="431640" progId="Equation.3">
              <p:embed/>
            </p:oleObj>
          </a:graphicData>
        </a:graphic>
      </p:graphicFrame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3886200" y="4724400"/>
          <a:ext cx="1412875" cy="750888"/>
        </p:xfrm>
        <a:graphic>
          <a:graphicData uri="http://schemas.openxmlformats.org/presentationml/2006/ole">
            <p:oleObj spid="_x0000_s4101" name="Equation" r:id="rId6" imgW="812520" imgH="431640" progId="Equation.3">
              <p:embed/>
            </p:oleObj>
          </a:graphicData>
        </a:graphic>
      </p:graphicFrame>
      <p:graphicFrame>
        <p:nvGraphicFramePr>
          <p:cNvPr id="4102" name="Object 15"/>
          <p:cNvGraphicFramePr>
            <a:graphicFrameLocks noChangeAspect="1"/>
          </p:cNvGraphicFramePr>
          <p:nvPr/>
        </p:nvGraphicFramePr>
        <p:xfrm>
          <a:off x="6705600" y="4419600"/>
          <a:ext cx="1270000" cy="519113"/>
        </p:xfrm>
        <a:graphic>
          <a:graphicData uri="http://schemas.openxmlformats.org/presentationml/2006/ole">
            <p:oleObj spid="_x0000_s4102" name="Equation" r:id="rId7" imgW="558720" imgH="228600" progId="Equation.3">
              <p:embed/>
            </p:oleObj>
          </a:graphicData>
        </a:graphic>
      </p:graphicFrame>
      <p:graphicFrame>
        <p:nvGraphicFramePr>
          <p:cNvPr id="4103" name="Object 16"/>
          <p:cNvGraphicFramePr>
            <a:graphicFrameLocks noChangeAspect="1"/>
          </p:cNvGraphicFramePr>
          <p:nvPr/>
        </p:nvGraphicFramePr>
        <p:xfrm>
          <a:off x="2971800" y="5715000"/>
          <a:ext cx="3752850" cy="750888"/>
        </p:xfrm>
        <a:graphic>
          <a:graphicData uri="http://schemas.openxmlformats.org/presentationml/2006/ole">
            <p:oleObj spid="_x0000_s4103" name="Equation" r:id="rId8" imgW="2158920" imgH="431640" progId="Equation.3">
              <p:embed/>
            </p:oleObj>
          </a:graphicData>
        </a:graphic>
      </p:graphicFrame>
      <p:graphicFrame>
        <p:nvGraphicFramePr>
          <p:cNvPr id="4104" name="Object 17"/>
          <p:cNvGraphicFramePr>
            <a:graphicFrameLocks noChangeAspect="1"/>
          </p:cNvGraphicFramePr>
          <p:nvPr/>
        </p:nvGraphicFramePr>
        <p:xfrm>
          <a:off x="3886200" y="1295400"/>
          <a:ext cx="1309688" cy="723900"/>
        </p:xfrm>
        <a:graphic>
          <a:graphicData uri="http://schemas.openxmlformats.org/presentationml/2006/ole">
            <p:oleObj spid="_x0000_s4104" name="Equation" r:id="rId9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Maxwell-Boltzmann Distribution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52400" y="1549400"/>
          <a:ext cx="8991600" cy="5240338"/>
        </p:xfrm>
        <a:graphic>
          <a:graphicData uri="http://schemas.openxmlformats.org/presentationml/2006/ole">
            <p:oleObj spid="_x0000_s5122" name="Chart" r:id="rId3" imgW="11795649" imgH="6865838" progId="Excel.Chart.8">
              <p:embed/>
            </p:oleObj>
          </a:graphicData>
        </a:graphic>
      </p:graphicFrame>
      <p:pic>
        <p:nvPicPr>
          <p:cNvPr id="5124" name="Picture 4" descr="f (v) = 4 \pi  (\frac{m}{2 \pi kT})^{3/2} v^2 \exp \left[ \frac{-mv^2}{2kT} \right] \qquad\qquad (10)"/>
          <p:cNvPicPr>
            <a:picLocks noChangeAspect="1" noChangeArrowheads="1"/>
          </p:cNvPicPr>
          <p:nvPr/>
        </p:nvPicPr>
        <p:blipFill>
          <a:blip r:embed="rId4" cstate="print"/>
          <a:srcRect r="27962"/>
          <a:stretch>
            <a:fillRect/>
          </a:stretch>
        </p:blipFill>
        <p:spPr bwMode="auto">
          <a:xfrm>
            <a:off x="2286000" y="990600"/>
            <a:ext cx="43434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Created by webMathemat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057400"/>
            <a:ext cx="3048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D2Q9 Velocity Distribution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981200" y="838200"/>
          <a:ext cx="5083175" cy="862013"/>
        </p:xfrm>
        <a:graphic>
          <a:graphicData uri="http://schemas.openxmlformats.org/presentationml/2006/ole">
            <p:oleObj spid="_x0000_s6146" name="Equation" r:id="rId3" imgW="3009600" imgH="507960" progId="Equation.3">
              <p:embed/>
            </p:oleObj>
          </a:graphicData>
        </a:graphic>
      </p:graphicFrame>
      <p:graphicFrame>
        <p:nvGraphicFramePr>
          <p:cNvPr id="10530" name="Group 290"/>
          <p:cNvGraphicFramePr>
            <a:graphicFrameLocks noGrp="1"/>
          </p:cNvGraphicFramePr>
          <p:nvPr/>
        </p:nvGraphicFramePr>
        <p:xfrm>
          <a:off x="685800" y="1828800"/>
          <a:ext cx="7467600" cy="4572000"/>
        </p:xfrm>
        <a:graphic>
          <a:graphicData uri="http://schemas.openxmlformats.org/drawingml/2006/table">
            <a:tbl>
              <a:tblPr/>
              <a:tblGrid>
                <a:gridCol w="1495425"/>
                <a:gridCol w="1489075"/>
                <a:gridCol w="1498600"/>
                <a:gridCol w="1489075"/>
                <a:gridCol w="14954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|e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r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4: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4: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16" name="AutoShape 291"/>
          <p:cNvSpPr>
            <a:spLocks/>
          </p:cNvSpPr>
          <p:nvPr/>
        </p:nvSpPr>
        <p:spPr bwMode="auto">
          <a:xfrm>
            <a:off x="6477000" y="27432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utoShape 292"/>
          <p:cNvSpPr>
            <a:spLocks/>
          </p:cNvSpPr>
          <p:nvPr/>
        </p:nvSpPr>
        <p:spPr bwMode="auto">
          <a:xfrm>
            <a:off x="6477000" y="45720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D2Q9 Velocity Distribution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85800" y="1509713"/>
          <a:ext cx="7688263" cy="5256212"/>
        </p:xfrm>
        <a:graphic>
          <a:graphicData uri="http://schemas.openxmlformats.org/presentationml/2006/ole">
            <p:oleObj spid="_x0000_s7170" name="Worksheet" r:id="rId3" imgW="8671394" imgH="5928360" progId="Excel.Sheet.8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992313" y="914400"/>
          <a:ext cx="5083175" cy="862013"/>
        </p:xfrm>
        <a:graphic>
          <a:graphicData uri="http://schemas.openxmlformats.org/presentationml/2006/ole">
            <p:oleObj spid="_x0000_s7171" name="Equation" r:id="rId4" imgW="3009600" imgH="507960" progId="Equation.3">
              <p:embed/>
            </p:oleObj>
          </a:graphicData>
        </a:graphic>
      </p:graphicFrame>
      <p:graphicFrame>
        <p:nvGraphicFramePr>
          <p:cNvPr id="11343" name="Group 79"/>
          <p:cNvGraphicFramePr>
            <a:graphicFrameLocks noGrp="1"/>
          </p:cNvGraphicFramePr>
          <p:nvPr/>
        </p:nvGraphicFramePr>
        <p:xfrm>
          <a:off x="1828800" y="2819400"/>
          <a:ext cx="2590800" cy="2371727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D2Q9 LBM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24000" y="2057400"/>
          <a:ext cx="5943600" cy="1258888"/>
        </p:xfrm>
        <a:graphic>
          <a:graphicData uri="http://schemas.openxmlformats.org/presentationml/2006/ole">
            <p:oleObj spid="_x0000_s8194" name="Equation" r:id="rId3" imgW="1854000" imgH="39348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ph type="body" idx="1"/>
          </p:nvPr>
        </p:nvGraphicFramePr>
        <p:xfrm>
          <a:off x="1908175" y="3962400"/>
          <a:ext cx="5035550" cy="1458913"/>
        </p:xfrm>
        <a:graphic>
          <a:graphicData uri="http://schemas.openxmlformats.org/presentationml/2006/ole">
            <p:oleObj spid="_x0000_s8195" name="Equation" r:id="rId4" imgW="1358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153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Symbol</vt:lpstr>
      <vt:lpstr>Default Design</vt:lpstr>
      <vt:lpstr>Microsoft Equation 3.0</vt:lpstr>
      <vt:lpstr>Microsoft Excel Chart</vt:lpstr>
      <vt:lpstr>Microsoft Excel Worksheet</vt:lpstr>
      <vt:lpstr>Kinetic Theory</vt:lpstr>
      <vt:lpstr>Pressure</vt:lpstr>
      <vt:lpstr>Pressure</vt:lpstr>
      <vt:lpstr>Pressure</vt:lpstr>
      <vt:lpstr>Ideal Gas Law</vt:lpstr>
      <vt:lpstr>Maxwell-Boltzmann Distribution</vt:lpstr>
      <vt:lpstr>D2Q9 Velocity Distribution</vt:lpstr>
      <vt:lpstr>D2Q9 Velocity Distribution</vt:lpstr>
      <vt:lpstr>D2Q9 LBM</vt:lpstr>
    </vt:vector>
  </TitlesOfParts>
  <Company>FIU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Theory</dc:title>
  <dc:creator>Mike Sukop</dc:creator>
  <cp:lastModifiedBy>Mike Sukop</cp:lastModifiedBy>
  <cp:revision>16</cp:revision>
  <dcterms:created xsi:type="dcterms:W3CDTF">2006-09-16T03:29:49Z</dcterms:created>
  <dcterms:modified xsi:type="dcterms:W3CDTF">2010-02-08T16:28:56Z</dcterms:modified>
</cp:coreProperties>
</file>