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71" r:id="rId13"/>
    <p:sldId id="269" r:id="rId14"/>
    <p:sldId id="266" r:id="rId15"/>
    <p:sldId id="270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89C6F2-73FE-4B7C-B1F8-408B3D40320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458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A9B7B74-2B69-4886-9AC2-D8797EC471C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A25BCE-0765-43F7-B164-5540D5EA9FAF}" type="slidenum">
              <a:rPr lang="en-US"/>
              <a:pPr/>
              <a:t>12</a:t>
            </a:fld>
            <a:endParaRPr lang="en-US"/>
          </a:p>
        </p:txBody>
      </p:sp>
      <p:sp>
        <p:nvSpPr>
          <p:cNvPr id="256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Slide e and f with the pictures…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3489EA-DB90-4240-83E8-BD9AAB0B7F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37E53B-68D0-4875-90B5-787C3F6D64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D3794A-1063-4503-B0EE-8C3349E8FB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2CF577-C5D8-4B43-BD9A-6A5DEAED4E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863041-9696-4AC1-8D24-253344BE80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C7E52-92F3-4392-85A4-7082E7DB41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4DCED7-A9F2-4813-8BBC-8D68D7A4C0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50AE44-D028-4A36-8EB0-B4B8C19F94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87BD18-F115-4AD2-B722-6C866F0FD3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3D3307-5BE1-469A-AAB4-3236AE3B87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3E84B2-A9A7-4A46-B91F-2B8BFAE481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C3E022D-8728-4A4F-AF7B-0CB19357321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png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Basic Boltzmann Gas Concepts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/>
              <a:t>Boltzmann Equation</a:t>
            </a:r>
          </a:p>
        </p:txBody>
      </p:sp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990600" y="1243013"/>
          <a:ext cx="7494588" cy="1500187"/>
        </p:xfrm>
        <a:graphic>
          <a:graphicData uri="http://schemas.openxmlformats.org/presentationml/2006/ole">
            <p:oleObj spid="_x0000_s11267" name="Equation" r:id="rId3" imgW="4444920" imgH="888840" progId="Equation.3">
              <p:embed/>
            </p:oleObj>
          </a:graphicData>
        </a:graphic>
      </p:graphicFrame>
      <p:graphicFrame>
        <p:nvGraphicFramePr>
          <p:cNvPr id="11268" name="Object 4"/>
          <p:cNvGraphicFramePr>
            <a:graphicFrameLocks noChangeAspect="1"/>
          </p:cNvGraphicFramePr>
          <p:nvPr>
            <p:ph idx="1"/>
          </p:nvPr>
        </p:nvGraphicFramePr>
        <p:xfrm>
          <a:off x="1600200" y="3235325"/>
          <a:ext cx="5719763" cy="1714500"/>
        </p:xfrm>
        <a:graphic>
          <a:graphicData uri="http://schemas.openxmlformats.org/presentationml/2006/ole">
            <p:oleObj spid="_x0000_s11268" name="Equation" r:id="rId4" imgW="2374560" imgH="863280" progId="Equation.3">
              <p:embed/>
            </p:oleObj>
          </a:graphicData>
        </a:graphic>
      </p:graphicFrame>
      <p:sp>
        <p:nvSpPr>
          <p:cNvPr id="11271" name="Oval 7"/>
          <p:cNvSpPr>
            <a:spLocks noChangeArrowheads="1"/>
          </p:cNvSpPr>
          <p:nvPr/>
        </p:nvSpPr>
        <p:spPr bwMode="auto">
          <a:xfrm>
            <a:off x="6019800" y="3124200"/>
            <a:ext cx="1295400" cy="1203325"/>
          </a:xfrm>
          <a:prstGeom prst="ellipse">
            <a:avLst/>
          </a:prstGeom>
          <a:noFill/>
          <a:ln w="12700">
            <a:solidFill>
              <a:srgbClr val="0000FF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 flipH="1">
            <a:off x="6400800" y="4343400"/>
            <a:ext cx="533400" cy="1219200"/>
          </a:xfrm>
          <a:prstGeom prst="line">
            <a:avLst/>
          </a:prstGeom>
          <a:noFill/>
          <a:ln w="12700">
            <a:solidFill>
              <a:srgbClr val="0000FF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5562600" y="5715000"/>
            <a:ext cx="1828800" cy="701675"/>
          </a:xfrm>
          <a:prstGeom prst="rect">
            <a:avLst/>
          </a:prstGeom>
          <a:noFill/>
          <a:ln w="12700">
            <a:noFill/>
            <a:prstDash val="dash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Time rate of change of f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609600" y="5791200"/>
            <a:ext cx="2514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Hirschfelder, Curtiss, and Bird, 1954. Molecular Theory of Gases and Liquids, John Wiley and Sons, Inc. New York.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Lattice Boltzmann Model</a:t>
            </a:r>
          </a:p>
        </p:txBody>
      </p:sp>
      <p:grpSp>
        <p:nvGrpSpPr>
          <p:cNvPr id="13333" name="Group 21"/>
          <p:cNvGrpSpPr>
            <a:grpSpLocks/>
          </p:cNvGrpSpPr>
          <p:nvPr/>
        </p:nvGrpSpPr>
        <p:grpSpPr bwMode="auto">
          <a:xfrm>
            <a:off x="457200" y="2133600"/>
            <a:ext cx="3048000" cy="2667000"/>
            <a:chOff x="0" y="864"/>
            <a:chExt cx="1920" cy="1680"/>
          </a:xfrm>
        </p:grpSpPr>
        <p:grpSp>
          <p:nvGrpSpPr>
            <p:cNvPr id="13334" name="Group 22"/>
            <p:cNvGrpSpPr>
              <a:grpSpLocks/>
            </p:cNvGrpSpPr>
            <p:nvPr/>
          </p:nvGrpSpPr>
          <p:grpSpPr bwMode="auto">
            <a:xfrm>
              <a:off x="0" y="864"/>
              <a:ext cx="1920" cy="1680"/>
              <a:chOff x="0" y="864"/>
              <a:chExt cx="1920" cy="1680"/>
            </a:xfrm>
          </p:grpSpPr>
          <p:sp>
            <p:nvSpPr>
              <p:cNvPr id="13335" name="AutoShape 23"/>
              <p:cNvSpPr>
                <a:spLocks noChangeAspect="1" noChangeArrowheads="1"/>
              </p:cNvSpPr>
              <p:nvPr/>
            </p:nvSpPr>
            <p:spPr bwMode="auto">
              <a:xfrm>
                <a:off x="0" y="864"/>
                <a:ext cx="1920" cy="1661"/>
              </a:xfrm>
              <a:prstGeom prst="hexagon">
                <a:avLst>
                  <a:gd name="adj" fmla="val 28898"/>
                  <a:gd name="vf" fmla="val 115470"/>
                </a:avLst>
              </a:prstGeom>
              <a:noFill/>
              <a:ln w="57150">
                <a:solidFill>
                  <a:srgbClr val="00FF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6" name="Line 24"/>
              <p:cNvSpPr>
                <a:spLocks noChangeAspect="1" noChangeShapeType="1"/>
              </p:cNvSpPr>
              <p:nvPr/>
            </p:nvSpPr>
            <p:spPr bwMode="auto">
              <a:xfrm flipH="1">
                <a:off x="480" y="1704"/>
                <a:ext cx="480" cy="84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7" name="Line 25"/>
              <p:cNvSpPr>
                <a:spLocks noChangeAspect="1" noChangeShapeType="1"/>
              </p:cNvSpPr>
              <p:nvPr/>
            </p:nvSpPr>
            <p:spPr bwMode="auto">
              <a:xfrm rot="-10800000">
                <a:off x="480" y="864"/>
                <a:ext cx="480" cy="84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8" name="Line 26"/>
              <p:cNvSpPr>
                <a:spLocks noChangeAspect="1" noChangeShapeType="1"/>
              </p:cNvSpPr>
              <p:nvPr/>
            </p:nvSpPr>
            <p:spPr bwMode="auto">
              <a:xfrm rot="10800000" flipH="1">
                <a:off x="960" y="864"/>
                <a:ext cx="480" cy="84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9" name="Line 27"/>
              <p:cNvSpPr>
                <a:spLocks noChangeAspect="1" noChangeShapeType="1"/>
              </p:cNvSpPr>
              <p:nvPr/>
            </p:nvSpPr>
            <p:spPr bwMode="auto">
              <a:xfrm>
                <a:off x="960" y="1704"/>
                <a:ext cx="480" cy="84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0" name="Line 28"/>
              <p:cNvSpPr>
                <a:spLocks noChangeAspect="1" noChangeShapeType="1"/>
              </p:cNvSpPr>
              <p:nvPr/>
            </p:nvSpPr>
            <p:spPr bwMode="auto">
              <a:xfrm rot="3615307" flipH="1">
                <a:off x="240" y="1284"/>
                <a:ext cx="480" cy="84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1" name="Line 29"/>
              <p:cNvSpPr>
                <a:spLocks noChangeAspect="1" noChangeShapeType="1"/>
              </p:cNvSpPr>
              <p:nvPr/>
            </p:nvSpPr>
            <p:spPr bwMode="auto">
              <a:xfrm rot="-3615307">
                <a:off x="1200" y="1284"/>
                <a:ext cx="480" cy="84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342" name="Text Box 30"/>
            <p:cNvSpPr txBox="1">
              <a:spLocks noChangeAspect="1" noChangeArrowheads="1"/>
            </p:cNvSpPr>
            <p:nvPr/>
          </p:nvSpPr>
          <p:spPr bwMode="auto">
            <a:xfrm>
              <a:off x="1008" y="960"/>
              <a:ext cx="300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2000" b="1">
                  <a:solidFill>
                    <a:srgbClr val="FF0000"/>
                  </a:solidFill>
                  <a:latin typeface="Times New Roman" pitchFamily="18" charset="0"/>
                </a:rPr>
                <a:t>e</a:t>
              </a:r>
              <a:r>
                <a:rPr lang="en-US" sz="2000" baseline="-25000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  <a:endParaRPr lang="en-US" sz="200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13343" name="Text Box 31"/>
            <p:cNvSpPr txBox="1">
              <a:spLocks noChangeAspect="1" noChangeArrowheads="1"/>
            </p:cNvSpPr>
            <p:nvPr/>
          </p:nvSpPr>
          <p:spPr bwMode="auto">
            <a:xfrm>
              <a:off x="300" y="1704"/>
              <a:ext cx="300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2000" b="1">
                  <a:solidFill>
                    <a:srgbClr val="FF0000"/>
                  </a:solidFill>
                  <a:latin typeface="Times New Roman" pitchFamily="18" charset="0"/>
                </a:rPr>
                <a:t>e</a:t>
              </a:r>
              <a:r>
                <a:rPr lang="en-US" sz="2000" baseline="-25000">
                  <a:solidFill>
                    <a:srgbClr val="FF0000"/>
                  </a:solidFill>
                  <a:latin typeface="Times New Roman" pitchFamily="18" charset="0"/>
                </a:rPr>
                <a:t>3</a:t>
              </a:r>
              <a:endParaRPr lang="en-US" sz="200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13344" name="Text Box 32"/>
            <p:cNvSpPr txBox="1">
              <a:spLocks noChangeAspect="1" noChangeArrowheads="1"/>
            </p:cNvSpPr>
            <p:nvPr/>
          </p:nvSpPr>
          <p:spPr bwMode="auto">
            <a:xfrm>
              <a:off x="480" y="1104"/>
              <a:ext cx="300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2000" b="1">
                  <a:solidFill>
                    <a:srgbClr val="FF0000"/>
                  </a:solidFill>
                  <a:latin typeface="Times New Roman" pitchFamily="18" charset="0"/>
                </a:rPr>
                <a:t>e</a:t>
              </a:r>
              <a:r>
                <a:rPr lang="en-US" sz="2000" baseline="-25000">
                  <a:solidFill>
                    <a:srgbClr val="FF0000"/>
                  </a:solidFill>
                  <a:latin typeface="Times New Roman" pitchFamily="18" charset="0"/>
                </a:rPr>
                <a:t>2</a:t>
              </a:r>
              <a:endParaRPr lang="en-US" sz="200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13345" name="Text Box 33"/>
            <p:cNvSpPr txBox="1">
              <a:spLocks noChangeAspect="1" noChangeArrowheads="1"/>
            </p:cNvSpPr>
            <p:nvPr/>
          </p:nvSpPr>
          <p:spPr bwMode="auto">
            <a:xfrm>
              <a:off x="1260" y="2064"/>
              <a:ext cx="300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2000" b="1">
                  <a:solidFill>
                    <a:srgbClr val="FF0000"/>
                  </a:solidFill>
                  <a:latin typeface="Times New Roman" pitchFamily="18" charset="0"/>
                </a:rPr>
                <a:t>e</a:t>
              </a:r>
              <a:r>
                <a:rPr lang="en-US" sz="2000" baseline="-25000">
                  <a:solidFill>
                    <a:srgbClr val="FF0000"/>
                  </a:solidFill>
                  <a:latin typeface="Times New Roman" pitchFamily="18" charset="0"/>
                </a:rPr>
                <a:t>5</a:t>
              </a:r>
              <a:endParaRPr lang="en-US" sz="200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13346" name="Text Box 34"/>
            <p:cNvSpPr txBox="1">
              <a:spLocks noChangeAspect="1" noChangeArrowheads="1"/>
            </p:cNvSpPr>
            <p:nvPr/>
          </p:nvSpPr>
          <p:spPr bwMode="auto">
            <a:xfrm>
              <a:off x="1488" y="1392"/>
              <a:ext cx="300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2000" b="1">
                  <a:solidFill>
                    <a:srgbClr val="FF0000"/>
                  </a:solidFill>
                  <a:latin typeface="Times New Roman" pitchFamily="18" charset="0"/>
                </a:rPr>
                <a:t>e</a:t>
              </a:r>
              <a:r>
                <a:rPr lang="en-US" sz="2000" baseline="-25000">
                  <a:solidFill>
                    <a:srgbClr val="FF0000"/>
                  </a:solidFill>
                  <a:latin typeface="Times New Roman" pitchFamily="18" charset="0"/>
                </a:rPr>
                <a:t>6</a:t>
              </a:r>
              <a:endParaRPr lang="en-US" sz="200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13347" name="Text Box 35"/>
            <p:cNvSpPr txBox="1">
              <a:spLocks noChangeAspect="1" noChangeArrowheads="1"/>
            </p:cNvSpPr>
            <p:nvPr/>
          </p:nvSpPr>
          <p:spPr bwMode="auto">
            <a:xfrm>
              <a:off x="660" y="2184"/>
              <a:ext cx="300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2000" b="1">
                  <a:solidFill>
                    <a:srgbClr val="FF0000"/>
                  </a:solidFill>
                  <a:latin typeface="Times New Roman" pitchFamily="18" charset="0"/>
                </a:rPr>
                <a:t>e</a:t>
              </a:r>
              <a:r>
                <a:rPr lang="en-US" sz="2000" baseline="-25000">
                  <a:solidFill>
                    <a:srgbClr val="FF0000"/>
                  </a:solidFill>
                  <a:latin typeface="Times New Roman" pitchFamily="18" charset="0"/>
                </a:rPr>
                <a:t>4</a:t>
              </a:r>
              <a:endParaRPr lang="en-US" sz="200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13354" name="Text Box 42"/>
          <p:cNvSpPr txBox="1">
            <a:spLocks noChangeAspect="1" noChangeArrowheads="1"/>
          </p:cNvSpPr>
          <p:nvPr/>
        </p:nvSpPr>
        <p:spPr bwMode="auto">
          <a:xfrm>
            <a:off x="2971800" y="1295400"/>
            <a:ext cx="2611438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300" b="1"/>
              <a:t>Unit Vectors e</a:t>
            </a:r>
            <a:r>
              <a:rPr lang="en-US" sz="1300" b="1" baseline="-25000"/>
              <a:t>a</a:t>
            </a:r>
          </a:p>
        </p:txBody>
      </p:sp>
      <p:sp>
        <p:nvSpPr>
          <p:cNvPr id="13364" name="Text Box 52"/>
          <p:cNvSpPr txBox="1">
            <a:spLocks noChangeArrowheads="1"/>
          </p:cNvSpPr>
          <p:nvPr/>
        </p:nvSpPr>
        <p:spPr bwMode="auto">
          <a:xfrm>
            <a:off x="533400" y="5348288"/>
            <a:ext cx="2819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FHP</a:t>
            </a:r>
          </a:p>
        </p:txBody>
      </p:sp>
      <p:sp>
        <p:nvSpPr>
          <p:cNvPr id="13365" name="Text Box 53"/>
          <p:cNvSpPr txBox="1">
            <a:spLocks noChangeArrowheads="1"/>
          </p:cNvSpPr>
          <p:nvPr/>
        </p:nvSpPr>
        <p:spPr bwMode="auto">
          <a:xfrm>
            <a:off x="5105400" y="5257800"/>
            <a:ext cx="281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D2Q9</a:t>
            </a:r>
          </a:p>
        </p:txBody>
      </p:sp>
      <p:pic>
        <p:nvPicPr>
          <p:cNvPr id="13366" name="Picture 54" descr="f1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 l="6482" r="47223"/>
          <a:stretch>
            <a:fillRect/>
          </a:stretch>
        </p:blipFill>
        <p:spPr>
          <a:xfrm>
            <a:off x="4953000" y="1524000"/>
            <a:ext cx="3810000" cy="3798888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FIU_Bar_Abbr_Fad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571500"/>
          </a:xfrm>
          <a:prstGeom prst="rect">
            <a:avLst/>
          </a:prstGeom>
          <a:noFill/>
        </p:spPr>
      </p:pic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905000" y="0"/>
            <a:ext cx="6400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D3B875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00286A"/>
                </a:solidFill>
              </a:rPr>
              <a:t>LBM Basics I</a:t>
            </a:r>
          </a:p>
        </p:txBody>
      </p:sp>
      <p:grpSp>
        <p:nvGrpSpPr>
          <p:cNvPr id="23556" name="Group 4"/>
          <p:cNvGrpSpPr>
            <a:grpSpLocks/>
          </p:cNvGrpSpPr>
          <p:nvPr/>
        </p:nvGrpSpPr>
        <p:grpSpPr bwMode="auto">
          <a:xfrm>
            <a:off x="1524000" y="3810000"/>
            <a:ext cx="3657600" cy="1752600"/>
            <a:chOff x="1344" y="2400"/>
            <a:chExt cx="2304" cy="1104"/>
          </a:xfrm>
        </p:grpSpPr>
        <p:grpSp>
          <p:nvGrpSpPr>
            <p:cNvPr id="23557" name="Group 5"/>
            <p:cNvGrpSpPr>
              <a:grpSpLocks/>
            </p:cNvGrpSpPr>
            <p:nvPr/>
          </p:nvGrpSpPr>
          <p:grpSpPr bwMode="auto">
            <a:xfrm>
              <a:off x="1344" y="2400"/>
              <a:ext cx="2304" cy="1104"/>
              <a:chOff x="1344" y="2400"/>
              <a:chExt cx="2304" cy="1104"/>
            </a:xfrm>
          </p:grpSpPr>
          <p:sp>
            <p:nvSpPr>
              <p:cNvPr id="23558" name="Line 6"/>
              <p:cNvSpPr>
                <a:spLocks noChangeShapeType="1"/>
              </p:cNvSpPr>
              <p:nvPr/>
            </p:nvSpPr>
            <p:spPr bwMode="auto">
              <a:xfrm>
                <a:off x="1344" y="2736"/>
                <a:ext cx="2304" cy="0"/>
              </a:xfrm>
              <a:prstGeom prst="line">
                <a:avLst/>
              </a:prstGeom>
              <a:noFill/>
              <a:ln w="9525">
                <a:solidFill>
                  <a:srgbClr val="CC99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59" name="Line 7"/>
              <p:cNvSpPr>
                <a:spLocks noChangeShapeType="1"/>
              </p:cNvSpPr>
              <p:nvPr/>
            </p:nvSpPr>
            <p:spPr bwMode="auto">
              <a:xfrm>
                <a:off x="1344" y="3120"/>
                <a:ext cx="2304" cy="0"/>
              </a:xfrm>
              <a:prstGeom prst="line">
                <a:avLst/>
              </a:prstGeom>
              <a:noFill/>
              <a:ln w="9525">
                <a:solidFill>
                  <a:srgbClr val="CC99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60" name="Line 8"/>
              <p:cNvSpPr>
                <a:spLocks noChangeShapeType="1"/>
              </p:cNvSpPr>
              <p:nvPr/>
            </p:nvSpPr>
            <p:spPr bwMode="auto">
              <a:xfrm>
                <a:off x="1344" y="2928"/>
                <a:ext cx="2304" cy="0"/>
              </a:xfrm>
              <a:prstGeom prst="line">
                <a:avLst/>
              </a:prstGeom>
              <a:noFill/>
              <a:ln w="9525">
                <a:solidFill>
                  <a:srgbClr val="CC99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61" name="Line 9"/>
              <p:cNvSpPr>
                <a:spLocks noChangeShapeType="1"/>
              </p:cNvSpPr>
              <p:nvPr/>
            </p:nvSpPr>
            <p:spPr bwMode="auto">
              <a:xfrm>
                <a:off x="1344" y="3312"/>
                <a:ext cx="2304" cy="0"/>
              </a:xfrm>
              <a:prstGeom prst="line">
                <a:avLst/>
              </a:prstGeom>
              <a:noFill/>
              <a:ln w="9525">
                <a:solidFill>
                  <a:srgbClr val="CC99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62" name="Line 10"/>
              <p:cNvSpPr>
                <a:spLocks noChangeShapeType="1"/>
              </p:cNvSpPr>
              <p:nvPr/>
            </p:nvSpPr>
            <p:spPr bwMode="auto">
              <a:xfrm flipV="1">
                <a:off x="1920" y="2400"/>
                <a:ext cx="0" cy="1104"/>
              </a:xfrm>
              <a:prstGeom prst="line">
                <a:avLst/>
              </a:prstGeom>
              <a:noFill/>
              <a:ln w="9525">
                <a:solidFill>
                  <a:srgbClr val="CC99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63" name="Line 11"/>
              <p:cNvSpPr>
                <a:spLocks noChangeShapeType="1"/>
              </p:cNvSpPr>
              <p:nvPr/>
            </p:nvSpPr>
            <p:spPr bwMode="auto">
              <a:xfrm flipV="1">
                <a:off x="2112" y="2400"/>
                <a:ext cx="0" cy="1104"/>
              </a:xfrm>
              <a:prstGeom prst="line">
                <a:avLst/>
              </a:prstGeom>
              <a:noFill/>
              <a:ln w="9525">
                <a:solidFill>
                  <a:srgbClr val="CC99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64" name="Line 12"/>
              <p:cNvSpPr>
                <a:spLocks noChangeShapeType="1"/>
              </p:cNvSpPr>
              <p:nvPr/>
            </p:nvSpPr>
            <p:spPr bwMode="auto">
              <a:xfrm flipV="1">
                <a:off x="2304" y="2400"/>
                <a:ext cx="0" cy="1104"/>
              </a:xfrm>
              <a:prstGeom prst="line">
                <a:avLst/>
              </a:prstGeom>
              <a:noFill/>
              <a:ln w="9525">
                <a:solidFill>
                  <a:srgbClr val="CC99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65" name="Line 13"/>
              <p:cNvSpPr>
                <a:spLocks noChangeShapeType="1"/>
              </p:cNvSpPr>
              <p:nvPr/>
            </p:nvSpPr>
            <p:spPr bwMode="auto">
              <a:xfrm flipV="1">
                <a:off x="2496" y="2400"/>
                <a:ext cx="0" cy="1104"/>
              </a:xfrm>
              <a:prstGeom prst="line">
                <a:avLst/>
              </a:prstGeom>
              <a:noFill/>
              <a:ln w="9525">
                <a:solidFill>
                  <a:srgbClr val="CC99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66" name="Line 14"/>
              <p:cNvSpPr>
                <a:spLocks noChangeShapeType="1"/>
              </p:cNvSpPr>
              <p:nvPr/>
            </p:nvSpPr>
            <p:spPr bwMode="auto">
              <a:xfrm flipV="1">
                <a:off x="2688" y="2400"/>
                <a:ext cx="0" cy="1104"/>
              </a:xfrm>
              <a:prstGeom prst="line">
                <a:avLst/>
              </a:prstGeom>
              <a:noFill/>
              <a:ln w="9525">
                <a:solidFill>
                  <a:srgbClr val="CC99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67" name="Line 15"/>
              <p:cNvSpPr>
                <a:spLocks noChangeShapeType="1"/>
              </p:cNvSpPr>
              <p:nvPr/>
            </p:nvSpPr>
            <p:spPr bwMode="auto">
              <a:xfrm flipV="1">
                <a:off x="2880" y="2400"/>
                <a:ext cx="0" cy="1104"/>
              </a:xfrm>
              <a:prstGeom prst="line">
                <a:avLst/>
              </a:prstGeom>
              <a:noFill/>
              <a:ln w="9525">
                <a:solidFill>
                  <a:srgbClr val="CC99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68" name="Line 16"/>
              <p:cNvSpPr>
                <a:spLocks noChangeShapeType="1"/>
              </p:cNvSpPr>
              <p:nvPr/>
            </p:nvSpPr>
            <p:spPr bwMode="auto">
              <a:xfrm flipV="1">
                <a:off x="3072" y="2400"/>
                <a:ext cx="0" cy="1104"/>
              </a:xfrm>
              <a:prstGeom prst="line">
                <a:avLst/>
              </a:prstGeom>
              <a:noFill/>
              <a:ln w="9525">
                <a:solidFill>
                  <a:srgbClr val="CC99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69" name="Line 17"/>
              <p:cNvSpPr>
                <a:spLocks noChangeShapeType="1"/>
              </p:cNvSpPr>
              <p:nvPr/>
            </p:nvSpPr>
            <p:spPr bwMode="auto">
              <a:xfrm flipV="1">
                <a:off x="3264" y="2400"/>
                <a:ext cx="0" cy="1104"/>
              </a:xfrm>
              <a:prstGeom prst="line">
                <a:avLst/>
              </a:prstGeom>
              <a:noFill/>
              <a:ln w="9525">
                <a:solidFill>
                  <a:srgbClr val="CC99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0" name="Line 18"/>
              <p:cNvSpPr>
                <a:spLocks noChangeShapeType="1"/>
              </p:cNvSpPr>
              <p:nvPr/>
            </p:nvSpPr>
            <p:spPr bwMode="auto">
              <a:xfrm flipV="1">
                <a:off x="3456" y="2400"/>
                <a:ext cx="0" cy="1104"/>
              </a:xfrm>
              <a:prstGeom prst="line">
                <a:avLst/>
              </a:prstGeom>
              <a:noFill/>
              <a:ln w="9525">
                <a:solidFill>
                  <a:srgbClr val="CC99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1" name="Line 19"/>
              <p:cNvSpPr>
                <a:spLocks noChangeShapeType="1"/>
              </p:cNvSpPr>
              <p:nvPr/>
            </p:nvSpPr>
            <p:spPr bwMode="auto">
              <a:xfrm flipV="1">
                <a:off x="1536" y="2400"/>
                <a:ext cx="0" cy="1104"/>
              </a:xfrm>
              <a:prstGeom prst="line">
                <a:avLst/>
              </a:prstGeom>
              <a:noFill/>
              <a:ln w="9525">
                <a:solidFill>
                  <a:srgbClr val="CC99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2" name="Line 20"/>
              <p:cNvSpPr>
                <a:spLocks noChangeShapeType="1"/>
              </p:cNvSpPr>
              <p:nvPr/>
            </p:nvSpPr>
            <p:spPr bwMode="auto">
              <a:xfrm flipV="1">
                <a:off x="1728" y="2400"/>
                <a:ext cx="0" cy="1104"/>
              </a:xfrm>
              <a:prstGeom prst="line">
                <a:avLst/>
              </a:prstGeom>
              <a:noFill/>
              <a:ln w="9525">
                <a:solidFill>
                  <a:srgbClr val="CC99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3" name="Line 21"/>
              <p:cNvSpPr>
                <a:spLocks noChangeShapeType="1"/>
              </p:cNvSpPr>
              <p:nvPr/>
            </p:nvSpPr>
            <p:spPr bwMode="auto">
              <a:xfrm>
                <a:off x="1344" y="2544"/>
                <a:ext cx="2304" cy="0"/>
              </a:xfrm>
              <a:prstGeom prst="line">
                <a:avLst/>
              </a:prstGeom>
              <a:noFill/>
              <a:ln w="9525">
                <a:solidFill>
                  <a:srgbClr val="CC99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4" name="Oval 22"/>
              <p:cNvSpPr>
                <a:spLocks noChangeArrowheads="1"/>
              </p:cNvSpPr>
              <p:nvPr/>
            </p:nvSpPr>
            <p:spPr bwMode="auto">
              <a:xfrm>
                <a:off x="1511" y="2518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5" name="Oval 23"/>
              <p:cNvSpPr>
                <a:spLocks noChangeArrowheads="1"/>
              </p:cNvSpPr>
              <p:nvPr/>
            </p:nvSpPr>
            <p:spPr bwMode="auto">
              <a:xfrm>
                <a:off x="1704" y="252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6" name="Oval 24"/>
              <p:cNvSpPr>
                <a:spLocks noChangeArrowheads="1"/>
              </p:cNvSpPr>
              <p:nvPr/>
            </p:nvSpPr>
            <p:spPr bwMode="auto">
              <a:xfrm>
                <a:off x="1512" y="271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7" name="Oval 25"/>
              <p:cNvSpPr>
                <a:spLocks noChangeArrowheads="1"/>
              </p:cNvSpPr>
              <p:nvPr/>
            </p:nvSpPr>
            <p:spPr bwMode="auto">
              <a:xfrm>
                <a:off x="1705" y="2712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8" name="Oval 26"/>
              <p:cNvSpPr>
                <a:spLocks noChangeArrowheads="1"/>
              </p:cNvSpPr>
              <p:nvPr/>
            </p:nvSpPr>
            <p:spPr bwMode="auto">
              <a:xfrm>
                <a:off x="1896" y="252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9" name="Oval 27"/>
              <p:cNvSpPr>
                <a:spLocks noChangeArrowheads="1"/>
              </p:cNvSpPr>
              <p:nvPr/>
            </p:nvSpPr>
            <p:spPr bwMode="auto">
              <a:xfrm>
                <a:off x="2089" y="2522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0" name="Oval 28"/>
              <p:cNvSpPr>
                <a:spLocks noChangeArrowheads="1"/>
              </p:cNvSpPr>
              <p:nvPr/>
            </p:nvSpPr>
            <p:spPr bwMode="auto">
              <a:xfrm>
                <a:off x="1897" y="2712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1" name="Oval 29"/>
              <p:cNvSpPr>
                <a:spLocks noChangeArrowheads="1"/>
              </p:cNvSpPr>
              <p:nvPr/>
            </p:nvSpPr>
            <p:spPr bwMode="auto">
              <a:xfrm>
                <a:off x="2090" y="2714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2" name="Oval 30"/>
              <p:cNvSpPr>
                <a:spLocks noChangeArrowheads="1"/>
              </p:cNvSpPr>
              <p:nvPr/>
            </p:nvSpPr>
            <p:spPr bwMode="auto">
              <a:xfrm>
                <a:off x="2277" y="252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3" name="Oval 31"/>
              <p:cNvSpPr>
                <a:spLocks noChangeArrowheads="1"/>
              </p:cNvSpPr>
              <p:nvPr/>
            </p:nvSpPr>
            <p:spPr bwMode="auto">
              <a:xfrm>
                <a:off x="2470" y="2522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4" name="Oval 32"/>
              <p:cNvSpPr>
                <a:spLocks noChangeArrowheads="1"/>
              </p:cNvSpPr>
              <p:nvPr/>
            </p:nvSpPr>
            <p:spPr bwMode="auto">
              <a:xfrm>
                <a:off x="2278" y="2712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5" name="Oval 33"/>
              <p:cNvSpPr>
                <a:spLocks noChangeArrowheads="1"/>
              </p:cNvSpPr>
              <p:nvPr/>
            </p:nvSpPr>
            <p:spPr bwMode="auto">
              <a:xfrm>
                <a:off x="2471" y="2714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6" name="Oval 34"/>
              <p:cNvSpPr>
                <a:spLocks noChangeArrowheads="1"/>
              </p:cNvSpPr>
              <p:nvPr/>
            </p:nvSpPr>
            <p:spPr bwMode="auto">
              <a:xfrm>
                <a:off x="2662" y="2522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7" name="Oval 35"/>
              <p:cNvSpPr>
                <a:spLocks noChangeArrowheads="1"/>
              </p:cNvSpPr>
              <p:nvPr/>
            </p:nvSpPr>
            <p:spPr bwMode="auto">
              <a:xfrm>
                <a:off x="2855" y="2524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8" name="Oval 36"/>
              <p:cNvSpPr>
                <a:spLocks noChangeArrowheads="1"/>
              </p:cNvSpPr>
              <p:nvPr/>
            </p:nvSpPr>
            <p:spPr bwMode="auto">
              <a:xfrm>
                <a:off x="2663" y="2714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9" name="Oval 37"/>
              <p:cNvSpPr>
                <a:spLocks noChangeArrowheads="1"/>
              </p:cNvSpPr>
              <p:nvPr/>
            </p:nvSpPr>
            <p:spPr bwMode="auto">
              <a:xfrm>
                <a:off x="2856" y="2716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0" name="Oval 38"/>
              <p:cNvSpPr>
                <a:spLocks noChangeArrowheads="1"/>
              </p:cNvSpPr>
              <p:nvPr/>
            </p:nvSpPr>
            <p:spPr bwMode="auto">
              <a:xfrm>
                <a:off x="1512" y="2904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1" name="Oval 39"/>
              <p:cNvSpPr>
                <a:spLocks noChangeArrowheads="1"/>
              </p:cNvSpPr>
              <p:nvPr/>
            </p:nvSpPr>
            <p:spPr bwMode="auto">
              <a:xfrm>
                <a:off x="1705" y="2906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2" name="Oval 40"/>
              <p:cNvSpPr>
                <a:spLocks noChangeArrowheads="1"/>
              </p:cNvSpPr>
              <p:nvPr/>
            </p:nvSpPr>
            <p:spPr bwMode="auto">
              <a:xfrm>
                <a:off x="1513" y="3096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3" name="Oval 41"/>
              <p:cNvSpPr>
                <a:spLocks noChangeArrowheads="1"/>
              </p:cNvSpPr>
              <p:nvPr/>
            </p:nvSpPr>
            <p:spPr bwMode="auto">
              <a:xfrm>
                <a:off x="1706" y="3098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4" name="Oval 42"/>
              <p:cNvSpPr>
                <a:spLocks noChangeArrowheads="1"/>
              </p:cNvSpPr>
              <p:nvPr/>
            </p:nvSpPr>
            <p:spPr bwMode="auto">
              <a:xfrm>
                <a:off x="1897" y="2906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5" name="Oval 43"/>
              <p:cNvSpPr>
                <a:spLocks noChangeArrowheads="1"/>
              </p:cNvSpPr>
              <p:nvPr/>
            </p:nvSpPr>
            <p:spPr bwMode="auto">
              <a:xfrm>
                <a:off x="1898" y="3098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6" name="Oval 44"/>
              <p:cNvSpPr>
                <a:spLocks noChangeArrowheads="1"/>
              </p:cNvSpPr>
              <p:nvPr/>
            </p:nvSpPr>
            <p:spPr bwMode="auto">
              <a:xfrm>
                <a:off x="2091" y="310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7" name="Oval 45"/>
              <p:cNvSpPr>
                <a:spLocks noChangeArrowheads="1"/>
              </p:cNvSpPr>
              <p:nvPr/>
            </p:nvSpPr>
            <p:spPr bwMode="auto">
              <a:xfrm>
                <a:off x="2278" y="2906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8" name="Oval 46"/>
              <p:cNvSpPr>
                <a:spLocks noChangeArrowheads="1"/>
              </p:cNvSpPr>
              <p:nvPr/>
            </p:nvSpPr>
            <p:spPr bwMode="auto">
              <a:xfrm>
                <a:off x="2471" y="2908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9" name="Oval 47"/>
              <p:cNvSpPr>
                <a:spLocks noChangeArrowheads="1"/>
              </p:cNvSpPr>
              <p:nvPr/>
            </p:nvSpPr>
            <p:spPr bwMode="auto">
              <a:xfrm>
                <a:off x="2279" y="3098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00" name="Oval 48"/>
              <p:cNvSpPr>
                <a:spLocks noChangeArrowheads="1"/>
              </p:cNvSpPr>
              <p:nvPr/>
            </p:nvSpPr>
            <p:spPr bwMode="auto">
              <a:xfrm>
                <a:off x="2472" y="310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01" name="Oval 49"/>
              <p:cNvSpPr>
                <a:spLocks noChangeArrowheads="1"/>
              </p:cNvSpPr>
              <p:nvPr/>
            </p:nvSpPr>
            <p:spPr bwMode="auto">
              <a:xfrm>
                <a:off x="2663" y="2908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02" name="Oval 50"/>
              <p:cNvSpPr>
                <a:spLocks noChangeArrowheads="1"/>
              </p:cNvSpPr>
              <p:nvPr/>
            </p:nvSpPr>
            <p:spPr bwMode="auto">
              <a:xfrm>
                <a:off x="2856" y="291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03" name="Oval 51"/>
              <p:cNvSpPr>
                <a:spLocks noChangeArrowheads="1"/>
              </p:cNvSpPr>
              <p:nvPr/>
            </p:nvSpPr>
            <p:spPr bwMode="auto">
              <a:xfrm>
                <a:off x="2664" y="310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04" name="Oval 52"/>
              <p:cNvSpPr>
                <a:spLocks noChangeArrowheads="1"/>
              </p:cNvSpPr>
              <p:nvPr/>
            </p:nvSpPr>
            <p:spPr bwMode="auto">
              <a:xfrm>
                <a:off x="2857" y="3102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05" name="Oval 53"/>
              <p:cNvSpPr>
                <a:spLocks noChangeArrowheads="1"/>
              </p:cNvSpPr>
              <p:nvPr/>
            </p:nvSpPr>
            <p:spPr bwMode="auto">
              <a:xfrm>
                <a:off x="1512" y="3288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06" name="Oval 54"/>
              <p:cNvSpPr>
                <a:spLocks noChangeArrowheads="1"/>
              </p:cNvSpPr>
              <p:nvPr/>
            </p:nvSpPr>
            <p:spPr bwMode="auto">
              <a:xfrm>
                <a:off x="1705" y="329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07" name="Oval 55"/>
              <p:cNvSpPr>
                <a:spLocks noChangeArrowheads="1"/>
              </p:cNvSpPr>
              <p:nvPr/>
            </p:nvSpPr>
            <p:spPr bwMode="auto">
              <a:xfrm>
                <a:off x="1897" y="329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08" name="Oval 56"/>
              <p:cNvSpPr>
                <a:spLocks noChangeArrowheads="1"/>
              </p:cNvSpPr>
              <p:nvPr/>
            </p:nvSpPr>
            <p:spPr bwMode="auto">
              <a:xfrm>
                <a:off x="2090" y="3292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09" name="Oval 57"/>
              <p:cNvSpPr>
                <a:spLocks noChangeArrowheads="1"/>
              </p:cNvSpPr>
              <p:nvPr/>
            </p:nvSpPr>
            <p:spPr bwMode="auto">
              <a:xfrm>
                <a:off x="2278" y="329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10" name="Oval 58"/>
              <p:cNvSpPr>
                <a:spLocks noChangeArrowheads="1"/>
              </p:cNvSpPr>
              <p:nvPr/>
            </p:nvSpPr>
            <p:spPr bwMode="auto">
              <a:xfrm>
                <a:off x="2471" y="3292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11" name="Oval 59"/>
              <p:cNvSpPr>
                <a:spLocks noChangeArrowheads="1"/>
              </p:cNvSpPr>
              <p:nvPr/>
            </p:nvSpPr>
            <p:spPr bwMode="auto">
              <a:xfrm>
                <a:off x="2663" y="3292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12" name="Oval 60"/>
              <p:cNvSpPr>
                <a:spLocks noChangeArrowheads="1"/>
              </p:cNvSpPr>
              <p:nvPr/>
            </p:nvSpPr>
            <p:spPr bwMode="auto">
              <a:xfrm>
                <a:off x="2856" y="3294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13" name="Oval 61"/>
              <p:cNvSpPr>
                <a:spLocks noChangeArrowheads="1"/>
              </p:cNvSpPr>
              <p:nvPr/>
            </p:nvSpPr>
            <p:spPr bwMode="auto">
              <a:xfrm>
                <a:off x="3045" y="252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14" name="Oval 62"/>
              <p:cNvSpPr>
                <a:spLocks noChangeArrowheads="1"/>
              </p:cNvSpPr>
              <p:nvPr/>
            </p:nvSpPr>
            <p:spPr bwMode="auto">
              <a:xfrm>
                <a:off x="3046" y="2712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15" name="Oval 63"/>
              <p:cNvSpPr>
                <a:spLocks noChangeArrowheads="1"/>
              </p:cNvSpPr>
              <p:nvPr/>
            </p:nvSpPr>
            <p:spPr bwMode="auto">
              <a:xfrm>
                <a:off x="3237" y="252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16" name="Oval 64"/>
              <p:cNvSpPr>
                <a:spLocks noChangeArrowheads="1"/>
              </p:cNvSpPr>
              <p:nvPr/>
            </p:nvSpPr>
            <p:spPr bwMode="auto">
              <a:xfrm>
                <a:off x="3430" y="2522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17" name="Oval 65"/>
              <p:cNvSpPr>
                <a:spLocks noChangeArrowheads="1"/>
              </p:cNvSpPr>
              <p:nvPr/>
            </p:nvSpPr>
            <p:spPr bwMode="auto">
              <a:xfrm>
                <a:off x="3238" y="2712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18" name="Oval 66"/>
              <p:cNvSpPr>
                <a:spLocks noChangeArrowheads="1"/>
              </p:cNvSpPr>
              <p:nvPr/>
            </p:nvSpPr>
            <p:spPr bwMode="auto">
              <a:xfrm>
                <a:off x="3431" y="2714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19" name="Oval 67"/>
              <p:cNvSpPr>
                <a:spLocks noChangeArrowheads="1"/>
              </p:cNvSpPr>
              <p:nvPr/>
            </p:nvSpPr>
            <p:spPr bwMode="auto">
              <a:xfrm>
                <a:off x="3046" y="2906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20" name="Oval 68"/>
              <p:cNvSpPr>
                <a:spLocks noChangeArrowheads="1"/>
              </p:cNvSpPr>
              <p:nvPr/>
            </p:nvSpPr>
            <p:spPr bwMode="auto">
              <a:xfrm>
                <a:off x="3047" y="3098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21" name="Oval 69"/>
              <p:cNvSpPr>
                <a:spLocks noChangeArrowheads="1"/>
              </p:cNvSpPr>
              <p:nvPr/>
            </p:nvSpPr>
            <p:spPr bwMode="auto">
              <a:xfrm>
                <a:off x="3238" y="2906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22" name="Oval 70"/>
              <p:cNvSpPr>
                <a:spLocks noChangeArrowheads="1"/>
              </p:cNvSpPr>
              <p:nvPr/>
            </p:nvSpPr>
            <p:spPr bwMode="auto">
              <a:xfrm>
                <a:off x="3431" y="2908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23" name="Oval 71"/>
              <p:cNvSpPr>
                <a:spLocks noChangeArrowheads="1"/>
              </p:cNvSpPr>
              <p:nvPr/>
            </p:nvSpPr>
            <p:spPr bwMode="auto">
              <a:xfrm>
                <a:off x="3239" y="3098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24" name="Oval 72"/>
              <p:cNvSpPr>
                <a:spLocks noChangeArrowheads="1"/>
              </p:cNvSpPr>
              <p:nvPr/>
            </p:nvSpPr>
            <p:spPr bwMode="auto">
              <a:xfrm>
                <a:off x="3432" y="310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25" name="Oval 73"/>
              <p:cNvSpPr>
                <a:spLocks noChangeArrowheads="1"/>
              </p:cNvSpPr>
              <p:nvPr/>
            </p:nvSpPr>
            <p:spPr bwMode="auto">
              <a:xfrm>
                <a:off x="3046" y="329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26" name="Oval 74"/>
              <p:cNvSpPr>
                <a:spLocks noChangeArrowheads="1"/>
              </p:cNvSpPr>
              <p:nvPr/>
            </p:nvSpPr>
            <p:spPr bwMode="auto">
              <a:xfrm>
                <a:off x="3238" y="329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27" name="Oval 75"/>
              <p:cNvSpPr>
                <a:spLocks noChangeArrowheads="1"/>
              </p:cNvSpPr>
              <p:nvPr/>
            </p:nvSpPr>
            <p:spPr bwMode="auto">
              <a:xfrm>
                <a:off x="3431" y="3292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628" name="Group 76"/>
            <p:cNvGrpSpPr>
              <a:grpSpLocks/>
            </p:cNvGrpSpPr>
            <p:nvPr/>
          </p:nvGrpSpPr>
          <p:grpSpPr bwMode="auto">
            <a:xfrm>
              <a:off x="1920" y="2736"/>
              <a:ext cx="384" cy="384"/>
              <a:chOff x="3840" y="3120"/>
              <a:chExt cx="384" cy="384"/>
            </a:xfrm>
          </p:grpSpPr>
          <p:sp>
            <p:nvSpPr>
              <p:cNvPr id="23629" name="Line 77"/>
              <p:cNvSpPr>
                <a:spLocks noChangeShapeType="1"/>
              </p:cNvSpPr>
              <p:nvPr/>
            </p:nvSpPr>
            <p:spPr bwMode="auto">
              <a:xfrm flipV="1">
                <a:off x="4032" y="3120"/>
                <a:ext cx="0" cy="192"/>
              </a:xfrm>
              <a:prstGeom prst="line">
                <a:avLst/>
              </a:prstGeom>
              <a:noFill/>
              <a:ln w="38100">
                <a:solidFill>
                  <a:srgbClr val="00256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30" name="Line 78"/>
              <p:cNvSpPr>
                <a:spLocks noChangeShapeType="1"/>
              </p:cNvSpPr>
              <p:nvPr/>
            </p:nvSpPr>
            <p:spPr bwMode="auto">
              <a:xfrm>
                <a:off x="4032" y="3312"/>
                <a:ext cx="0" cy="192"/>
              </a:xfrm>
              <a:prstGeom prst="line">
                <a:avLst/>
              </a:prstGeom>
              <a:noFill/>
              <a:ln w="38100">
                <a:solidFill>
                  <a:srgbClr val="00256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31" name="Line 79"/>
              <p:cNvSpPr>
                <a:spLocks noChangeShapeType="1"/>
              </p:cNvSpPr>
              <p:nvPr/>
            </p:nvSpPr>
            <p:spPr bwMode="auto">
              <a:xfrm>
                <a:off x="4032" y="3312"/>
                <a:ext cx="192" cy="0"/>
              </a:xfrm>
              <a:prstGeom prst="line">
                <a:avLst/>
              </a:prstGeom>
              <a:noFill/>
              <a:ln w="38100">
                <a:solidFill>
                  <a:srgbClr val="00256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32" name="Line 80"/>
              <p:cNvSpPr>
                <a:spLocks noChangeShapeType="1"/>
              </p:cNvSpPr>
              <p:nvPr/>
            </p:nvSpPr>
            <p:spPr bwMode="auto">
              <a:xfrm flipH="1">
                <a:off x="3840" y="3312"/>
                <a:ext cx="192" cy="0"/>
              </a:xfrm>
              <a:prstGeom prst="line">
                <a:avLst/>
              </a:prstGeom>
              <a:noFill/>
              <a:ln w="38100">
                <a:solidFill>
                  <a:srgbClr val="00256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33" name="Line 81"/>
              <p:cNvSpPr>
                <a:spLocks noChangeShapeType="1"/>
              </p:cNvSpPr>
              <p:nvPr/>
            </p:nvSpPr>
            <p:spPr bwMode="auto">
              <a:xfrm flipH="1" flipV="1">
                <a:off x="3840" y="3120"/>
                <a:ext cx="192" cy="192"/>
              </a:xfrm>
              <a:prstGeom prst="line">
                <a:avLst/>
              </a:prstGeom>
              <a:noFill/>
              <a:ln w="38100">
                <a:solidFill>
                  <a:srgbClr val="003A98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34" name="Line 82"/>
              <p:cNvSpPr>
                <a:spLocks noChangeShapeType="1"/>
              </p:cNvSpPr>
              <p:nvPr/>
            </p:nvSpPr>
            <p:spPr bwMode="auto">
              <a:xfrm flipV="1">
                <a:off x="4032" y="3120"/>
                <a:ext cx="192" cy="192"/>
              </a:xfrm>
              <a:prstGeom prst="line">
                <a:avLst/>
              </a:prstGeom>
              <a:noFill/>
              <a:ln w="38100">
                <a:solidFill>
                  <a:srgbClr val="003A98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35" name="Line 83"/>
              <p:cNvSpPr>
                <a:spLocks noChangeShapeType="1"/>
              </p:cNvSpPr>
              <p:nvPr/>
            </p:nvSpPr>
            <p:spPr bwMode="auto">
              <a:xfrm>
                <a:off x="4032" y="3312"/>
                <a:ext cx="192" cy="192"/>
              </a:xfrm>
              <a:prstGeom prst="line">
                <a:avLst/>
              </a:prstGeom>
              <a:noFill/>
              <a:ln w="38100">
                <a:solidFill>
                  <a:srgbClr val="003A98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36" name="Line 84"/>
              <p:cNvSpPr>
                <a:spLocks noChangeShapeType="1"/>
              </p:cNvSpPr>
              <p:nvPr/>
            </p:nvSpPr>
            <p:spPr bwMode="auto">
              <a:xfrm flipH="1">
                <a:off x="3840" y="3312"/>
                <a:ext cx="192" cy="192"/>
              </a:xfrm>
              <a:prstGeom prst="line">
                <a:avLst/>
              </a:prstGeom>
              <a:noFill/>
              <a:ln w="38100">
                <a:solidFill>
                  <a:srgbClr val="003A98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37" name="Oval 85"/>
              <p:cNvSpPr>
                <a:spLocks noChangeArrowheads="1"/>
              </p:cNvSpPr>
              <p:nvPr/>
            </p:nvSpPr>
            <p:spPr bwMode="auto">
              <a:xfrm>
                <a:off x="4008" y="3288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3638" name="Line 86"/>
          <p:cNvSpPr>
            <a:spLocks noChangeShapeType="1"/>
          </p:cNvSpPr>
          <p:nvPr/>
        </p:nvSpPr>
        <p:spPr bwMode="auto">
          <a:xfrm>
            <a:off x="1600200" y="4343400"/>
            <a:ext cx="0" cy="304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39" name="Text Box 87"/>
          <p:cNvSpPr txBox="1">
            <a:spLocks noChangeArrowheads="1"/>
          </p:cNvSpPr>
          <p:nvPr/>
        </p:nvSpPr>
        <p:spPr bwMode="auto">
          <a:xfrm>
            <a:off x="392113" y="4332288"/>
            <a:ext cx="13604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333333"/>
                </a:solidFill>
                <a:latin typeface="Times New Roman" pitchFamily="18" charset="0"/>
              </a:rPr>
              <a:t>Lattice Unit,</a:t>
            </a:r>
            <a:r>
              <a:rPr lang="en-US" sz="1400" i="1">
                <a:solidFill>
                  <a:srgbClr val="333333"/>
                </a:solidFill>
                <a:latin typeface="Times New Roman" pitchFamily="18" charset="0"/>
              </a:rPr>
              <a:t> lu</a:t>
            </a:r>
          </a:p>
        </p:txBody>
      </p:sp>
      <p:sp>
        <p:nvSpPr>
          <p:cNvPr id="23643" name="Line 91"/>
          <p:cNvSpPr>
            <a:spLocks noChangeShapeType="1"/>
          </p:cNvSpPr>
          <p:nvPr/>
        </p:nvSpPr>
        <p:spPr bwMode="auto">
          <a:xfrm flipV="1">
            <a:off x="3962400" y="4343400"/>
            <a:ext cx="609600" cy="609600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3644" name="Line 92"/>
          <p:cNvSpPr>
            <a:spLocks noChangeShapeType="1"/>
          </p:cNvSpPr>
          <p:nvPr/>
        </p:nvSpPr>
        <p:spPr bwMode="auto">
          <a:xfrm>
            <a:off x="3962400" y="4343400"/>
            <a:ext cx="609600" cy="609600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3645" name="Line 93"/>
          <p:cNvSpPr>
            <a:spLocks noChangeShapeType="1"/>
          </p:cNvSpPr>
          <p:nvPr/>
        </p:nvSpPr>
        <p:spPr bwMode="auto">
          <a:xfrm>
            <a:off x="3962400" y="4648200"/>
            <a:ext cx="609600" cy="0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3646" name="Line 94"/>
          <p:cNvSpPr>
            <a:spLocks noChangeShapeType="1"/>
          </p:cNvSpPr>
          <p:nvPr/>
        </p:nvSpPr>
        <p:spPr bwMode="auto">
          <a:xfrm>
            <a:off x="4267200" y="4343400"/>
            <a:ext cx="0" cy="609600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3647" name="Freeform 95"/>
          <p:cNvSpPr>
            <a:spLocks/>
          </p:cNvSpPr>
          <p:nvPr/>
        </p:nvSpPr>
        <p:spPr bwMode="auto">
          <a:xfrm>
            <a:off x="4114800" y="4419600"/>
            <a:ext cx="381000" cy="533400"/>
          </a:xfrm>
          <a:custGeom>
            <a:avLst/>
            <a:gdLst/>
            <a:ahLst/>
            <a:cxnLst>
              <a:cxn ang="0">
                <a:pos x="96" y="0"/>
              </a:cxn>
              <a:cxn ang="0">
                <a:pos x="144" y="96"/>
              </a:cxn>
              <a:cxn ang="0">
                <a:pos x="240" y="144"/>
              </a:cxn>
              <a:cxn ang="0">
                <a:pos x="144" y="192"/>
              </a:cxn>
              <a:cxn ang="0">
                <a:pos x="96" y="336"/>
              </a:cxn>
              <a:cxn ang="0">
                <a:pos x="48" y="192"/>
              </a:cxn>
              <a:cxn ang="0">
                <a:pos x="0" y="144"/>
              </a:cxn>
              <a:cxn ang="0">
                <a:pos x="48" y="96"/>
              </a:cxn>
              <a:cxn ang="0">
                <a:pos x="96" y="0"/>
              </a:cxn>
            </a:cxnLst>
            <a:rect l="0" t="0" r="r" b="b"/>
            <a:pathLst>
              <a:path w="240" h="336">
                <a:moveTo>
                  <a:pt x="96" y="0"/>
                </a:moveTo>
                <a:lnTo>
                  <a:pt x="144" y="96"/>
                </a:lnTo>
                <a:lnTo>
                  <a:pt x="240" y="144"/>
                </a:lnTo>
                <a:lnTo>
                  <a:pt x="144" y="192"/>
                </a:lnTo>
                <a:lnTo>
                  <a:pt x="96" y="336"/>
                </a:lnTo>
                <a:lnTo>
                  <a:pt x="48" y="192"/>
                </a:lnTo>
                <a:lnTo>
                  <a:pt x="0" y="144"/>
                </a:lnTo>
                <a:lnTo>
                  <a:pt x="48" y="96"/>
                </a:lnTo>
                <a:lnTo>
                  <a:pt x="96" y="0"/>
                </a:lnTo>
                <a:close/>
              </a:path>
            </a:pathLst>
          </a:custGeom>
          <a:solidFill>
            <a:srgbClr val="FF0000">
              <a:alpha val="20000"/>
            </a:srgbClr>
          </a:solidFill>
          <a:ln w="12700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grpSp>
        <p:nvGrpSpPr>
          <p:cNvPr id="23648" name="Group 96"/>
          <p:cNvGrpSpPr>
            <a:grpSpLocks/>
          </p:cNvGrpSpPr>
          <p:nvPr/>
        </p:nvGrpSpPr>
        <p:grpSpPr bwMode="auto">
          <a:xfrm>
            <a:off x="762000" y="928688"/>
            <a:ext cx="2286000" cy="4024312"/>
            <a:chOff x="480" y="585"/>
            <a:chExt cx="1440" cy="2535"/>
          </a:xfrm>
        </p:grpSpPr>
        <p:sp>
          <p:nvSpPr>
            <p:cNvPr id="23649" name="Line 97"/>
            <p:cNvSpPr>
              <a:spLocks noChangeShapeType="1"/>
            </p:cNvSpPr>
            <p:nvPr/>
          </p:nvSpPr>
          <p:spPr bwMode="auto">
            <a:xfrm flipV="1">
              <a:off x="1152" y="1008"/>
              <a:ext cx="576" cy="576"/>
            </a:xfrm>
            <a:prstGeom prst="line">
              <a:avLst/>
            </a:prstGeom>
            <a:noFill/>
            <a:ln w="76200">
              <a:solidFill>
                <a:srgbClr val="003A98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650" name="Line 98"/>
            <p:cNvSpPr>
              <a:spLocks noChangeShapeType="1"/>
            </p:cNvSpPr>
            <p:nvPr/>
          </p:nvSpPr>
          <p:spPr bwMode="auto">
            <a:xfrm flipH="1" flipV="1">
              <a:off x="576" y="1008"/>
              <a:ext cx="576" cy="576"/>
            </a:xfrm>
            <a:prstGeom prst="line">
              <a:avLst/>
            </a:prstGeom>
            <a:noFill/>
            <a:ln w="76200">
              <a:solidFill>
                <a:srgbClr val="003A98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651" name="Line 99"/>
            <p:cNvSpPr>
              <a:spLocks noChangeShapeType="1"/>
            </p:cNvSpPr>
            <p:nvPr/>
          </p:nvSpPr>
          <p:spPr bwMode="auto">
            <a:xfrm flipH="1">
              <a:off x="576" y="1584"/>
              <a:ext cx="576" cy="576"/>
            </a:xfrm>
            <a:prstGeom prst="line">
              <a:avLst/>
            </a:prstGeom>
            <a:noFill/>
            <a:ln w="76200">
              <a:solidFill>
                <a:srgbClr val="003A98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652" name="Line 100"/>
            <p:cNvSpPr>
              <a:spLocks noChangeShapeType="1"/>
            </p:cNvSpPr>
            <p:nvPr/>
          </p:nvSpPr>
          <p:spPr bwMode="auto">
            <a:xfrm>
              <a:off x="1152" y="1584"/>
              <a:ext cx="576" cy="576"/>
            </a:xfrm>
            <a:prstGeom prst="line">
              <a:avLst/>
            </a:prstGeom>
            <a:noFill/>
            <a:ln w="76200">
              <a:solidFill>
                <a:srgbClr val="003A98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653" name="Line 101"/>
            <p:cNvSpPr>
              <a:spLocks noChangeShapeType="1"/>
            </p:cNvSpPr>
            <p:nvPr/>
          </p:nvSpPr>
          <p:spPr bwMode="auto">
            <a:xfrm flipV="1">
              <a:off x="1152" y="1584"/>
              <a:ext cx="576" cy="0"/>
            </a:xfrm>
            <a:prstGeom prst="line">
              <a:avLst/>
            </a:prstGeom>
            <a:noFill/>
            <a:ln w="76200">
              <a:solidFill>
                <a:srgbClr val="00286A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654" name="Line 102"/>
            <p:cNvSpPr>
              <a:spLocks noChangeShapeType="1"/>
            </p:cNvSpPr>
            <p:nvPr/>
          </p:nvSpPr>
          <p:spPr bwMode="auto">
            <a:xfrm>
              <a:off x="1152" y="1584"/>
              <a:ext cx="0" cy="576"/>
            </a:xfrm>
            <a:prstGeom prst="line">
              <a:avLst/>
            </a:prstGeom>
            <a:noFill/>
            <a:ln w="76200">
              <a:solidFill>
                <a:srgbClr val="00286A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655" name="Line 103"/>
            <p:cNvSpPr>
              <a:spLocks noChangeShapeType="1"/>
            </p:cNvSpPr>
            <p:nvPr/>
          </p:nvSpPr>
          <p:spPr bwMode="auto">
            <a:xfrm flipH="1">
              <a:off x="576" y="1584"/>
              <a:ext cx="576" cy="0"/>
            </a:xfrm>
            <a:prstGeom prst="line">
              <a:avLst/>
            </a:prstGeom>
            <a:noFill/>
            <a:ln w="76200">
              <a:solidFill>
                <a:srgbClr val="00286A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656" name="Line 104"/>
            <p:cNvSpPr>
              <a:spLocks noChangeShapeType="1"/>
            </p:cNvSpPr>
            <p:nvPr/>
          </p:nvSpPr>
          <p:spPr bwMode="auto">
            <a:xfrm flipH="1" flipV="1">
              <a:off x="1152" y="1008"/>
              <a:ext cx="0" cy="576"/>
            </a:xfrm>
            <a:prstGeom prst="line">
              <a:avLst/>
            </a:prstGeom>
            <a:noFill/>
            <a:ln w="76200">
              <a:solidFill>
                <a:srgbClr val="00286A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657" name="Oval 105"/>
            <p:cNvSpPr>
              <a:spLocks noChangeArrowheads="1"/>
            </p:cNvSpPr>
            <p:nvPr/>
          </p:nvSpPr>
          <p:spPr bwMode="auto">
            <a:xfrm>
              <a:off x="1056" y="1488"/>
              <a:ext cx="192" cy="192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58" name="Text Box 106"/>
            <p:cNvSpPr txBox="1">
              <a:spLocks noChangeArrowheads="1"/>
            </p:cNvSpPr>
            <p:nvPr/>
          </p:nvSpPr>
          <p:spPr bwMode="auto">
            <a:xfrm>
              <a:off x="1111" y="1502"/>
              <a:ext cx="9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Courier New" pitchFamily="49" charset="0"/>
                </a:rPr>
                <a:t>0</a:t>
              </a:r>
            </a:p>
          </p:txBody>
        </p:sp>
        <p:sp>
          <p:nvSpPr>
            <p:cNvPr id="23659" name="Text Box 107"/>
            <p:cNvSpPr txBox="1">
              <a:spLocks noChangeArrowheads="1"/>
            </p:cNvSpPr>
            <p:nvPr/>
          </p:nvSpPr>
          <p:spPr bwMode="auto">
            <a:xfrm>
              <a:off x="1728" y="1507"/>
              <a:ext cx="9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66"/>
              </a:outerShdw>
            </a:effec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9C4E00"/>
                  </a:solidFill>
                  <a:latin typeface="Courier New" pitchFamily="49" charset="0"/>
                </a:rPr>
                <a:t>1</a:t>
              </a:r>
            </a:p>
          </p:txBody>
        </p:sp>
        <p:sp>
          <p:nvSpPr>
            <p:cNvPr id="23660" name="Text Box 108"/>
            <p:cNvSpPr txBox="1">
              <a:spLocks noChangeArrowheads="1"/>
            </p:cNvSpPr>
            <p:nvPr/>
          </p:nvSpPr>
          <p:spPr bwMode="auto">
            <a:xfrm>
              <a:off x="1104" y="864"/>
              <a:ext cx="9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66"/>
              </a:outerShdw>
            </a:effec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9C4E00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23661" name="Text Box 109"/>
            <p:cNvSpPr txBox="1">
              <a:spLocks noChangeArrowheads="1"/>
            </p:cNvSpPr>
            <p:nvPr/>
          </p:nvSpPr>
          <p:spPr bwMode="auto">
            <a:xfrm>
              <a:off x="480" y="1507"/>
              <a:ext cx="9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66"/>
              </a:outerShdw>
            </a:effec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9C4E00"/>
                  </a:solidFill>
                  <a:latin typeface="Courier New" pitchFamily="49" charset="0"/>
                </a:rPr>
                <a:t>3</a:t>
              </a:r>
            </a:p>
          </p:txBody>
        </p:sp>
        <p:sp>
          <p:nvSpPr>
            <p:cNvPr id="23662" name="Text Box 110"/>
            <p:cNvSpPr txBox="1">
              <a:spLocks noChangeArrowheads="1"/>
            </p:cNvSpPr>
            <p:nvPr/>
          </p:nvSpPr>
          <p:spPr bwMode="auto">
            <a:xfrm>
              <a:off x="1104" y="2160"/>
              <a:ext cx="9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66"/>
              </a:outerShdw>
            </a:effec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9C4E00"/>
                  </a:solidFill>
                  <a:latin typeface="Courier New" pitchFamily="49" charset="0"/>
                </a:rPr>
                <a:t>4</a:t>
              </a:r>
            </a:p>
          </p:txBody>
        </p:sp>
        <p:sp>
          <p:nvSpPr>
            <p:cNvPr id="23663" name="Text Box 111"/>
            <p:cNvSpPr txBox="1">
              <a:spLocks noChangeArrowheads="1"/>
            </p:cNvSpPr>
            <p:nvPr/>
          </p:nvSpPr>
          <p:spPr bwMode="auto">
            <a:xfrm>
              <a:off x="1728" y="864"/>
              <a:ext cx="9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66"/>
              </a:outerShdw>
            </a:effec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CC9900"/>
                  </a:solidFill>
                  <a:latin typeface="Courier New" pitchFamily="49" charset="0"/>
                </a:rPr>
                <a:t>5</a:t>
              </a:r>
            </a:p>
          </p:txBody>
        </p:sp>
        <p:sp>
          <p:nvSpPr>
            <p:cNvPr id="23664" name="Text Box 112"/>
            <p:cNvSpPr txBox="1">
              <a:spLocks noChangeArrowheads="1"/>
            </p:cNvSpPr>
            <p:nvPr/>
          </p:nvSpPr>
          <p:spPr bwMode="auto">
            <a:xfrm>
              <a:off x="480" y="864"/>
              <a:ext cx="9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66"/>
              </a:outerShdw>
            </a:effec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CC9900"/>
                  </a:solidFill>
                  <a:latin typeface="Courier New" pitchFamily="49" charset="0"/>
                </a:rPr>
                <a:t>6</a:t>
              </a:r>
            </a:p>
          </p:txBody>
        </p:sp>
        <p:sp>
          <p:nvSpPr>
            <p:cNvPr id="23665" name="Text Box 113"/>
            <p:cNvSpPr txBox="1">
              <a:spLocks noChangeArrowheads="1"/>
            </p:cNvSpPr>
            <p:nvPr/>
          </p:nvSpPr>
          <p:spPr bwMode="auto">
            <a:xfrm>
              <a:off x="480" y="2131"/>
              <a:ext cx="9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66"/>
              </a:outerShdw>
            </a:effec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CC9900"/>
                  </a:solidFill>
                  <a:latin typeface="Courier New" pitchFamily="49" charset="0"/>
                </a:rPr>
                <a:t>7</a:t>
              </a:r>
            </a:p>
          </p:txBody>
        </p:sp>
        <p:sp>
          <p:nvSpPr>
            <p:cNvPr id="23666" name="Text Box 114"/>
            <p:cNvSpPr txBox="1">
              <a:spLocks noChangeArrowheads="1"/>
            </p:cNvSpPr>
            <p:nvPr/>
          </p:nvSpPr>
          <p:spPr bwMode="auto">
            <a:xfrm>
              <a:off x="1728" y="2160"/>
              <a:ext cx="9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66"/>
              </a:outerShdw>
            </a:effec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CC9900"/>
                  </a:solidFill>
                  <a:latin typeface="Courier New" pitchFamily="49" charset="0"/>
                </a:rPr>
                <a:t>8</a:t>
              </a:r>
            </a:p>
          </p:txBody>
        </p:sp>
        <p:sp>
          <p:nvSpPr>
            <p:cNvPr id="23667" name="Text Box 115"/>
            <p:cNvSpPr txBox="1">
              <a:spLocks noChangeArrowheads="1"/>
            </p:cNvSpPr>
            <p:nvPr/>
          </p:nvSpPr>
          <p:spPr bwMode="auto">
            <a:xfrm>
              <a:off x="576" y="585"/>
              <a:ext cx="115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u="sng">
                  <a:solidFill>
                    <a:srgbClr val="00286A"/>
                  </a:solidFill>
                  <a:latin typeface="Times New Roman" pitchFamily="18" charset="0"/>
                </a:rPr>
                <a:t>D2Q9 </a:t>
              </a:r>
            </a:p>
          </p:txBody>
        </p:sp>
        <p:sp>
          <p:nvSpPr>
            <p:cNvPr id="23668" name="Line 116"/>
            <p:cNvSpPr>
              <a:spLocks noChangeShapeType="1"/>
            </p:cNvSpPr>
            <p:nvPr/>
          </p:nvSpPr>
          <p:spPr bwMode="auto">
            <a:xfrm flipH="1" flipV="1">
              <a:off x="1728" y="1008"/>
              <a:ext cx="192" cy="1728"/>
            </a:xfrm>
            <a:prstGeom prst="line">
              <a:avLst/>
            </a:prstGeom>
            <a:noFill/>
            <a:ln w="6350">
              <a:solidFill>
                <a:schemeClr val="bg2"/>
              </a:solidFill>
              <a:prstDash val="lgDash"/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3669" name="Line 117"/>
            <p:cNvSpPr>
              <a:spLocks noChangeShapeType="1"/>
            </p:cNvSpPr>
            <p:nvPr/>
          </p:nvSpPr>
          <p:spPr bwMode="auto">
            <a:xfrm flipH="1" flipV="1">
              <a:off x="576" y="2160"/>
              <a:ext cx="960" cy="960"/>
            </a:xfrm>
            <a:prstGeom prst="line">
              <a:avLst/>
            </a:prstGeom>
            <a:noFill/>
            <a:ln w="6350">
              <a:solidFill>
                <a:schemeClr val="bg2"/>
              </a:solidFill>
              <a:prstDash val="lgDash"/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3670" name="Text Box 118"/>
            <p:cNvSpPr txBox="1">
              <a:spLocks noChangeArrowheads="1"/>
            </p:cNvSpPr>
            <p:nvPr/>
          </p:nvSpPr>
          <p:spPr bwMode="auto">
            <a:xfrm>
              <a:off x="1478" y="1575"/>
              <a:ext cx="101" cy="1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286A"/>
                  </a:solidFill>
                  <a:latin typeface="Times New Roman" pitchFamily="18" charset="0"/>
                </a:rPr>
                <a:t>e</a:t>
              </a:r>
              <a:r>
                <a:rPr lang="en-US" sz="1600" i="1" baseline="-25000">
                  <a:solidFill>
                    <a:srgbClr val="00286A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23671" name="Text Box 119"/>
            <p:cNvSpPr txBox="1">
              <a:spLocks noChangeArrowheads="1"/>
            </p:cNvSpPr>
            <p:nvPr/>
          </p:nvSpPr>
          <p:spPr bwMode="auto">
            <a:xfrm>
              <a:off x="1195" y="1094"/>
              <a:ext cx="101" cy="1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286A"/>
                  </a:solidFill>
                  <a:latin typeface="Times New Roman" pitchFamily="18" charset="0"/>
                </a:rPr>
                <a:t>e</a:t>
              </a:r>
              <a:r>
                <a:rPr lang="en-US" sz="1600" i="1" baseline="-25000">
                  <a:solidFill>
                    <a:srgbClr val="00286A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23672" name="Text Box 120"/>
            <p:cNvSpPr txBox="1">
              <a:spLocks noChangeArrowheads="1"/>
            </p:cNvSpPr>
            <p:nvPr/>
          </p:nvSpPr>
          <p:spPr bwMode="auto">
            <a:xfrm>
              <a:off x="720" y="1574"/>
              <a:ext cx="101" cy="1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286A"/>
                  </a:solidFill>
                  <a:latin typeface="Times New Roman" pitchFamily="18" charset="0"/>
                </a:rPr>
                <a:t>e</a:t>
              </a:r>
              <a:r>
                <a:rPr lang="en-US" sz="1600" i="1" baseline="-25000">
                  <a:solidFill>
                    <a:srgbClr val="00286A"/>
                  </a:solidFill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23673" name="Text Box 121"/>
            <p:cNvSpPr txBox="1">
              <a:spLocks noChangeArrowheads="1"/>
            </p:cNvSpPr>
            <p:nvPr/>
          </p:nvSpPr>
          <p:spPr bwMode="auto">
            <a:xfrm>
              <a:off x="1195" y="1862"/>
              <a:ext cx="101" cy="1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286A"/>
                  </a:solidFill>
                  <a:latin typeface="Times New Roman" pitchFamily="18" charset="0"/>
                </a:rPr>
                <a:t>e</a:t>
              </a:r>
              <a:r>
                <a:rPr lang="en-US" sz="1600" i="1" baseline="-25000">
                  <a:solidFill>
                    <a:srgbClr val="00286A"/>
                  </a:solidFill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23674" name="Text Box 122"/>
            <p:cNvSpPr txBox="1">
              <a:spLocks noChangeArrowheads="1"/>
            </p:cNvSpPr>
            <p:nvPr/>
          </p:nvSpPr>
          <p:spPr bwMode="auto">
            <a:xfrm>
              <a:off x="1579" y="1142"/>
              <a:ext cx="101" cy="1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3A98"/>
                  </a:solidFill>
                  <a:latin typeface="Times New Roman" pitchFamily="18" charset="0"/>
                </a:rPr>
                <a:t>e</a:t>
              </a:r>
              <a:r>
                <a:rPr lang="en-US" sz="1600" i="1" baseline="-25000">
                  <a:solidFill>
                    <a:srgbClr val="003A98"/>
                  </a:solidFill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23675" name="Text Box 123"/>
            <p:cNvSpPr txBox="1">
              <a:spLocks noChangeArrowheads="1"/>
            </p:cNvSpPr>
            <p:nvPr/>
          </p:nvSpPr>
          <p:spPr bwMode="auto">
            <a:xfrm>
              <a:off x="624" y="1142"/>
              <a:ext cx="101" cy="1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3A98"/>
                  </a:solidFill>
                  <a:latin typeface="Times New Roman" pitchFamily="18" charset="0"/>
                </a:rPr>
                <a:t>e</a:t>
              </a:r>
              <a:r>
                <a:rPr lang="en-US" sz="1600" i="1" baseline="-25000">
                  <a:solidFill>
                    <a:srgbClr val="003A98"/>
                  </a:solidFill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23676" name="Text Box 124"/>
            <p:cNvSpPr txBox="1">
              <a:spLocks noChangeArrowheads="1"/>
            </p:cNvSpPr>
            <p:nvPr/>
          </p:nvSpPr>
          <p:spPr bwMode="auto">
            <a:xfrm>
              <a:off x="763" y="1968"/>
              <a:ext cx="101" cy="1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3A98"/>
                  </a:solidFill>
                  <a:latin typeface="Times New Roman" pitchFamily="18" charset="0"/>
                </a:rPr>
                <a:t>e</a:t>
              </a:r>
              <a:r>
                <a:rPr lang="en-US" sz="1600" i="1" baseline="-25000">
                  <a:solidFill>
                    <a:srgbClr val="003A98"/>
                  </a:solidFill>
                  <a:latin typeface="Times New Roman" pitchFamily="18" charset="0"/>
                </a:rPr>
                <a:t>7</a:t>
              </a:r>
            </a:p>
          </p:txBody>
        </p:sp>
        <p:sp>
          <p:nvSpPr>
            <p:cNvPr id="23677" name="Text Box 125"/>
            <p:cNvSpPr txBox="1">
              <a:spLocks noChangeArrowheads="1"/>
            </p:cNvSpPr>
            <p:nvPr/>
          </p:nvSpPr>
          <p:spPr bwMode="auto">
            <a:xfrm>
              <a:off x="1473" y="1958"/>
              <a:ext cx="101" cy="1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3A98"/>
                  </a:solidFill>
                  <a:latin typeface="Times New Roman" pitchFamily="18" charset="0"/>
                </a:rPr>
                <a:t>e</a:t>
              </a:r>
              <a:r>
                <a:rPr lang="en-US" sz="1600" i="1" baseline="-25000">
                  <a:solidFill>
                    <a:srgbClr val="003A98"/>
                  </a:solidFill>
                  <a:latin typeface="Times New Roman" pitchFamily="18" charset="0"/>
                </a:rPr>
                <a:t>8</a:t>
              </a:r>
            </a:p>
          </p:txBody>
        </p:sp>
      </p:grpSp>
      <p:grpSp>
        <p:nvGrpSpPr>
          <p:cNvPr id="23678" name="Group 126"/>
          <p:cNvGrpSpPr>
            <a:grpSpLocks/>
          </p:cNvGrpSpPr>
          <p:nvPr/>
        </p:nvGrpSpPr>
        <p:grpSpPr bwMode="auto">
          <a:xfrm>
            <a:off x="3962400" y="3260725"/>
            <a:ext cx="4391025" cy="2571750"/>
            <a:chOff x="2496" y="2054"/>
            <a:chExt cx="2766" cy="1620"/>
          </a:xfrm>
        </p:grpSpPr>
        <p:sp>
          <p:nvSpPr>
            <p:cNvPr id="23679" name="Line 127"/>
            <p:cNvSpPr>
              <a:spLocks noChangeAspect="1" noChangeShapeType="1"/>
            </p:cNvSpPr>
            <p:nvPr/>
          </p:nvSpPr>
          <p:spPr bwMode="auto">
            <a:xfrm flipV="1">
              <a:off x="3744" y="2448"/>
              <a:ext cx="1152" cy="1152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3680" name="Line 128"/>
            <p:cNvSpPr>
              <a:spLocks noChangeAspect="1" noChangeShapeType="1"/>
            </p:cNvSpPr>
            <p:nvPr/>
          </p:nvSpPr>
          <p:spPr bwMode="auto">
            <a:xfrm>
              <a:off x="3744" y="2448"/>
              <a:ext cx="1152" cy="1152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3681" name="Line 129"/>
            <p:cNvSpPr>
              <a:spLocks noChangeAspect="1" noChangeShapeType="1"/>
            </p:cNvSpPr>
            <p:nvPr/>
          </p:nvSpPr>
          <p:spPr bwMode="auto">
            <a:xfrm>
              <a:off x="3744" y="3024"/>
              <a:ext cx="1152" cy="1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3682" name="Line 130"/>
            <p:cNvSpPr>
              <a:spLocks noChangeAspect="1" noChangeShapeType="1"/>
            </p:cNvSpPr>
            <p:nvPr/>
          </p:nvSpPr>
          <p:spPr bwMode="auto">
            <a:xfrm>
              <a:off x="4320" y="2448"/>
              <a:ext cx="1" cy="1152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3683" name="Freeform 131"/>
            <p:cNvSpPr>
              <a:spLocks noChangeAspect="1"/>
            </p:cNvSpPr>
            <p:nvPr/>
          </p:nvSpPr>
          <p:spPr bwMode="auto">
            <a:xfrm>
              <a:off x="4032" y="2592"/>
              <a:ext cx="720" cy="1008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144" y="96"/>
                </a:cxn>
                <a:cxn ang="0">
                  <a:pos x="240" y="144"/>
                </a:cxn>
                <a:cxn ang="0">
                  <a:pos x="144" y="192"/>
                </a:cxn>
                <a:cxn ang="0">
                  <a:pos x="96" y="336"/>
                </a:cxn>
                <a:cxn ang="0">
                  <a:pos x="48" y="192"/>
                </a:cxn>
                <a:cxn ang="0">
                  <a:pos x="0" y="144"/>
                </a:cxn>
                <a:cxn ang="0">
                  <a:pos x="48" y="96"/>
                </a:cxn>
                <a:cxn ang="0">
                  <a:pos x="96" y="0"/>
                </a:cxn>
              </a:cxnLst>
              <a:rect l="0" t="0" r="r" b="b"/>
              <a:pathLst>
                <a:path w="240" h="336">
                  <a:moveTo>
                    <a:pt x="96" y="0"/>
                  </a:moveTo>
                  <a:lnTo>
                    <a:pt x="144" y="96"/>
                  </a:lnTo>
                  <a:lnTo>
                    <a:pt x="240" y="144"/>
                  </a:lnTo>
                  <a:lnTo>
                    <a:pt x="144" y="192"/>
                  </a:lnTo>
                  <a:lnTo>
                    <a:pt x="96" y="336"/>
                  </a:lnTo>
                  <a:lnTo>
                    <a:pt x="48" y="192"/>
                  </a:lnTo>
                  <a:lnTo>
                    <a:pt x="0" y="144"/>
                  </a:lnTo>
                  <a:lnTo>
                    <a:pt x="48" y="96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FF0000">
                <a:alpha val="20000"/>
              </a:srgbClr>
            </a:solidFill>
            <a:ln w="12700" cap="flat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3684" name="Line 132"/>
            <p:cNvSpPr>
              <a:spLocks noChangeShapeType="1"/>
            </p:cNvSpPr>
            <p:nvPr/>
          </p:nvSpPr>
          <p:spPr bwMode="auto">
            <a:xfrm flipV="1">
              <a:off x="2496" y="2448"/>
              <a:ext cx="1248" cy="288"/>
            </a:xfrm>
            <a:prstGeom prst="line">
              <a:avLst/>
            </a:prstGeom>
            <a:noFill/>
            <a:ln w="6350">
              <a:solidFill>
                <a:schemeClr val="bg2"/>
              </a:solidFill>
              <a:prstDash val="lgDash"/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3685" name="Line 133"/>
            <p:cNvSpPr>
              <a:spLocks noChangeShapeType="1"/>
            </p:cNvSpPr>
            <p:nvPr/>
          </p:nvSpPr>
          <p:spPr bwMode="auto">
            <a:xfrm>
              <a:off x="2496" y="3120"/>
              <a:ext cx="1248" cy="480"/>
            </a:xfrm>
            <a:prstGeom prst="line">
              <a:avLst/>
            </a:prstGeom>
            <a:noFill/>
            <a:ln w="6350">
              <a:solidFill>
                <a:schemeClr val="bg2"/>
              </a:solidFill>
              <a:prstDash val="lgDash"/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3686" name="Line 134"/>
            <p:cNvSpPr>
              <a:spLocks noChangeShapeType="1"/>
            </p:cNvSpPr>
            <p:nvPr/>
          </p:nvSpPr>
          <p:spPr bwMode="auto">
            <a:xfrm>
              <a:off x="4180" y="2879"/>
              <a:ext cx="140" cy="145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3687" name="Line 135"/>
            <p:cNvSpPr>
              <a:spLocks noChangeShapeType="1"/>
            </p:cNvSpPr>
            <p:nvPr/>
          </p:nvSpPr>
          <p:spPr bwMode="auto">
            <a:xfrm flipH="1">
              <a:off x="4320" y="2881"/>
              <a:ext cx="142" cy="143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3688" name="Line 136"/>
            <p:cNvSpPr>
              <a:spLocks noChangeShapeType="1"/>
            </p:cNvSpPr>
            <p:nvPr/>
          </p:nvSpPr>
          <p:spPr bwMode="auto">
            <a:xfrm>
              <a:off x="4318" y="2604"/>
              <a:ext cx="2" cy="42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3689" name="Line 137"/>
            <p:cNvSpPr>
              <a:spLocks noChangeShapeType="1"/>
            </p:cNvSpPr>
            <p:nvPr/>
          </p:nvSpPr>
          <p:spPr bwMode="auto">
            <a:xfrm>
              <a:off x="4320" y="3024"/>
              <a:ext cx="0" cy="562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3690" name="Line 138"/>
            <p:cNvSpPr>
              <a:spLocks noChangeShapeType="1"/>
            </p:cNvSpPr>
            <p:nvPr/>
          </p:nvSpPr>
          <p:spPr bwMode="auto">
            <a:xfrm flipH="1" flipV="1">
              <a:off x="4320" y="3024"/>
              <a:ext cx="143" cy="144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3691" name="Line 139"/>
            <p:cNvSpPr>
              <a:spLocks noChangeShapeType="1"/>
            </p:cNvSpPr>
            <p:nvPr/>
          </p:nvSpPr>
          <p:spPr bwMode="auto">
            <a:xfrm flipV="1">
              <a:off x="4178" y="3024"/>
              <a:ext cx="142" cy="141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3692" name="Line 140"/>
            <p:cNvSpPr>
              <a:spLocks noChangeShapeType="1"/>
            </p:cNvSpPr>
            <p:nvPr/>
          </p:nvSpPr>
          <p:spPr bwMode="auto">
            <a:xfrm flipV="1">
              <a:off x="4036" y="3024"/>
              <a:ext cx="284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3693" name="Line 141"/>
            <p:cNvSpPr>
              <a:spLocks noChangeShapeType="1"/>
            </p:cNvSpPr>
            <p:nvPr/>
          </p:nvSpPr>
          <p:spPr bwMode="auto">
            <a:xfrm flipV="1">
              <a:off x="4320" y="3026"/>
              <a:ext cx="422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3694" name="Text Box 142"/>
            <p:cNvSpPr txBox="1">
              <a:spLocks noChangeArrowheads="1"/>
            </p:cNvSpPr>
            <p:nvPr/>
          </p:nvSpPr>
          <p:spPr bwMode="auto">
            <a:xfrm>
              <a:off x="4750" y="3024"/>
              <a:ext cx="55" cy="9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 i="1">
                  <a:solidFill>
                    <a:srgbClr val="003282"/>
                  </a:solidFill>
                  <a:latin typeface="Times New Roman" pitchFamily="18" charset="0"/>
                </a:rPr>
                <a:t>f</a:t>
              </a:r>
              <a:r>
                <a:rPr lang="en-US" sz="1000" b="1" i="1" baseline="-25000">
                  <a:solidFill>
                    <a:srgbClr val="003282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23695" name="Text Box 143"/>
            <p:cNvSpPr txBox="1">
              <a:spLocks noChangeArrowheads="1"/>
            </p:cNvSpPr>
            <p:nvPr/>
          </p:nvSpPr>
          <p:spPr bwMode="auto">
            <a:xfrm>
              <a:off x="4366" y="2544"/>
              <a:ext cx="55" cy="9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 i="1">
                  <a:solidFill>
                    <a:srgbClr val="003282"/>
                  </a:solidFill>
                  <a:latin typeface="Times New Roman" pitchFamily="18" charset="0"/>
                </a:rPr>
                <a:t>f</a:t>
              </a:r>
              <a:r>
                <a:rPr lang="en-US" sz="1000" b="1" i="1" baseline="-25000">
                  <a:solidFill>
                    <a:srgbClr val="003282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23696" name="Text Box 144"/>
            <p:cNvSpPr txBox="1">
              <a:spLocks noChangeArrowheads="1"/>
            </p:cNvSpPr>
            <p:nvPr/>
          </p:nvSpPr>
          <p:spPr bwMode="auto">
            <a:xfrm>
              <a:off x="4030" y="3024"/>
              <a:ext cx="55" cy="9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 i="1">
                  <a:solidFill>
                    <a:srgbClr val="003282"/>
                  </a:solidFill>
                  <a:latin typeface="Times New Roman" pitchFamily="18" charset="0"/>
                </a:rPr>
                <a:t>f</a:t>
              </a:r>
              <a:r>
                <a:rPr lang="en-US" sz="1000" b="1" i="1" baseline="-25000">
                  <a:solidFill>
                    <a:srgbClr val="003282"/>
                  </a:solidFill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23697" name="Text Box 145"/>
            <p:cNvSpPr txBox="1">
              <a:spLocks noChangeArrowheads="1"/>
            </p:cNvSpPr>
            <p:nvPr/>
          </p:nvSpPr>
          <p:spPr bwMode="auto">
            <a:xfrm>
              <a:off x="4336" y="3578"/>
              <a:ext cx="55" cy="9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 i="1">
                  <a:solidFill>
                    <a:srgbClr val="003282"/>
                  </a:solidFill>
                  <a:latin typeface="Times New Roman" pitchFamily="18" charset="0"/>
                </a:rPr>
                <a:t>f</a:t>
              </a:r>
              <a:r>
                <a:rPr lang="en-US" sz="1000" b="1" i="1" baseline="-25000">
                  <a:solidFill>
                    <a:srgbClr val="003282"/>
                  </a:solidFill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23698" name="Text Box 146"/>
            <p:cNvSpPr txBox="1">
              <a:spLocks noChangeArrowheads="1"/>
            </p:cNvSpPr>
            <p:nvPr/>
          </p:nvSpPr>
          <p:spPr bwMode="auto">
            <a:xfrm>
              <a:off x="4510" y="2832"/>
              <a:ext cx="55" cy="9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 i="1">
                  <a:solidFill>
                    <a:srgbClr val="003282"/>
                  </a:solidFill>
                  <a:latin typeface="Times New Roman" pitchFamily="18" charset="0"/>
                </a:rPr>
                <a:t>f</a:t>
              </a:r>
              <a:r>
                <a:rPr lang="en-US" sz="1000" b="1" i="1" baseline="-25000">
                  <a:solidFill>
                    <a:srgbClr val="003282"/>
                  </a:solidFill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23699" name="Text Box 147"/>
            <p:cNvSpPr txBox="1">
              <a:spLocks noChangeArrowheads="1"/>
            </p:cNvSpPr>
            <p:nvPr/>
          </p:nvSpPr>
          <p:spPr bwMode="auto">
            <a:xfrm>
              <a:off x="4222" y="2832"/>
              <a:ext cx="55" cy="9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 i="1">
                  <a:solidFill>
                    <a:srgbClr val="003282"/>
                  </a:solidFill>
                  <a:latin typeface="Times New Roman" pitchFamily="18" charset="0"/>
                </a:rPr>
                <a:t>f</a:t>
              </a:r>
              <a:r>
                <a:rPr lang="en-US" sz="1000" b="1" i="1" baseline="-25000">
                  <a:solidFill>
                    <a:srgbClr val="003282"/>
                  </a:solidFill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23700" name="Text Box 148"/>
            <p:cNvSpPr txBox="1">
              <a:spLocks noChangeArrowheads="1"/>
            </p:cNvSpPr>
            <p:nvPr/>
          </p:nvSpPr>
          <p:spPr bwMode="auto">
            <a:xfrm>
              <a:off x="4176" y="3168"/>
              <a:ext cx="55" cy="9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 i="1">
                  <a:solidFill>
                    <a:srgbClr val="003282"/>
                  </a:solidFill>
                  <a:latin typeface="Times New Roman" pitchFamily="18" charset="0"/>
                </a:rPr>
                <a:t>f</a:t>
              </a:r>
              <a:r>
                <a:rPr lang="en-US" sz="1000" b="1" i="1" baseline="-25000">
                  <a:solidFill>
                    <a:srgbClr val="003282"/>
                  </a:solidFill>
                  <a:latin typeface="Times New Roman" pitchFamily="18" charset="0"/>
                </a:rPr>
                <a:t>7</a:t>
              </a:r>
            </a:p>
          </p:txBody>
        </p:sp>
        <p:sp>
          <p:nvSpPr>
            <p:cNvPr id="23701" name="Text Box 149"/>
            <p:cNvSpPr txBox="1">
              <a:spLocks noChangeArrowheads="1"/>
            </p:cNvSpPr>
            <p:nvPr/>
          </p:nvSpPr>
          <p:spPr bwMode="auto">
            <a:xfrm>
              <a:off x="4464" y="3168"/>
              <a:ext cx="55" cy="9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 i="1">
                  <a:solidFill>
                    <a:srgbClr val="003282"/>
                  </a:solidFill>
                  <a:latin typeface="Times New Roman" pitchFamily="18" charset="0"/>
                </a:rPr>
                <a:t>f</a:t>
              </a:r>
              <a:r>
                <a:rPr lang="en-US" sz="1000" b="1" i="1" baseline="-25000">
                  <a:solidFill>
                    <a:srgbClr val="003282"/>
                  </a:solidFill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23702" name="Text Box 150"/>
            <p:cNvSpPr txBox="1">
              <a:spLocks noChangeArrowheads="1"/>
            </p:cNvSpPr>
            <p:nvPr/>
          </p:nvSpPr>
          <p:spPr bwMode="auto">
            <a:xfrm>
              <a:off x="4322" y="3022"/>
              <a:ext cx="55" cy="9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 i="1">
                  <a:solidFill>
                    <a:srgbClr val="003282"/>
                  </a:solidFill>
                  <a:latin typeface="Times New Roman" pitchFamily="18" charset="0"/>
                </a:rPr>
                <a:t>f</a:t>
              </a:r>
              <a:r>
                <a:rPr lang="en-US" sz="1000" b="1" i="1" baseline="-25000">
                  <a:solidFill>
                    <a:srgbClr val="003282"/>
                  </a:solidFill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23703" name="Oval 151"/>
            <p:cNvSpPr>
              <a:spLocks noChangeArrowheads="1"/>
            </p:cNvSpPr>
            <p:nvPr/>
          </p:nvSpPr>
          <p:spPr bwMode="auto">
            <a:xfrm>
              <a:off x="4300" y="3006"/>
              <a:ext cx="35" cy="35"/>
            </a:xfrm>
            <a:prstGeom prst="ellipse">
              <a:avLst/>
            </a:prstGeom>
            <a:solidFill>
              <a:srgbClr val="FF0000"/>
            </a:solidFill>
            <a:ln w="12700" algn="ctr">
              <a:solidFill>
                <a:srgbClr val="8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04" name="Text Box 152"/>
            <p:cNvSpPr txBox="1">
              <a:spLocks noChangeArrowheads="1"/>
            </p:cNvSpPr>
            <p:nvPr/>
          </p:nvSpPr>
          <p:spPr bwMode="auto">
            <a:xfrm>
              <a:off x="3428" y="2054"/>
              <a:ext cx="1834" cy="44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>
                  <a:solidFill>
                    <a:srgbClr val="400000"/>
                  </a:solidFill>
                  <a:latin typeface="Times New Roman" pitchFamily="18" charset="0"/>
                </a:rPr>
                <a:t>Histogram view of the </a:t>
              </a:r>
              <a:r>
                <a:rPr lang="en-US" sz="2000" i="1">
                  <a:solidFill>
                    <a:srgbClr val="400000"/>
                  </a:solidFill>
                  <a:latin typeface="Times New Roman" pitchFamily="18" charset="0"/>
                </a:rPr>
                <a:t>distribution function</a:t>
              </a:r>
              <a:r>
                <a:rPr lang="en-US" sz="2000">
                  <a:solidFill>
                    <a:srgbClr val="400000"/>
                  </a:solidFill>
                  <a:latin typeface="Times New Roman" pitchFamily="18" charset="0"/>
                </a:rPr>
                <a:t>, </a:t>
              </a:r>
              <a:r>
                <a:rPr lang="en-US" sz="2000" i="1">
                  <a:solidFill>
                    <a:srgbClr val="400000"/>
                  </a:solidFill>
                  <a:latin typeface="Times New Roman" pitchFamily="18" charset="0"/>
                </a:rPr>
                <a:t>f</a:t>
              </a:r>
              <a:r>
                <a:rPr lang="en-US" sz="2000">
                  <a:solidFill>
                    <a:srgbClr val="400000"/>
                  </a:solidFill>
                  <a:latin typeface="Times New Roman" pitchFamily="18" charset="0"/>
                </a:rPr>
                <a:t>.</a:t>
              </a:r>
            </a:p>
          </p:txBody>
        </p:sp>
      </p:grpSp>
      <p:sp>
        <p:nvSpPr>
          <p:cNvPr id="23705" name="Line 153"/>
          <p:cNvSpPr>
            <a:spLocks noChangeShapeType="1"/>
          </p:cNvSpPr>
          <p:nvPr/>
        </p:nvSpPr>
        <p:spPr bwMode="auto">
          <a:xfrm>
            <a:off x="4267200" y="4648200"/>
            <a:ext cx="223838" cy="0"/>
          </a:xfrm>
          <a:prstGeom prst="line">
            <a:avLst/>
          </a:prstGeom>
          <a:noFill/>
          <a:ln w="12700">
            <a:solidFill>
              <a:srgbClr val="800000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3706" name="Line 154"/>
          <p:cNvSpPr>
            <a:spLocks noChangeShapeType="1"/>
          </p:cNvSpPr>
          <p:nvPr/>
        </p:nvSpPr>
        <p:spPr bwMode="auto">
          <a:xfrm flipH="1">
            <a:off x="4117975" y="4648200"/>
            <a:ext cx="152400" cy="0"/>
          </a:xfrm>
          <a:prstGeom prst="line">
            <a:avLst/>
          </a:prstGeom>
          <a:noFill/>
          <a:ln w="12700">
            <a:solidFill>
              <a:srgbClr val="800000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3707" name="Line 155"/>
          <p:cNvSpPr>
            <a:spLocks noChangeShapeType="1"/>
          </p:cNvSpPr>
          <p:nvPr/>
        </p:nvSpPr>
        <p:spPr bwMode="auto">
          <a:xfrm flipV="1">
            <a:off x="4267200" y="4422775"/>
            <a:ext cx="0" cy="223838"/>
          </a:xfrm>
          <a:prstGeom prst="line">
            <a:avLst/>
          </a:prstGeom>
          <a:noFill/>
          <a:ln w="12700">
            <a:solidFill>
              <a:srgbClr val="800000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3708" name="Line 156"/>
          <p:cNvSpPr>
            <a:spLocks noChangeShapeType="1"/>
          </p:cNvSpPr>
          <p:nvPr/>
        </p:nvSpPr>
        <p:spPr bwMode="auto">
          <a:xfrm flipV="1">
            <a:off x="4267200" y="4648200"/>
            <a:ext cx="0" cy="295275"/>
          </a:xfrm>
          <a:prstGeom prst="line">
            <a:avLst/>
          </a:prstGeom>
          <a:noFill/>
          <a:ln w="12700">
            <a:solidFill>
              <a:srgbClr val="800000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3709" name="Line 157"/>
          <p:cNvSpPr>
            <a:spLocks noChangeShapeType="1"/>
          </p:cNvSpPr>
          <p:nvPr/>
        </p:nvSpPr>
        <p:spPr bwMode="auto">
          <a:xfrm flipH="1" flipV="1">
            <a:off x="4267200" y="4648200"/>
            <a:ext cx="76200" cy="76200"/>
          </a:xfrm>
          <a:prstGeom prst="line">
            <a:avLst/>
          </a:prstGeom>
          <a:noFill/>
          <a:ln w="12700">
            <a:solidFill>
              <a:srgbClr val="800000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3710" name="Line 158"/>
          <p:cNvSpPr>
            <a:spLocks noChangeShapeType="1"/>
          </p:cNvSpPr>
          <p:nvPr/>
        </p:nvSpPr>
        <p:spPr bwMode="auto">
          <a:xfrm>
            <a:off x="4191000" y="4572000"/>
            <a:ext cx="76200" cy="76200"/>
          </a:xfrm>
          <a:prstGeom prst="line">
            <a:avLst/>
          </a:prstGeom>
          <a:noFill/>
          <a:ln w="12700">
            <a:solidFill>
              <a:srgbClr val="800000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3711" name="Line 159"/>
          <p:cNvSpPr>
            <a:spLocks noChangeShapeType="1"/>
          </p:cNvSpPr>
          <p:nvPr/>
        </p:nvSpPr>
        <p:spPr bwMode="auto">
          <a:xfrm flipH="1">
            <a:off x="4267200" y="4572000"/>
            <a:ext cx="76200" cy="76200"/>
          </a:xfrm>
          <a:prstGeom prst="line">
            <a:avLst/>
          </a:prstGeom>
          <a:noFill/>
          <a:ln w="12700">
            <a:solidFill>
              <a:srgbClr val="800000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3712" name="Line 160"/>
          <p:cNvSpPr>
            <a:spLocks noChangeShapeType="1"/>
          </p:cNvSpPr>
          <p:nvPr/>
        </p:nvSpPr>
        <p:spPr bwMode="auto">
          <a:xfrm flipH="1">
            <a:off x="4191000" y="4648200"/>
            <a:ext cx="76200" cy="76200"/>
          </a:xfrm>
          <a:prstGeom prst="line">
            <a:avLst/>
          </a:prstGeom>
          <a:noFill/>
          <a:ln w="12700">
            <a:solidFill>
              <a:srgbClr val="800000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pic>
        <p:nvPicPr>
          <p:cNvPr id="23713" name="Picture 161"/>
          <p:cNvPicPr>
            <a:picLocks noChangeAspect="1" noChangeArrowheads="1"/>
          </p:cNvPicPr>
          <p:nvPr/>
        </p:nvPicPr>
        <p:blipFill>
          <a:blip r:embed="rId4" cstate="print"/>
          <a:srcRect b="61180"/>
          <a:stretch>
            <a:fillRect/>
          </a:stretch>
        </p:blipFill>
        <p:spPr bwMode="auto">
          <a:xfrm>
            <a:off x="3657600" y="798513"/>
            <a:ext cx="2833688" cy="3444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23714" name="Picture 16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57600" y="1789113"/>
            <a:ext cx="3573463" cy="7032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23715" name="Picture 16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57600" y="2474913"/>
            <a:ext cx="4022725" cy="6492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23716" name="Picture 164"/>
          <p:cNvPicPr>
            <a:picLocks noChangeAspect="1" noChangeArrowheads="1"/>
          </p:cNvPicPr>
          <p:nvPr/>
        </p:nvPicPr>
        <p:blipFill>
          <a:blip r:embed="rId7" cstate="print"/>
          <a:srcRect t="55992"/>
          <a:stretch>
            <a:fillRect/>
          </a:stretch>
        </p:blipFill>
        <p:spPr bwMode="auto">
          <a:xfrm>
            <a:off x="3657600" y="1295400"/>
            <a:ext cx="2833688" cy="390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23717" name="Rectangle 165"/>
          <p:cNvSpPr>
            <a:spLocks noChangeArrowheads="1"/>
          </p:cNvSpPr>
          <p:nvPr/>
        </p:nvSpPr>
        <p:spPr bwMode="auto">
          <a:xfrm>
            <a:off x="3657600" y="1752600"/>
            <a:ext cx="4114800" cy="1447800"/>
          </a:xfrm>
          <a:prstGeom prst="rect">
            <a:avLst/>
          </a:prstGeom>
          <a:noFill/>
          <a:ln w="25400" algn="ctr">
            <a:solidFill>
              <a:srgbClr val="000080">
                <a:alpha val="50000"/>
              </a:srgb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4400">
              <a:solidFill>
                <a:srgbClr val="333333"/>
              </a:solidFill>
            </a:endParaRPr>
          </a:p>
        </p:txBody>
      </p:sp>
      <p:grpSp>
        <p:nvGrpSpPr>
          <p:cNvPr id="23719" name="Group 167"/>
          <p:cNvGrpSpPr>
            <a:grpSpLocks/>
          </p:cNvGrpSpPr>
          <p:nvPr/>
        </p:nvGrpSpPr>
        <p:grpSpPr bwMode="auto">
          <a:xfrm>
            <a:off x="4646613" y="5862638"/>
            <a:ext cx="3430587" cy="919162"/>
            <a:chOff x="288" y="2064"/>
            <a:chExt cx="3227" cy="864"/>
          </a:xfrm>
        </p:grpSpPr>
        <p:sp>
          <p:nvSpPr>
            <p:cNvPr id="23720" name="Rectangle 168"/>
            <p:cNvSpPr>
              <a:spLocks noChangeArrowheads="1"/>
            </p:cNvSpPr>
            <p:nvPr/>
          </p:nvSpPr>
          <p:spPr bwMode="auto">
            <a:xfrm>
              <a:off x="2880" y="2535"/>
              <a:ext cx="144" cy="201"/>
            </a:xfrm>
            <a:prstGeom prst="rect">
              <a:avLst/>
            </a:prstGeom>
            <a:solidFill>
              <a:srgbClr val="FF0000">
                <a:alpha val="20000"/>
              </a:srgbClr>
            </a:solidFill>
            <a:ln w="952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21" name="Rectangle 169"/>
            <p:cNvSpPr>
              <a:spLocks noChangeArrowheads="1"/>
            </p:cNvSpPr>
            <p:nvPr/>
          </p:nvSpPr>
          <p:spPr bwMode="auto">
            <a:xfrm>
              <a:off x="2592" y="2538"/>
              <a:ext cx="144" cy="198"/>
            </a:xfrm>
            <a:prstGeom prst="rect">
              <a:avLst/>
            </a:prstGeom>
            <a:solidFill>
              <a:srgbClr val="FF0000">
                <a:alpha val="20000"/>
              </a:srgbClr>
            </a:solidFill>
            <a:ln w="952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22" name="Rectangle 170"/>
            <p:cNvSpPr>
              <a:spLocks noChangeArrowheads="1"/>
            </p:cNvSpPr>
            <p:nvPr/>
          </p:nvSpPr>
          <p:spPr bwMode="auto">
            <a:xfrm>
              <a:off x="2304" y="2535"/>
              <a:ext cx="144" cy="201"/>
            </a:xfrm>
            <a:prstGeom prst="rect">
              <a:avLst/>
            </a:prstGeom>
            <a:solidFill>
              <a:srgbClr val="FF0000">
                <a:alpha val="20000"/>
              </a:srgbClr>
            </a:solidFill>
            <a:ln w="952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23" name="Rectangle 171"/>
            <p:cNvSpPr>
              <a:spLocks noChangeArrowheads="1"/>
            </p:cNvSpPr>
            <p:nvPr/>
          </p:nvSpPr>
          <p:spPr bwMode="auto">
            <a:xfrm>
              <a:off x="1728" y="2176"/>
              <a:ext cx="144" cy="560"/>
            </a:xfrm>
            <a:prstGeom prst="rect">
              <a:avLst/>
            </a:prstGeom>
            <a:solidFill>
              <a:srgbClr val="FF0000">
                <a:alpha val="20000"/>
              </a:srgbClr>
            </a:solidFill>
            <a:ln w="952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24" name="Rectangle 172"/>
            <p:cNvSpPr>
              <a:spLocks noChangeArrowheads="1"/>
            </p:cNvSpPr>
            <p:nvPr/>
          </p:nvSpPr>
          <p:spPr bwMode="auto">
            <a:xfrm>
              <a:off x="1440" y="2454"/>
              <a:ext cx="144" cy="282"/>
            </a:xfrm>
            <a:prstGeom prst="rect">
              <a:avLst/>
            </a:prstGeom>
            <a:solidFill>
              <a:srgbClr val="FF0000">
                <a:alpha val="20000"/>
              </a:srgbClr>
            </a:solidFill>
            <a:ln w="952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25" name="Rectangle 173"/>
            <p:cNvSpPr>
              <a:spLocks noChangeArrowheads="1"/>
            </p:cNvSpPr>
            <p:nvPr/>
          </p:nvSpPr>
          <p:spPr bwMode="auto">
            <a:xfrm>
              <a:off x="1152" y="2319"/>
              <a:ext cx="144" cy="417"/>
            </a:xfrm>
            <a:prstGeom prst="rect">
              <a:avLst/>
            </a:prstGeom>
            <a:solidFill>
              <a:srgbClr val="FF0000">
                <a:alpha val="20000"/>
              </a:srgbClr>
            </a:solidFill>
            <a:ln w="952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26" name="Rectangle 174"/>
            <p:cNvSpPr>
              <a:spLocks noChangeArrowheads="1"/>
            </p:cNvSpPr>
            <p:nvPr/>
          </p:nvSpPr>
          <p:spPr bwMode="auto">
            <a:xfrm>
              <a:off x="864" y="2316"/>
              <a:ext cx="144" cy="420"/>
            </a:xfrm>
            <a:prstGeom prst="rect">
              <a:avLst/>
            </a:prstGeom>
            <a:solidFill>
              <a:srgbClr val="FF0000">
                <a:alpha val="20000"/>
              </a:srgbClr>
            </a:solidFill>
            <a:ln w="9525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27" name="Line 175"/>
            <p:cNvSpPr>
              <a:spLocks noChangeAspect="1" noChangeShapeType="1"/>
            </p:cNvSpPr>
            <p:nvPr/>
          </p:nvSpPr>
          <p:spPr bwMode="auto">
            <a:xfrm>
              <a:off x="288" y="2734"/>
              <a:ext cx="3168" cy="3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3728" name="Line 176"/>
            <p:cNvSpPr>
              <a:spLocks noChangeShapeType="1"/>
            </p:cNvSpPr>
            <p:nvPr/>
          </p:nvSpPr>
          <p:spPr bwMode="auto">
            <a:xfrm rot="5400000" flipV="1">
              <a:off x="653" y="2525"/>
              <a:ext cx="422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3729" name="Text Box 177"/>
            <p:cNvSpPr txBox="1">
              <a:spLocks noChangeArrowheads="1"/>
            </p:cNvSpPr>
            <p:nvPr/>
          </p:nvSpPr>
          <p:spPr bwMode="auto">
            <a:xfrm>
              <a:off x="912" y="2352"/>
              <a:ext cx="82" cy="14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 i="1">
                  <a:solidFill>
                    <a:srgbClr val="003282"/>
                  </a:solidFill>
                  <a:latin typeface="Times New Roman" pitchFamily="18" charset="0"/>
                </a:rPr>
                <a:t>f</a:t>
              </a:r>
              <a:r>
                <a:rPr lang="en-US" sz="1000" b="1" i="1" baseline="-25000">
                  <a:solidFill>
                    <a:srgbClr val="003282"/>
                  </a:solidFill>
                  <a:latin typeface="Times New Roman" pitchFamily="18" charset="0"/>
                </a:rPr>
                <a:t>1</a:t>
              </a:r>
            </a:p>
          </p:txBody>
        </p:sp>
        <p:grpSp>
          <p:nvGrpSpPr>
            <p:cNvPr id="23730" name="Group 178"/>
            <p:cNvGrpSpPr>
              <a:grpSpLocks/>
            </p:cNvGrpSpPr>
            <p:nvPr/>
          </p:nvGrpSpPr>
          <p:grpSpPr bwMode="auto">
            <a:xfrm>
              <a:off x="1944" y="2534"/>
              <a:ext cx="216" cy="202"/>
              <a:chOff x="1080" y="2534"/>
              <a:chExt cx="216" cy="202"/>
            </a:xfrm>
          </p:grpSpPr>
          <p:sp>
            <p:nvSpPr>
              <p:cNvPr id="23731" name="Rectangle 179"/>
              <p:cNvSpPr>
                <a:spLocks noChangeArrowheads="1"/>
              </p:cNvSpPr>
              <p:nvPr/>
            </p:nvSpPr>
            <p:spPr bwMode="auto">
              <a:xfrm>
                <a:off x="1152" y="2534"/>
                <a:ext cx="144" cy="202"/>
              </a:xfrm>
              <a:prstGeom prst="rect">
                <a:avLst/>
              </a:prstGeom>
              <a:solidFill>
                <a:srgbClr val="FF0000">
                  <a:alpha val="20000"/>
                </a:srgbClr>
              </a:solidFill>
              <a:ln w="9525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32" name="Line 180"/>
              <p:cNvSpPr>
                <a:spLocks noChangeShapeType="1"/>
              </p:cNvSpPr>
              <p:nvPr/>
            </p:nvSpPr>
            <p:spPr bwMode="auto">
              <a:xfrm rot="18900000" flipH="1">
                <a:off x="1080" y="2562"/>
                <a:ext cx="144" cy="144"/>
              </a:xfrm>
              <a:prstGeom prst="line">
                <a:avLst/>
              </a:prstGeom>
              <a:noFill/>
              <a:ln w="19050">
                <a:solidFill>
                  <a:srgbClr val="800000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23733" name="Text Box 181"/>
              <p:cNvSpPr txBox="1">
                <a:spLocks noChangeArrowheads="1"/>
              </p:cNvSpPr>
              <p:nvPr/>
            </p:nvSpPr>
            <p:spPr bwMode="auto">
              <a:xfrm>
                <a:off x="1201" y="2544"/>
                <a:ext cx="82" cy="14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000" b="1" i="1">
                    <a:solidFill>
                      <a:srgbClr val="003282"/>
                    </a:solidFill>
                    <a:latin typeface="Times New Roman" pitchFamily="18" charset="0"/>
                  </a:rPr>
                  <a:t>f</a:t>
                </a:r>
                <a:r>
                  <a:rPr lang="en-US" sz="1000" b="1" i="1" baseline="-25000">
                    <a:solidFill>
                      <a:srgbClr val="003282"/>
                    </a:solidFill>
                    <a:latin typeface="Times New Roman" pitchFamily="18" charset="0"/>
                  </a:rPr>
                  <a:t>5</a:t>
                </a:r>
              </a:p>
            </p:txBody>
          </p:sp>
        </p:grpSp>
        <p:sp>
          <p:nvSpPr>
            <p:cNvPr id="23734" name="Line 182"/>
            <p:cNvSpPr>
              <a:spLocks noChangeShapeType="1"/>
            </p:cNvSpPr>
            <p:nvPr/>
          </p:nvSpPr>
          <p:spPr bwMode="auto">
            <a:xfrm>
              <a:off x="936" y="2669"/>
              <a:ext cx="0" cy="115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3735" name="Text Box 183"/>
            <p:cNvSpPr txBox="1">
              <a:spLocks noChangeArrowheads="1"/>
            </p:cNvSpPr>
            <p:nvPr/>
          </p:nvSpPr>
          <p:spPr bwMode="auto">
            <a:xfrm>
              <a:off x="914" y="2785"/>
              <a:ext cx="59" cy="14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000" i="1">
                  <a:solidFill>
                    <a:srgbClr val="808080"/>
                  </a:solidFill>
                  <a:latin typeface="Times New Roman" pitchFamily="18" charset="0"/>
                </a:rPr>
                <a:t>1</a:t>
              </a:r>
              <a:endParaRPr lang="en-US" sz="1000" baseline="30000">
                <a:solidFill>
                  <a:srgbClr val="808080"/>
                </a:solidFill>
                <a:latin typeface="Times New Roman" pitchFamily="18" charset="0"/>
              </a:endParaRPr>
            </a:p>
          </p:txBody>
        </p:sp>
        <p:sp>
          <p:nvSpPr>
            <p:cNvPr id="23736" name="Text Box 184"/>
            <p:cNvSpPr txBox="1">
              <a:spLocks noChangeArrowheads="1"/>
            </p:cNvSpPr>
            <p:nvPr/>
          </p:nvSpPr>
          <p:spPr bwMode="auto">
            <a:xfrm>
              <a:off x="1202" y="2785"/>
              <a:ext cx="60" cy="14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000" i="1">
                  <a:solidFill>
                    <a:srgbClr val="808080"/>
                  </a:solidFill>
                  <a:latin typeface="Times New Roman" pitchFamily="18" charset="0"/>
                </a:rPr>
                <a:t>2</a:t>
              </a:r>
              <a:endParaRPr lang="en-US" sz="1000" baseline="30000">
                <a:solidFill>
                  <a:srgbClr val="808080"/>
                </a:solidFill>
                <a:latin typeface="Times New Roman" pitchFamily="18" charset="0"/>
              </a:endParaRPr>
            </a:p>
          </p:txBody>
        </p:sp>
        <p:sp>
          <p:nvSpPr>
            <p:cNvPr id="23737" name="Line 185"/>
            <p:cNvSpPr>
              <a:spLocks noChangeShapeType="1"/>
            </p:cNvSpPr>
            <p:nvPr/>
          </p:nvSpPr>
          <p:spPr bwMode="auto">
            <a:xfrm>
              <a:off x="1224" y="2669"/>
              <a:ext cx="0" cy="115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3738" name="Line 186"/>
            <p:cNvSpPr>
              <a:spLocks noChangeShapeType="1"/>
            </p:cNvSpPr>
            <p:nvPr/>
          </p:nvSpPr>
          <p:spPr bwMode="auto">
            <a:xfrm>
              <a:off x="1512" y="2669"/>
              <a:ext cx="0" cy="115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3739" name="Line 187"/>
            <p:cNvSpPr>
              <a:spLocks noChangeShapeType="1"/>
            </p:cNvSpPr>
            <p:nvPr/>
          </p:nvSpPr>
          <p:spPr bwMode="auto">
            <a:xfrm>
              <a:off x="1800" y="2669"/>
              <a:ext cx="0" cy="115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3740" name="Line 188"/>
            <p:cNvSpPr>
              <a:spLocks noChangeShapeType="1"/>
            </p:cNvSpPr>
            <p:nvPr/>
          </p:nvSpPr>
          <p:spPr bwMode="auto">
            <a:xfrm>
              <a:off x="2088" y="2669"/>
              <a:ext cx="0" cy="115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3741" name="Line 189"/>
            <p:cNvSpPr>
              <a:spLocks noChangeShapeType="1"/>
            </p:cNvSpPr>
            <p:nvPr/>
          </p:nvSpPr>
          <p:spPr bwMode="auto">
            <a:xfrm>
              <a:off x="2376" y="2669"/>
              <a:ext cx="0" cy="115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3742" name="Line 190"/>
            <p:cNvSpPr>
              <a:spLocks noChangeShapeType="1"/>
            </p:cNvSpPr>
            <p:nvPr/>
          </p:nvSpPr>
          <p:spPr bwMode="auto">
            <a:xfrm>
              <a:off x="2664" y="2669"/>
              <a:ext cx="0" cy="115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3743" name="Line 191"/>
            <p:cNvSpPr>
              <a:spLocks noChangeShapeType="1"/>
            </p:cNvSpPr>
            <p:nvPr/>
          </p:nvSpPr>
          <p:spPr bwMode="auto">
            <a:xfrm>
              <a:off x="2952" y="2669"/>
              <a:ext cx="0" cy="115"/>
            </a:xfrm>
            <a:prstGeom prst="line">
              <a:avLst/>
            </a:prstGeom>
            <a:noFill/>
            <a:ln w="63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3744" name="Text Box 192"/>
            <p:cNvSpPr txBox="1">
              <a:spLocks noChangeArrowheads="1"/>
            </p:cNvSpPr>
            <p:nvPr/>
          </p:nvSpPr>
          <p:spPr bwMode="auto">
            <a:xfrm>
              <a:off x="2068" y="2785"/>
              <a:ext cx="60" cy="14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000" i="1">
                  <a:solidFill>
                    <a:srgbClr val="808080"/>
                  </a:solidFill>
                  <a:latin typeface="Times New Roman" pitchFamily="18" charset="0"/>
                </a:rPr>
                <a:t>5</a:t>
              </a:r>
              <a:endParaRPr lang="en-US" sz="1000" baseline="30000">
                <a:solidFill>
                  <a:srgbClr val="808080"/>
                </a:solidFill>
                <a:latin typeface="Times New Roman" pitchFamily="18" charset="0"/>
              </a:endParaRPr>
            </a:p>
          </p:txBody>
        </p:sp>
        <p:sp>
          <p:nvSpPr>
            <p:cNvPr id="23745" name="Line 193"/>
            <p:cNvSpPr>
              <a:spLocks noChangeShapeType="1"/>
            </p:cNvSpPr>
            <p:nvPr/>
          </p:nvSpPr>
          <p:spPr bwMode="auto">
            <a:xfrm flipV="1">
              <a:off x="648" y="2160"/>
              <a:ext cx="0" cy="720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 type="triangle" w="med" len="med"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3746" name="Text Box 194"/>
            <p:cNvSpPr txBox="1">
              <a:spLocks noChangeArrowheads="1"/>
            </p:cNvSpPr>
            <p:nvPr/>
          </p:nvSpPr>
          <p:spPr bwMode="auto">
            <a:xfrm>
              <a:off x="3456" y="2736"/>
              <a:ext cx="59" cy="14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000" i="1">
                  <a:solidFill>
                    <a:srgbClr val="FF0000"/>
                  </a:solidFill>
                  <a:latin typeface="Times New Roman" pitchFamily="18" charset="0"/>
                </a:rPr>
                <a:t>a</a:t>
              </a:r>
              <a:endParaRPr lang="en-US" sz="1000" baseline="3000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23747" name="Text Box 195"/>
            <p:cNvSpPr txBox="1">
              <a:spLocks noChangeArrowheads="1"/>
            </p:cNvSpPr>
            <p:nvPr/>
          </p:nvSpPr>
          <p:spPr bwMode="auto">
            <a:xfrm>
              <a:off x="602" y="2064"/>
              <a:ext cx="32" cy="14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000" i="1">
                  <a:solidFill>
                    <a:srgbClr val="000080"/>
                  </a:solidFill>
                  <a:latin typeface="Times New Roman" pitchFamily="18" charset="0"/>
                </a:rPr>
                <a:t>f</a:t>
              </a:r>
              <a:endParaRPr lang="en-US" sz="1000" baseline="30000">
                <a:solidFill>
                  <a:srgbClr val="000080"/>
                </a:solidFill>
                <a:latin typeface="Times New Roman" pitchFamily="18" charset="0"/>
              </a:endParaRPr>
            </a:p>
          </p:txBody>
        </p:sp>
        <p:sp>
          <p:nvSpPr>
            <p:cNvPr id="23748" name="Line 196"/>
            <p:cNvSpPr>
              <a:spLocks noChangeShapeType="1"/>
            </p:cNvSpPr>
            <p:nvPr/>
          </p:nvSpPr>
          <p:spPr bwMode="auto">
            <a:xfrm>
              <a:off x="1152" y="2316"/>
              <a:ext cx="2" cy="42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3749" name="Line 197"/>
            <p:cNvSpPr>
              <a:spLocks noChangeShapeType="1"/>
            </p:cNvSpPr>
            <p:nvPr/>
          </p:nvSpPr>
          <p:spPr bwMode="auto">
            <a:xfrm rot="5400000" flipV="1">
              <a:off x="1298" y="2594"/>
              <a:ext cx="284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3750" name="Line 198"/>
            <p:cNvSpPr>
              <a:spLocks noChangeShapeType="1"/>
            </p:cNvSpPr>
            <p:nvPr/>
          </p:nvSpPr>
          <p:spPr bwMode="auto">
            <a:xfrm>
              <a:off x="1728" y="2174"/>
              <a:ext cx="0" cy="562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3751" name="Line 199"/>
            <p:cNvSpPr>
              <a:spLocks noChangeShapeType="1"/>
            </p:cNvSpPr>
            <p:nvPr/>
          </p:nvSpPr>
          <p:spPr bwMode="auto">
            <a:xfrm rot="2700000">
              <a:off x="2234" y="2561"/>
              <a:ext cx="140" cy="145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3752" name="Line 200"/>
            <p:cNvSpPr>
              <a:spLocks noChangeShapeType="1"/>
            </p:cNvSpPr>
            <p:nvPr/>
          </p:nvSpPr>
          <p:spPr bwMode="auto">
            <a:xfrm rot="18900000" flipV="1">
              <a:off x="2521" y="2564"/>
              <a:ext cx="142" cy="141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3753" name="Line 201"/>
            <p:cNvSpPr>
              <a:spLocks noChangeShapeType="1"/>
            </p:cNvSpPr>
            <p:nvPr/>
          </p:nvSpPr>
          <p:spPr bwMode="auto">
            <a:xfrm rot="2700000" flipH="1" flipV="1">
              <a:off x="2808" y="2562"/>
              <a:ext cx="143" cy="144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3754" name="Text Box 202"/>
            <p:cNvSpPr txBox="1">
              <a:spLocks noChangeArrowheads="1"/>
            </p:cNvSpPr>
            <p:nvPr/>
          </p:nvSpPr>
          <p:spPr bwMode="auto">
            <a:xfrm>
              <a:off x="1193" y="2352"/>
              <a:ext cx="82" cy="14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 i="1">
                  <a:solidFill>
                    <a:srgbClr val="003282"/>
                  </a:solidFill>
                  <a:latin typeface="Times New Roman" pitchFamily="18" charset="0"/>
                </a:rPr>
                <a:t>f</a:t>
              </a:r>
              <a:r>
                <a:rPr lang="en-US" sz="1000" b="1" i="1" baseline="-25000">
                  <a:solidFill>
                    <a:srgbClr val="003282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23755" name="Text Box 203"/>
            <p:cNvSpPr txBox="1">
              <a:spLocks noChangeArrowheads="1"/>
            </p:cNvSpPr>
            <p:nvPr/>
          </p:nvSpPr>
          <p:spPr bwMode="auto">
            <a:xfrm>
              <a:off x="1481" y="2471"/>
              <a:ext cx="82" cy="14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 i="1">
                  <a:solidFill>
                    <a:srgbClr val="003282"/>
                  </a:solidFill>
                  <a:latin typeface="Times New Roman" pitchFamily="18" charset="0"/>
                </a:rPr>
                <a:t>f</a:t>
              </a:r>
              <a:r>
                <a:rPr lang="en-US" sz="1000" b="1" i="1" baseline="-25000">
                  <a:solidFill>
                    <a:srgbClr val="003282"/>
                  </a:solidFill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23756" name="Text Box 204"/>
            <p:cNvSpPr txBox="1">
              <a:spLocks noChangeArrowheads="1"/>
            </p:cNvSpPr>
            <p:nvPr/>
          </p:nvSpPr>
          <p:spPr bwMode="auto">
            <a:xfrm>
              <a:off x="1770" y="2209"/>
              <a:ext cx="82" cy="14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 i="1">
                  <a:solidFill>
                    <a:srgbClr val="003282"/>
                  </a:solidFill>
                  <a:latin typeface="Times New Roman" pitchFamily="18" charset="0"/>
                </a:rPr>
                <a:t>f</a:t>
              </a:r>
              <a:r>
                <a:rPr lang="en-US" sz="1000" b="1" i="1" baseline="-25000">
                  <a:solidFill>
                    <a:srgbClr val="003282"/>
                  </a:solidFill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23757" name="Text Box 205"/>
            <p:cNvSpPr txBox="1">
              <a:spLocks noChangeArrowheads="1"/>
            </p:cNvSpPr>
            <p:nvPr/>
          </p:nvSpPr>
          <p:spPr bwMode="auto">
            <a:xfrm>
              <a:off x="1492" y="2785"/>
              <a:ext cx="59" cy="14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000" i="1">
                  <a:solidFill>
                    <a:srgbClr val="808080"/>
                  </a:solidFill>
                  <a:latin typeface="Times New Roman" pitchFamily="18" charset="0"/>
                </a:rPr>
                <a:t>3</a:t>
              </a:r>
              <a:endParaRPr lang="en-US" sz="1000" baseline="30000">
                <a:solidFill>
                  <a:srgbClr val="808080"/>
                </a:solidFill>
                <a:latin typeface="Times New Roman" pitchFamily="18" charset="0"/>
              </a:endParaRPr>
            </a:p>
          </p:txBody>
        </p:sp>
        <p:sp>
          <p:nvSpPr>
            <p:cNvPr id="23758" name="Text Box 206"/>
            <p:cNvSpPr txBox="1">
              <a:spLocks noChangeArrowheads="1"/>
            </p:cNvSpPr>
            <p:nvPr/>
          </p:nvSpPr>
          <p:spPr bwMode="auto">
            <a:xfrm>
              <a:off x="1780" y="2785"/>
              <a:ext cx="60" cy="14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000" i="1">
                  <a:solidFill>
                    <a:srgbClr val="808080"/>
                  </a:solidFill>
                  <a:latin typeface="Times New Roman" pitchFamily="18" charset="0"/>
                </a:rPr>
                <a:t>4</a:t>
              </a:r>
              <a:endParaRPr lang="en-US" sz="1000" baseline="30000">
                <a:solidFill>
                  <a:srgbClr val="808080"/>
                </a:solidFill>
                <a:latin typeface="Times New Roman" pitchFamily="18" charset="0"/>
              </a:endParaRPr>
            </a:p>
          </p:txBody>
        </p:sp>
        <p:sp>
          <p:nvSpPr>
            <p:cNvPr id="23759" name="Text Box 207"/>
            <p:cNvSpPr txBox="1">
              <a:spLocks noChangeArrowheads="1"/>
            </p:cNvSpPr>
            <p:nvPr/>
          </p:nvSpPr>
          <p:spPr bwMode="auto">
            <a:xfrm>
              <a:off x="2356" y="2785"/>
              <a:ext cx="60" cy="14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000" i="1">
                  <a:solidFill>
                    <a:srgbClr val="808080"/>
                  </a:solidFill>
                  <a:latin typeface="Times New Roman" pitchFamily="18" charset="0"/>
                </a:rPr>
                <a:t>6</a:t>
              </a:r>
              <a:endParaRPr lang="en-US" sz="1000" baseline="30000">
                <a:solidFill>
                  <a:srgbClr val="808080"/>
                </a:solidFill>
                <a:latin typeface="Times New Roman" pitchFamily="18" charset="0"/>
              </a:endParaRPr>
            </a:p>
          </p:txBody>
        </p:sp>
        <p:sp>
          <p:nvSpPr>
            <p:cNvPr id="23760" name="Text Box 208"/>
            <p:cNvSpPr txBox="1">
              <a:spLocks noChangeArrowheads="1"/>
            </p:cNvSpPr>
            <p:nvPr/>
          </p:nvSpPr>
          <p:spPr bwMode="auto">
            <a:xfrm>
              <a:off x="2645" y="2785"/>
              <a:ext cx="59" cy="14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000" i="1">
                  <a:solidFill>
                    <a:srgbClr val="808080"/>
                  </a:solidFill>
                  <a:latin typeface="Times New Roman" pitchFamily="18" charset="0"/>
                </a:rPr>
                <a:t>7</a:t>
              </a:r>
              <a:endParaRPr lang="en-US" sz="1000" baseline="30000">
                <a:solidFill>
                  <a:srgbClr val="808080"/>
                </a:solidFill>
                <a:latin typeface="Times New Roman" pitchFamily="18" charset="0"/>
              </a:endParaRPr>
            </a:p>
          </p:txBody>
        </p:sp>
        <p:sp>
          <p:nvSpPr>
            <p:cNvPr id="23761" name="Text Box 209"/>
            <p:cNvSpPr txBox="1">
              <a:spLocks noChangeArrowheads="1"/>
            </p:cNvSpPr>
            <p:nvPr/>
          </p:nvSpPr>
          <p:spPr bwMode="auto">
            <a:xfrm>
              <a:off x="2931" y="2785"/>
              <a:ext cx="60" cy="14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000" i="1">
                  <a:solidFill>
                    <a:srgbClr val="808080"/>
                  </a:solidFill>
                  <a:latin typeface="Times New Roman" pitchFamily="18" charset="0"/>
                </a:rPr>
                <a:t>8</a:t>
              </a:r>
              <a:endParaRPr lang="en-US" sz="1000" baseline="30000">
                <a:solidFill>
                  <a:srgbClr val="808080"/>
                </a:solidFill>
                <a:latin typeface="Times New Roman" pitchFamily="18" charset="0"/>
              </a:endParaRPr>
            </a:p>
          </p:txBody>
        </p:sp>
        <p:sp>
          <p:nvSpPr>
            <p:cNvPr id="23762" name="Text Box 210"/>
            <p:cNvSpPr txBox="1">
              <a:spLocks noChangeArrowheads="1"/>
            </p:cNvSpPr>
            <p:nvPr/>
          </p:nvSpPr>
          <p:spPr bwMode="auto">
            <a:xfrm>
              <a:off x="2352" y="2544"/>
              <a:ext cx="82" cy="14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 i="1">
                  <a:solidFill>
                    <a:srgbClr val="003282"/>
                  </a:solidFill>
                  <a:latin typeface="Times New Roman" pitchFamily="18" charset="0"/>
                </a:rPr>
                <a:t>f</a:t>
              </a:r>
              <a:r>
                <a:rPr lang="en-US" sz="1000" b="1" i="1" baseline="-25000">
                  <a:solidFill>
                    <a:srgbClr val="003282"/>
                  </a:solidFill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23763" name="Text Box 211"/>
            <p:cNvSpPr txBox="1">
              <a:spLocks noChangeArrowheads="1"/>
            </p:cNvSpPr>
            <p:nvPr/>
          </p:nvSpPr>
          <p:spPr bwMode="auto">
            <a:xfrm>
              <a:off x="2633" y="2544"/>
              <a:ext cx="82" cy="14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 i="1">
                  <a:solidFill>
                    <a:srgbClr val="003282"/>
                  </a:solidFill>
                  <a:latin typeface="Times New Roman" pitchFamily="18" charset="0"/>
                </a:rPr>
                <a:t>f</a:t>
              </a:r>
              <a:r>
                <a:rPr lang="en-US" sz="1000" b="1" i="1" baseline="-25000">
                  <a:solidFill>
                    <a:srgbClr val="003282"/>
                  </a:solidFill>
                  <a:latin typeface="Times New Roman" pitchFamily="18" charset="0"/>
                </a:rPr>
                <a:t>7</a:t>
              </a:r>
            </a:p>
          </p:txBody>
        </p:sp>
        <p:sp>
          <p:nvSpPr>
            <p:cNvPr id="23764" name="Text Box 212"/>
            <p:cNvSpPr txBox="1">
              <a:spLocks noChangeArrowheads="1"/>
            </p:cNvSpPr>
            <p:nvPr/>
          </p:nvSpPr>
          <p:spPr bwMode="auto">
            <a:xfrm>
              <a:off x="2921" y="2544"/>
              <a:ext cx="82" cy="14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 i="1">
                  <a:solidFill>
                    <a:srgbClr val="003282"/>
                  </a:solidFill>
                  <a:latin typeface="Times New Roman" pitchFamily="18" charset="0"/>
                </a:rPr>
                <a:t>f</a:t>
              </a:r>
              <a:r>
                <a:rPr lang="en-US" sz="1000" b="1" i="1" baseline="-25000">
                  <a:solidFill>
                    <a:srgbClr val="003282"/>
                  </a:solidFill>
                  <a:latin typeface="Times New Roman" pitchFamily="18" charset="0"/>
                </a:rPr>
                <a:t>8</a:t>
              </a:r>
            </a:p>
          </p:txBody>
        </p:sp>
      </p:grpSp>
      <p:sp>
        <p:nvSpPr>
          <p:cNvPr id="23765" name="AutoShape 213"/>
          <p:cNvSpPr>
            <a:spLocks noChangeArrowheads="1"/>
          </p:cNvSpPr>
          <p:nvPr/>
        </p:nvSpPr>
        <p:spPr bwMode="auto">
          <a:xfrm rot="5400000">
            <a:off x="6591300" y="4878388"/>
            <a:ext cx="1524000" cy="1447800"/>
          </a:xfrm>
          <a:custGeom>
            <a:avLst/>
            <a:gdLst>
              <a:gd name="G0" fmla="+- -3890178 0 0"/>
              <a:gd name="G1" fmla="+- -8778702 0 0"/>
              <a:gd name="G2" fmla="+- -3890178 0 -8778702"/>
              <a:gd name="G3" fmla="+- 10800 0 0"/>
              <a:gd name="G4" fmla="+- 0 0 -3890178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260 0 0"/>
              <a:gd name="G9" fmla="+- 0 0 -8778702"/>
              <a:gd name="G10" fmla="+- 5260 0 2700"/>
              <a:gd name="G11" fmla="cos G10 -3890178"/>
              <a:gd name="G12" fmla="sin G10 -3890178"/>
              <a:gd name="G13" fmla="cos 13500 -3890178"/>
              <a:gd name="G14" fmla="sin 13500 -3890178"/>
              <a:gd name="G15" fmla="+- G11 10800 0"/>
              <a:gd name="G16" fmla="+- G12 10800 0"/>
              <a:gd name="G17" fmla="+- G13 10800 0"/>
              <a:gd name="G18" fmla="+- G14 10800 0"/>
              <a:gd name="G19" fmla="*/ 5260 1 2"/>
              <a:gd name="G20" fmla="+- G19 5400 0"/>
              <a:gd name="G21" fmla="cos G20 -3890178"/>
              <a:gd name="G22" fmla="sin G20 -3890178"/>
              <a:gd name="G23" fmla="+- G21 10800 0"/>
              <a:gd name="G24" fmla="+- G12 G23 G22"/>
              <a:gd name="G25" fmla="+- G22 G23 G11"/>
              <a:gd name="G26" fmla="cos 10800 -3890178"/>
              <a:gd name="G27" fmla="sin 10800 -3890178"/>
              <a:gd name="G28" fmla="cos 5260 -3890178"/>
              <a:gd name="G29" fmla="sin 5260 -3890178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8778702"/>
              <a:gd name="G36" fmla="sin G34 -8778702"/>
              <a:gd name="G37" fmla="+/ -8778702 -3890178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260 G39"/>
              <a:gd name="G43" fmla="sin 526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9548 w 21600"/>
              <a:gd name="T5" fmla="*/ 72 h 21600"/>
              <a:gd name="T6" fmla="*/ 5226 w 21600"/>
              <a:gd name="T7" fmla="*/ 5019 h 21600"/>
              <a:gd name="T8" fmla="*/ 10190 w 21600"/>
              <a:gd name="T9" fmla="*/ 5575 h 21600"/>
              <a:gd name="T10" fmla="*/ 17680 w 21600"/>
              <a:gd name="T11" fmla="*/ -816 h 21600"/>
              <a:gd name="T12" fmla="*/ 19598 w 21600"/>
              <a:gd name="T13" fmla="*/ 6679 h 21600"/>
              <a:gd name="T14" fmla="*/ 12104 w 21600"/>
              <a:gd name="T15" fmla="*/ 8597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3480" y="6274"/>
                </a:moveTo>
                <a:cubicBezTo>
                  <a:pt x="12669" y="5793"/>
                  <a:pt x="11743" y="5540"/>
                  <a:pt x="10800" y="5540"/>
                </a:cubicBezTo>
                <a:cubicBezTo>
                  <a:pt x="9438" y="5539"/>
                  <a:pt x="8129" y="6068"/>
                  <a:pt x="7149" y="7013"/>
                </a:cubicBezTo>
                <a:lnTo>
                  <a:pt x="3304" y="3024"/>
                </a:lnTo>
                <a:cubicBezTo>
                  <a:pt x="5317" y="1084"/>
                  <a:pt x="8004" y="-1"/>
                  <a:pt x="10800" y="0"/>
                </a:cubicBezTo>
                <a:cubicBezTo>
                  <a:pt x="12736" y="0"/>
                  <a:pt x="14637" y="520"/>
                  <a:pt x="16304" y="1507"/>
                </a:cubicBezTo>
                <a:lnTo>
                  <a:pt x="17680" y="-816"/>
                </a:lnTo>
                <a:lnTo>
                  <a:pt x="19598" y="6679"/>
                </a:lnTo>
                <a:lnTo>
                  <a:pt x="12104" y="8597"/>
                </a:lnTo>
                <a:lnTo>
                  <a:pt x="13480" y="6274"/>
                </a:lnTo>
                <a:close/>
              </a:path>
            </a:pathLst>
          </a:custGeom>
          <a:solidFill>
            <a:srgbClr val="FFFFFF">
              <a:alpha val="10001"/>
            </a:srgbClr>
          </a:solidFill>
          <a:ln w="25400" algn="ctr">
            <a:solidFill>
              <a:srgbClr val="800000">
                <a:alpha val="60001"/>
              </a:srgbClr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766" name="Text Box 214"/>
          <p:cNvSpPr txBox="1">
            <a:spLocks noChangeArrowheads="1"/>
          </p:cNvSpPr>
          <p:nvPr/>
        </p:nvSpPr>
        <p:spPr bwMode="auto">
          <a:xfrm>
            <a:off x="457200" y="5316538"/>
            <a:ext cx="4114800" cy="14652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6F6FB7"/>
                </a:solidFill>
              </a:rPr>
              <a:t>Notes:</a:t>
            </a:r>
          </a:p>
          <a:p>
            <a:pPr lvl="1">
              <a:buFontTx/>
              <a:buChar char="•"/>
            </a:pPr>
            <a:r>
              <a:rPr lang="en-US">
                <a:solidFill>
                  <a:srgbClr val="6F6FB7"/>
                </a:solidFill>
              </a:rPr>
              <a:t> Based on statistical mechanics and kinetic theory.</a:t>
            </a:r>
          </a:p>
          <a:p>
            <a:pPr lvl="1">
              <a:buFontTx/>
              <a:buChar char="•"/>
            </a:pPr>
            <a:r>
              <a:rPr lang="en-US">
                <a:solidFill>
                  <a:srgbClr val="6F6FB7"/>
                </a:solidFill>
              </a:rPr>
              <a:t> Solute and buoyancy will be covered in later slides.</a:t>
            </a:r>
          </a:p>
        </p:txBody>
      </p:sp>
      <p:sp>
        <p:nvSpPr>
          <p:cNvPr id="23767" name="WordArt 215"/>
          <p:cNvSpPr>
            <a:spLocks noChangeArrowheads="1" noChangeShapeType="1" noTextEdit="1"/>
          </p:cNvSpPr>
          <p:nvPr/>
        </p:nvSpPr>
        <p:spPr bwMode="auto">
          <a:xfrm rot="5400000">
            <a:off x="7434263" y="5478462"/>
            <a:ext cx="628650" cy="25717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800000">
                      <a:alpha val="50000"/>
                    </a:srgbClr>
                  </a:solidFill>
                  <a:round/>
                  <a:headEnd/>
                  <a:tailEnd/>
                </a:ln>
                <a:solidFill>
                  <a:srgbClr val="800000">
                    <a:alpha val="10001"/>
                  </a:srgbClr>
                </a:solidFill>
                <a:latin typeface="Times New Roman"/>
                <a:cs typeface="Times New Roman"/>
              </a:rPr>
              <a:t>Unfold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3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3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17" grpId="0" animBg="1"/>
      <p:bldP spid="23765" grpId="0" animBg="1"/>
      <p:bldP spid="23766" grpId="0"/>
      <p:bldP spid="2376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/>
              <a:t>Lattice Boltzmann Model</a:t>
            </a:r>
          </a:p>
        </p:txBody>
      </p:sp>
      <p:grpSp>
        <p:nvGrpSpPr>
          <p:cNvPr id="16387" name="Group 3"/>
          <p:cNvGrpSpPr>
            <a:grpSpLocks/>
          </p:cNvGrpSpPr>
          <p:nvPr/>
        </p:nvGrpSpPr>
        <p:grpSpPr bwMode="auto">
          <a:xfrm>
            <a:off x="5257800" y="995363"/>
            <a:ext cx="2387600" cy="2006600"/>
            <a:chOff x="3216" y="656"/>
            <a:chExt cx="1504" cy="1264"/>
          </a:xfrm>
        </p:grpSpPr>
        <p:grpSp>
          <p:nvGrpSpPr>
            <p:cNvPr id="16388" name="Group 4"/>
            <p:cNvGrpSpPr>
              <a:grpSpLocks/>
            </p:cNvGrpSpPr>
            <p:nvPr/>
          </p:nvGrpSpPr>
          <p:grpSpPr bwMode="auto">
            <a:xfrm>
              <a:off x="3312" y="896"/>
              <a:ext cx="1200" cy="912"/>
              <a:chOff x="3792" y="768"/>
              <a:chExt cx="1200" cy="912"/>
            </a:xfrm>
          </p:grpSpPr>
          <p:sp>
            <p:nvSpPr>
              <p:cNvPr id="16389" name="Freeform 5"/>
              <p:cNvSpPr>
                <a:spLocks noChangeAspect="1"/>
              </p:cNvSpPr>
              <p:nvPr/>
            </p:nvSpPr>
            <p:spPr bwMode="auto">
              <a:xfrm>
                <a:off x="3792" y="768"/>
                <a:ext cx="1200" cy="912"/>
              </a:xfrm>
              <a:custGeom>
                <a:avLst/>
                <a:gdLst/>
                <a:ahLst/>
                <a:cxnLst>
                  <a:cxn ang="0">
                    <a:pos x="0" y="864"/>
                  </a:cxn>
                  <a:cxn ang="0">
                    <a:pos x="1344" y="0"/>
                  </a:cxn>
                  <a:cxn ang="0">
                    <a:pos x="2352" y="0"/>
                  </a:cxn>
                  <a:cxn ang="0">
                    <a:pos x="2208" y="864"/>
                  </a:cxn>
                  <a:cxn ang="0">
                    <a:pos x="2400" y="1824"/>
                  </a:cxn>
                  <a:cxn ang="0">
                    <a:pos x="1776" y="1008"/>
                  </a:cxn>
                  <a:cxn ang="0">
                    <a:pos x="0" y="864"/>
                  </a:cxn>
                </a:cxnLst>
                <a:rect l="0" t="0" r="r" b="b"/>
                <a:pathLst>
                  <a:path w="2400" h="1824">
                    <a:moveTo>
                      <a:pt x="0" y="864"/>
                    </a:moveTo>
                    <a:lnTo>
                      <a:pt x="1344" y="0"/>
                    </a:lnTo>
                    <a:lnTo>
                      <a:pt x="2352" y="0"/>
                    </a:lnTo>
                    <a:lnTo>
                      <a:pt x="2208" y="864"/>
                    </a:lnTo>
                    <a:lnTo>
                      <a:pt x="2400" y="1824"/>
                    </a:lnTo>
                    <a:lnTo>
                      <a:pt x="1776" y="1008"/>
                    </a:lnTo>
                    <a:lnTo>
                      <a:pt x="0" y="864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6390" name="Group 6"/>
              <p:cNvGrpSpPr>
                <a:grpSpLocks noChangeAspect="1"/>
              </p:cNvGrpSpPr>
              <p:nvPr/>
            </p:nvGrpSpPr>
            <p:grpSpPr bwMode="auto">
              <a:xfrm>
                <a:off x="3840" y="768"/>
                <a:ext cx="1149" cy="912"/>
                <a:chOff x="1104" y="1968"/>
                <a:chExt cx="2297" cy="1824"/>
              </a:xfrm>
            </p:grpSpPr>
            <p:sp>
              <p:nvSpPr>
                <p:cNvPr id="16391" name="Line 7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2747" y="2840"/>
                  <a:ext cx="106" cy="184"/>
                </a:xfrm>
                <a:prstGeom prst="line">
                  <a:avLst/>
                </a:prstGeom>
                <a:noFill/>
                <a:ln w="57150">
                  <a:solidFill>
                    <a:schemeClr val="accent2"/>
                  </a:solidFill>
                  <a:round/>
                  <a:headEnd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392" name="Line 8"/>
                <p:cNvSpPr>
                  <a:spLocks noChangeAspect="1" noChangeShapeType="1"/>
                </p:cNvSpPr>
                <p:nvPr/>
              </p:nvSpPr>
              <p:spPr bwMode="auto">
                <a:xfrm rot="-10800000">
                  <a:off x="2351" y="1968"/>
                  <a:ext cx="502" cy="872"/>
                </a:xfrm>
                <a:prstGeom prst="line">
                  <a:avLst/>
                </a:prstGeom>
                <a:noFill/>
                <a:ln w="57150">
                  <a:solidFill>
                    <a:schemeClr val="accent2"/>
                  </a:solidFill>
                  <a:round/>
                  <a:headEnd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393" name="Line 9"/>
                <p:cNvSpPr>
                  <a:spLocks noChangeAspect="1" noChangeShapeType="1"/>
                </p:cNvSpPr>
                <p:nvPr/>
              </p:nvSpPr>
              <p:spPr bwMode="auto">
                <a:xfrm rot="10800000" flipH="1">
                  <a:off x="2853" y="1968"/>
                  <a:ext cx="501" cy="872"/>
                </a:xfrm>
                <a:prstGeom prst="line">
                  <a:avLst/>
                </a:prstGeom>
                <a:noFill/>
                <a:ln w="57150">
                  <a:solidFill>
                    <a:schemeClr val="accent2"/>
                  </a:solidFill>
                  <a:round/>
                  <a:headEnd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394" name="Line 10"/>
                <p:cNvSpPr>
                  <a:spLocks noChangeAspect="1" noChangeShapeType="1"/>
                </p:cNvSpPr>
                <p:nvPr/>
              </p:nvSpPr>
              <p:spPr bwMode="auto">
                <a:xfrm>
                  <a:off x="2853" y="2840"/>
                  <a:ext cx="548" cy="952"/>
                </a:xfrm>
                <a:prstGeom prst="line">
                  <a:avLst/>
                </a:prstGeom>
                <a:noFill/>
                <a:ln w="57150">
                  <a:solidFill>
                    <a:schemeClr val="accent2"/>
                  </a:solidFill>
                  <a:round/>
                  <a:headEnd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395" name="Line 11"/>
                <p:cNvSpPr>
                  <a:spLocks noChangeAspect="1" noChangeShapeType="1"/>
                </p:cNvSpPr>
                <p:nvPr/>
              </p:nvSpPr>
              <p:spPr bwMode="auto">
                <a:xfrm rot="3615307" flipH="1">
                  <a:off x="1457" y="2022"/>
                  <a:ext cx="929" cy="1635"/>
                </a:xfrm>
                <a:prstGeom prst="line">
                  <a:avLst/>
                </a:prstGeom>
                <a:noFill/>
                <a:ln w="57150">
                  <a:solidFill>
                    <a:schemeClr val="accent2"/>
                  </a:solidFill>
                  <a:round/>
                  <a:headEnd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396" name="Line 12"/>
                <p:cNvSpPr>
                  <a:spLocks noChangeAspect="1" noChangeShapeType="1"/>
                </p:cNvSpPr>
                <p:nvPr/>
              </p:nvSpPr>
              <p:spPr bwMode="auto">
                <a:xfrm rot="-3615307">
                  <a:off x="2950" y="2665"/>
                  <a:ext cx="195" cy="344"/>
                </a:xfrm>
                <a:prstGeom prst="line">
                  <a:avLst/>
                </a:prstGeom>
                <a:noFill/>
                <a:ln w="57150">
                  <a:solidFill>
                    <a:schemeClr val="accent2"/>
                  </a:solidFill>
                  <a:round/>
                  <a:headEnd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6397" name="Text Box 13"/>
            <p:cNvSpPr txBox="1">
              <a:spLocks noChangeArrowheads="1"/>
            </p:cNvSpPr>
            <p:nvPr/>
          </p:nvSpPr>
          <p:spPr bwMode="auto">
            <a:xfrm>
              <a:off x="4384" y="1192"/>
              <a:ext cx="2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accent2"/>
                  </a:solidFill>
                </a:rPr>
                <a:t>f</a:t>
              </a:r>
              <a:r>
                <a:rPr lang="en-US" sz="2000" baseline="-25000">
                  <a:solidFill>
                    <a:schemeClr val="accent2"/>
                  </a:solidFill>
                </a:rPr>
                <a:t>6</a:t>
              </a:r>
            </a:p>
          </p:txBody>
        </p:sp>
        <p:sp>
          <p:nvSpPr>
            <p:cNvPr id="16398" name="Text Box 14"/>
            <p:cNvSpPr txBox="1">
              <a:spLocks noChangeArrowheads="1"/>
            </p:cNvSpPr>
            <p:nvPr/>
          </p:nvSpPr>
          <p:spPr bwMode="auto">
            <a:xfrm>
              <a:off x="4480" y="1670"/>
              <a:ext cx="2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accent2"/>
                  </a:solidFill>
                </a:rPr>
                <a:t>f</a:t>
              </a:r>
              <a:r>
                <a:rPr lang="en-US" sz="2000" baseline="-25000">
                  <a:solidFill>
                    <a:schemeClr val="accent2"/>
                  </a:solidFill>
                </a:rPr>
                <a:t>5</a:t>
              </a:r>
            </a:p>
          </p:txBody>
        </p:sp>
        <p:sp>
          <p:nvSpPr>
            <p:cNvPr id="16399" name="Text Box 15"/>
            <p:cNvSpPr txBox="1">
              <a:spLocks noChangeArrowheads="1"/>
            </p:cNvSpPr>
            <p:nvPr/>
          </p:nvSpPr>
          <p:spPr bwMode="auto">
            <a:xfrm>
              <a:off x="4080" y="1376"/>
              <a:ext cx="2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accent2"/>
                  </a:solidFill>
                </a:rPr>
                <a:t>f</a:t>
              </a:r>
              <a:r>
                <a:rPr lang="en-US" sz="2000" baseline="-25000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16400" name="Text Box 16"/>
            <p:cNvSpPr txBox="1">
              <a:spLocks noChangeArrowheads="1"/>
            </p:cNvSpPr>
            <p:nvPr/>
          </p:nvSpPr>
          <p:spPr bwMode="auto">
            <a:xfrm>
              <a:off x="3216" y="1318"/>
              <a:ext cx="2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accent2"/>
                  </a:solidFill>
                </a:rPr>
                <a:t>f</a:t>
              </a:r>
              <a:r>
                <a:rPr lang="en-US" sz="2000" baseline="-25000">
                  <a:solidFill>
                    <a:schemeClr val="accent2"/>
                  </a:solidFill>
                </a:rPr>
                <a:t>3</a:t>
              </a:r>
            </a:p>
          </p:txBody>
        </p:sp>
        <p:sp>
          <p:nvSpPr>
            <p:cNvPr id="16401" name="Text Box 17"/>
            <p:cNvSpPr txBox="1">
              <a:spLocks noChangeArrowheads="1"/>
            </p:cNvSpPr>
            <p:nvPr/>
          </p:nvSpPr>
          <p:spPr bwMode="auto">
            <a:xfrm>
              <a:off x="4464" y="694"/>
              <a:ext cx="2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accent2"/>
                  </a:solidFill>
                </a:rPr>
                <a:t>f</a:t>
              </a:r>
              <a:r>
                <a:rPr lang="en-US" sz="2000" baseline="-25000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16402" name="Text Box 18"/>
            <p:cNvSpPr txBox="1">
              <a:spLocks noChangeArrowheads="1"/>
            </p:cNvSpPr>
            <p:nvPr/>
          </p:nvSpPr>
          <p:spPr bwMode="auto">
            <a:xfrm>
              <a:off x="3840" y="656"/>
              <a:ext cx="2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accent2"/>
                  </a:solidFill>
                </a:rPr>
                <a:t>f</a:t>
              </a:r>
              <a:r>
                <a:rPr lang="en-US" sz="2000" baseline="-25000">
                  <a:solidFill>
                    <a:schemeClr val="accent2"/>
                  </a:solidFill>
                </a:rPr>
                <a:t>2</a:t>
              </a:r>
            </a:p>
          </p:txBody>
        </p:sp>
      </p:grpSp>
      <p:grpSp>
        <p:nvGrpSpPr>
          <p:cNvPr id="16403" name="Group 19"/>
          <p:cNvGrpSpPr>
            <a:grpSpLocks/>
          </p:cNvGrpSpPr>
          <p:nvPr/>
        </p:nvGrpSpPr>
        <p:grpSpPr bwMode="auto">
          <a:xfrm>
            <a:off x="228600" y="1325563"/>
            <a:ext cx="3048000" cy="2667000"/>
            <a:chOff x="0" y="864"/>
            <a:chExt cx="1920" cy="1680"/>
          </a:xfrm>
        </p:grpSpPr>
        <p:grpSp>
          <p:nvGrpSpPr>
            <p:cNvPr id="16404" name="Group 20"/>
            <p:cNvGrpSpPr>
              <a:grpSpLocks/>
            </p:cNvGrpSpPr>
            <p:nvPr/>
          </p:nvGrpSpPr>
          <p:grpSpPr bwMode="auto">
            <a:xfrm>
              <a:off x="0" y="864"/>
              <a:ext cx="1920" cy="1680"/>
              <a:chOff x="0" y="864"/>
              <a:chExt cx="1920" cy="1680"/>
            </a:xfrm>
          </p:grpSpPr>
          <p:sp>
            <p:nvSpPr>
              <p:cNvPr id="16405" name="AutoShape 21"/>
              <p:cNvSpPr>
                <a:spLocks noChangeAspect="1" noChangeArrowheads="1"/>
              </p:cNvSpPr>
              <p:nvPr/>
            </p:nvSpPr>
            <p:spPr bwMode="auto">
              <a:xfrm>
                <a:off x="0" y="864"/>
                <a:ext cx="1920" cy="1661"/>
              </a:xfrm>
              <a:prstGeom prst="hexagon">
                <a:avLst>
                  <a:gd name="adj" fmla="val 28898"/>
                  <a:gd name="vf" fmla="val 115470"/>
                </a:avLst>
              </a:prstGeom>
              <a:noFill/>
              <a:ln w="57150">
                <a:solidFill>
                  <a:srgbClr val="00FF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6" name="Line 22"/>
              <p:cNvSpPr>
                <a:spLocks noChangeAspect="1" noChangeShapeType="1"/>
              </p:cNvSpPr>
              <p:nvPr/>
            </p:nvSpPr>
            <p:spPr bwMode="auto">
              <a:xfrm flipH="1">
                <a:off x="480" y="1704"/>
                <a:ext cx="480" cy="84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7" name="Line 23"/>
              <p:cNvSpPr>
                <a:spLocks noChangeAspect="1" noChangeShapeType="1"/>
              </p:cNvSpPr>
              <p:nvPr/>
            </p:nvSpPr>
            <p:spPr bwMode="auto">
              <a:xfrm rot="-10800000">
                <a:off x="480" y="864"/>
                <a:ext cx="480" cy="84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8" name="Line 24"/>
              <p:cNvSpPr>
                <a:spLocks noChangeAspect="1" noChangeShapeType="1"/>
              </p:cNvSpPr>
              <p:nvPr/>
            </p:nvSpPr>
            <p:spPr bwMode="auto">
              <a:xfrm rot="10800000" flipH="1">
                <a:off x="960" y="864"/>
                <a:ext cx="480" cy="84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9" name="Line 25"/>
              <p:cNvSpPr>
                <a:spLocks noChangeAspect="1" noChangeShapeType="1"/>
              </p:cNvSpPr>
              <p:nvPr/>
            </p:nvSpPr>
            <p:spPr bwMode="auto">
              <a:xfrm>
                <a:off x="960" y="1704"/>
                <a:ext cx="480" cy="84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0" name="Line 26"/>
              <p:cNvSpPr>
                <a:spLocks noChangeAspect="1" noChangeShapeType="1"/>
              </p:cNvSpPr>
              <p:nvPr/>
            </p:nvSpPr>
            <p:spPr bwMode="auto">
              <a:xfrm rot="3615307" flipH="1">
                <a:off x="240" y="1284"/>
                <a:ext cx="480" cy="84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1" name="Line 27"/>
              <p:cNvSpPr>
                <a:spLocks noChangeAspect="1" noChangeShapeType="1"/>
              </p:cNvSpPr>
              <p:nvPr/>
            </p:nvSpPr>
            <p:spPr bwMode="auto">
              <a:xfrm rot="-3615307">
                <a:off x="1200" y="1284"/>
                <a:ext cx="480" cy="84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412" name="Text Box 28"/>
            <p:cNvSpPr txBox="1">
              <a:spLocks noChangeAspect="1" noChangeArrowheads="1"/>
            </p:cNvSpPr>
            <p:nvPr/>
          </p:nvSpPr>
          <p:spPr bwMode="auto">
            <a:xfrm>
              <a:off x="1008" y="960"/>
              <a:ext cx="300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2000" b="1">
                  <a:solidFill>
                    <a:srgbClr val="FF0000"/>
                  </a:solidFill>
                  <a:latin typeface="Times New Roman" pitchFamily="18" charset="0"/>
                </a:rPr>
                <a:t>e</a:t>
              </a:r>
              <a:r>
                <a:rPr lang="en-US" sz="2000" baseline="-25000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  <a:endParaRPr lang="en-US" sz="200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16413" name="Text Box 29"/>
            <p:cNvSpPr txBox="1">
              <a:spLocks noChangeAspect="1" noChangeArrowheads="1"/>
            </p:cNvSpPr>
            <p:nvPr/>
          </p:nvSpPr>
          <p:spPr bwMode="auto">
            <a:xfrm>
              <a:off x="300" y="1704"/>
              <a:ext cx="300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2000" b="1">
                  <a:solidFill>
                    <a:srgbClr val="FF0000"/>
                  </a:solidFill>
                  <a:latin typeface="Times New Roman" pitchFamily="18" charset="0"/>
                </a:rPr>
                <a:t>e</a:t>
              </a:r>
              <a:r>
                <a:rPr lang="en-US" sz="2000" baseline="-25000">
                  <a:solidFill>
                    <a:srgbClr val="FF0000"/>
                  </a:solidFill>
                  <a:latin typeface="Times New Roman" pitchFamily="18" charset="0"/>
                </a:rPr>
                <a:t>3</a:t>
              </a:r>
              <a:endParaRPr lang="en-US" sz="200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16414" name="Text Box 30"/>
            <p:cNvSpPr txBox="1">
              <a:spLocks noChangeAspect="1" noChangeArrowheads="1"/>
            </p:cNvSpPr>
            <p:nvPr/>
          </p:nvSpPr>
          <p:spPr bwMode="auto">
            <a:xfrm>
              <a:off x="480" y="1104"/>
              <a:ext cx="300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2000" b="1">
                  <a:solidFill>
                    <a:srgbClr val="FF0000"/>
                  </a:solidFill>
                  <a:latin typeface="Times New Roman" pitchFamily="18" charset="0"/>
                </a:rPr>
                <a:t>e</a:t>
              </a:r>
              <a:r>
                <a:rPr lang="en-US" sz="2000" baseline="-25000">
                  <a:solidFill>
                    <a:srgbClr val="FF0000"/>
                  </a:solidFill>
                  <a:latin typeface="Times New Roman" pitchFamily="18" charset="0"/>
                </a:rPr>
                <a:t>2</a:t>
              </a:r>
              <a:endParaRPr lang="en-US" sz="200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16415" name="Text Box 31"/>
            <p:cNvSpPr txBox="1">
              <a:spLocks noChangeAspect="1" noChangeArrowheads="1"/>
            </p:cNvSpPr>
            <p:nvPr/>
          </p:nvSpPr>
          <p:spPr bwMode="auto">
            <a:xfrm>
              <a:off x="1260" y="2064"/>
              <a:ext cx="300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2000" b="1">
                  <a:solidFill>
                    <a:srgbClr val="FF0000"/>
                  </a:solidFill>
                  <a:latin typeface="Times New Roman" pitchFamily="18" charset="0"/>
                </a:rPr>
                <a:t>e</a:t>
              </a:r>
              <a:r>
                <a:rPr lang="en-US" sz="2000" baseline="-25000">
                  <a:solidFill>
                    <a:srgbClr val="FF0000"/>
                  </a:solidFill>
                  <a:latin typeface="Times New Roman" pitchFamily="18" charset="0"/>
                </a:rPr>
                <a:t>5</a:t>
              </a:r>
              <a:endParaRPr lang="en-US" sz="200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16416" name="Text Box 32"/>
            <p:cNvSpPr txBox="1">
              <a:spLocks noChangeAspect="1" noChangeArrowheads="1"/>
            </p:cNvSpPr>
            <p:nvPr/>
          </p:nvSpPr>
          <p:spPr bwMode="auto">
            <a:xfrm>
              <a:off x="1488" y="1392"/>
              <a:ext cx="300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2000" b="1">
                  <a:solidFill>
                    <a:srgbClr val="FF0000"/>
                  </a:solidFill>
                  <a:latin typeface="Times New Roman" pitchFamily="18" charset="0"/>
                </a:rPr>
                <a:t>e</a:t>
              </a:r>
              <a:r>
                <a:rPr lang="en-US" sz="2000" baseline="-25000">
                  <a:solidFill>
                    <a:srgbClr val="FF0000"/>
                  </a:solidFill>
                  <a:latin typeface="Times New Roman" pitchFamily="18" charset="0"/>
                </a:rPr>
                <a:t>6</a:t>
              </a:r>
              <a:endParaRPr lang="en-US" sz="200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16417" name="Text Box 33"/>
            <p:cNvSpPr txBox="1">
              <a:spLocks noChangeAspect="1" noChangeArrowheads="1"/>
            </p:cNvSpPr>
            <p:nvPr/>
          </p:nvSpPr>
          <p:spPr bwMode="auto">
            <a:xfrm>
              <a:off x="660" y="2184"/>
              <a:ext cx="300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2000" b="1">
                  <a:solidFill>
                    <a:srgbClr val="FF0000"/>
                  </a:solidFill>
                  <a:latin typeface="Times New Roman" pitchFamily="18" charset="0"/>
                </a:rPr>
                <a:t>e</a:t>
              </a:r>
              <a:r>
                <a:rPr lang="en-US" sz="2000" baseline="-25000">
                  <a:solidFill>
                    <a:srgbClr val="FF0000"/>
                  </a:solidFill>
                  <a:latin typeface="Times New Roman" pitchFamily="18" charset="0"/>
                </a:rPr>
                <a:t>4</a:t>
              </a:r>
              <a:endParaRPr lang="en-US" sz="200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16418" name="AutoShape 34"/>
          <p:cNvSpPr>
            <a:spLocks noChangeAspect="1" noChangeArrowheads="1"/>
          </p:cNvSpPr>
          <p:nvPr/>
        </p:nvSpPr>
        <p:spPr bwMode="auto">
          <a:xfrm>
            <a:off x="3995738" y="2925763"/>
            <a:ext cx="2065337" cy="1781175"/>
          </a:xfrm>
          <a:prstGeom prst="hexagon">
            <a:avLst>
              <a:gd name="adj" fmla="val 28988"/>
              <a:gd name="vf" fmla="val 115470"/>
            </a:avLst>
          </a:prstGeom>
          <a:noFill/>
          <a:ln w="57150">
            <a:solidFill>
              <a:srgbClr val="00FF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9" name="Line 35"/>
          <p:cNvSpPr>
            <a:spLocks noChangeShapeType="1"/>
          </p:cNvSpPr>
          <p:nvPr/>
        </p:nvSpPr>
        <p:spPr bwMode="auto">
          <a:xfrm>
            <a:off x="990600" y="3992563"/>
            <a:ext cx="3505200" cy="762000"/>
          </a:xfrm>
          <a:prstGeom prst="line">
            <a:avLst/>
          </a:prstGeom>
          <a:noFill/>
          <a:ln w="9525">
            <a:solidFill>
              <a:schemeClr val="accent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20" name="Line 36"/>
          <p:cNvSpPr>
            <a:spLocks noChangeShapeType="1"/>
          </p:cNvSpPr>
          <p:nvPr/>
        </p:nvSpPr>
        <p:spPr bwMode="auto">
          <a:xfrm>
            <a:off x="2514600" y="1325563"/>
            <a:ext cx="3048000" cy="1600200"/>
          </a:xfrm>
          <a:prstGeom prst="line">
            <a:avLst/>
          </a:prstGeom>
          <a:noFill/>
          <a:ln w="9525">
            <a:solidFill>
              <a:schemeClr val="accent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21" name="Line 37"/>
          <p:cNvSpPr>
            <a:spLocks noChangeShapeType="1"/>
          </p:cNvSpPr>
          <p:nvPr/>
        </p:nvSpPr>
        <p:spPr bwMode="auto">
          <a:xfrm>
            <a:off x="3352800" y="5135563"/>
            <a:ext cx="3733800" cy="1447800"/>
          </a:xfrm>
          <a:prstGeom prst="line">
            <a:avLst/>
          </a:prstGeom>
          <a:noFill/>
          <a:ln w="9525" cap="rnd">
            <a:solidFill>
              <a:schemeClr val="accent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22" name="Line 38"/>
          <p:cNvSpPr>
            <a:spLocks noChangeShapeType="1"/>
          </p:cNvSpPr>
          <p:nvPr/>
        </p:nvSpPr>
        <p:spPr bwMode="auto">
          <a:xfrm>
            <a:off x="6553200" y="2468563"/>
            <a:ext cx="2362200" cy="1447800"/>
          </a:xfrm>
          <a:prstGeom prst="line">
            <a:avLst/>
          </a:prstGeom>
          <a:noFill/>
          <a:ln w="9525" cap="rnd">
            <a:solidFill>
              <a:schemeClr val="accent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23" name="Text Box 39"/>
          <p:cNvSpPr txBox="1">
            <a:spLocks noChangeAspect="1" noChangeArrowheads="1"/>
          </p:cNvSpPr>
          <p:nvPr/>
        </p:nvSpPr>
        <p:spPr bwMode="auto">
          <a:xfrm>
            <a:off x="457200" y="958850"/>
            <a:ext cx="2611438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300" b="1"/>
              <a:t>Unit Vectors e</a:t>
            </a:r>
            <a:r>
              <a:rPr lang="en-US" sz="1300" b="1" baseline="-25000"/>
              <a:t>a</a:t>
            </a:r>
          </a:p>
        </p:txBody>
      </p:sp>
      <p:sp>
        <p:nvSpPr>
          <p:cNvPr id="16424" name="Text Box 40"/>
          <p:cNvSpPr txBox="1">
            <a:spLocks noChangeAspect="1" noChangeArrowheads="1"/>
          </p:cNvSpPr>
          <p:nvPr/>
        </p:nvSpPr>
        <p:spPr bwMode="auto">
          <a:xfrm>
            <a:off x="3429000" y="1325563"/>
            <a:ext cx="297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300" b="1"/>
              <a:t>Direction-specific particle densities f</a:t>
            </a:r>
            <a:r>
              <a:rPr lang="en-US" sz="1300" b="1" baseline="-25000"/>
              <a:t>a</a:t>
            </a:r>
          </a:p>
        </p:txBody>
      </p:sp>
      <p:graphicFrame>
        <p:nvGraphicFramePr>
          <p:cNvPr id="16425" name="Object 41"/>
          <p:cNvGraphicFramePr>
            <a:graphicFrameLocks noChangeAspect="1"/>
          </p:cNvGraphicFramePr>
          <p:nvPr/>
        </p:nvGraphicFramePr>
        <p:xfrm>
          <a:off x="3505200" y="5516563"/>
          <a:ext cx="1079500" cy="582612"/>
        </p:xfrm>
        <a:graphic>
          <a:graphicData uri="http://schemas.openxmlformats.org/presentationml/2006/ole">
            <p:oleObj spid="_x0000_s16425" name="Equation" r:id="rId3" imgW="634680" imgH="342720" progId="Equation.3">
              <p:embed/>
            </p:oleObj>
          </a:graphicData>
        </a:graphic>
      </p:graphicFrame>
      <p:graphicFrame>
        <p:nvGraphicFramePr>
          <p:cNvPr id="16426" name="Object 42"/>
          <p:cNvGraphicFramePr>
            <a:graphicFrameLocks noChangeAspect="1"/>
          </p:cNvGraphicFramePr>
          <p:nvPr/>
        </p:nvGraphicFramePr>
        <p:xfrm>
          <a:off x="5138738" y="5343525"/>
          <a:ext cx="1295400" cy="928688"/>
        </p:xfrm>
        <a:graphic>
          <a:graphicData uri="http://schemas.openxmlformats.org/presentationml/2006/ole">
            <p:oleObj spid="_x0000_s16426" name="Equation" r:id="rId4" imgW="761760" imgH="545760" progId="Equation.3">
              <p:embed/>
            </p:oleObj>
          </a:graphicData>
        </a:graphic>
      </p:graphicFrame>
      <p:sp>
        <p:nvSpPr>
          <p:cNvPr id="16427" name="Text Box 43"/>
          <p:cNvSpPr txBox="1">
            <a:spLocks noChangeAspect="1" noChangeArrowheads="1"/>
          </p:cNvSpPr>
          <p:nvPr/>
        </p:nvSpPr>
        <p:spPr bwMode="auto">
          <a:xfrm>
            <a:off x="3429000" y="6202363"/>
            <a:ext cx="12192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300" b="1"/>
              <a:t>Density </a:t>
            </a:r>
            <a:endParaRPr lang="en-US" sz="1300" b="1" baseline="-25000"/>
          </a:p>
        </p:txBody>
      </p:sp>
      <p:sp>
        <p:nvSpPr>
          <p:cNvPr id="16428" name="Text Box 44"/>
          <p:cNvSpPr txBox="1">
            <a:spLocks noChangeAspect="1" noChangeArrowheads="1"/>
          </p:cNvSpPr>
          <p:nvPr/>
        </p:nvSpPr>
        <p:spPr bwMode="auto">
          <a:xfrm>
            <a:off x="5181600" y="6400800"/>
            <a:ext cx="12192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300" b="1"/>
              <a:t>Velocity </a:t>
            </a:r>
            <a:endParaRPr lang="en-US" sz="1300" b="1" baseline="-25000"/>
          </a:p>
        </p:txBody>
      </p:sp>
      <p:sp>
        <p:nvSpPr>
          <p:cNvPr id="16429" name="Text Box 45"/>
          <p:cNvSpPr txBox="1">
            <a:spLocks noChangeArrowheads="1"/>
          </p:cNvSpPr>
          <p:nvPr/>
        </p:nvSpPr>
        <p:spPr bwMode="auto">
          <a:xfrm>
            <a:off x="7696200" y="1843088"/>
            <a:ext cx="1041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accent2"/>
                </a:solidFill>
              </a:rPr>
              <a:t>f</a:t>
            </a:r>
            <a:r>
              <a:rPr lang="en-US" sz="2000" baseline="-25000">
                <a:solidFill>
                  <a:schemeClr val="accent2"/>
                </a:solidFill>
              </a:rPr>
              <a:t>7</a:t>
            </a:r>
            <a:r>
              <a:rPr lang="en-US" sz="2000">
                <a:solidFill>
                  <a:schemeClr val="accent2"/>
                </a:solidFill>
              </a:rPr>
              <a:t> (rest)</a:t>
            </a:r>
          </a:p>
        </p:txBody>
      </p:sp>
      <p:sp>
        <p:nvSpPr>
          <p:cNvPr id="16430" name="Text Box 46"/>
          <p:cNvSpPr txBox="1">
            <a:spLocks noChangeAspect="1" noChangeArrowheads="1"/>
          </p:cNvSpPr>
          <p:nvPr/>
        </p:nvSpPr>
        <p:spPr bwMode="auto">
          <a:xfrm>
            <a:off x="6553200" y="3733800"/>
            <a:ext cx="2611438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300" b="1"/>
              <a:t>Macroscopic flows</a:t>
            </a:r>
            <a:endParaRPr lang="en-US" sz="1300" b="1" baseline="-25000"/>
          </a:p>
        </p:txBody>
      </p:sp>
      <p:graphicFrame>
        <p:nvGraphicFramePr>
          <p:cNvPr id="16431" name="Object 47"/>
          <p:cNvGraphicFramePr>
            <a:graphicFrameLocks noChangeAspect="1"/>
          </p:cNvGraphicFramePr>
          <p:nvPr/>
        </p:nvGraphicFramePr>
        <p:xfrm>
          <a:off x="7096125" y="4038600"/>
          <a:ext cx="1819275" cy="2667000"/>
        </p:xfrm>
        <a:graphic>
          <a:graphicData uri="http://schemas.openxmlformats.org/presentationml/2006/ole">
            <p:oleObj spid="_x0000_s16431" name="Bitmap Image" r:id="rId5" imgW="1455546" imgH="2133785" progId="Paint.Picture">
              <p:embed/>
            </p:oleObj>
          </a:graphicData>
        </a:graphic>
      </p:graphicFrame>
      <p:pic>
        <p:nvPicPr>
          <p:cNvPr id="16432" name="Picture 4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90900" y="2492375"/>
            <a:ext cx="3162300" cy="2657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-76200"/>
            <a:ext cx="8763000" cy="1143000"/>
          </a:xfrm>
          <a:noFill/>
          <a:ln/>
        </p:spPr>
        <p:txBody>
          <a:bodyPr/>
          <a:lstStyle/>
          <a:p>
            <a:r>
              <a:rPr lang="en-US" sz="3200" b="1"/>
              <a:t>Single Relaxation Time BGK (Bhatnagar-Gross-Krook) Approximation</a:t>
            </a:r>
          </a:p>
        </p:txBody>
      </p:sp>
      <p:graphicFrame>
        <p:nvGraphicFramePr>
          <p:cNvPr id="12291" name="Object 3"/>
          <p:cNvGraphicFramePr>
            <a:graphicFrameLocks noGrp="1" noChangeAspect="1"/>
          </p:cNvGraphicFramePr>
          <p:nvPr>
            <p:ph type="body" idx="1"/>
          </p:nvPr>
        </p:nvGraphicFramePr>
        <p:xfrm>
          <a:off x="1187450" y="3762375"/>
          <a:ext cx="6464300" cy="633413"/>
        </p:xfrm>
        <a:graphic>
          <a:graphicData uri="http://schemas.openxmlformats.org/presentationml/2006/ole">
            <p:oleObj spid="_x0000_s12291" name="Equation" r:id="rId3" imgW="4406760" imgH="431640" progId="Equation.3">
              <p:embed/>
            </p:oleObj>
          </a:graphicData>
        </a:graphic>
      </p:graphicFrame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1306513" y="990600"/>
          <a:ext cx="6577012" cy="947738"/>
        </p:xfrm>
        <a:graphic>
          <a:graphicData uri="http://schemas.openxmlformats.org/presentationml/2006/ole">
            <p:oleObj spid="_x0000_s12292" name="Equation" r:id="rId4" imgW="2908080" imgH="419040" progId="Equation.3">
              <p:embed/>
            </p:oleObj>
          </a:graphicData>
        </a:graphic>
      </p:graphicFrame>
      <p:sp>
        <p:nvSpPr>
          <p:cNvPr id="12293" name="AutoShape 5"/>
          <p:cNvSpPr>
            <a:spLocks/>
          </p:cNvSpPr>
          <p:nvPr/>
        </p:nvSpPr>
        <p:spPr bwMode="auto">
          <a:xfrm rot="5400000">
            <a:off x="2895600" y="76200"/>
            <a:ext cx="381000" cy="3733800"/>
          </a:xfrm>
          <a:prstGeom prst="rightBrace">
            <a:avLst>
              <a:gd name="adj1" fmla="val 90559"/>
              <a:gd name="adj2" fmla="val 49093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Text Box 6"/>
          <p:cNvSpPr txBox="1">
            <a:spLocks noChangeAspect="1" noChangeArrowheads="1"/>
          </p:cNvSpPr>
          <p:nvPr/>
        </p:nvSpPr>
        <p:spPr bwMode="auto">
          <a:xfrm>
            <a:off x="1676400" y="2133600"/>
            <a:ext cx="297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300" b="1"/>
              <a:t>Streaming</a:t>
            </a:r>
            <a:endParaRPr lang="en-US" sz="1300" b="1" baseline="-25000"/>
          </a:p>
        </p:txBody>
      </p:sp>
      <p:sp>
        <p:nvSpPr>
          <p:cNvPr id="12295" name="AutoShape 7"/>
          <p:cNvSpPr>
            <a:spLocks/>
          </p:cNvSpPr>
          <p:nvPr/>
        </p:nvSpPr>
        <p:spPr bwMode="auto">
          <a:xfrm rot="5400000">
            <a:off x="6290469" y="567531"/>
            <a:ext cx="381000" cy="2751138"/>
          </a:xfrm>
          <a:prstGeom prst="rightBrace">
            <a:avLst>
              <a:gd name="adj1" fmla="val 66726"/>
              <a:gd name="adj2" fmla="val 49093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Text Box 8"/>
          <p:cNvSpPr txBox="1">
            <a:spLocks noChangeAspect="1" noChangeArrowheads="1"/>
          </p:cNvSpPr>
          <p:nvPr/>
        </p:nvSpPr>
        <p:spPr bwMode="auto">
          <a:xfrm>
            <a:off x="3581400" y="2138363"/>
            <a:ext cx="5837238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300" b="1"/>
              <a:t>Collision (i.e., relaxation towards local equilibrium)</a:t>
            </a:r>
            <a:endParaRPr lang="en-US" sz="1300" b="1" baseline="-25000"/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609600" y="5562600"/>
            <a:ext cx="4114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60000"/>
            </a:pPr>
            <a:endParaRPr lang="en-US" sz="1600" b="1"/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60000"/>
              <a:buFontTx/>
              <a:buChar char="•"/>
            </a:pPr>
            <a:r>
              <a:rPr lang="en-US" sz="1600" b="1"/>
              <a:t> </a:t>
            </a:r>
            <a:r>
              <a:rPr lang="en-US" sz="1600" b="1">
                <a:latin typeface="Symbol" pitchFamily="18" charset="2"/>
              </a:rPr>
              <a:t>t</a:t>
            </a:r>
            <a:r>
              <a:rPr lang="en-US" sz="1600" b="1"/>
              <a:t> relaxation time   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60000"/>
              <a:buFontTx/>
              <a:buChar char="•"/>
            </a:pPr>
            <a:r>
              <a:rPr lang="en-US" sz="1600" b="1"/>
              <a:t>d</a:t>
            </a:r>
            <a:r>
              <a:rPr lang="en-US" sz="1600" b="1" baseline="-25000"/>
              <a:t>0</a:t>
            </a:r>
            <a:r>
              <a:rPr lang="en-US" sz="1600" b="1"/>
              <a:t> fraction of rest particles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60000"/>
              <a:buFontTx/>
              <a:buChar char="•"/>
            </a:pPr>
            <a:r>
              <a:rPr lang="en-US" sz="1600" b="1"/>
              <a:t>b number of unit velocity directions</a:t>
            </a:r>
          </a:p>
        </p:txBody>
      </p:sp>
      <p:graphicFrame>
        <p:nvGraphicFramePr>
          <p:cNvPr id="12298" name="Object 10"/>
          <p:cNvGraphicFramePr>
            <a:graphicFrameLocks noChangeAspect="1"/>
          </p:cNvGraphicFramePr>
          <p:nvPr/>
        </p:nvGraphicFramePr>
        <p:xfrm>
          <a:off x="2979738" y="4759325"/>
          <a:ext cx="3032125" cy="928688"/>
        </p:xfrm>
        <a:graphic>
          <a:graphicData uri="http://schemas.openxmlformats.org/presentationml/2006/ole">
            <p:oleObj spid="_x0000_s12298" name="Equation" r:id="rId5" imgW="1574640" imgH="482400" progId="Equation.3">
              <p:embed/>
            </p:oleObj>
          </a:graphicData>
        </a:graphic>
      </p:graphicFrame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4876800" y="5562600"/>
            <a:ext cx="4114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60000"/>
            </a:pPr>
            <a:endParaRPr lang="en-US" sz="1600" b="1"/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60000"/>
              <a:buFontTx/>
              <a:buChar char="•"/>
            </a:pPr>
            <a:r>
              <a:rPr lang="en-US" sz="1600" b="1"/>
              <a:t>D dimension of space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60000"/>
              <a:buFontTx/>
              <a:buChar char="•"/>
            </a:pPr>
            <a:r>
              <a:rPr lang="en-US" sz="1600" b="1"/>
              <a:t>c maximum speed on lattice (1 lu /time step)</a:t>
            </a:r>
            <a:endParaRPr lang="en-US" sz="1600" i="1"/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60000"/>
            </a:pPr>
            <a:endParaRPr lang="en-US" sz="1600" b="1"/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7239000" y="2667000"/>
            <a:ext cx="1905000" cy="854075"/>
          </a:xfrm>
          <a:prstGeom prst="rect">
            <a:avLst/>
          </a:prstGeom>
          <a:noFill/>
          <a:ln w="12700">
            <a:noFill/>
            <a:prstDash val="dash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rgbClr val="FF3300"/>
              </a:buClr>
              <a:buSzPct val="160000"/>
            </a:pPr>
            <a:r>
              <a:rPr lang="en-US" sz="1000" b="1">
                <a:latin typeface="Times New Roman" pitchFamily="18" charset="0"/>
              </a:rPr>
              <a:t>Collision and streaming steps must be separated if solid boundaries present (bounce back boundary is a separate collision)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r>
              <a:rPr lang="en-US"/>
              <a:t>D2Q9 f</a:t>
            </a:r>
            <a:r>
              <a:rPr lang="en-US" baseline="-25000"/>
              <a:t>eq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1012825" y="2362200"/>
          <a:ext cx="6759575" cy="1141413"/>
        </p:xfrm>
        <a:graphic>
          <a:graphicData uri="http://schemas.openxmlformats.org/presentationml/2006/ole">
            <p:oleObj spid="_x0000_s18436" name="Equation" r:id="rId3" imgW="3022600" imgH="508000" progId="Equation.3">
              <p:embed/>
            </p:oleObj>
          </a:graphicData>
        </a:graphic>
      </p:graphicFrame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55563" y="4586288"/>
            <a:ext cx="89360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w</a:t>
            </a:r>
            <a:r>
              <a:rPr lang="en-US" baseline="-25000"/>
              <a:t>a</a:t>
            </a:r>
            <a:r>
              <a:rPr lang="en-US"/>
              <a:t> are 4/9 for the rest particles (a = 0), 1/9 for a = 1, 2, 3, 4, and 1/36 for a = 5, 6, 7, 8.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Kinetic Theory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1313" indent="-341313"/>
            <a:r>
              <a:rPr lang="en-US"/>
              <a:t>Complete set of position (</a:t>
            </a:r>
            <a:r>
              <a:rPr lang="en-US" b="1"/>
              <a:t>x</a:t>
            </a:r>
            <a:r>
              <a:rPr lang="en-US"/>
              <a:t>) and momentum (</a:t>
            </a:r>
            <a:r>
              <a:rPr lang="en-US" b="1"/>
              <a:t>p</a:t>
            </a:r>
            <a:r>
              <a:rPr lang="en-US"/>
              <a:t>) coordinates for all individual particles gives exact dynamical state of system</a:t>
            </a:r>
          </a:p>
          <a:p>
            <a:pPr marL="341313" indent="-341313"/>
            <a:r>
              <a:rPr lang="en-US"/>
              <a:t>Together with classical mechanics, allows exact prediction of future states</a:t>
            </a:r>
          </a:p>
          <a:p>
            <a:pPr marL="341313" indent="-341313"/>
            <a:r>
              <a:rPr lang="en-US"/>
              <a:t>However, this level of description is essentially not possible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Statistical Mechanics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1313" indent="-341313"/>
            <a:r>
              <a:rPr lang="en-US"/>
              <a:t>Represent system by ensemble of many copies</a:t>
            </a:r>
          </a:p>
          <a:p>
            <a:pPr marL="341313" indent="-341313"/>
            <a:r>
              <a:rPr lang="en-US"/>
              <a:t>Describe by distribution function f</a:t>
            </a:r>
            <a:r>
              <a:rPr lang="en-US" baseline="30000"/>
              <a:t>(N)</a:t>
            </a:r>
            <a:r>
              <a:rPr lang="en-US"/>
              <a:t>(</a:t>
            </a:r>
            <a:r>
              <a:rPr lang="en-US" b="1"/>
              <a:t>x</a:t>
            </a:r>
            <a:r>
              <a:rPr lang="en-US" baseline="30000"/>
              <a:t>N</a:t>
            </a:r>
            <a:r>
              <a:rPr lang="en-US"/>
              <a:t>,</a:t>
            </a:r>
            <a:r>
              <a:rPr lang="en-US" b="1"/>
              <a:t>p</a:t>
            </a:r>
            <a:r>
              <a:rPr lang="en-US" baseline="30000"/>
              <a:t>N</a:t>
            </a:r>
            <a:r>
              <a:rPr lang="en-US"/>
              <a:t>,t); N is number of particles</a:t>
            </a:r>
          </a:p>
          <a:p>
            <a:pPr marL="341313" indent="-341313"/>
            <a:r>
              <a:rPr lang="en-US"/>
              <a:t>Changes in f</a:t>
            </a:r>
            <a:r>
              <a:rPr lang="en-US" baseline="30000"/>
              <a:t>(N)</a:t>
            </a:r>
            <a:r>
              <a:rPr lang="en-US"/>
              <a:t>(</a:t>
            </a:r>
            <a:r>
              <a:rPr lang="en-US" b="1"/>
              <a:t>x</a:t>
            </a:r>
            <a:r>
              <a:rPr lang="en-US" baseline="30000"/>
              <a:t>N</a:t>
            </a:r>
            <a:r>
              <a:rPr lang="en-US"/>
              <a:t>,</a:t>
            </a:r>
            <a:r>
              <a:rPr lang="en-US" b="1"/>
              <a:t>p</a:t>
            </a:r>
            <a:r>
              <a:rPr lang="en-US" baseline="30000"/>
              <a:t>N</a:t>
            </a:r>
            <a:r>
              <a:rPr lang="en-US"/>
              <a:t>,t) with time given by Liouville equation (6N variables)</a:t>
            </a:r>
          </a:p>
          <a:p>
            <a:pPr marL="341313" indent="-341313"/>
            <a:r>
              <a:rPr lang="en-US"/>
              <a:t>Usually interested in low order distribution functions (N = 1, 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305800" cy="762000"/>
          </a:xfrm>
        </p:spPr>
        <p:txBody>
          <a:bodyPr/>
          <a:lstStyle/>
          <a:p>
            <a:r>
              <a:rPr lang="en-US"/>
              <a:t>First Order Distribution Function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f</a:t>
            </a:r>
            <a:r>
              <a:rPr lang="en-US" sz="2800" baseline="30000"/>
              <a:t>(1)</a:t>
            </a:r>
            <a:r>
              <a:rPr lang="en-US" sz="2800"/>
              <a:t>(</a:t>
            </a:r>
            <a:r>
              <a:rPr lang="en-US" sz="2800" b="1"/>
              <a:t>x</a:t>
            </a:r>
            <a:r>
              <a:rPr lang="en-US" sz="2800"/>
              <a:t>,</a:t>
            </a:r>
            <a:r>
              <a:rPr lang="en-US" sz="2800" b="1"/>
              <a:t>p</a:t>
            </a:r>
            <a:r>
              <a:rPr lang="en-US" sz="2800"/>
              <a:t>,t) gives probability of finding a particular molecule with given position and momentum; positions and momenta of remaining N-1 molecules unspecified</a:t>
            </a:r>
          </a:p>
          <a:p>
            <a:pPr>
              <a:lnSpc>
                <a:spcPct val="80000"/>
              </a:lnSpc>
            </a:pPr>
            <a:r>
              <a:rPr lang="en-US" sz="2800"/>
              <a:t>No experiment can distinguish between molecules, so the choice of which molecule doesn’t matter</a:t>
            </a:r>
          </a:p>
          <a:p>
            <a:pPr>
              <a:lnSpc>
                <a:spcPct val="80000"/>
              </a:lnSpc>
            </a:pPr>
            <a:r>
              <a:rPr lang="en-US" sz="2800"/>
              <a:t>‘Single particle’ distribution function</a:t>
            </a:r>
          </a:p>
          <a:p>
            <a:pPr>
              <a:lnSpc>
                <a:spcPct val="80000"/>
              </a:lnSpc>
            </a:pPr>
            <a:r>
              <a:rPr lang="en-US" sz="2800"/>
              <a:t>f</a:t>
            </a:r>
            <a:r>
              <a:rPr lang="en-US" sz="2800" baseline="30000"/>
              <a:t>(1)</a:t>
            </a:r>
            <a:r>
              <a:rPr lang="en-US" sz="2800"/>
              <a:t> adequate for describing all gas properties that don’t depend on relative positions of molecules (dilute gas with long mfp)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1313" indent="-341313"/>
            <a:r>
              <a:rPr lang="en-US"/>
              <a:t>External force </a:t>
            </a:r>
            <a:r>
              <a:rPr lang="en-US" b="1"/>
              <a:t>X</a:t>
            </a:r>
            <a:r>
              <a:rPr lang="en-US" baseline="-25000"/>
              <a:t>i</a:t>
            </a:r>
            <a:r>
              <a:rPr lang="en-US"/>
              <a:t> (small relative to intermolecular forces)</a:t>
            </a:r>
          </a:p>
          <a:p>
            <a:pPr marL="341313" indent="-341313"/>
            <a:r>
              <a:rPr lang="en-US"/>
              <a:t>For each component i there is an f</a:t>
            </a:r>
            <a:r>
              <a:rPr lang="en-US" baseline="-25000"/>
              <a:t>i</a:t>
            </a:r>
            <a:r>
              <a:rPr lang="en-US" baseline="30000"/>
              <a:t>(1)</a:t>
            </a:r>
            <a:r>
              <a:rPr lang="en-US"/>
              <a:t>(</a:t>
            </a:r>
            <a:r>
              <a:rPr lang="en-US" b="1"/>
              <a:t>x</a:t>
            </a:r>
            <a:r>
              <a:rPr lang="en-US"/>
              <a:t>,</a:t>
            </a:r>
            <a:r>
              <a:rPr lang="en-US" b="1"/>
              <a:t>p</a:t>
            </a:r>
            <a:r>
              <a:rPr lang="en-US" baseline="-25000"/>
              <a:t>i</a:t>
            </a:r>
            <a:r>
              <a:rPr lang="en-US"/>
              <a:t>,t) such that probable number of type i molecules with position coordinates in the range </a:t>
            </a:r>
            <a:r>
              <a:rPr lang="en-US" b="1"/>
              <a:t>x</a:t>
            </a:r>
            <a:r>
              <a:rPr lang="en-US"/>
              <a:t> </a:t>
            </a:r>
            <a:r>
              <a:rPr lang="en-US">
                <a:cs typeface="Arial" charset="0"/>
              </a:rPr>
              <a:t>±</a:t>
            </a:r>
            <a:r>
              <a:rPr lang="en-US"/>
              <a:t>d</a:t>
            </a:r>
            <a:r>
              <a:rPr lang="en-US" b="1"/>
              <a:t>x</a:t>
            </a:r>
            <a:r>
              <a:rPr lang="en-US"/>
              <a:t> and momentum coordinates </a:t>
            </a:r>
            <a:r>
              <a:rPr lang="en-US" b="1"/>
              <a:t>p</a:t>
            </a:r>
            <a:r>
              <a:rPr lang="en-US" baseline="-25000"/>
              <a:t>i</a:t>
            </a:r>
            <a:r>
              <a:rPr lang="en-US"/>
              <a:t> </a:t>
            </a:r>
            <a:r>
              <a:rPr lang="en-US">
                <a:cs typeface="Arial" charset="0"/>
              </a:rPr>
              <a:t>±</a:t>
            </a:r>
            <a:r>
              <a:rPr lang="en-US"/>
              <a:t>d</a:t>
            </a:r>
            <a:r>
              <a:rPr lang="en-US" b="1"/>
              <a:t>p</a:t>
            </a:r>
            <a:r>
              <a:rPr lang="en-US" baseline="-25000"/>
              <a:t>i</a:t>
            </a:r>
            <a:r>
              <a:rPr lang="en-US"/>
              <a:t> is f</a:t>
            </a:r>
            <a:r>
              <a:rPr lang="en-US" baseline="-25000"/>
              <a:t>i</a:t>
            </a:r>
            <a:r>
              <a:rPr lang="en-US" baseline="30000"/>
              <a:t>(1)</a:t>
            </a:r>
            <a:r>
              <a:rPr lang="en-US"/>
              <a:t>(</a:t>
            </a:r>
            <a:r>
              <a:rPr lang="en-US" b="1"/>
              <a:t>x</a:t>
            </a:r>
            <a:r>
              <a:rPr lang="en-US"/>
              <a:t>,</a:t>
            </a:r>
            <a:r>
              <a:rPr lang="en-US" b="1"/>
              <a:t>p</a:t>
            </a:r>
            <a:r>
              <a:rPr lang="en-US" baseline="-25000"/>
              <a:t>i</a:t>
            </a:r>
            <a:r>
              <a:rPr lang="en-US"/>
              <a:t>,t) d</a:t>
            </a:r>
            <a:r>
              <a:rPr lang="en-US" b="1"/>
              <a:t>x</a:t>
            </a:r>
            <a:r>
              <a:rPr lang="en-US"/>
              <a:t>d</a:t>
            </a:r>
            <a:r>
              <a:rPr lang="en-US" b="1"/>
              <a:t>p</a:t>
            </a:r>
            <a:r>
              <a:rPr lang="en-US" baseline="-25000"/>
              <a:t>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Expected Evolution w/o Collisions</a:t>
            </a:r>
            <a:br>
              <a:rPr lang="en-US" sz="4000"/>
            </a:br>
            <a:r>
              <a:rPr lang="en-US" sz="4000"/>
              <a:t>(streaming)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1313" indent="-341313"/>
            <a:r>
              <a:rPr lang="en-US"/>
              <a:t>If no collisions, then at time </a:t>
            </a:r>
            <a:r>
              <a:rPr lang="en-US" i="1"/>
              <a:t>t</a:t>
            </a:r>
            <a:r>
              <a:rPr lang="en-US"/>
              <a:t> + </a:t>
            </a:r>
            <a:r>
              <a:rPr lang="en-US" i="1"/>
              <a:t>dt</a:t>
            </a:r>
            <a:r>
              <a:rPr lang="en-US"/>
              <a:t>, the new positions of molecules starting at </a:t>
            </a:r>
            <a:r>
              <a:rPr lang="en-US" b="1"/>
              <a:t>x</a:t>
            </a:r>
            <a:r>
              <a:rPr lang="en-US"/>
              <a:t> are [</a:t>
            </a:r>
            <a:r>
              <a:rPr lang="en-US" b="1"/>
              <a:t>x</a:t>
            </a:r>
            <a:r>
              <a:rPr lang="en-US"/>
              <a:t> + (</a:t>
            </a:r>
            <a:r>
              <a:rPr lang="en-US" b="1"/>
              <a:t>p</a:t>
            </a:r>
            <a:r>
              <a:rPr lang="en-US" baseline="-25000"/>
              <a:t>i</a:t>
            </a:r>
            <a:r>
              <a:rPr lang="en-US"/>
              <a:t>/</a:t>
            </a:r>
            <a:r>
              <a:rPr lang="en-US" i="1"/>
              <a:t>m</a:t>
            </a:r>
            <a:r>
              <a:rPr lang="en-US" baseline="-25000"/>
              <a:t>i</a:t>
            </a:r>
            <a:r>
              <a:rPr lang="en-US"/>
              <a:t>)</a:t>
            </a:r>
            <a:r>
              <a:rPr lang="en-US" i="1"/>
              <a:t>dt</a:t>
            </a:r>
            <a:r>
              <a:rPr lang="en-US"/>
              <a:t>]</a:t>
            </a:r>
          </a:p>
          <a:p>
            <a:pPr marL="341313" indent="-341313"/>
            <a:r>
              <a:rPr lang="en-US"/>
              <a:t>New momenta are </a:t>
            </a:r>
            <a:r>
              <a:rPr lang="en-US" b="1"/>
              <a:t>p</a:t>
            </a:r>
            <a:r>
              <a:rPr lang="en-US" baseline="-25000"/>
              <a:t>i</a:t>
            </a:r>
            <a:r>
              <a:rPr lang="en-US"/>
              <a:t> = </a:t>
            </a:r>
            <a:r>
              <a:rPr lang="en-US" b="1"/>
              <a:t>p</a:t>
            </a:r>
            <a:r>
              <a:rPr lang="en-US" baseline="-25000"/>
              <a:t>i</a:t>
            </a:r>
            <a:r>
              <a:rPr lang="en-US"/>
              <a:t> +</a:t>
            </a:r>
            <a:r>
              <a:rPr lang="en-US" b="1"/>
              <a:t>X</a:t>
            </a:r>
            <a:r>
              <a:rPr lang="en-US" baseline="-25000"/>
              <a:t>i</a:t>
            </a:r>
            <a:r>
              <a:rPr lang="en-US" i="1"/>
              <a:t>dt</a:t>
            </a:r>
          </a:p>
          <a:p>
            <a:pPr marL="341313" indent="-341313"/>
            <a:r>
              <a:rPr lang="en-US"/>
              <a:t>Thus,</a:t>
            </a:r>
          </a:p>
          <a:p>
            <a:pPr marL="341313" indent="-341313"/>
            <a:endParaRPr lang="en-US"/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260350" y="4757738"/>
          <a:ext cx="8775700" cy="1185862"/>
        </p:xfrm>
        <a:graphic>
          <a:graphicData uri="http://schemas.openxmlformats.org/presentationml/2006/ole">
            <p:oleObj spid="_x0000_s7172" name="Equation" r:id="rId3" imgW="3759120" imgH="507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Collisions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But there are collisions that result in some phase points starting at (</a:t>
            </a:r>
            <a:r>
              <a:rPr lang="en-US" sz="2800" b="1"/>
              <a:t>x</a:t>
            </a:r>
            <a:r>
              <a:rPr lang="en-US" sz="2800"/>
              <a:t>,</a:t>
            </a:r>
            <a:r>
              <a:rPr lang="en-US" sz="2800" b="1"/>
              <a:t>p</a:t>
            </a:r>
            <a:r>
              <a:rPr lang="en-US" sz="2800" baseline="-25000"/>
              <a:t>i</a:t>
            </a:r>
            <a:r>
              <a:rPr lang="en-US" sz="2800"/>
              <a:t>) not arriving at (</a:t>
            </a:r>
            <a:r>
              <a:rPr lang="en-US" sz="2800" b="1"/>
              <a:t>x + p</a:t>
            </a:r>
            <a:r>
              <a:rPr lang="en-US" sz="2800" baseline="-25000"/>
              <a:t>i</a:t>
            </a:r>
            <a:r>
              <a:rPr lang="en-US" sz="2800"/>
              <a:t>/</a:t>
            </a:r>
            <a:r>
              <a:rPr lang="en-US" sz="2800" i="1"/>
              <a:t>m</a:t>
            </a:r>
            <a:r>
              <a:rPr lang="en-US" sz="2800" baseline="-25000"/>
              <a:t>i</a:t>
            </a:r>
            <a:r>
              <a:rPr lang="en-US" sz="2800"/>
              <a:t> dt, </a:t>
            </a:r>
            <a:r>
              <a:rPr lang="en-US" sz="2800" b="1"/>
              <a:t>p</a:t>
            </a:r>
            <a:r>
              <a:rPr lang="en-US" sz="2800" baseline="-25000"/>
              <a:t>i</a:t>
            </a:r>
            <a:r>
              <a:rPr lang="en-US" sz="2800"/>
              <a:t>+</a:t>
            </a:r>
            <a:r>
              <a:rPr lang="en-US" sz="2800" b="1"/>
              <a:t>X</a:t>
            </a:r>
            <a:r>
              <a:rPr lang="en-US" sz="2800" baseline="-25000"/>
              <a:t>i</a:t>
            </a:r>
            <a:r>
              <a:rPr lang="en-US" sz="2800"/>
              <a:t> </a:t>
            </a:r>
            <a:r>
              <a:rPr lang="en-US" sz="2800" i="1"/>
              <a:t>dt</a:t>
            </a:r>
            <a:r>
              <a:rPr lang="en-US" sz="2800"/>
              <a:t>) and some not starting at (</a:t>
            </a:r>
            <a:r>
              <a:rPr lang="en-US" sz="2800" b="1"/>
              <a:t>x</a:t>
            </a:r>
            <a:r>
              <a:rPr lang="en-US" sz="2800"/>
              <a:t>,</a:t>
            </a:r>
            <a:r>
              <a:rPr lang="en-US" sz="2800" b="1"/>
              <a:t>p</a:t>
            </a:r>
            <a:r>
              <a:rPr lang="en-US" sz="2800" baseline="-25000"/>
              <a:t>i</a:t>
            </a:r>
            <a:r>
              <a:rPr lang="en-US" sz="2800"/>
              <a:t>) arriving there too</a:t>
            </a:r>
          </a:p>
          <a:p>
            <a:pPr>
              <a:lnSpc>
                <a:spcPct val="80000"/>
              </a:lnSpc>
            </a:pPr>
            <a:r>
              <a:rPr lang="en-US" sz="2800"/>
              <a:t>Set </a:t>
            </a:r>
            <a:r>
              <a:rPr lang="en-US" sz="2800">
                <a:latin typeface="Symbol" pitchFamily="18" charset="2"/>
              </a:rPr>
              <a:t>G</a:t>
            </a:r>
            <a:r>
              <a:rPr lang="en-US" sz="2800" baseline="-25000"/>
              <a:t>ij</a:t>
            </a:r>
            <a:r>
              <a:rPr lang="en-US" sz="2800" baseline="30000"/>
              <a:t>(-)</a:t>
            </a:r>
            <a:r>
              <a:rPr lang="en-US" sz="2800"/>
              <a:t>d</a:t>
            </a:r>
            <a:r>
              <a:rPr lang="en-US" sz="2800" b="1"/>
              <a:t>x</a:t>
            </a:r>
            <a:r>
              <a:rPr lang="en-US" sz="2800"/>
              <a:t>d</a:t>
            </a:r>
            <a:r>
              <a:rPr lang="en-US" sz="2800" b="1"/>
              <a:t>p</a:t>
            </a:r>
            <a:r>
              <a:rPr lang="en-US" sz="2800" baseline="-25000"/>
              <a:t>i</a:t>
            </a:r>
            <a:r>
              <a:rPr lang="en-US" sz="2800" i="1"/>
              <a:t>dt</a:t>
            </a:r>
            <a:r>
              <a:rPr lang="en-US" sz="2800"/>
              <a:t> equal to the number of molecules that do not arrive in the expected portion of phase space due to collisions with type j particles during time </a:t>
            </a:r>
            <a:r>
              <a:rPr lang="en-US" sz="2800" i="1"/>
              <a:t>dt</a:t>
            </a:r>
          </a:p>
          <a:p>
            <a:pPr>
              <a:lnSpc>
                <a:spcPct val="80000"/>
              </a:lnSpc>
            </a:pPr>
            <a:r>
              <a:rPr lang="en-US" sz="2800"/>
              <a:t>Similarly, set </a:t>
            </a:r>
            <a:r>
              <a:rPr lang="en-US" sz="2800">
                <a:latin typeface="Symbol" pitchFamily="18" charset="2"/>
              </a:rPr>
              <a:t>G</a:t>
            </a:r>
            <a:r>
              <a:rPr lang="en-US" sz="2800" baseline="-25000"/>
              <a:t>ij</a:t>
            </a:r>
            <a:r>
              <a:rPr lang="en-US" sz="2800" baseline="30000"/>
              <a:t>(+)</a:t>
            </a:r>
            <a:r>
              <a:rPr lang="en-US" sz="2800"/>
              <a:t>d</a:t>
            </a:r>
            <a:r>
              <a:rPr lang="en-US" sz="2800" b="1"/>
              <a:t>x</a:t>
            </a:r>
            <a:r>
              <a:rPr lang="en-US" sz="2800"/>
              <a:t>d</a:t>
            </a:r>
            <a:r>
              <a:rPr lang="en-US" sz="2800" b="1"/>
              <a:t>p</a:t>
            </a:r>
            <a:r>
              <a:rPr lang="en-US" sz="2800" baseline="-25000"/>
              <a:t>i</a:t>
            </a:r>
            <a:r>
              <a:rPr lang="en-US" sz="2800" i="1"/>
              <a:t>dt</a:t>
            </a:r>
            <a:r>
              <a:rPr lang="en-US" sz="2800"/>
              <a:t> equal to the number of molecules that start somewhere other than (</a:t>
            </a:r>
            <a:r>
              <a:rPr lang="en-US" sz="2800" b="1"/>
              <a:t>x</a:t>
            </a:r>
            <a:r>
              <a:rPr lang="en-US" sz="2800"/>
              <a:t>, </a:t>
            </a:r>
            <a:r>
              <a:rPr lang="en-US" sz="2800" b="1"/>
              <a:t>p</a:t>
            </a:r>
            <a:r>
              <a:rPr lang="en-US" sz="2800" baseline="-25000"/>
              <a:t>i</a:t>
            </a:r>
            <a:r>
              <a:rPr lang="en-US" sz="2800"/>
              <a:t>) and arrive in the portion of phase space due to collisions with type j particles during time dt</a:t>
            </a:r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3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Account for collisions</a:t>
            </a:r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1571625" y="3733800"/>
          <a:ext cx="6224588" cy="2074863"/>
        </p:xfrm>
        <a:graphic>
          <a:graphicData uri="http://schemas.openxmlformats.org/presentationml/2006/ole">
            <p:oleObj spid="_x0000_s9220" name="Equation" r:id="rId3" imgW="2666880" imgH="888840" progId="Equation.3">
              <p:embed/>
            </p:oleObj>
          </a:graphicData>
        </a:graphic>
      </p:graphicFrame>
      <p:graphicFrame>
        <p:nvGraphicFramePr>
          <p:cNvPr id="9222" name="Object 6"/>
          <p:cNvGraphicFramePr>
            <a:graphicFrameLocks noChangeAspect="1"/>
          </p:cNvGraphicFramePr>
          <p:nvPr>
            <p:ph idx="1"/>
          </p:nvPr>
        </p:nvGraphicFramePr>
        <p:xfrm>
          <a:off x="381000" y="1849438"/>
          <a:ext cx="8305800" cy="1122362"/>
        </p:xfrm>
        <a:graphic>
          <a:graphicData uri="http://schemas.openxmlformats.org/presentationml/2006/ole">
            <p:oleObj spid="_x0000_s9222" name="Equation" r:id="rId4" imgW="3759120" imgH="507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Taylor Series Expansion of lhs</a:t>
            </a:r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1577975" y="1219200"/>
          <a:ext cx="6184900" cy="1546225"/>
        </p:xfrm>
        <a:graphic>
          <a:graphicData uri="http://schemas.openxmlformats.org/presentationml/2006/ole">
            <p:oleObj spid="_x0000_s10243" name="Equation" r:id="rId3" imgW="1777680" imgH="444240" progId="Equation.3">
              <p:embed/>
            </p:oleObj>
          </a:graphicData>
        </a:graphic>
      </p:graphicFrame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1295400" y="2905125"/>
          <a:ext cx="6808788" cy="1362075"/>
        </p:xfrm>
        <a:graphic>
          <a:graphicData uri="http://schemas.openxmlformats.org/presentationml/2006/ole">
            <p:oleObj spid="_x0000_s10244" name="Equation" r:id="rId4" imgW="2539800" imgH="507960" progId="Equation.3">
              <p:embed/>
            </p:oleObj>
          </a:graphicData>
        </a:graphic>
      </p:graphicFrame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1200150" y="4724400"/>
          <a:ext cx="7258050" cy="857250"/>
        </p:xfrm>
        <a:graphic>
          <a:graphicData uri="http://schemas.openxmlformats.org/presentationml/2006/ole">
            <p:oleObj spid="_x0000_s10245" name="Equation" r:id="rId5" imgW="4305240" imgH="507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9731</TotalTime>
  <Words>662</Words>
  <Application>Microsoft Office PowerPoint</Application>
  <PresentationFormat>On-screen Show (4:3)</PresentationFormat>
  <Paragraphs>126</Paragraphs>
  <Slides>15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Symbol</vt:lpstr>
      <vt:lpstr>Times New Roman</vt:lpstr>
      <vt:lpstr>Courier New</vt:lpstr>
      <vt:lpstr>Default Design</vt:lpstr>
      <vt:lpstr>Microsoft Equation 3.0</vt:lpstr>
      <vt:lpstr>Bitmap Image</vt:lpstr>
      <vt:lpstr>Basic Boltzmann Gas Concepts</vt:lpstr>
      <vt:lpstr>Kinetic Theory</vt:lpstr>
      <vt:lpstr>Statistical Mechanics</vt:lpstr>
      <vt:lpstr>First Order Distribution Function</vt:lpstr>
      <vt:lpstr>Slide 5</vt:lpstr>
      <vt:lpstr>Expected Evolution w/o Collisions (streaming)</vt:lpstr>
      <vt:lpstr>Collisions</vt:lpstr>
      <vt:lpstr>Account for collisions</vt:lpstr>
      <vt:lpstr>Taylor Series Expansion of lhs</vt:lpstr>
      <vt:lpstr>Boltzmann Equation</vt:lpstr>
      <vt:lpstr>Lattice Boltzmann Model</vt:lpstr>
      <vt:lpstr>Slide 12</vt:lpstr>
      <vt:lpstr>Lattice Boltzmann Model</vt:lpstr>
      <vt:lpstr>Single Relaxation Time BGK (Bhatnagar-Gross-Krook) Approximation</vt:lpstr>
      <vt:lpstr>D2Q9 feq</vt:lpstr>
    </vt:vector>
  </TitlesOfParts>
  <Company>FIU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Boltzmann Gas/LBM</dc:title>
  <dc:creator>Mike Sukop</dc:creator>
  <cp:lastModifiedBy>Mike Sukop</cp:lastModifiedBy>
  <cp:revision>12</cp:revision>
  <dcterms:created xsi:type="dcterms:W3CDTF">2004-01-13T04:47:00Z</dcterms:created>
  <dcterms:modified xsi:type="dcterms:W3CDTF">2010-01-25T15:31:18Z</dcterms:modified>
</cp:coreProperties>
</file>