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433" r:id="rId2"/>
    <p:sldId id="435" r:id="rId3"/>
    <p:sldId id="436" r:id="rId4"/>
    <p:sldId id="437" r:id="rId5"/>
    <p:sldId id="438" r:id="rId6"/>
    <p:sldId id="439" r:id="rId7"/>
    <p:sldId id="440" r:id="rId8"/>
    <p:sldId id="441" r:id="rId9"/>
    <p:sldId id="442" r:id="rId10"/>
    <p:sldId id="443" r:id="rId11"/>
    <p:sldId id="444" r:id="rId12"/>
    <p:sldId id="445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259" r:id="rId21"/>
    <p:sldId id="360" r:id="rId22"/>
    <p:sldId id="295" r:id="rId23"/>
    <p:sldId id="361" r:id="rId24"/>
    <p:sldId id="282" r:id="rId25"/>
    <p:sldId id="362" r:id="rId26"/>
    <p:sldId id="363" r:id="rId27"/>
    <p:sldId id="364" r:id="rId28"/>
    <p:sldId id="367" r:id="rId29"/>
    <p:sldId id="369" r:id="rId30"/>
    <p:sldId id="285" r:id="rId31"/>
    <p:sldId id="266" r:id="rId32"/>
    <p:sldId id="286" r:id="rId33"/>
    <p:sldId id="287" r:id="rId34"/>
    <p:sldId id="267" r:id="rId35"/>
    <p:sldId id="292" r:id="rId36"/>
    <p:sldId id="365" r:id="rId37"/>
    <p:sldId id="366" r:id="rId38"/>
    <p:sldId id="288" r:id="rId39"/>
    <p:sldId id="368" r:id="rId40"/>
    <p:sldId id="28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2" r:id="rId71"/>
    <p:sldId id="403" r:id="rId72"/>
    <p:sldId id="405" r:id="rId73"/>
    <p:sldId id="406" r:id="rId74"/>
    <p:sldId id="407" r:id="rId75"/>
    <p:sldId id="409" r:id="rId76"/>
    <p:sldId id="410" r:id="rId77"/>
    <p:sldId id="411" r:id="rId78"/>
    <p:sldId id="434" r:id="rId79"/>
    <p:sldId id="412" r:id="rId80"/>
    <p:sldId id="414" r:id="rId81"/>
    <p:sldId id="415" r:id="rId82"/>
    <p:sldId id="416" r:id="rId83"/>
    <p:sldId id="417" r:id="rId84"/>
    <p:sldId id="418" r:id="rId85"/>
    <p:sldId id="419" r:id="rId86"/>
    <p:sldId id="420" r:id="rId87"/>
    <p:sldId id="421" r:id="rId88"/>
    <p:sldId id="423" r:id="rId89"/>
    <p:sldId id="424" r:id="rId90"/>
    <p:sldId id="425" r:id="rId91"/>
    <p:sldId id="426" r:id="rId92"/>
    <p:sldId id="427" r:id="rId93"/>
    <p:sldId id="428" r:id="rId94"/>
    <p:sldId id="429" r:id="rId95"/>
    <p:sldId id="430" r:id="rId96"/>
    <p:sldId id="431" r:id="rId97"/>
    <p:sldId id="432" r:id="rId9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33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7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5" Type="http://schemas.openxmlformats.org/officeDocument/2006/relationships/image" Target="../media/image71.wmf"/><Relationship Id="rId4" Type="http://schemas.openxmlformats.org/officeDocument/2006/relationships/image" Target="../media/image70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image" Target="../media/image7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image" Target="../media/image91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8.wmf"/><Relationship Id="rId1" Type="http://schemas.openxmlformats.org/officeDocument/2006/relationships/image" Target="../media/image97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6" Type="http://schemas.openxmlformats.org/officeDocument/2006/relationships/image" Target="../media/image104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image" Target="../media/image105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drawings/_rels/vmlDrawing3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15.wmf"/><Relationship Id="rId1" Type="http://schemas.openxmlformats.org/officeDocument/2006/relationships/image" Target="../media/image11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4" Type="http://schemas.openxmlformats.org/officeDocument/2006/relationships/image" Target="../media/image1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4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wmf"/><Relationship Id="rId1" Type="http://schemas.openxmlformats.org/officeDocument/2006/relationships/image" Target="../media/image130.wmf"/><Relationship Id="rId6" Type="http://schemas.openxmlformats.org/officeDocument/2006/relationships/image" Target="../media/image135.wmf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drawings/_rels/vmlDrawing4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image" Target="../media/image130.wmf"/><Relationship Id="rId6" Type="http://schemas.openxmlformats.org/officeDocument/2006/relationships/image" Target="../media/image140.w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image" Target="../media/image14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wmf"/><Relationship Id="rId1" Type="http://schemas.openxmlformats.org/officeDocument/2006/relationships/image" Target="../media/image156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drawings/_rels/vmlDrawing4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wmf"/><Relationship Id="rId1" Type="http://schemas.openxmlformats.org/officeDocument/2006/relationships/image" Target="../media/image177.wmf"/></Relationships>
</file>

<file path=ppt/drawings/_rels/vmlDrawing5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wmf"/><Relationship Id="rId2" Type="http://schemas.openxmlformats.org/officeDocument/2006/relationships/image" Target="../media/image180.wmf"/><Relationship Id="rId1" Type="http://schemas.openxmlformats.org/officeDocument/2006/relationships/image" Target="../media/image179.wmf"/><Relationship Id="rId4" Type="http://schemas.openxmlformats.org/officeDocument/2006/relationships/image" Target="../media/image181.wmf"/></Relationships>
</file>

<file path=ppt/drawings/_rels/vmlDrawing5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image" Target="../media/image18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4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843EE9-B7F4-44A6-8BF7-A5BC0236C61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9FCAE9-19AB-40A2-9C8D-6D96EB88929A}" type="slidenum">
              <a:rPr lang="en-US"/>
              <a:pPr/>
              <a:t>81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3D8E3-F445-4617-A043-D3C9472B1C8E}" type="slidenum">
              <a:rPr lang="en-US"/>
              <a:pPr/>
              <a:t>92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40655E-40E1-43D2-B991-29509B1E9241}" type="slidenum">
              <a:rPr lang="en-US"/>
              <a:pPr/>
              <a:t>93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3742C7-B3AA-4DBC-A757-488EFC2B0FE5}" type="slidenum">
              <a:rPr lang="en-US"/>
              <a:pPr/>
              <a:t>83</a:t>
            </a:fld>
            <a:endParaRPr lang="en-US"/>
          </a:p>
        </p:txBody>
      </p:sp>
      <p:sp>
        <p:nvSpPr>
          <p:cNvPr id="206850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lIns="90480" tIns="44446" rIns="90480" bIns="44446" anchor="b"/>
          <a:lstStyle/>
          <a:p>
            <a:pPr algn="r" eaLnBrk="0" hangingPunct="0"/>
            <a:r>
              <a:rPr lang="en-US" sz="1200">
                <a:solidFill>
                  <a:srgbClr val="3366CC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685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3813" y="798513"/>
            <a:ext cx="4273550" cy="3205162"/>
          </a:xfrm>
          <a:ln w="12700" cap="flat"/>
        </p:spPr>
      </p:sp>
      <p:sp>
        <p:nvSpPr>
          <p:cNvPr id="20685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" y="4476750"/>
            <a:ext cx="5029200" cy="3846513"/>
          </a:xfrm>
          <a:ln/>
        </p:spPr>
        <p:txBody>
          <a:bodyPr wrap="none" lIns="90480" tIns="44446" rIns="90480" bIns="44446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604453-6AE9-4BCE-8E5C-F3FA537A07AC}" type="slidenum">
              <a:rPr lang="en-US"/>
              <a:pPr/>
              <a:t>84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353222-D2EA-4CB7-A549-D9F0EC59C652}" type="slidenum">
              <a:rPr lang="en-US"/>
              <a:pPr/>
              <a:t>85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0438E-3D58-44E6-B561-5922C473A3D3}" type="slidenum">
              <a:rPr lang="en-US"/>
              <a:pPr/>
              <a:t>86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e and f with the pictures…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66787A-5509-432B-9196-96A9009963C3}" type="slidenum">
              <a:rPr lang="en-US"/>
              <a:pPr/>
              <a:t>87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Porous media method is radical – allows arbitrary porosity without excessive resolution, allows transcending pore-scale.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F11D4-BD76-4911-8033-66EE025F8E0B}" type="slidenum">
              <a:rPr lang="en-US"/>
              <a:pPr/>
              <a:t>88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Porous media method is radical – allows arbitrary porosity without excessive resolution, allows transcending pore-scale.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0AE3C7-749F-4C57-84AF-CBF607ED4071}" type="slidenum">
              <a:rPr lang="en-US"/>
              <a:pPr/>
              <a:t>89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Porous media method is radical – allows arbitrary porosity without excessive resolution, allows transcending pore-scale.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97B221-8277-46B7-8E16-595CFEDDD570}" type="slidenum">
              <a:rPr lang="en-US"/>
              <a:pPr/>
              <a:t>90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BC13F-96D8-4D17-85A5-D8B317F1E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787B8-D1CD-4913-9CCA-43A105A93B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A85CDF-6E98-42E8-9016-B568E75046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15E52DD-DB40-4CA5-B0CB-0AEECF9481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7714FB2-AE5B-43B1-8E31-79DB097CFE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88FAC-8D53-4023-B35F-EDC357B5A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CF4A1-0B25-471D-861F-C76B942893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BB4A9D-9371-4317-954B-A7D0B8BA9A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13B47-D167-4F5A-9A94-898ACBB091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1FB39C-B653-4759-8A52-A1810F7388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DFAB1-1FC4-4B06-808B-78E4739D70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69E7-F5A6-44EC-9F28-666D6275BB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48CC2D-EE08-4AC8-9F6B-4AD8432502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60D319-ED2A-4340-9AFA-3411930E3C7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0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3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52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39.bin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33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5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57.wmf"/><Relationship Id="rId4" Type="http://schemas.openxmlformats.org/officeDocument/2006/relationships/oleObject" Target="../embeddings/oleObject4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65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57.bin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73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8.emf"/><Relationship Id="rId11" Type="http://schemas.openxmlformats.org/officeDocument/2006/relationships/image" Target="../media/image72.gi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70.w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7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oleObject" Target="../embeddings/oleObject58.bin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77.emf"/><Relationship Id="rId5" Type="http://schemas.openxmlformats.org/officeDocument/2006/relationships/image" Target="../media/image78.gif"/><Relationship Id="rId10" Type="http://schemas.openxmlformats.org/officeDocument/2006/relationships/oleObject" Target="../embeddings/oleObject61.bin"/><Relationship Id="rId4" Type="http://schemas.openxmlformats.org/officeDocument/2006/relationships/image" Target="../media/image74.wmf"/><Relationship Id="rId9" Type="http://schemas.openxmlformats.org/officeDocument/2006/relationships/image" Target="../media/image7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7" Type="http://schemas.openxmlformats.org/officeDocument/2006/relationships/image" Target="../media/image8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81.gif"/><Relationship Id="rId4" Type="http://schemas.openxmlformats.org/officeDocument/2006/relationships/image" Target="../media/image79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5.e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13" Type="http://schemas.openxmlformats.org/officeDocument/2006/relationships/image" Target="../media/image95.wmf"/><Relationship Id="rId3" Type="http://schemas.openxmlformats.org/officeDocument/2006/relationships/image" Target="../media/image96.emf"/><Relationship Id="rId7" Type="http://schemas.openxmlformats.org/officeDocument/2006/relationships/image" Target="../media/image92.wmf"/><Relationship Id="rId12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94.wmf"/><Relationship Id="rId5" Type="http://schemas.openxmlformats.org/officeDocument/2006/relationships/image" Target="../media/image91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93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97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03.wmf"/><Relationship Id="rId3" Type="http://schemas.openxmlformats.org/officeDocument/2006/relationships/image" Target="../media/image96.emf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02.wmf"/><Relationship Id="rId5" Type="http://schemas.openxmlformats.org/officeDocument/2006/relationships/image" Target="../media/image99.wmf"/><Relationship Id="rId15" Type="http://schemas.openxmlformats.org/officeDocument/2006/relationships/image" Target="../media/image104.wmf"/><Relationship Id="rId10" Type="http://schemas.openxmlformats.org/officeDocument/2006/relationships/oleObject" Target="../embeddings/oleObject75.bin"/><Relationship Id="rId4" Type="http://schemas.openxmlformats.org/officeDocument/2006/relationships/oleObject" Target="../embeddings/oleObject72.bin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77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06.w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10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11.gif"/><Relationship Id="rId5" Type="http://schemas.openxmlformats.org/officeDocument/2006/relationships/image" Target="../media/image109.emf"/><Relationship Id="rId4" Type="http://schemas.openxmlformats.org/officeDocument/2006/relationships/oleObject" Target="../embeddings/oleObject8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12.emf"/><Relationship Id="rId4" Type="http://schemas.openxmlformats.org/officeDocument/2006/relationships/oleObject" Target="../embeddings/oleObject81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image" Target="../media/image116.gif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14.e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0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4" Type="http://schemas.openxmlformats.org/officeDocument/2006/relationships/image" Target="../media/image117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oleObject" Target="../embeddings/oleObject92.bin"/><Relationship Id="rId3" Type="http://schemas.openxmlformats.org/officeDocument/2006/relationships/image" Target="../media/image125.jpeg"/><Relationship Id="rId7" Type="http://schemas.openxmlformats.org/officeDocument/2006/relationships/image" Target="../media/image122.wmf"/><Relationship Id="rId12" Type="http://schemas.openxmlformats.org/officeDocument/2006/relationships/oleObject" Target="../embeddings/oleObject9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123.wmf"/><Relationship Id="rId5" Type="http://schemas.openxmlformats.org/officeDocument/2006/relationships/image" Target="../media/image121.wmf"/><Relationship Id="rId15" Type="http://schemas.openxmlformats.org/officeDocument/2006/relationships/oleObject" Target="../embeddings/oleObject93.bin"/><Relationship Id="rId10" Type="http://schemas.openxmlformats.org/officeDocument/2006/relationships/oleObject" Target="../embeddings/oleObject90.bin"/><Relationship Id="rId4" Type="http://schemas.openxmlformats.org/officeDocument/2006/relationships/oleObject" Target="../embeddings/oleObject86.bin"/><Relationship Id="rId9" Type="http://schemas.openxmlformats.org/officeDocument/2006/relationships/oleObject" Target="../embeddings/oleObject89.bin"/><Relationship Id="rId14" Type="http://schemas.openxmlformats.org/officeDocument/2006/relationships/image" Target="../media/image124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94.bin"/><Relationship Id="rId4" Type="http://schemas.openxmlformats.org/officeDocument/2006/relationships/image" Target="../media/image129.gi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wmf"/><Relationship Id="rId13" Type="http://schemas.openxmlformats.org/officeDocument/2006/relationships/oleObject" Target="../embeddings/oleObject100.bin"/><Relationship Id="rId3" Type="http://schemas.openxmlformats.org/officeDocument/2006/relationships/oleObject" Target="../embeddings/oleObject95.bin"/><Relationship Id="rId7" Type="http://schemas.openxmlformats.org/officeDocument/2006/relationships/oleObject" Target="../embeddings/oleObject97.bin"/><Relationship Id="rId12" Type="http://schemas.openxmlformats.org/officeDocument/2006/relationships/image" Target="../media/image1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31.wmf"/><Relationship Id="rId11" Type="http://schemas.openxmlformats.org/officeDocument/2006/relationships/oleObject" Target="../embeddings/oleObject99.bin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125.jpeg"/><Relationship Id="rId10" Type="http://schemas.openxmlformats.org/officeDocument/2006/relationships/image" Target="../media/image133.wmf"/><Relationship Id="rId4" Type="http://schemas.openxmlformats.org/officeDocument/2006/relationships/image" Target="../media/image130.wmf"/><Relationship Id="rId9" Type="http://schemas.openxmlformats.org/officeDocument/2006/relationships/oleObject" Target="../embeddings/oleObject98.bin"/><Relationship Id="rId14" Type="http://schemas.openxmlformats.org/officeDocument/2006/relationships/image" Target="../media/image135.w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13" Type="http://schemas.openxmlformats.org/officeDocument/2006/relationships/oleObject" Target="../embeddings/oleObject104.bin"/><Relationship Id="rId18" Type="http://schemas.openxmlformats.org/officeDocument/2006/relationships/image" Target="../media/image140.wmf"/><Relationship Id="rId3" Type="http://schemas.openxmlformats.org/officeDocument/2006/relationships/image" Target="../media/image141.gif"/><Relationship Id="rId7" Type="http://schemas.openxmlformats.org/officeDocument/2006/relationships/oleObject" Target="../embeddings/oleObject101.bin"/><Relationship Id="rId12" Type="http://schemas.openxmlformats.org/officeDocument/2006/relationships/image" Target="../media/image137.emf"/><Relationship Id="rId17" Type="http://schemas.openxmlformats.org/officeDocument/2006/relationships/oleObject" Target="../embeddings/oleObject10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9.emf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44.gif"/><Relationship Id="rId11" Type="http://schemas.openxmlformats.org/officeDocument/2006/relationships/oleObject" Target="../embeddings/oleObject103.bin"/><Relationship Id="rId5" Type="http://schemas.openxmlformats.org/officeDocument/2006/relationships/image" Target="../media/image143.gif"/><Relationship Id="rId15" Type="http://schemas.openxmlformats.org/officeDocument/2006/relationships/oleObject" Target="../embeddings/oleObject105.bin"/><Relationship Id="rId10" Type="http://schemas.openxmlformats.org/officeDocument/2006/relationships/image" Target="../media/image136.emf"/><Relationship Id="rId4" Type="http://schemas.openxmlformats.org/officeDocument/2006/relationships/image" Target="../media/image142.gif"/><Relationship Id="rId9" Type="http://schemas.openxmlformats.org/officeDocument/2006/relationships/oleObject" Target="../embeddings/oleObject102.bin"/><Relationship Id="rId14" Type="http://schemas.openxmlformats.org/officeDocument/2006/relationships/image" Target="../media/image138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7" Type="http://schemas.openxmlformats.org/officeDocument/2006/relationships/image" Target="../media/image1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108.bin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107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Relationship Id="rId4" Type="http://schemas.openxmlformats.org/officeDocument/2006/relationships/image" Target="../media/image148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gif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gif"/><Relationship Id="rId2" Type="http://schemas.openxmlformats.org/officeDocument/2006/relationships/image" Target="../media/image152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111.bin"/><Relationship Id="rId5" Type="http://schemas.openxmlformats.org/officeDocument/2006/relationships/image" Target="../media/image156.wmf"/><Relationship Id="rId4" Type="http://schemas.openxmlformats.org/officeDocument/2006/relationships/oleObject" Target="../embeddings/oleObject110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59.gif"/><Relationship Id="rId4" Type="http://schemas.openxmlformats.org/officeDocument/2006/relationships/image" Target="../media/image158.w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hyperlink" Target="http://www.nsf.gov/index.jsp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14.bin"/><Relationship Id="rId5" Type="http://schemas.openxmlformats.org/officeDocument/2006/relationships/image" Target="../media/image170.emf"/><Relationship Id="rId10" Type="http://schemas.openxmlformats.org/officeDocument/2006/relationships/image" Target="../media/image173.png"/><Relationship Id="rId4" Type="http://schemas.openxmlformats.org/officeDocument/2006/relationships/oleObject" Target="../embeddings/oleObject113.bin"/><Relationship Id="rId9" Type="http://schemas.openxmlformats.org/officeDocument/2006/relationships/image" Target="../media/image172.w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74.emf"/><Relationship Id="rId4" Type="http://schemas.openxmlformats.org/officeDocument/2006/relationships/oleObject" Target="../embeddings/oleObject11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75.wmf"/><Relationship Id="rId5" Type="http://schemas.openxmlformats.org/officeDocument/2006/relationships/oleObject" Target="../embeddings/oleObject117.bin"/><Relationship Id="rId4" Type="http://schemas.openxmlformats.org/officeDocument/2006/relationships/image" Target="../media/image176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78.wmf"/><Relationship Id="rId5" Type="http://schemas.openxmlformats.org/officeDocument/2006/relationships/oleObject" Target="../embeddings/oleObject119.bin"/><Relationship Id="rId4" Type="http://schemas.openxmlformats.org/officeDocument/2006/relationships/image" Target="../media/image177.wmf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2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121.bin"/><Relationship Id="rId11" Type="http://schemas.openxmlformats.org/officeDocument/2006/relationships/image" Target="../media/image181.wmf"/><Relationship Id="rId5" Type="http://schemas.openxmlformats.org/officeDocument/2006/relationships/image" Target="../media/image179.wmf"/><Relationship Id="rId10" Type="http://schemas.openxmlformats.org/officeDocument/2006/relationships/oleObject" Target="../embeddings/oleObject123.bin"/><Relationship Id="rId4" Type="http://schemas.openxmlformats.org/officeDocument/2006/relationships/oleObject" Target="../embeddings/oleObject120.bin"/><Relationship Id="rId9" Type="http://schemas.openxmlformats.org/officeDocument/2006/relationships/image" Target="../media/image175.w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wm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emf"/><Relationship Id="rId3" Type="http://schemas.openxmlformats.org/officeDocument/2006/relationships/image" Target="../media/image186.png"/><Relationship Id="rId7" Type="http://schemas.openxmlformats.org/officeDocument/2006/relationships/oleObject" Target="../embeddings/oleObject1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84.emf"/><Relationship Id="rId5" Type="http://schemas.openxmlformats.org/officeDocument/2006/relationships/oleObject" Target="../embeddings/oleObject124.bin"/><Relationship Id="rId4" Type="http://schemas.openxmlformats.org/officeDocument/2006/relationships/image" Target="../media/image187.gif"/><Relationship Id="rId9" Type="http://schemas.openxmlformats.org/officeDocument/2006/relationships/image" Target="../media/image188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Relationship Id="rId4" Type="http://schemas.openxmlformats.org/officeDocument/2006/relationships/image" Target="../media/image19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Final Exam Review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GLY-5835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 of </a:t>
            </a:r>
            <a:r>
              <a:rPr lang="en-US">
                <a:latin typeface="Symbol" pitchFamily="18" charset="2"/>
              </a:rPr>
              <a:t>y</a:t>
            </a:r>
            <a:endParaRPr lang="en-US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 // Compute psi, Eq. (61).</a:t>
            </a:r>
          </a:p>
          <a:p>
            <a:pPr>
              <a:lnSpc>
                <a:spcPct val="90000"/>
              </a:lnSpc>
            </a:pPr>
            <a:r>
              <a:rPr lang="en-US" sz="3600"/>
              <a:t>  for( j=0; j&lt;LY; j++)</a:t>
            </a:r>
          </a:p>
          <a:p>
            <a:pPr>
              <a:lnSpc>
                <a:spcPct val="90000"/>
              </a:lnSpc>
            </a:pPr>
            <a:r>
              <a:rPr lang="en-US" sz="3600"/>
              <a:t>    for( i=0; i&lt;LX; i++)</a:t>
            </a:r>
          </a:p>
          <a:p>
            <a:pPr>
              <a:lnSpc>
                <a:spcPct val="90000"/>
              </a:lnSpc>
            </a:pPr>
            <a:r>
              <a:rPr lang="en-US" sz="3600"/>
              <a:t>      if( !is_solid_node[j][i])</a:t>
            </a:r>
          </a:p>
          <a:p>
            <a:pPr>
              <a:lnSpc>
                <a:spcPct val="90000"/>
              </a:lnSpc>
            </a:pPr>
            <a:r>
              <a:rPr lang="en-US" sz="3600"/>
              <a:t>      {</a:t>
            </a:r>
          </a:p>
          <a:p>
            <a:pPr>
              <a:lnSpc>
                <a:spcPct val="90000"/>
              </a:lnSpc>
            </a:pPr>
            <a:r>
              <a:rPr lang="en-US" sz="3600"/>
              <a:t>        psi[j][i] = 4.*exp( -200. / ( rho[j][i]));</a:t>
            </a:r>
          </a:p>
          <a:p>
            <a:pPr>
              <a:lnSpc>
                <a:spcPct val="90000"/>
              </a:lnSpc>
            </a:pPr>
            <a:r>
              <a:rPr lang="en-US" sz="3600"/>
              <a:t>      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Sforce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00200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00"/>
              <a:t> </a:t>
            </a:r>
            <a:r>
              <a:rPr lang="en-US" sz="2000"/>
              <a:t>// Compute interaction force, Eq. (66).</a:t>
            </a:r>
          </a:p>
          <a:p>
            <a:pPr>
              <a:lnSpc>
                <a:spcPct val="80000"/>
              </a:lnSpc>
            </a:pPr>
            <a:r>
              <a:rPr lang="en-US" sz="20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2000"/>
              <a:t>  {</a:t>
            </a:r>
          </a:p>
          <a:p>
            <a:pPr>
              <a:lnSpc>
                <a:spcPct val="80000"/>
              </a:lnSpc>
            </a:pPr>
            <a:r>
              <a:rPr lang="en-US" sz="2000"/>
              <a:t>    jp = ( j&lt;LY-1)?( j+1):( 0   );</a:t>
            </a:r>
          </a:p>
          <a:p>
            <a:pPr>
              <a:lnSpc>
                <a:spcPct val="80000"/>
              </a:lnSpc>
            </a:pPr>
            <a:r>
              <a:rPr lang="en-US" sz="2000"/>
              <a:t>    jn = ( j&gt;0   )?( j-1):( LY-1);</a:t>
            </a:r>
          </a:p>
          <a:p>
            <a:pPr>
              <a:lnSpc>
                <a:spcPct val="80000"/>
              </a:lnSpc>
            </a:pPr>
            <a:r>
              <a:rPr lang="en-US" sz="2000"/>
              <a:t>    for( i=0; i&lt;LX; i++)</a:t>
            </a:r>
          </a:p>
          <a:p>
            <a:pPr>
              <a:lnSpc>
                <a:spcPct val="80000"/>
              </a:lnSpc>
            </a:pPr>
            <a:r>
              <a:rPr lang="en-US" sz="2000"/>
              <a:t>    {</a:t>
            </a:r>
          </a:p>
          <a:p>
            <a:pPr>
              <a:lnSpc>
                <a:spcPct val="80000"/>
              </a:lnSpc>
            </a:pPr>
            <a:r>
              <a:rPr lang="en-US" sz="2000"/>
              <a:t>      ip = ( i&lt;LX-1)?( i+1):( 0   );</a:t>
            </a:r>
          </a:p>
          <a:p>
            <a:pPr>
              <a:lnSpc>
                <a:spcPct val="80000"/>
              </a:lnSpc>
            </a:pPr>
            <a:r>
              <a:rPr lang="en-US" sz="2000"/>
              <a:t>      in = ( i&gt;0   )?( i-1):( LX-1);</a:t>
            </a:r>
          </a:p>
          <a:p>
            <a:pPr>
              <a:lnSpc>
                <a:spcPct val="80000"/>
              </a:lnSpc>
            </a:pPr>
            <a:r>
              <a:rPr lang="en-US" sz="2000"/>
              <a:t>      if( !is_solid_node[j][i]) </a:t>
            </a:r>
          </a:p>
          <a:p>
            <a:pPr>
              <a:lnSpc>
                <a:spcPct val="80000"/>
              </a:lnSpc>
            </a:pPr>
            <a:r>
              <a:rPr lang="en-US" sz="2000"/>
              <a:t>      {</a:t>
            </a:r>
          </a:p>
          <a:p>
            <a:pPr>
              <a:lnSpc>
                <a:spcPct val="80000"/>
              </a:lnSpc>
            </a:pPr>
            <a:r>
              <a:rPr lang="en-US" sz="2000"/>
              <a:t>        sum_x=0.;</a:t>
            </a:r>
          </a:p>
          <a:p>
            <a:pPr>
              <a:lnSpc>
                <a:spcPct val="80000"/>
              </a:lnSpc>
            </a:pPr>
            <a:r>
              <a:rPr lang="en-US" sz="2000"/>
              <a:t>        sum_y=0.;        </a:t>
            </a:r>
            <a:endParaRPr lang="en-US" sz="900"/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038600" y="1600200"/>
            <a:ext cx="5105400" cy="4525963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00"/>
              <a:t> </a:t>
            </a:r>
            <a:r>
              <a:rPr lang="en-US" sz="2000"/>
              <a:t>if( is_solid_node[j ][ip]) // neighbor 1</a:t>
            </a:r>
          </a:p>
          <a:p>
            <a:pPr>
              <a:lnSpc>
                <a:spcPct val="80000"/>
              </a:lnSpc>
            </a:pPr>
            <a:r>
              <a:rPr lang="en-US" sz="2000"/>
              <a:t>        </a:t>
            </a:r>
            <a:r>
              <a:rPr lang="pt-BR" sz="2000"/>
              <a:t>{ sum_x = sum_x + WM*ex[1];</a:t>
            </a:r>
          </a:p>
          <a:p>
            <a:pPr>
              <a:lnSpc>
                <a:spcPct val="80000"/>
              </a:lnSpc>
            </a:pPr>
            <a:r>
              <a:rPr lang="pt-BR" sz="2000"/>
              <a:t>          </a:t>
            </a:r>
            <a:r>
              <a:rPr lang="es-ES" sz="2000"/>
              <a:t>sum_y = sum_y + WM*ey[1]; }</a:t>
            </a:r>
          </a:p>
          <a:p>
            <a:pPr>
              <a:lnSpc>
                <a:spcPct val="80000"/>
              </a:lnSpc>
            </a:pPr>
            <a:endParaRPr lang="es-ES" sz="2000"/>
          </a:p>
          <a:p>
            <a:pPr>
              <a:lnSpc>
                <a:spcPct val="80000"/>
              </a:lnSpc>
            </a:pPr>
            <a:r>
              <a:rPr lang="es-ES" sz="2000"/>
              <a:t>        </a:t>
            </a:r>
            <a:r>
              <a:rPr lang="en-US" sz="2000"/>
              <a:t>if( is_solid_node[jp][i ]) // neighbor 2</a:t>
            </a:r>
          </a:p>
          <a:p>
            <a:pPr>
              <a:lnSpc>
                <a:spcPct val="80000"/>
              </a:lnSpc>
            </a:pPr>
            <a:r>
              <a:rPr lang="en-US" sz="2000"/>
              <a:t>        </a:t>
            </a:r>
            <a:r>
              <a:rPr lang="pt-BR" sz="2000"/>
              <a:t>{ sum_x = sum_x + WM*ex[2];</a:t>
            </a:r>
          </a:p>
          <a:p>
            <a:pPr>
              <a:lnSpc>
                <a:spcPct val="80000"/>
              </a:lnSpc>
            </a:pPr>
            <a:r>
              <a:rPr lang="pt-BR" sz="2000"/>
              <a:t>          </a:t>
            </a:r>
            <a:r>
              <a:rPr lang="es-ES" sz="2000"/>
              <a:t>sum_y = sum_y + WM*ey[2]; }</a:t>
            </a:r>
          </a:p>
          <a:p>
            <a:pPr>
              <a:lnSpc>
                <a:spcPct val="80000"/>
              </a:lnSpc>
            </a:pPr>
            <a:endParaRPr lang="es-ES" sz="2000"/>
          </a:p>
          <a:p>
            <a:pPr>
              <a:lnSpc>
                <a:spcPct val="80000"/>
              </a:lnSpc>
            </a:pPr>
            <a:r>
              <a:rPr lang="es-ES" sz="2000"/>
              <a:t>        </a:t>
            </a:r>
            <a:r>
              <a:rPr lang="en-US" sz="2000"/>
              <a:t>if( is_solid_node[j ][in]) // neighbor 3</a:t>
            </a:r>
          </a:p>
          <a:p>
            <a:pPr>
              <a:lnSpc>
                <a:spcPct val="80000"/>
              </a:lnSpc>
            </a:pPr>
            <a:r>
              <a:rPr lang="en-US" sz="2000"/>
              <a:t>        </a:t>
            </a:r>
            <a:r>
              <a:rPr lang="pt-BR" sz="2000"/>
              <a:t>{ sum_x = sum_x + WM*ex[3];</a:t>
            </a:r>
          </a:p>
          <a:p>
            <a:pPr>
              <a:lnSpc>
                <a:spcPct val="80000"/>
              </a:lnSpc>
            </a:pPr>
            <a:r>
              <a:rPr lang="pt-BR" sz="2000"/>
              <a:t>          </a:t>
            </a:r>
            <a:r>
              <a:rPr lang="es-ES" sz="2000"/>
              <a:t>sum_y = sum_y + WM*ey[3]; }        </a:t>
            </a:r>
            <a:endParaRPr lang="en-US" sz="9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191000" cy="914400"/>
          </a:xfrm>
        </p:spPr>
        <p:txBody>
          <a:bodyPr/>
          <a:lstStyle/>
          <a:p>
            <a:r>
              <a:rPr lang="en-US"/>
              <a:t>Sforce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0" y="457200"/>
            <a:ext cx="4953000" cy="6324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 if( is_solid_node[jn][i ]) // neighbor 4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</a:t>
            </a:r>
            <a:r>
              <a:rPr lang="pt-BR" sz="1600"/>
              <a:t>{ sum_x = sum_x + WM*ex[4];</a:t>
            </a:r>
          </a:p>
          <a:p>
            <a:pPr>
              <a:lnSpc>
                <a:spcPct val="80000"/>
              </a:lnSpc>
            </a:pPr>
            <a:r>
              <a:rPr lang="pt-BR" sz="1600"/>
              <a:t>          </a:t>
            </a:r>
            <a:r>
              <a:rPr lang="es-ES" sz="1600"/>
              <a:t>sum_y = sum_y + WM*ey[4]; }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n-US" sz="1600"/>
              <a:t>if( is_solid_node[jp][ip]) // neighbor 5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</a:t>
            </a:r>
            <a:r>
              <a:rPr lang="pt-BR" sz="1600"/>
              <a:t>{ sum_x = sum_x + WD*ex[5];</a:t>
            </a:r>
          </a:p>
          <a:p>
            <a:pPr>
              <a:lnSpc>
                <a:spcPct val="80000"/>
              </a:lnSpc>
            </a:pPr>
            <a:r>
              <a:rPr lang="pt-BR" sz="1600"/>
              <a:t>          </a:t>
            </a:r>
            <a:r>
              <a:rPr lang="es-ES" sz="1600"/>
              <a:t>sum_y = sum_y + WD*ey[5]; }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n-US" sz="1600"/>
              <a:t>if( is_solid_node[jp][in]) // neighbor 6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</a:t>
            </a:r>
            <a:r>
              <a:rPr lang="pt-BR" sz="1600"/>
              <a:t>{ sum_x = sum_x + WD*ex[6];</a:t>
            </a:r>
          </a:p>
          <a:p>
            <a:pPr>
              <a:lnSpc>
                <a:spcPct val="80000"/>
              </a:lnSpc>
            </a:pPr>
            <a:r>
              <a:rPr lang="pt-BR" sz="1600"/>
              <a:t>          </a:t>
            </a:r>
            <a:r>
              <a:rPr lang="es-ES" sz="1600"/>
              <a:t>sum_y = sum_y + WD*ey[6]; }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n-US" sz="1600"/>
              <a:t>if( is_solid_node[jn][in]) // neighbor 7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</a:t>
            </a:r>
            <a:r>
              <a:rPr lang="pt-BR" sz="1600"/>
              <a:t>{ sum_x = sum_x + WD*ex[7];</a:t>
            </a:r>
          </a:p>
          <a:p>
            <a:pPr>
              <a:lnSpc>
                <a:spcPct val="80000"/>
              </a:lnSpc>
            </a:pPr>
            <a:r>
              <a:rPr lang="pt-BR" sz="1600"/>
              <a:t>          </a:t>
            </a:r>
            <a:r>
              <a:rPr lang="es-ES" sz="1600"/>
              <a:t>sum_y = sum_y + WD*ey[7]; }</a:t>
            </a:r>
          </a:p>
          <a:p>
            <a:pPr>
              <a:lnSpc>
                <a:spcPct val="80000"/>
              </a:lnSpc>
            </a:pPr>
            <a:r>
              <a:rPr lang="en-US" sz="1600"/>
              <a:t>if( is_solid_node[jn][ip]) // neighbor 8</a:t>
            </a:r>
          </a:p>
          <a:p>
            <a:pPr>
              <a:lnSpc>
                <a:spcPct val="80000"/>
              </a:lnSpc>
            </a:pPr>
            <a:endParaRPr lang="en-US" sz="1600"/>
          </a:p>
          <a:p>
            <a:pPr>
              <a:lnSpc>
                <a:spcPct val="80000"/>
              </a:lnSpc>
            </a:pPr>
            <a:r>
              <a:rPr lang="en-US" sz="1600"/>
              <a:t>        </a:t>
            </a:r>
            <a:r>
              <a:rPr lang="pt-BR" sz="1600"/>
              <a:t>{ sum_x = sum_x + WD*ex[8];</a:t>
            </a:r>
          </a:p>
          <a:p>
            <a:pPr>
              <a:lnSpc>
                <a:spcPct val="80000"/>
              </a:lnSpc>
            </a:pPr>
            <a:r>
              <a:rPr lang="pt-BR" sz="1600"/>
              <a:t>          </a:t>
            </a:r>
            <a:r>
              <a:rPr lang="es-ES" sz="1600"/>
              <a:t>sum_y = sum_y + WD*ey[8]; }</a:t>
            </a:r>
          </a:p>
          <a:p>
            <a:pPr>
              <a:lnSpc>
                <a:spcPct val="80000"/>
              </a:lnSpc>
            </a:pPr>
            <a:endParaRPr lang="es-ES" sz="1600"/>
          </a:p>
          <a:p>
            <a:pPr>
              <a:lnSpc>
                <a:spcPct val="80000"/>
              </a:lnSpc>
            </a:pPr>
            <a:r>
              <a:rPr lang="es-ES" sz="1600"/>
              <a:t>        </a:t>
            </a:r>
            <a:r>
              <a:rPr lang="en-US" sz="1600"/>
              <a:t>sforce_x[j][i] = -Gads * psi[j][i] * sum_x;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sforce_y[j][i] = -Gads * psi[j][i] * sum_y;</a:t>
            </a:r>
          </a:p>
          <a:p>
            <a:pPr>
              <a:lnSpc>
                <a:spcPct val="80000"/>
              </a:lnSpc>
            </a:pPr>
            <a:r>
              <a:rPr lang="en-US" sz="1600"/>
              <a:t>      }</a:t>
            </a:r>
          </a:p>
          <a:p>
            <a:pPr>
              <a:lnSpc>
                <a:spcPct val="80000"/>
              </a:lnSpc>
            </a:pPr>
            <a:r>
              <a:rPr lang="en-US" sz="1600"/>
              <a:t>    }</a:t>
            </a:r>
          </a:p>
          <a:p>
            <a:pPr>
              <a:lnSpc>
                <a:spcPct val="80000"/>
              </a:lnSpc>
            </a:pPr>
            <a:r>
              <a:rPr lang="en-US" sz="1600"/>
              <a:t>  </a:t>
            </a:r>
            <a:r>
              <a:rPr lang="it-IT" sz="1600"/>
              <a:t>}</a:t>
            </a:r>
            <a:endParaRPr lang="en-US" sz="1600"/>
          </a:p>
          <a:p>
            <a:pPr>
              <a:lnSpc>
                <a:spcPct val="80000"/>
              </a:lnSpc>
            </a:pP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Contact Angles in SCMP LBM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715000"/>
            <a:ext cx="7467600" cy="45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Interplay between these forces will determine wetting</a:t>
            </a:r>
          </a:p>
        </p:txBody>
      </p:sp>
      <p:graphicFrame>
        <p:nvGraphicFramePr>
          <p:cNvPr id="172036" name="Object 4"/>
          <p:cNvGraphicFramePr>
            <a:graphicFrameLocks noChangeAspect="1"/>
          </p:cNvGraphicFramePr>
          <p:nvPr/>
        </p:nvGraphicFramePr>
        <p:xfrm>
          <a:off x="1219200" y="1828800"/>
          <a:ext cx="63214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4" name="Equation" r:id="rId3" imgW="2387520" imgH="444240" progId="Equation.3">
                  <p:embed/>
                </p:oleObj>
              </mc:Choice>
              <mc:Fallback>
                <p:oleObj name="Equation" r:id="rId3" imgW="238752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828800"/>
                        <a:ext cx="632142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2037" name="Object 5"/>
          <p:cNvGraphicFramePr>
            <a:graphicFrameLocks noChangeAspect="1"/>
          </p:cNvGraphicFramePr>
          <p:nvPr/>
        </p:nvGraphicFramePr>
        <p:xfrm>
          <a:off x="990600" y="4191000"/>
          <a:ext cx="685800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45" name="Equation" r:id="rId5" imgW="2590560" imgH="444240" progId="Equation.3">
                  <p:embed/>
                </p:oleObj>
              </mc:Choice>
              <mc:Fallback>
                <p:oleObj name="Equation" r:id="rId5" imgW="259056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191000"/>
                        <a:ext cx="6858000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8" name="Rectangle 6"/>
          <p:cNvSpPr>
            <a:spLocks noChangeArrowheads="1"/>
          </p:cNvSpPr>
          <p:nvPr/>
        </p:nvSpPr>
        <p:spPr bwMode="auto">
          <a:xfrm>
            <a:off x="304800" y="1143000"/>
            <a:ext cx="822960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Cohesive force: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/>
              <a:t>Adhesive force: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SCMP LBM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962400"/>
            <a:ext cx="8229600" cy="7620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Assume uniform liquid or vapor surroundings:</a:t>
            </a:r>
          </a:p>
        </p:txBody>
      </p:sp>
      <p:graphicFrame>
        <p:nvGraphicFramePr>
          <p:cNvPr id="174084" name="Object 4"/>
          <p:cNvGraphicFramePr>
            <a:graphicFrameLocks noChangeAspect="1"/>
          </p:cNvGraphicFramePr>
          <p:nvPr/>
        </p:nvGraphicFramePr>
        <p:xfrm>
          <a:off x="2895600" y="4953000"/>
          <a:ext cx="3059113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8" name="Equation" r:id="rId3" imgW="1155600" imgH="444240" progId="Equation.3">
                  <p:embed/>
                </p:oleObj>
              </mc:Choice>
              <mc:Fallback>
                <p:oleObj name="Equation" r:id="rId3" imgW="115560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953000"/>
                        <a:ext cx="3059113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085" name="Object 5"/>
          <p:cNvGraphicFramePr>
            <a:graphicFrameLocks noChangeAspect="1"/>
          </p:cNvGraphicFramePr>
          <p:nvPr/>
        </p:nvGraphicFramePr>
        <p:xfrm>
          <a:off x="1295400" y="1981200"/>
          <a:ext cx="63214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69" name="Equation" r:id="rId5" imgW="2387520" imgH="444240" progId="Equation.3">
                  <p:embed/>
                </p:oleObj>
              </mc:Choice>
              <mc:Fallback>
                <p:oleObj name="Equation" r:id="rId5" imgW="238752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981200"/>
                        <a:ext cx="632142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LBM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229600" cy="2544763"/>
          </a:xfrm>
        </p:spPr>
        <p:txBody>
          <a:bodyPr/>
          <a:lstStyle/>
          <a:p>
            <a:r>
              <a:rPr lang="en-US"/>
              <a:t>Assume uniform surroundings:</a:t>
            </a:r>
          </a:p>
        </p:txBody>
      </p:sp>
      <p:graphicFrame>
        <p:nvGraphicFramePr>
          <p:cNvPr id="175108" name="Object 4"/>
          <p:cNvGraphicFramePr>
            <a:graphicFrameLocks noChangeAspect="1"/>
          </p:cNvGraphicFramePr>
          <p:nvPr/>
        </p:nvGraphicFramePr>
        <p:xfrm>
          <a:off x="2819400" y="2057400"/>
          <a:ext cx="3059113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3" name="Equation" r:id="rId3" imgW="1155600" imgH="444240" progId="Equation.3">
                  <p:embed/>
                </p:oleObj>
              </mc:Choice>
              <mc:Fallback>
                <p:oleObj name="Equation" r:id="rId3" imgW="115560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057400"/>
                        <a:ext cx="3059113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9" name="Object 5"/>
          <p:cNvGraphicFramePr>
            <a:graphicFrameLocks noChangeAspect="1"/>
          </p:cNvGraphicFramePr>
          <p:nvPr/>
        </p:nvGraphicFramePr>
        <p:xfrm>
          <a:off x="695325" y="4419600"/>
          <a:ext cx="32607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4" name="Equation" r:id="rId5" imgW="1231560" imgH="444240" progId="Equation.3">
                  <p:embed/>
                </p:oleObj>
              </mc:Choice>
              <mc:Fallback>
                <p:oleObj name="Equation" r:id="rId5" imgW="123156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4419600"/>
                        <a:ext cx="326072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10" name="Object 6"/>
          <p:cNvGraphicFramePr>
            <a:graphicFrameLocks noChangeAspect="1"/>
          </p:cNvGraphicFramePr>
          <p:nvPr/>
        </p:nvGraphicFramePr>
        <p:xfrm>
          <a:off x="4419600" y="4419600"/>
          <a:ext cx="3328988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695" name="Equation" r:id="rId7" imgW="1257120" imgH="444240" progId="Equation.3">
                  <p:embed/>
                </p:oleObj>
              </mc:Choice>
              <mc:Fallback>
                <p:oleObj name="Equation" r:id="rId7" imgW="125712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4419600"/>
                        <a:ext cx="3328988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990600" y="3962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Liquid</a:t>
            </a: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876800" y="3962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Vapor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LBM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229600" cy="2544763"/>
          </a:xfrm>
        </p:spPr>
        <p:txBody>
          <a:bodyPr/>
          <a:lstStyle/>
          <a:p>
            <a:r>
              <a:rPr lang="en-US"/>
              <a:t>Assume uniform surroundings:</a:t>
            </a:r>
          </a:p>
        </p:txBody>
      </p:sp>
      <p:graphicFrame>
        <p:nvGraphicFramePr>
          <p:cNvPr id="176132" name="Object 4"/>
          <p:cNvGraphicFramePr>
            <a:graphicFrameLocks noChangeAspect="1"/>
          </p:cNvGraphicFramePr>
          <p:nvPr/>
        </p:nvGraphicFramePr>
        <p:xfrm>
          <a:off x="2901950" y="2057400"/>
          <a:ext cx="28924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7" name="Equation" r:id="rId3" imgW="1091880" imgH="444240" progId="Equation.3">
                  <p:embed/>
                </p:oleObj>
              </mc:Choice>
              <mc:Fallback>
                <p:oleObj name="Equation" r:id="rId3" imgW="109188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50" y="2057400"/>
                        <a:ext cx="289242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3" name="Object 5"/>
          <p:cNvGraphicFramePr>
            <a:graphicFrameLocks noChangeAspect="1"/>
          </p:cNvGraphicFramePr>
          <p:nvPr/>
        </p:nvGraphicFramePr>
        <p:xfrm>
          <a:off x="477838" y="4419600"/>
          <a:ext cx="3697287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8" name="Equation" r:id="rId5" imgW="1396800" imgH="444240" progId="Equation.3">
                  <p:embed/>
                </p:oleObj>
              </mc:Choice>
              <mc:Fallback>
                <p:oleObj name="Equation" r:id="rId5" imgW="139680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8" y="4419600"/>
                        <a:ext cx="3697287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6"/>
          <p:cNvGraphicFramePr>
            <a:graphicFrameLocks noChangeAspect="1"/>
          </p:cNvGraphicFramePr>
          <p:nvPr/>
        </p:nvGraphicFramePr>
        <p:xfrm>
          <a:off x="4852988" y="4419600"/>
          <a:ext cx="376555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19" name="Equation" r:id="rId7" imgW="1422360" imgH="444240" progId="Equation.3">
                  <p:embed/>
                </p:oleObj>
              </mc:Choice>
              <mc:Fallback>
                <p:oleObj name="Equation" r:id="rId7" imgW="142236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2988" y="4419600"/>
                        <a:ext cx="3765550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381000" y="3962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Liquid surrounded by solid</a:t>
            </a:r>
          </a:p>
        </p:txBody>
      </p:sp>
      <p:sp>
        <p:nvSpPr>
          <p:cNvPr id="176136" name="Text Box 8"/>
          <p:cNvSpPr txBox="1">
            <a:spLocks noChangeArrowheads="1"/>
          </p:cNvSpPr>
          <p:nvPr/>
        </p:nvSpPr>
        <p:spPr bwMode="auto">
          <a:xfrm>
            <a:off x="4800600" y="39624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Vapor surrounded by solid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LBM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2544763"/>
          </a:xfrm>
        </p:spPr>
        <p:txBody>
          <a:bodyPr/>
          <a:lstStyle/>
          <a:p>
            <a:r>
              <a:rPr lang="en-US"/>
              <a:t>Zero degree contact angle:</a:t>
            </a:r>
          </a:p>
          <a:p>
            <a:pPr lvl="1"/>
            <a:r>
              <a:rPr lang="en-US"/>
              <a:t>Adhesive force equal to cohesive force for liquid</a:t>
            </a:r>
          </a:p>
        </p:txBody>
      </p:sp>
      <p:graphicFrame>
        <p:nvGraphicFramePr>
          <p:cNvPr id="177156" name="Object 4"/>
          <p:cNvGraphicFramePr>
            <a:graphicFrameLocks noChangeAspect="1"/>
          </p:cNvGraphicFramePr>
          <p:nvPr/>
        </p:nvGraphicFramePr>
        <p:xfrm>
          <a:off x="4648200" y="3200400"/>
          <a:ext cx="3697288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1" name="Equation" r:id="rId3" imgW="1396800" imgH="444240" progId="Equation.3">
                  <p:embed/>
                </p:oleObj>
              </mc:Choice>
              <mc:Fallback>
                <p:oleObj name="Equation" r:id="rId3" imgW="139680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200400"/>
                        <a:ext cx="3697288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4551363" y="27432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Liquid surrounded by solid</a:t>
            </a:r>
          </a:p>
        </p:txBody>
      </p:sp>
      <p:graphicFrame>
        <p:nvGraphicFramePr>
          <p:cNvPr id="177158" name="Object 6"/>
          <p:cNvGraphicFramePr>
            <a:graphicFrameLocks noChangeAspect="1"/>
          </p:cNvGraphicFramePr>
          <p:nvPr/>
        </p:nvGraphicFramePr>
        <p:xfrm>
          <a:off x="695325" y="3200400"/>
          <a:ext cx="326072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2" name="Equation" r:id="rId5" imgW="1231560" imgH="444240" progId="Equation.3">
                  <p:embed/>
                </p:oleObj>
              </mc:Choice>
              <mc:Fallback>
                <p:oleObj name="Equation" r:id="rId5" imgW="123156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25" y="3200400"/>
                        <a:ext cx="326072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159" name="Text Box 7"/>
          <p:cNvSpPr txBox="1">
            <a:spLocks noChangeArrowheads="1"/>
          </p:cNvSpPr>
          <p:nvPr/>
        </p:nvSpPr>
        <p:spPr bwMode="auto">
          <a:xfrm>
            <a:off x="990600" y="27432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Liquid</a:t>
            </a:r>
          </a:p>
        </p:txBody>
      </p:sp>
      <p:sp>
        <p:nvSpPr>
          <p:cNvPr id="177160" name="Rectangle 8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7161" name="Object 9"/>
          <p:cNvGraphicFramePr>
            <a:graphicFrameLocks noChangeAspect="1"/>
          </p:cNvGraphicFramePr>
          <p:nvPr/>
        </p:nvGraphicFramePr>
        <p:xfrm>
          <a:off x="2286000" y="4819650"/>
          <a:ext cx="4724400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43" name="Equation" r:id="rId7" imgW="939392" imgH="241195" progId="Equation.3">
                  <p:embed/>
                </p:oleObj>
              </mc:Choice>
              <mc:Fallback>
                <p:oleObj name="Equation" r:id="rId7" imgW="939392" imgH="241195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819650"/>
                        <a:ext cx="4724400" cy="123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LBM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2544763"/>
          </a:xfrm>
        </p:spPr>
        <p:txBody>
          <a:bodyPr/>
          <a:lstStyle/>
          <a:p>
            <a:r>
              <a:rPr lang="en-US"/>
              <a:t>180 degree contact angle:</a:t>
            </a:r>
          </a:p>
          <a:p>
            <a:pPr lvl="1"/>
            <a:r>
              <a:rPr lang="en-US"/>
              <a:t>Adhesive force on vapor equal to cohesive force for vapor</a:t>
            </a:r>
          </a:p>
        </p:txBody>
      </p:sp>
      <p:sp>
        <p:nvSpPr>
          <p:cNvPr id="178180" name="Rectangle 4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4700588" y="3733800"/>
          <a:ext cx="376555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5" name="Equation" r:id="rId3" imgW="1422360" imgH="444240" progId="Equation.3">
                  <p:embed/>
                </p:oleObj>
              </mc:Choice>
              <mc:Fallback>
                <p:oleObj name="Equation" r:id="rId3" imgW="142236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0588" y="3733800"/>
                        <a:ext cx="3765550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2" name="Text Box 6"/>
          <p:cNvSpPr txBox="1">
            <a:spLocks noChangeArrowheads="1"/>
          </p:cNvSpPr>
          <p:nvPr/>
        </p:nvSpPr>
        <p:spPr bwMode="auto">
          <a:xfrm>
            <a:off x="4648200" y="3276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Vapor surrounded by solid</a:t>
            </a:r>
          </a:p>
        </p:txBody>
      </p:sp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762000" y="3733800"/>
          <a:ext cx="3328988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6" name="Equation" r:id="rId5" imgW="1257120" imgH="444240" progId="Equation.3">
                  <p:embed/>
                </p:oleObj>
              </mc:Choice>
              <mc:Fallback>
                <p:oleObj name="Equation" r:id="rId5" imgW="125712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733800"/>
                        <a:ext cx="3328988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4" name="Text Box 8"/>
          <p:cNvSpPr txBox="1">
            <a:spLocks noChangeArrowheads="1"/>
          </p:cNvSpPr>
          <p:nvPr/>
        </p:nvSpPr>
        <p:spPr bwMode="auto">
          <a:xfrm>
            <a:off x="1219200" y="3276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Vapor</a:t>
            </a:r>
          </a:p>
        </p:txBody>
      </p:sp>
      <p:graphicFrame>
        <p:nvGraphicFramePr>
          <p:cNvPr id="178185" name="Object 9"/>
          <p:cNvGraphicFramePr>
            <a:graphicFrameLocks noChangeAspect="1"/>
          </p:cNvGraphicFramePr>
          <p:nvPr/>
        </p:nvGraphicFramePr>
        <p:xfrm>
          <a:off x="2317750" y="5245100"/>
          <a:ext cx="4659313" cy="123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67" name="Equation" r:id="rId7" imgW="927000" imgH="241200" progId="Equation.3">
                  <p:embed/>
                </p:oleObj>
              </mc:Choice>
              <mc:Fallback>
                <p:oleObj name="Equation" r:id="rId7" imgW="92700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5245100"/>
                        <a:ext cx="4659313" cy="1231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Angles in LBM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2544763"/>
          </a:xfrm>
        </p:spPr>
        <p:txBody>
          <a:bodyPr/>
          <a:lstStyle/>
          <a:p>
            <a:r>
              <a:rPr lang="en-US"/>
              <a:t>90 degree contact angle:</a:t>
            </a:r>
          </a:p>
          <a:p>
            <a:pPr lvl="1"/>
            <a:r>
              <a:rPr lang="en-US"/>
              <a:t>Adhesive force on vapor equal to cohesive force for ‘interface’ </a:t>
            </a:r>
            <a:r>
              <a:rPr lang="en-US">
                <a:latin typeface="Symbol" pitchFamily="18" charset="2"/>
              </a:rPr>
              <a:t>y</a:t>
            </a:r>
            <a:r>
              <a:rPr lang="en-US"/>
              <a:t> (= [</a:t>
            </a:r>
            <a:r>
              <a:rPr lang="en-US">
                <a:latin typeface="Symbol" pitchFamily="18" charset="2"/>
              </a:rPr>
              <a:t>y</a:t>
            </a:r>
            <a:r>
              <a:rPr lang="en-US" baseline="-25000">
                <a:latin typeface="Times New Roman" pitchFamily="18" charset="0"/>
              </a:rPr>
              <a:t>l  + </a:t>
            </a:r>
            <a:r>
              <a:rPr lang="en-US">
                <a:latin typeface="Symbol" pitchFamily="18" charset="2"/>
              </a:rPr>
              <a:t>y</a:t>
            </a:r>
            <a:r>
              <a:rPr lang="en-US" baseline="-25000">
                <a:latin typeface="Times New Roman" pitchFamily="18" charset="0"/>
              </a:rPr>
              <a:t>v</a:t>
            </a:r>
            <a:r>
              <a:rPr lang="en-US">
                <a:latin typeface="Symbol" pitchFamily="18" charset="2"/>
              </a:rPr>
              <a:t>]/2</a:t>
            </a:r>
            <a:r>
              <a:rPr lang="en-US"/>
              <a:t>)</a:t>
            </a: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9205" name="Object 5"/>
          <p:cNvGraphicFramePr>
            <a:graphicFrameLocks noChangeAspect="1"/>
          </p:cNvGraphicFramePr>
          <p:nvPr/>
        </p:nvGraphicFramePr>
        <p:xfrm>
          <a:off x="4818063" y="3733800"/>
          <a:ext cx="3530600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89" name="Equation" r:id="rId3" imgW="1333440" imgH="444240" progId="Equation.3">
                  <p:embed/>
                </p:oleObj>
              </mc:Choice>
              <mc:Fallback>
                <p:oleObj name="Equation" r:id="rId3" imgW="133344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3" y="3733800"/>
                        <a:ext cx="3530600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4267200" y="32766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Interface surrounded by solid</a:t>
            </a:r>
          </a:p>
        </p:txBody>
      </p:sp>
      <p:graphicFrame>
        <p:nvGraphicFramePr>
          <p:cNvPr id="179207" name="Object 7"/>
          <p:cNvGraphicFramePr>
            <a:graphicFrameLocks noChangeAspect="1"/>
          </p:cNvGraphicFramePr>
          <p:nvPr/>
        </p:nvGraphicFramePr>
        <p:xfrm>
          <a:off x="862013" y="3733800"/>
          <a:ext cx="3127375" cy="117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0" name="Equation" r:id="rId5" imgW="1180800" imgH="444240" progId="Equation.3">
                  <p:embed/>
                </p:oleObj>
              </mc:Choice>
              <mc:Fallback>
                <p:oleObj name="Equation" r:id="rId5" imgW="1180800" imgH="4442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2013" y="3733800"/>
                        <a:ext cx="3127375" cy="11763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1219200" y="32766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Interface</a:t>
            </a:r>
          </a:p>
        </p:txBody>
      </p:sp>
      <p:graphicFrame>
        <p:nvGraphicFramePr>
          <p:cNvPr id="179209" name="Object 9"/>
          <p:cNvGraphicFramePr>
            <a:graphicFrameLocks noChangeAspect="1"/>
          </p:cNvGraphicFramePr>
          <p:nvPr/>
        </p:nvGraphicFramePr>
        <p:xfrm>
          <a:off x="2381250" y="5276850"/>
          <a:ext cx="4532313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791" name="Equation" r:id="rId7" imgW="901440" imgH="228600" progId="Equation.3">
                  <p:embed/>
                </p:oleObj>
              </mc:Choice>
              <mc:Fallback>
                <p:oleObj name="Equation" r:id="rId7" imgW="90144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250" y="5276850"/>
                        <a:ext cx="4532313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Young-Laplace Eqn (1805)</a:t>
            </a: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5652" name="Object 4"/>
          <p:cNvGraphicFramePr>
            <a:graphicFrameLocks noChangeAspect="1"/>
          </p:cNvGraphicFramePr>
          <p:nvPr/>
        </p:nvGraphicFramePr>
        <p:xfrm>
          <a:off x="2971800" y="1371600"/>
          <a:ext cx="2667000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49" name="Equation" r:id="rId3" imgW="1028520" imgH="482400" progId="Equation.3">
                  <p:embed/>
                </p:oleObj>
              </mc:Choice>
              <mc:Fallback>
                <p:oleObj name="Equation" r:id="rId3" imgW="102852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371600"/>
                        <a:ext cx="2667000" cy="126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5653" name="Picture 5" descr="ed00214_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590800"/>
            <a:ext cx="2514600" cy="2514600"/>
          </a:xfrm>
          <a:prstGeom prst="rect">
            <a:avLst/>
          </a:prstGeom>
          <a:noFill/>
        </p:spPr>
      </p:pic>
      <p:graphicFrame>
        <p:nvGraphicFramePr>
          <p:cNvPr id="155654" name="Object 6"/>
          <p:cNvGraphicFramePr>
            <a:graphicFrameLocks noChangeAspect="1"/>
          </p:cNvGraphicFramePr>
          <p:nvPr/>
        </p:nvGraphicFramePr>
        <p:xfrm>
          <a:off x="914400" y="5181600"/>
          <a:ext cx="134937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0" name="Equation" r:id="rId6" imgW="609480" imgH="393480" progId="Equation.3">
                  <p:embed/>
                </p:oleObj>
              </mc:Choice>
              <mc:Fallback>
                <p:oleObj name="Equation" r:id="rId6" imgW="60948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181600"/>
                        <a:ext cx="1349375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5" name="Line 7"/>
          <p:cNvSpPr>
            <a:spLocks noChangeShapeType="1"/>
          </p:cNvSpPr>
          <p:nvPr/>
        </p:nvSpPr>
        <p:spPr bwMode="auto">
          <a:xfrm>
            <a:off x="1555750" y="3886200"/>
            <a:ext cx="1219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 flipH="1" flipV="1">
            <a:off x="1524000" y="2590800"/>
            <a:ext cx="3175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3581400" y="4267200"/>
            <a:ext cx="4648200" cy="533400"/>
          </a:xfrm>
          <a:prstGeom prst="rect">
            <a:avLst/>
          </a:prstGeom>
          <a:solidFill>
            <a:srgbClr val="3366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rgbClr val="3366FF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 flipH="1">
            <a:off x="6553200" y="1143000"/>
            <a:ext cx="609600" cy="2743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59" name="Line 11"/>
          <p:cNvSpPr>
            <a:spLocks noChangeShapeType="1"/>
          </p:cNvSpPr>
          <p:nvPr/>
        </p:nvSpPr>
        <p:spPr bwMode="auto">
          <a:xfrm>
            <a:off x="7162800" y="1143000"/>
            <a:ext cx="76200" cy="2590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60" name="Line 12"/>
          <p:cNvSpPr>
            <a:spLocks noChangeShapeType="1"/>
          </p:cNvSpPr>
          <p:nvPr/>
        </p:nvSpPr>
        <p:spPr bwMode="auto">
          <a:xfrm>
            <a:off x="3886200" y="3886200"/>
            <a:ext cx="472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5661" name="Line 13"/>
          <p:cNvSpPr>
            <a:spLocks noChangeShapeType="1"/>
          </p:cNvSpPr>
          <p:nvPr/>
        </p:nvSpPr>
        <p:spPr bwMode="auto">
          <a:xfrm flipV="1">
            <a:off x="6629400" y="3505200"/>
            <a:ext cx="838200" cy="838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55662" name="Object 14"/>
          <p:cNvGraphicFramePr>
            <a:graphicFrameLocks noChangeAspect="1"/>
          </p:cNvGraphicFramePr>
          <p:nvPr/>
        </p:nvGraphicFramePr>
        <p:xfrm>
          <a:off x="5564188" y="5422900"/>
          <a:ext cx="1039812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51" name="Equation" r:id="rId8" imgW="469800" imgH="177480" progId="Equation.3">
                  <p:embed/>
                </p:oleObj>
              </mc:Choice>
              <mc:Fallback>
                <p:oleObj name="Equation" r:id="rId8" imgW="46980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5422900"/>
                        <a:ext cx="1039812" cy="398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63" name="Text Box 15"/>
          <p:cNvSpPr txBox="1">
            <a:spLocks noChangeArrowheads="1"/>
          </p:cNvSpPr>
          <p:nvPr/>
        </p:nvSpPr>
        <p:spPr bwMode="auto">
          <a:xfrm>
            <a:off x="6781800" y="27432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∞</a:t>
            </a:r>
          </a:p>
        </p:txBody>
      </p:sp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1981200" y="3352800"/>
            <a:ext cx="53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val 2"/>
          <p:cNvSpPr>
            <a:spLocks noChangeArrowheads="1"/>
          </p:cNvSpPr>
          <p:nvPr/>
        </p:nvSpPr>
        <p:spPr bwMode="auto">
          <a:xfrm>
            <a:off x="5486400" y="990600"/>
            <a:ext cx="2362200" cy="12096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1143000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sz="4000" b="1"/>
              <a:t>Multicomponent Multiphase </a:t>
            </a:r>
            <a:br>
              <a:rPr lang="en-US" sz="4000" b="1"/>
            </a:br>
            <a:r>
              <a:rPr lang="en-US" sz="4000" b="1"/>
              <a:t>LB Models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1219200" y="4724400"/>
            <a:ext cx="2343150" cy="12700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1066800" y="1076325"/>
            <a:ext cx="2362200" cy="12096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5505450" y="4724400"/>
            <a:ext cx="2495550" cy="1270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24200" y="4114800"/>
            <a:ext cx="2743200" cy="7016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Multi- Component Multiphase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371600" y="4814888"/>
            <a:ext cx="1981200" cy="97631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Miscible Fluids/Diffusion </a:t>
            </a:r>
            <a:r>
              <a:rPr lang="en-US">
                <a:latin typeface="Times New Roman" pitchFamily="18" charset="0"/>
              </a:rPr>
              <a:t>(No Interaction)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772150" y="5013325"/>
            <a:ext cx="1981200" cy="7016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Immiscible Fluids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048000" y="2133600"/>
            <a:ext cx="3048000" cy="2667000"/>
          </a:xfrm>
          <a:prstGeom prst="rect">
            <a:avLst/>
          </a:prstGeom>
          <a:solidFill>
            <a:srgbClr val="33CCCC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5715000" y="1066800"/>
            <a:ext cx="1981200" cy="10064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Single Component Multiphase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219200" y="1219200"/>
            <a:ext cx="1981200" cy="80962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Single Phase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(No Interaction)</a:t>
            </a: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>
            <a:off x="3657600" y="3505200"/>
            <a:ext cx="1905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rot="5400000" flipV="1">
            <a:off x="2324100" y="3467100"/>
            <a:ext cx="1905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 rot="10800000">
            <a:off x="2101850" y="2438400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Number of Components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 rot="16200000">
            <a:off x="4213225" y="2155825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Interaction Strength</a:t>
            </a: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>
            <a:off x="8229600" y="2514600"/>
            <a:ext cx="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 rot="10800000">
            <a:off x="7467600" y="2590800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Nature of Interaction</a:t>
            </a: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7640638" y="2057400"/>
            <a:ext cx="119697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Attractive</a:t>
            </a: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7640638" y="4495800"/>
            <a:ext cx="1198562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Repulsive</a:t>
            </a:r>
          </a:p>
        </p:txBody>
      </p:sp>
      <p:sp>
        <p:nvSpPr>
          <p:cNvPr id="9237" name="Line 21"/>
          <p:cNvSpPr>
            <a:spLocks noChangeShapeType="1"/>
          </p:cNvSpPr>
          <p:nvPr/>
        </p:nvSpPr>
        <p:spPr bwMode="auto">
          <a:xfrm rot="-5400000">
            <a:off x="4648200" y="5410200"/>
            <a:ext cx="0" cy="1981200"/>
          </a:xfrm>
          <a:prstGeom prst="line">
            <a:avLst/>
          </a:prstGeom>
          <a:noFill/>
          <a:ln w="57150">
            <a:solidFill>
              <a:srgbClr val="FF0000"/>
            </a:solidFill>
            <a:prstDash val="lgDash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5638800" y="6172200"/>
            <a:ext cx="65087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Low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2965450" y="6172200"/>
            <a:ext cx="69215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High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 rot="16200000">
            <a:off x="4213225" y="5083175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Inherent Parallelism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05800" cy="1524000"/>
          </a:xfrm>
        </p:spPr>
        <p:txBody>
          <a:bodyPr/>
          <a:lstStyle/>
          <a:p>
            <a:r>
              <a:rPr lang="en-US"/>
              <a:t>Adding a component/substance</a:t>
            </a:r>
            <a:endParaRPr lang="en-US" sz="240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8686800" cy="48006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Often just need another loop: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/>
          </a:p>
          <a:p>
            <a:pPr>
              <a:lnSpc>
                <a:spcPct val="80000"/>
              </a:lnSpc>
            </a:pPr>
            <a:r>
              <a:rPr lang="en-US" sz="2400"/>
              <a:t>  </a:t>
            </a:r>
            <a:r>
              <a:rPr lang="en-US" sz="2400">
                <a:solidFill>
                  <a:srgbClr val="FF0000"/>
                </a:solidFill>
              </a:rPr>
              <a:t>for( subs=0; subs&lt;NUM_FLUID_COMPONENTS; subs++)</a:t>
            </a:r>
          </a:p>
          <a:p>
            <a:pPr>
              <a:lnSpc>
                <a:spcPct val="80000"/>
              </a:lnSpc>
            </a:pPr>
            <a:r>
              <a:rPr lang="en-US" sz="2400"/>
              <a:t>    for( j=0; j&lt;LY; j++)</a:t>
            </a:r>
          </a:p>
          <a:p>
            <a:pPr>
              <a:lnSpc>
                <a:spcPct val="80000"/>
              </a:lnSpc>
            </a:pPr>
            <a:r>
              <a:rPr lang="en-US" sz="2400"/>
              <a:t>      for( i=0; i&lt;LX; i++)</a:t>
            </a:r>
          </a:p>
          <a:p>
            <a:pPr>
              <a:lnSpc>
                <a:spcPct val="80000"/>
              </a:lnSpc>
            </a:pPr>
            <a:r>
              <a:rPr lang="en-US" sz="2400"/>
              <a:t>      </a:t>
            </a:r>
            <a:r>
              <a:rPr lang="nl-NL" sz="2400"/>
              <a:t>{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/>
              <a:t>…</a:t>
            </a:r>
          </a:p>
          <a:p>
            <a:pPr>
              <a:lnSpc>
                <a:spcPct val="80000"/>
              </a:lnSpc>
            </a:pPr>
            <a:r>
              <a:rPr lang="en-US" sz="2400"/>
              <a:t>       }</a:t>
            </a:r>
          </a:p>
        </p:txBody>
      </p:sp>
      <p:sp>
        <p:nvSpPr>
          <p:cNvPr id="145412" name="Rectangle 4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14" name="Rectangle 6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5416" name="Rectangle 8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638800" cy="2133600"/>
          </a:xfrm>
        </p:spPr>
        <p:txBody>
          <a:bodyPr/>
          <a:lstStyle/>
          <a:p>
            <a:r>
              <a:rPr lang="en-US"/>
              <a:t>One composite u for f</a:t>
            </a:r>
            <a:r>
              <a:rPr lang="en-US" baseline="-25000"/>
              <a:t>eq</a:t>
            </a:r>
            <a:r>
              <a:rPr lang="en-US"/>
              <a:t> calculation</a:t>
            </a:r>
            <a:br>
              <a:rPr lang="en-US"/>
            </a:br>
            <a:r>
              <a:rPr lang="en-US" sz="2400"/>
              <a:t>(Eqn. 95 in Sukop and Thorne; note error in 2006 printing)</a:t>
            </a:r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514600"/>
            <a:ext cx="7391400" cy="4343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 // Compute density, Eq. (97), and the sums used (below) </a:t>
            </a:r>
          </a:p>
          <a:p>
            <a:pPr>
              <a:lnSpc>
                <a:spcPct val="80000"/>
              </a:lnSpc>
            </a:pPr>
            <a:r>
              <a:rPr lang="en-US" sz="1600"/>
              <a:t>  // in the velocities.</a:t>
            </a:r>
          </a:p>
          <a:p>
            <a:pPr>
              <a:lnSpc>
                <a:spcPct val="80000"/>
              </a:lnSpc>
            </a:pPr>
            <a:r>
              <a:rPr lang="en-US" sz="1600"/>
              <a:t>  for( subs=0; subs&lt;NUM_FLUID_COMPONENTS; subs++)</a:t>
            </a:r>
          </a:p>
          <a:p>
            <a:pPr>
              <a:lnSpc>
                <a:spcPct val="80000"/>
              </a:lnSpc>
            </a:pPr>
            <a:r>
              <a:rPr lang="en-US" sz="1600"/>
              <a:t>    for( j=0; j&lt;LY; j++)</a:t>
            </a:r>
          </a:p>
          <a:p>
            <a:pPr>
              <a:lnSpc>
                <a:spcPct val="80000"/>
              </a:lnSpc>
            </a:pPr>
            <a:r>
              <a:rPr lang="en-US" sz="1600"/>
              <a:t>      for( i=0; i&lt;LX; i++)</a:t>
            </a:r>
          </a:p>
          <a:p>
            <a:pPr>
              <a:lnSpc>
                <a:spcPct val="80000"/>
              </a:lnSpc>
            </a:pPr>
            <a:r>
              <a:rPr lang="en-US" sz="1600"/>
              <a:t>      </a:t>
            </a:r>
            <a:r>
              <a:rPr lang="nl-NL" sz="1600"/>
              <a:t>{</a:t>
            </a:r>
          </a:p>
          <a:p>
            <a:pPr>
              <a:lnSpc>
                <a:spcPct val="80000"/>
              </a:lnSpc>
            </a:pPr>
            <a:r>
              <a:rPr lang="nl-NL" sz="1600"/>
              <a:t>        rhoij[subs] = 0.;</a:t>
            </a:r>
          </a:p>
          <a:p>
            <a:pPr>
              <a:lnSpc>
                <a:spcPct val="80000"/>
              </a:lnSpc>
            </a:pPr>
            <a:r>
              <a:rPr lang="nl-NL" sz="1600"/>
              <a:t>        u_xij[subs] = 0.;</a:t>
            </a:r>
          </a:p>
          <a:p>
            <a:pPr>
              <a:lnSpc>
                <a:spcPct val="80000"/>
              </a:lnSpc>
            </a:pPr>
            <a:r>
              <a:rPr lang="nl-NL" sz="1600"/>
              <a:t>        </a:t>
            </a:r>
            <a:r>
              <a:rPr lang="en-US" sz="1600"/>
              <a:t>u_yij[subs] = 0.;</a:t>
            </a:r>
          </a:p>
          <a:p>
            <a:pPr>
              <a:lnSpc>
                <a:spcPct val="80000"/>
              </a:lnSpc>
            </a:pPr>
            <a:r>
              <a:rPr lang="en-US" sz="1600"/>
              <a:t>   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if( !is_solid_node[j][i]) {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  for( a=0; a&lt;9; a++) {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    rhoij[subs] += ftemp_ij[a];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    u_xij[subs] += ex[a]*ftemp_ij[a];</a:t>
            </a:r>
          </a:p>
          <a:p>
            <a:pPr>
              <a:lnSpc>
                <a:spcPct val="80000"/>
              </a:lnSpc>
            </a:pPr>
            <a:r>
              <a:rPr lang="en-US" sz="1600"/>
              <a:t>            u_yij[subs] += ey[a]*ftemp_ij[a]; } }</a:t>
            </a:r>
          </a:p>
          <a:p>
            <a:pPr>
              <a:lnSpc>
                <a:spcPct val="80000"/>
              </a:lnSpc>
            </a:pPr>
            <a:r>
              <a:rPr lang="en-US" sz="1600"/>
              <a:t>      }</a:t>
            </a: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356" name="Object 12"/>
          <p:cNvGraphicFramePr>
            <a:graphicFrameLocks noChangeAspect="1"/>
          </p:cNvGraphicFramePr>
          <p:nvPr/>
        </p:nvGraphicFramePr>
        <p:xfrm>
          <a:off x="5715000" y="381000"/>
          <a:ext cx="2971800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Equation" r:id="rId3" imgW="1143000" imgH="660400" progId="Equation.3">
                  <p:embed/>
                </p:oleObj>
              </mc:Choice>
              <mc:Fallback>
                <p:oleObj name="Equation" r:id="rId3" imgW="1143000" imgH="6604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381000"/>
                        <a:ext cx="2971800" cy="1725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358" name="Object 14"/>
          <p:cNvGraphicFramePr>
            <a:graphicFrameLocks noChangeAspect="1"/>
          </p:cNvGraphicFramePr>
          <p:nvPr/>
        </p:nvGraphicFramePr>
        <p:xfrm>
          <a:off x="6172200" y="5537200"/>
          <a:ext cx="21336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2" name="Equation" r:id="rId5" imgW="1091726" imgH="444307" progId="Equation.3">
                  <p:embed/>
                </p:oleObj>
              </mc:Choice>
              <mc:Fallback>
                <p:oleObj name="Equation" r:id="rId5" imgW="1091726" imgH="444307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537200"/>
                        <a:ext cx="213360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7360" name="Object 16"/>
          <p:cNvGraphicFramePr>
            <a:graphicFrameLocks noChangeAspect="1"/>
          </p:cNvGraphicFramePr>
          <p:nvPr/>
        </p:nvGraphicFramePr>
        <p:xfrm>
          <a:off x="6172200" y="4191000"/>
          <a:ext cx="17526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Equation" r:id="rId7" imgW="736560" imgH="431640" progId="Equation.3">
                  <p:embed/>
                </p:oleObj>
              </mc:Choice>
              <mc:Fallback>
                <p:oleObj name="Equation" r:id="rId7" imgW="736560" imgH="43164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191000"/>
                        <a:ext cx="1752600" cy="1035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447800"/>
          </a:xfrm>
        </p:spPr>
        <p:txBody>
          <a:bodyPr/>
          <a:lstStyle/>
          <a:p>
            <a:r>
              <a:rPr lang="en-US"/>
              <a:t>One composite u for f</a:t>
            </a:r>
            <a:r>
              <a:rPr lang="en-US" baseline="-25000"/>
              <a:t>eq</a:t>
            </a:r>
            <a:r>
              <a:rPr lang="en-US"/>
              <a:t> calculation</a:t>
            </a:r>
            <a:endParaRPr lang="en-US" sz="240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73914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 </a:t>
            </a:r>
            <a:r>
              <a:rPr lang="en-US" sz="1000"/>
              <a:t> // Compute the composite velocity and individual velocities.</a:t>
            </a:r>
          </a:p>
          <a:p>
            <a:pPr>
              <a:lnSpc>
                <a:spcPct val="80000"/>
              </a:lnSpc>
            </a:pPr>
            <a:r>
              <a:rPr lang="en-US" sz="10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000"/>
              <a:t>  {</a:t>
            </a:r>
          </a:p>
          <a:p>
            <a:pPr>
              <a:lnSpc>
                <a:spcPct val="80000"/>
              </a:lnSpc>
            </a:pPr>
            <a:r>
              <a:rPr lang="en-US" sz="1000"/>
              <a:t>    for( i=0; i&lt;LX; i++)</a:t>
            </a:r>
          </a:p>
          <a:p>
            <a:pPr>
              <a:lnSpc>
                <a:spcPct val="80000"/>
              </a:lnSpc>
            </a:pPr>
            <a:r>
              <a:rPr lang="en-US" sz="1000"/>
              <a:t>    {</a:t>
            </a:r>
          </a:p>
          <a:p>
            <a:pPr>
              <a:lnSpc>
                <a:spcPct val="80000"/>
              </a:lnSpc>
            </a:pPr>
            <a:r>
              <a:rPr lang="en-US" sz="1000"/>
              <a:t>      if( !is_solid_node[j][i])</a:t>
            </a:r>
          </a:p>
          <a:p>
            <a:pPr>
              <a:lnSpc>
                <a:spcPct val="80000"/>
              </a:lnSpc>
            </a:pPr>
            <a:r>
              <a:rPr lang="en-US" sz="1000"/>
              <a:t>      </a:t>
            </a:r>
            <a:r>
              <a:rPr lang="nl-NL" sz="1000"/>
              <a:t>{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ux_sum =  u_xij[0]/tau0 + u_xij[1]/tau1;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</a:t>
            </a:r>
            <a:r>
              <a:rPr lang="es-ES" sz="1000"/>
              <a:t>uy_sum =  u_yij[0]/tau0 + u_yij[1]/tau1;</a:t>
            </a:r>
          </a:p>
          <a:p>
            <a:pPr>
              <a:lnSpc>
                <a:spcPct val="80000"/>
              </a:lnSpc>
            </a:pPr>
            <a:r>
              <a:rPr lang="es-ES" sz="1000"/>
              <a:t>  </a:t>
            </a:r>
          </a:p>
          <a:p>
            <a:pPr>
              <a:lnSpc>
                <a:spcPct val="80000"/>
              </a:lnSpc>
            </a:pPr>
            <a:r>
              <a:rPr lang="es-ES" sz="1000"/>
              <a:t>        </a:t>
            </a:r>
            <a:r>
              <a:rPr lang="en-US" sz="1000"/>
              <a:t>if( rhoij[0] + rhoij[1] != 0)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{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  // Composite velocity, Eq. (95)</a:t>
            </a:r>
            <a:r>
              <a:rPr lang="fr-FR" sz="1000"/>
              <a:t>.</a:t>
            </a:r>
          </a:p>
          <a:p>
            <a:pPr>
              <a:lnSpc>
                <a:spcPct val="80000"/>
              </a:lnSpc>
            </a:pPr>
            <a:r>
              <a:rPr lang="fr-FR" sz="1000"/>
              <a:t>          uprime_x = ( ux_sum) / ( rhoij[0]/tau0 + rhoij[1]/tau1);</a:t>
            </a:r>
          </a:p>
          <a:p>
            <a:pPr>
              <a:lnSpc>
                <a:spcPct val="80000"/>
              </a:lnSpc>
            </a:pPr>
            <a:r>
              <a:rPr lang="fr-FR" sz="1000"/>
              <a:t>          uprime_y = ( uy_sum) / ( rhoij[0]/tau0 + rhoij[1]/tau1);</a:t>
            </a:r>
          </a:p>
          <a:p>
            <a:pPr>
              <a:lnSpc>
                <a:spcPct val="80000"/>
              </a:lnSpc>
            </a:pPr>
            <a:r>
              <a:rPr lang="fr-FR" sz="1000"/>
              <a:t>        </a:t>
            </a:r>
            <a:r>
              <a:rPr lang="en-US" sz="1000"/>
              <a:t>}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else { uprime_x = 0.; uprime_y = 0.; }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// Individual velocities, Eq. (96), x-direction.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if(  rhoij[0] != </a:t>
            </a:r>
            <a:r>
              <a:rPr lang="nl-NL" sz="1000"/>
              <a:t>0) { u_xij[0] = u_xij[0] / rhoij[0]; }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</a:t>
            </a:r>
            <a:r>
              <a:rPr lang="en-US" sz="1000"/>
              <a:t>else                { u_xij[0] = 0.;                  }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if(  rhoij[1] != </a:t>
            </a:r>
            <a:r>
              <a:rPr lang="nl-NL" sz="1000"/>
              <a:t>0) { u_xij[1] = u_xij[1] / rhoij[1]; }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</a:t>
            </a:r>
            <a:r>
              <a:rPr lang="en-US" sz="1000"/>
              <a:t>else                { u_xij[1] = 0.;                  }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// Individual velocities, Eq. (96), y-direction.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if(  rhoij[0] != </a:t>
            </a:r>
            <a:r>
              <a:rPr lang="nl-NL" sz="1000"/>
              <a:t>0) { u_yij[0] = u_yij[0] / rhoij[0]; }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</a:t>
            </a:r>
            <a:r>
              <a:rPr lang="en-US" sz="1000"/>
              <a:t>else                { u_yij[0] = 0.;                  }</a:t>
            </a:r>
          </a:p>
          <a:p>
            <a:pPr>
              <a:lnSpc>
                <a:spcPct val="80000"/>
              </a:lnSpc>
            </a:pPr>
            <a:r>
              <a:rPr lang="en-US" sz="1000"/>
              <a:t>        if(  rhoij[1] != </a:t>
            </a:r>
            <a:r>
              <a:rPr lang="nl-NL" sz="1000"/>
              <a:t>0) { u_yij[1] = u_yij[1] / rhoij[1]; }</a:t>
            </a:r>
          </a:p>
          <a:p>
            <a:pPr>
              <a:lnSpc>
                <a:spcPct val="80000"/>
              </a:lnSpc>
            </a:pPr>
            <a:r>
              <a:rPr lang="nl-NL" sz="1000"/>
              <a:t>        </a:t>
            </a:r>
            <a:r>
              <a:rPr lang="en-US" sz="1000"/>
              <a:t>else                { u_yij[1] = 0.;                  }</a:t>
            </a:r>
          </a:p>
          <a:p>
            <a:pPr>
              <a:lnSpc>
                <a:spcPct val="80000"/>
              </a:lnSpc>
            </a:pPr>
            <a:r>
              <a:rPr lang="en-US" sz="1000"/>
              <a:t>      }</a:t>
            </a:r>
          </a:p>
          <a:p>
            <a:pPr>
              <a:lnSpc>
                <a:spcPct val="80000"/>
              </a:lnSpc>
            </a:pPr>
            <a:r>
              <a:rPr lang="en-US" sz="1000"/>
              <a:t>    }</a:t>
            </a:r>
          </a:p>
          <a:p>
            <a:pPr>
              <a:lnSpc>
                <a:spcPct val="80000"/>
              </a:lnSpc>
            </a:pPr>
            <a:r>
              <a:rPr lang="en-US" sz="1000"/>
              <a:t>  }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0" y="3097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6437" name="Object 5"/>
          <p:cNvGraphicFramePr>
            <a:graphicFrameLocks noChangeAspect="1"/>
          </p:cNvGraphicFramePr>
          <p:nvPr/>
        </p:nvGraphicFramePr>
        <p:xfrm>
          <a:off x="5791200" y="3505200"/>
          <a:ext cx="2590800" cy="150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0" name="Equation" r:id="rId3" imgW="1143000" imgH="660400" progId="Equation.3">
                  <p:embed/>
                </p:oleObj>
              </mc:Choice>
              <mc:Fallback>
                <p:oleObj name="Equation" r:id="rId3" imgW="1143000" imgH="660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3505200"/>
                        <a:ext cx="2590800" cy="1504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6439" name="Object 7"/>
          <p:cNvGraphicFramePr>
            <a:graphicFrameLocks noChangeAspect="1"/>
          </p:cNvGraphicFramePr>
          <p:nvPr/>
        </p:nvGraphicFramePr>
        <p:xfrm>
          <a:off x="5791200" y="5256213"/>
          <a:ext cx="2514600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41" name="Equation" r:id="rId5" imgW="1091726" imgH="444307" progId="Equation.3">
                  <p:embed/>
                </p:oleObj>
              </mc:Choice>
              <mc:Fallback>
                <p:oleObj name="Equation" r:id="rId5" imgW="1091726" imgH="444307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256213"/>
                        <a:ext cx="2514600" cy="101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Interparticle Forces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80010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// Compute fluid-fluid interaction force, equation (98), </a:t>
            </a:r>
          </a:p>
          <a:p>
            <a:pPr>
              <a:lnSpc>
                <a:spcPct val="80000"/>
              </a:lnSpc>
            </a:pPr>
            <a:r>
              <a:rPr lang="en-US" sz="1800"/>
              <a:t>  // (assuming periodic domain).</a:t>
            </a:r>
          </a:p>
          <a:p>
            <a:pPr>
              <a:lnSpc>
                <a:spcPct val="80000"/>
              </a:lnSpc>
            </a:pPr>
            <a:r>
              <a:rPr lang="en-US" sz="1800"/>
              <a:t>  //</a:t>
            </a:r>
          </a:p>
          <a:p>
            <a:pPr>
              <a:lnSpc>
                <a:spcPct val="80000"/>
              </a:lnSpc>
            </a:pPr>
            <a:r>
              <a:rPr lang="en-US" sz="1800"/>
              <a:t>  // We begin by computing psi even though in this implementation</a:t>
            </a:r>
          </a:p>
          <a:p>
            <a:pPr>
              <a:lnSpc>
                <a:spcPct val="80000"/>
              </a:lnSpc>
            </a:pPr>
            <a:r>
              <a:rPr lang="en-US" sz="1800"/>
              <a:t>  // it is the same as rho. A different function of rho could</a:t>
            </a:r>
          </a:p>
          <a:p>
            <a:pPr>
              <a:lnSpc>
                <a:spcPct val="80000"/>
              </a:lnSpc>
            </a:pPr>
            <a:r>
              <a:rPr lang="en-US" sz="1800"/>
              <a:t>  // be substituted here.</a:t>
            </a:r>
          </a:p>
          <a:p>
            <a:pPr>
              <a:lnSpc>
                <a:spcPct val="80000"/>
              </a:lnSpc>
            </a:pPr>
            <a:r>
              <a:rPr lang="en-US" sz="1800"/>
              <a:t>  for( subs=0; subs&lt;NUM_FLUID_COMPONENTS; subs++)</a:t>
            </a:r>
          </a:p>
          <a:p>
            <a:pPr>
              <a:lnSpc>
                <a:spcPct val="80000"/>
              </a:lnSpc>
            </a:pPr>
            <a:r>
              <a:rPr lang="en-US" sz="1800"/>
              <a:t>    for( j=0; j&lt;LY; j++)</a:t>
            </a:r>
          </a:p>
          <a:p>
            <a:pPr>
              <a:lnSpc>
                <a:spcPct val="80000"/>
              </a:lnSpc>
            </a:pPr>
            <a:r>
              <a:rPr lang="en-US" sz="1800"/>
              <a:t>      for( i=0; i&lt;LX; i++)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if( !is_solid_node[j][i])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{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  psi[subs][j][i] = rho[subs][j][i];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}</a:t>
            </a:r>
          </a:p>
          <a:p>
            <a:pPr>
              <a:lnSpc>
                <a:spcPct val="80000"/>
              </a:lnSpc>
            </a:pPr>
            <a:r>
              <a:rPr lang="en-US" sz="1800"/>
              <a:t>  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4825" name="Object 9"/>
          <p:cNvGraphicFramePr>
            <a:graphicFrameLocks noChangeAspect="1"/>
          </p:cNvGraphicFramePr>
          <p:nvPr/>
        </p:nvGraphicFramePr>
        <p:xfrm>
          <a:off x="609600" y="914400"/>
          <a:ext cx="79248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6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9248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Interparticle Forces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80010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// Compute the summations in Eq. (98).</a:t>
            </a:r>
          </a:p>
          <a:p>
            <a:pPr>
              <a:lnSpc>
                <a:spcPct val="80000"/>
              </a:lnSpc>
            </a:pPr>
            <a:r>
              <a:rPr lang="en-US" sz="1800"/>
              <a:t>  for( subs=0; subs&lt;NUM_FLUID_COMPONENTS; subs++)</a:t>
            </a:r>
          </a:p>
          <a:p>
            <a:pPr>
              <a:lnSpc>
                <a:spcPct val="80000"/>
              </a:lnSpc>
            </a:pPr>
            <a:r>
              <a:rPr lang="en-US" sz="1800"/>
              <a:t>  {</a:t>
            </a:r>
          </a:p>
          <a:p>
            <a:pPr>
              <a:lnSpc>
                <a:spcPct val="80000"/>
              </a:lnSpc>
            </a:pPr>
            <a:r>
              <a:rPr lang="en-US" sz="1800"/>
              <a:t>    for( j=0; j&lt;LY; j++)</a:t>
            </a:r>
          </a:p>
          <a:p>
            <a:pPr>
              <a:lnSpc>
                <a:spcPct val="80000"/>
              </a:lnSpc>
            </a:pPr>
            <a:r>
              <a:rPr lang="en-US" sz="1800"/>
              <a:t>    {</a:t>
            </a:r>
          </a:p>
          <a:p>
            <a:pPr>
              <a:lnSpc>
                <a:spcPct val="80000"/>
              </a:lnSpc>
            </a:pPr>
            <a:r>
              <a:rPr lang="en-US" sz="1800"/>
              <a:t>      jp = ( j&lt;LY-1)?( j+1):( 0   );</a:t>
            </a:r>
          </a:p>
          <a:p>
            <a:pPr>
              <a:lnSpc>
                <a:spcPct val="80000"/>
              </a:lnSpc>
            </a:pPr>
            <a:r>
              <a:rPr lang="en-US" sz="1800"/>
              <a:t>      jn = ( j&gt;0   )?( j-1):( LY-1);</a:t>
            </a:r>
          </a:p>
          <a:p>
            <a:pPr>
              <a:lnSpc>
                <a:spcPct val="80000"/>
              </a:lnSpc>
            </a:pPr>
            <a:r>
              <a:rPr lang="en-US" sz="1800"/>
              <a:t>      for( i=0; i&lt;LX; i++)</a:t>
            </a:r>
          </a:p>
          <a:p>
            <a:pPr>
              <a:lnSpc>
                <a:spcPct val="80000"/>
              </a:lnSpc>
            </a:pPr>
            <a:r>
              <a:rPr lang="en-US" sz="1800"/>
              <a:t>      {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ip = ( i&lt;LX-1)?( i+1):( 0   );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in = ( i&gt;0   )?( i-1):( LX-1);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Fxtemp = 0.;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Fytemp = 0.;</a:t>
            </a:r>
          </a:p>
          <a:p>
            <a:pPr>
              <a:lnSpc>
                <a:spcPct val="80000"/>
              </a:lnSpc>
            </a:pPr>
            <a:r>
              <a:rPr lang="en-US" sz="1800"/>
              <a:t>        </a:t>
            </a:r>
          </a:p>
        </p:txBody>
      </p:sp>
      <p:sp>
        <p:nvSpPr>
          <p:cNvPr id="147460" name="Rectangle 4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7461" name="Object 5"/>
          <p:cNvGraphicFramePr>
            <a:graphicFrameLocks noChangeAspect="1"/>
          </p:cNvGraphicFramePr>
          <p:nvPr/>
        </p:nvGraphicFramePr>
        <p:xfrm>
          <a:off x="609600" y="838200"/>
          <a:ext cx="79248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62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38200"/>
                        <a:ext cx="79248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Interparticle Forces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8001000" cy="4038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900"/>
              <a:t>if( !is_solid_node[j][i])</a:t>
            </a:r>
          </a:p>
          <a:p>
            <a:pPr>
              <a:lnSpc>
                <a:spcPct val="80000"/>
              </a:lnSpc>
            </a:pPr>
            <a:r>
              <a:rPr lang="en-US" sz="900"/>
              <a:t>        {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 ][ip]) // neighbor 1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</a:t>
            </a:r>
            <a:r>
              <a:rPr lang="pt-BR" sz="900"/>
              <a:t>{ Fxtemp = Fxtemp + WM*ex[1]*psi[subs][j ][ip];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  Fytemp = Fytemp + WM*ey[1]*psi[subs][j ][ip]; }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</a:t>
            </a:r>
            <a:r>
              <a:rPr lang="en-US" sz="900"/>
              <a:t>if( !is_solid_node[jp][i ]) // neighbor 2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</a:t>
            </a:r>
            <a:r>
              <a:rPr lang="pt-BR" sz="900"/>
              <a:t>{ Fxtemp = Fxtemp + WM*ex[2]*psi[subs][jp][i ];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  </a:t>
            </a:r>
            <a:r>
              <a:rPr lang="en-US" sz="900"/>
              <a:t>Fytemp = Fytemp + WM*ey[2]*psi[subs][jp][i 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 ][in]) // neighbor 3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</a:t>
            </a:r>
            <a:r>
              <a:rPr lang="pt-BR" sz="900"/>
              <a:t>{ Fxtemp = Fxtemp + WM*ex[3]*psi[subs][j ][in];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  Fytemp = Fytemp + WM*ey[3]*psi[subs][j ][in]; }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</a:t>
            </a:r>
            <a:r>
              <a:rPr lang="en-US" sz="900"/>
              <a:t>if( !is_solid_node[jn][i ]) // neighbor 4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</a:t>
            </a:r>
            <a:r>
              <a:rPr lang="pt-BR" sz="900"/>
              <a:t>{ Fxtemp = Fxtemp + WM*ex[4]*psi[subs][jn][i ];</a:t>
            </a:r>
          </a:p>
          <a:p>
            <a:pPr>
              <a:lnSpc>
                <a:spcPct val="80000"/>
              </a:lnSpc>
            </a:pPr>
            <a:r>
              <a:rPr lang="pt-BR" sz="900"/>
              <a:t>            </a:t>
            </a:r>
            <a:r>
              <a:rPr lang="en-US" sz="900"/>
              <a:t>Fytemp = Fytemp + WM*ey[4]*psi[subs][jn][i 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!is_solid_node[jp][ip]) // neighbor 5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{ Fxtemp = Fxtemp + WD*ex[5]*psi[subs][jp][ip];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  Fytemp = Fytemp + WD*ey[5]*psi[subs][jp][ip];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!is_solid_node[jp][in]) // neighbor 6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{ Fxtemp = Fxtemp + WD*ex[6]*psi[subs][jp][in];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  Fytemp = Fytemp + WD*ey[6]*psi[subs][jp][in];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!is_solid_node[jn][in]) // neighbor 7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{ Fxtemp = Fxtemp + WD*ex[7]*psi[subs][jn][in];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  Fytemp = Fytemp + WD*ey[7]*psi[subs][jn][in];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if( !is_solid_node[jn][ip]) // neighbor 8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{ Fxtemp = Fxtemp + WD*ex[8]*psi[subs][jn][ip];</a:t>
            </a:r>
          </a:p>
          <a:p>
            <a:pPr>
              <a:lnSpc>
                <a:spcPct val="80000"/>
              </a:lnSpc>
            </a:pPr>
            <a:r>
              <a:rPr lang="en-US" sz="900"/>
              <a:t>            Fytemp = Fytemp + WD*ey[8]*psi[subs][jn][ip]; }</a:t>
            </a:r>
          </a:p>
          <a:p>
            <a:pPr>
              <a:lnSpc>
                <a:spcPct val="80000"/>
              </a:lnSpc>
            </a:pPr>
            <a:r>
              <a:rPr lang="en-US" sz="900"/>
              <a:t>        } /* if( !is_solid_node[j][i]) */</a:t>
            </a:r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8485" name="Object 5"/>
          <p:cNvGraphicFramePr>
            <a:graphicFrameLocks noChangeAspect="1"/>
          </p:cNvGraphicFramePr>
          <p:nvPr/>
        </p:nvGraphicFramePr>
        <p:xfrm>
          <a:off x="609600" y="1066800"/>
          <a:ext cx="79248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86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066800"/>
                        <a:ext cx="79248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Interparticle Forces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8001000" cy="4495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/>
              <a:t>Fx[subs][j][i] = Fxtemp;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Fy[subs][j][i] = Fytemp;</a:t>
            </a:r>
          </a:p>
          <a:p>
            <a:pPr>
              <a:lnSpc>
                <a:spcPct val="80000"/>
              </a:lnSpc>
            </a:pPr>
            <a:r>
              <a:rPr lang="en-US" sz="1200"/>
              <a:t>      } /* for( i=0; i&lt;LX; i++) */</a:t>
            </a:r>
          </a:p>
          <a:p>
            <a:pPr>
              <a:lnSpc>
                <a:spcPct val="80000"/>
              </a:lnSpc>
            </a:pPr>
            <a:r>
              <a:rPr lang="en-US" sz="1200"/>
              <a:t>    } /* for( j=0; j&lt;LY; j++) */</a:t>
            </a:r>
          </a:p>
          <a:p>
            <a:pPr>
              <a:lnSpc>
                <a:spcPct val="80000"/>
              </a:lnSpc>
            </a:pPr>
            <a:r>
              <a:rPr lang="en-US" sz="1200"/>
              <a:t>  } /* for( subs=0; subs&lt;NUM_FLUID_COMPONENTS; subs++) */</a:t>
            </a:r>
          </a:p>
          <a:p>
            <a:pPr>
              <a:lnSpc>
                <a:spcPct val="80000"/>
              </a:lnSpc>
            </a:pPr>
            <a:r>
              <a:rPr lang="en-US" sz="1200"/>
              <a:t>  // Compute the final interaction forces of Eq. (98) using</a:t>
            </a:r>
          </a:p>
          <a:p>
            <a:pPr>
              <a:lnSpc>
                <a:spcPct val="80000"/>
              </a:lnSpc>
            </a:pPr>
            <a:r>
              <a:rPr lang="en-US" sz="1200"/>
              <a:t>  // the summations computed above.</a:t>
            </a:r>
          </a:p>
          <a:p>
            <a:pPr>
              <a:lnSpc>
                <a:spcPct val="80000"/>
              </a:lnSpc>
            </a:pPr>
            <a:r>
              <a:rPr lang="en-US" sz="12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200"/>
              <a:t>  {</a:t>
            </a:r>
          </a:p>
          <a:p>
            <a:pPr>
              <a:lnSpc>
                <a:spcPct val="80000"/>
              </a:lnSpc>
            </a:pPr>
            <a:r>
              <a:rPr lang="en-US" sz="1200"/>
              <a:t>    for( i=0; i&lt;LX; i++)</a:t>
            </a:r>
          </a:p>
          <a:p>
            <a:pPr>
              <a:lnSpc>
                <a:spcPct val="80000"/>
              </a:lnSpc>
            </a:pPr>
            <a:r>
              <a:rPr lang="en-US" sz="1200"/>
              <a:t>    {</a:t>
            </a:r>
          </a:p>
          <a:p>
            <a:pPr>
              <a:lnSpc>
                <a:spcPct val="80000"/>
              </a:lnSpc>
            </a:pPr>
            <a:r>
              <a:rPr lang="en-US" sz="1200"/>
              <a:t>      if( !is_solid_node[j][i])</a:t>
            </a:r>
          </a:p>
          <a:p>
            <a:pPr>
              <a:lnSpc>
                <a:spcPct val="80000"/>
              </a:lnSpc>
            </a:pPr>
            <a:r>
              <a:rPr lang="en-US" sz="1200"/>
              <a:t>      {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Fxtemp = Fx[1][j][i];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Fx[1][j][i] = -G*psi[1][j][i]*Fx[0][j][i];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Fx[0][j][i] = -G*psi[0][j][i]*Fxtemp;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Fytemp = Fy[1][j][i];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Fy[1][j][i] = -G*psi[1][j][i]*Fy[0][j][i];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Fy[0][j][i] = -G*psi[0][j][i]*Fytemp;</a:t>
            </a:r>
          </a:p>
          <a:p>
            <a:pPr>
              <a:lnSpc>
                <a:spcPct val="80000"/>
              </a:lnSpc>
            </a:pPr>
            <a:r>
              <a:rPr lang="en-US" sz="1200"/>
              <a:t>      }</a:t>
            </a:r>
          </a:p>
          <a:p>
            <a:pPr>
              <a:lnSpc>
                <a:spcPct val="80000"/>
              </a:lnSpc>
            </a:pPr>
            <a:r>
              <a:rPr lang="en-US" sz="1200"/>
              <a:t>    }</a:t>
            </a:r>
          </a:p>
          <a:p>
            <a:pPr>
              <a:lnSpc>
                <a:spcPct val="80000"/>
              </a:lnSpc>
            </a:pPr>
            <a:r>
              <a:rPr lang="en-US" sz="1200"/>
              <a:t>  }</a:t>
            </a:r>
            <a:endParaRPr lang="en-US" sz="120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endParaRPr lang="en-US" sz="1200"/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49509" name="Object 5"/>
          <p:cNvGraphicFramePr>
            <a:graphicFrameLocks noChangeAspect="1"/>
          </p:cNvGraphicFramePr>
          <p:nvPr/>
        </p:nvGraphicFramePr>
        <p:xfrm>
          <a:off x="609600" y="914400"/>
          <a:ext cx="79248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0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79248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Complementary Densities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6,000 ts</a:t>
            </a:r>
          </a:p>
        </p:txBody>
      </p:sp>
      <p:pic>
        <p:nvPicPr>
          <p:cNvPr id="153610" name="Picture 10" descr="rho5x100_frame0000_subs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352800"/>
            <a:ext cx="133350" cy="2667000"/>
          </a:xfrm>
          <a:prstGeom prst="rect">
            <a:avLst/>
          </a:prstGeom>
          <a:noFill/>
        </p:spPr>
      </p:pic>
      <p:pic>
        <p:nvPicPr>
          <p:cNvPr id="153611" name="Picture 11" descr="rho5x100_frame0000_subs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352800"/>
            <a:ext cx="133350" cy="2667000"/>
          </a:xfrm>
          <a:prstGeom prst="rect">
            <a:avLst/>
          </a:prstGeom>
          <a:noFill/>
        </p:spPr>
      </p:pic>
      <p:sp>
        <p:nvSpPr>
          <p:cNvPr id="153612" name="Text Box 12"/>
          <p:cNvSpPr txBox="1">
            <a:spLocks noChangeArrowheads="1"/>
          </p:cNvSpPr>
          <p:nvPr/>
        </p:nvSpPr>
        <p:spPr bwMode="auto">
          <a:xfrm>
            <a:off x="838200" y="2438400"/>
            <a:ext cx="2286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Domain 5X100</a:t>
            </a:r>
          </a:p>
          <a:p>
            <a:pPr>
              <a:spcBef>
                <a:spcPct val="50000"/>
              </a:spcBef>
            </a:pPr>
            <a:r>
              <a:rPr lang="en-US"/>
              <a:t>Periodic boundary</a:t>
            </a:r>
            <a:endParaRPr lang="en-CA"/>
          </a:p>
        </p:txBody>
      </p:sp>
      <p:pic>
        <p:nvPicPr>
          <p:cNvPr id="153614" name="Picture 14" descr="2phase sy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703388"/>
            <a:ext cx="4876800" cy="4033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Complementary Densities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2,500 ts</a:t>
            </a:r>
          </a:p>
        </p:txBody>
      </p:sp>
      <p:pic>
        <p:nvPicPr>
          <p:cNvPr id="155654" name="Picture 6" descr="2M2P Squ to Ci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1676400"/>
            <a:ext cx="5410200" cy="4430713"/>
          </a:xfrm>
          <a:prstGeom prst="rect">
            <a:avLst/>
          </a:prstGeom>
          <a:noFill/>
        </p:spPr>
      </p:pic>
      <p:sp>
        <p:nvSpPr>
          <p:cNvPr id="155656" name="Text Box 8"/>
          <p:cNvSpPr txBox="1">
            <a:spLocks noChangeArrowheads="1"/>
          </p:cNvSpPr>
          <p:nvPr/>
        </p:nvSpPr>
        <p:spPr bwMode="auto">
          <a:xfrm>
            <a:off x="457200" y="2133600"/>
            <a:ext cx="22860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Domain 100X100</a:t>
            </a:r>
          </a:p>
          <a:p>
            <a:pPr>
              <a:spcBef>
                <a:spcPct val="50000"/>
              </a:spcBef>
            </a:pPr>
            <a:r>
              <a:rPr lang="en-US"/>
              <a:t>Periodic boundary</a:t>
            </a:r>
            <a:endParaRPr lang="en-CA"/>
          </a:p>
        </p:txBody>
      </p:sp>
      <p:pic>
        <p:nvPicPr>
          <p:cNvPr id="155657" name="Picture 9" descr="2M2P Squ toCir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9624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Oval 2"/>
          <p:cNvSpPr>
            <a:spLocks noChangeArrowheads="1"/>
          </p:cNvSpPr>
          <p:nvPr/>
        </p:nvSpPr>
        <p:spPr bwMode="auto">
          <a:xfrm>
            <a:off x="3276600" y="2819400"/>
            <a:ext cx="2514600" cy="2514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Young-Laplace </a:t>
            </a:r>
            <a:r>
              <a:rPr lang="en-US" dirty="0" smtClean="0"/>
              <a:t>(-Gauss)</a:t>
            </a:r>
            <a:r>
              <a:rPr lang="en-US" dirty="0" err="1" smtClean="0"/>
              <a:t>Eqn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1805, 1806, 1830)</a:t>
            </a:r>
            <a:endParaRPr lang="en-US" dirty="0"/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6677" name="Object 5"/>
          <p:cNvGraphicFramePr>
            <a:graphicFrameLocks noChangeAspect="1"/>
          </p:cNvGraphicFramePr>
          <p:nvPr/>
        </p:nvGraphicFramePr>
        <p:xfrm>
          <a:off x="2971800" y="1371600"/>
          <a:ext cx="2667000" cy="1265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2" name="Equation" r:id="rId3" imgW="1028520" imgH="482400" progId="Equation.3">
                  <p:embed/>
                </p:oleObj>
              </mc:Choice>
              <mc:Fallback>
                <p:oleObj name="Equation" r:id="rId3" imgW="1028520" imgH="482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371600"/>
                        <a:ext cx="2667000" cy="1265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8" name="Object 6"/>
          <p:cNvGraphicFramePr>
            <a:graphicFrameLocks noChangeAspect="1"/>
          </p:cNvGraphicFramePr>
          <p:nvPr/>
        </p:nvGraphicFramePr>
        <p:xfrm>
          <a:off x="3984625" y="5562600"/>
          <a:ext cx="1152525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73" name="Equation" r:id="rId5" imgW="520560" imgH="393480" progId="Equation.3">
                  <p:embed/>
                </p:oleObj>
              </mc:Choice>
              <mc:Fallback>
                <p:oleObj name="Equation" r:id="rId5" imgW="520560" imgH="3934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4625" y="5562600"/>
                        <a:ext cx="1152525" cy="881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9" name="Line 7"/>
          <p:cNvSpPr>
            <a:spLocks noChangeShapeType="1"/>
          </p:cNvSpPr>
          <p:nvPr/>
        </p:nvSpPr>
        <p:spPr bwMode="auto">
          <a:xfrm>
            <a:off x="4543425" y="4106863"/>
            <a:ext cx="12636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big U (aka ueq)</a:t>
            </a:r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4114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/>
              <a:t>#define BIG_U_X( u_, 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(u_)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lattice-&gt;force[subs][n].force[0]/(rho_)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lattice-&gt;force[subs][n].sforce[0]/(rho_)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lattice-&gt;param.gforce[subs][0]</a:t>
            </a:r>
          </a:p>
          <a:p>
            <a:pPr>
              <a:lnSpc>
                <a:spcPct val="80000"/>
              </a:lnSpc>
            </a:pPr>
            <a:endParaRPr lang="en-US" sz="1400"/>
          </a:p>
          <a:p>
            <a:pPr>
              <a:lnSpc>
                <a:spcPct val="80000"/>
              </a:lnSpc>
            </a:pPr>
            <a:r>
              <a:rPr lang="en-US" sz="1400"/>
              <a:t>#define BIG_U_Y( u_, 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(u_)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lattice-&gt;force[subs][n].force[1]/(rho_)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lattice-&gt;force[subs][n].sforce[1]/(rho_)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+ lattice-&gt;param.tau[subs]  \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* lattice-&gt;param.gforce[subs][1]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13716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/>
              <a:t>Multicomponent Multiphase LBM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Separate distributions</a:t>
            </a:r>
          </a:p>
          <a:p>
            <a:r>
              <a:rPr lang="en-US" sz="2800"/>
              <a:t>Repulsive interaction</a:t>
            </a:r>
          </a:p>
        </p:txBody>
      </p:sp>
      <p:pic>
        <p:nvPicPr>
          <p:cNvPr id="16388" name="Picture 4" descr="253_velocity01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990600"/>
            <a:ext cx="1660525" cy="5638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(fluid-fluid) separation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3015" name="Picture 7" descr="2C2P_sep_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50" y="1752600"/>
            <a:ext cx="4191000" cy="4191000"/>
          </a:xfrm>
          <a:prstGeom prst="rect">
            <a:avLst/>
          </a:prstGeom>
          <a:noFill/>
        </p:spPr>
      </p:pic>
      <p:pic>
        <p:nvPicPr>
          <p:cNvPr id="43017" name="Picture 9" descr="2C2P_sep_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191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Laplace Law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4525963"/>
          </a:xfrm>
        </p:spPr>
        <p:txBody>
          <a:bodyPr/>
          <a:lstStyle/>
          <a:p>
            <a:r>
              <a:rPr lang="en-US"/>
              <a:t>Interfacial tension (as opposed to surface tension between a liquid and its own vapor)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1295400" y="2141538"/>
          <a:ext cx="6553200" cy="448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9" name="Worksheet" r:id="rId3" imgW="8671394" imgH="5928360" progId="Excel.Sheet.8">
                  <p:embed/>
                </p:oleObj>
              </mc:Choice>
              <mc:Fallback>
                <p:oleObj name="Worksheet" r:id="rId3" imgW="8671394" imgH="592836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141538"/>
                        <a:ext cx="6553200" cy="4487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Metastability</a:t>
            </a:r>
          </a:p>
        </p:txBody>
      </p:sp>
      <p:pic>
        <p:nvPicPr>
          <p:cNvPr id="17411" name="Picture 3" descr="0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200400"/>
            <a:ext cx="952500" cy="952500"/>
          </a:xfrm>
          <a:prstGeom prst="rect">
            <a:avLst/>
          </a:prstGeom>
          <a:noFill/>
        </p:spPr>
      </p:pic>
      <p:pic>
        <p:nvPicPr>
          <p:cNvPr id="17413" name="Picture 5" descr="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200400"/>
            <a:ext cx="952500" cy="952500"/>
          </a:xfrm>
          <a:prstGeom prst="rect">
            <a:avLst/>
          </a:prstGeo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41275"/>
            <a:ext cx="222250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7415" name="Picture 7" descr="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200400"/>
            <a:ext cx="952500" cy="952500"/>
          </a:xfrm>
          <a:prstGeom prst="rect">
            <a:avLst/>
          </a:prstGeom>
          <a:noFill/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1268413"/>
            <a:ext cx="222250" cy="274637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7417" name="Picture 9" descr="00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200400"/>
            <a:ext cx="952500" cy="952500"/>
          </a:xfrm>
          <a:prstGeom prst="rect">
            <a:avLst/>
          </a:prstGeom>
          <a:noFill/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2495550"/>
            <a:ext cx="222250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7419" name="Picture 11" descr="00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200400"/>
            <a:ext cx="952500" cy="952500"/>
          </a:xfrm>
          <a:prstGeom prst="rect">
            <a:avLst/>
          </a:prstGeom>
          <a:noFill/>
        </p:spPr>
      </p:pic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0" y="3722688"/>
            <a:ext cx="222250" cy="63976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600">
              <a:latin typeface="Times New Roman" pitchFamily="18" charset="0"/>
            </a:endParaRPr>
          </a:p>
          <a:p>
            <a:pPr eaLnBrk="0" hangingPunct="0"/>
            <a:endParaRPr lang="en-US" sz="2400">
              <a:latin typeface="Times New Roman" pitchFamily="18" charset="0"/>
            </a:endParaRPr>
          </a:p>
        </p:txBody>
      </p:sp>
      <p:pic>
        <p:nvPicPr>
          <p:cNvPr id="17421" name="Picture 13" descr="00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3200400"/>
            <a:ext cx="952500" cy="952500"/>
          </a:xfrm>
          <a:prstGeom prst="rect">
            <a:avLst/>
          </a:prstGeom>
          <a:noFill/>
        </p:spPr>
      </p:pic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0" y="5314950"/>
            <a:ext cx="222250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7423" name="Picture 15" descr="00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3200400"/>
            <a:ext cx="952500" cy="952500"/>
          </a:xfrm>
          <a:prstGeom prst="rect">
            <a:avLst/>
          </a:prstGeom>
          <a:noFill/>
        </p:spPr>
      </p:pic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6542088"/>
            <a:ext cx="222250" cy="274637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>
              <a:latin typeface="Times New Roman" pitchFamily="18" charset="0"/>
            </a:endParaRPr>
          </a:p>
        </p:txBody>
      </p:sp>
      <p:pic>
        <p:nvPicPr>
          <p:cNvPr id="17425" name="Picture 17" descr="00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3200400"/>
            <a:ext cx="952500" cy="952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MCMP LBM with Surfaces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Like SCMP except each fluid phase can interact with surface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Two surface interaction parameters, one fluid/fluid</a:t>
            </a:r>
          </a:p>
          <a:p>
            <a:r>
              <a:rPr lang="en-US"/>
              <a:t>Young’s Equation:</a:t>
            </a:r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4648200" y="4724400"/>
          <a:ext cx="3733800" cy="149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Equation" r:id="rId3" imgW="1091726" imgH="431613" progId="Equation.3">
                  <p:embed/>
                </p:oleObj>
              </mc:Choice>
              <mc:Fallback>
                <p:oleObj name="Equation" r:id="rId3" imgW="1091726" imgH="431613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24400"/>
                        <a:ext cx="3733800" cy="149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49158" name="Object 6"/>
          <p:cNvGraphicFramePr>
            <a:graphicFrameLocks noChangeAspect="1"/>
          </p:cNvGraphicFramePr>
          <p:nvPr/>
        </p:nvGraphicFramePr>
        <p:xfrm>
          <a:off x="1514475" y="2667000"/>
          <a:ext cx="5962650" cy="992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0" name="Equation" r:id="rId5" imgW="2654280" imgH="444240" progId="Equation.3">
                  <p:embed/>
                </p:oleObj>
              </mc:Choice>
              <mc:Fallback>
                <p:oleObj name="Equation" r:id="rId5" imgW="2654280" imgH="4442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4475" y="2667000"/>
                        <a:ext cx="5962650" cy="992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MCMP SForce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862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200"/>
              <a:t> for( j=0; j&lt;LY; j++)</a:t>
            </a:r>
          </a:p>
          <a:p>
            <a:pPr>
              <a:lnSpc>
                <a:spcPct val="80000"/>
              </a:lnSpc>
            </a:pPr>
            <a:r>
              <a:rPr lang="en-US" sz="1200"/>
              <a:t>  {</a:t>
            </a:r>
          </a:p>
          <a:p>
            <a:pPr>
              <a:lnSpc>
                <a:spcPct val="80000"/>
              </a:lnSpc>
            </a:pPr>
            <a:r>
              <a:rPr lang="en-US" sz="1200"/>
              <a:t>    jp = ( j&lt;LY-1)?( j+1):( 0   );</a:t>
            </a:r>
          </a:p>
          <a:p>
            <a:pPr>
              <a:lnSpc>
                <a:spcPct val="80000"/>
              </a:lnSpc>
            </a:pPr>
            <a:r>
              <a:rPr lang="en-US" sz="1200"/>
              <a:t>    jn = ( j&gt;0   )?( j-1):( LY-1);</a:t>
            </a:r>
          </a:p>
          <a:p>
            <a:pPr>
              <a:lnSpc>
                <a:spcPct val="80000"/>
              </a:lnSpc>
            </a:pPr>
            <a:r>
              <a:rPr lang="en-US" sz="1200"/>
              <a:t>    for( i=0; i&lt;LX; i++)</a:t>
            </a:r>
          </a:p>
          <a:p>
            <a:pPr>
              <a:lnSpc>
                <a:spcPct val="80000"/>
              </a:lnSpc>
            </a:pPr>
            <a:r>
              <a:rPr lang="en-US" sz="1200"/>
              <a:t>    {</a:t>
            </a:r>
          </a:p>
          <a:p>
            <a:pPr>
              <a:lnSpc>
                <a:spcPct val="80000"/>
              </a:lnSpc>
            </a:pPr>
            <a:r>
              <a:rPr lang="en-US" sz="1200"/>
              <a:t>      ip = ( i&lt;LX-1)?( i+1):( 0   );</a:t>
            </a:r>
          </a:p>
          <a:p>
            <a:pPr>
              <a:lnSpc>
                <a:spcPct val="80000"/>
              </a:lnSpc>
            </a:pPr>
            <a:r>
              <a:rPr lang="en-US" sz="1200"/>
              <a:t>      in = ( i&gt;0   )?( i-1):( LX-1);</a:t>
            </a:r>
          </a:p>
          <a:p>
            <a:pPr>
              <a:lnSpc>
                <a:spcPct val="80000"/>
              </a:lnSpc>
            </a:pPr>
            <a:r>
              <a:rPr lang="en-US" sz="1200"/>
              <a:t>      if( !is_solid_node[j][i]) </a:t>
            </a:r>
          </a:p>
          <a:p>
            <a:pPr>
              <a:lnSpc>
                <a:spcPct val="80000"/>
              </a:lnSpc>
            </a:pPr>
            <a:r>
              <a:rPr lang="en-US" sz="1200"/>
              <a:t>      {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sum_x=0.;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sum_y=0.;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if( is_solid_node[j ][ip])  // neighbor 1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</a:t>
            </a:r>
            <a:r>
              <a:rPr lang="pt-BR" sz="1200"/>
              <a:t>{ sum_x = sum_x + WM*ex[1];</a:t>
            </a:r>
          </a:p>
          <a:p>
            <a:pPr>
              <a:lnSpc>
                <a:spcPct val="80000"/>
              </a:lnSpc>
            </a:pPr>
            <a:r>
              <a:rPr lang="pt-BR" sz="1200"/>
              <a:t>          </a:t>
            </a:r>
            <a:r>
              <a:rPr lang="es-ES" sz="1200"/>
              <a:t>sum_y = sum_y + WM*ey[1];}</a:t>
            </a:r>
          </a:p>
          <a:p>
            <a:pPr>
              <a:lnSpc>
                <a:spcPct val="80000"/>
              </a:lnSpc>
            </a:pPr>
            <a:r>
              <a:rPr lang="es-ES" sz="1200"/>
              <a:t>        </a:t>
            </a:r>
            <a:r>
              <a:rPr lang="en-US" sz="1200"/>
              <a:t>if( is_solid_node[jp][i ])  // neighbor 2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</a:t>
            </a:r>
            <a:r>
              <a:rPr lang="pt-BR" sz="1200"/>
              <a:t>{ sum_x = sum_x + WM*ex[2];</a:t>
            </a:r>
          </a:p>
          <a:p>
            <a:pPr>
              <a:lnSpc>
                <a:spcPct val="80000"/>
              </a:lnSpc>
            </a:pPr>
            <a:r>
              <a:rPr lang="pt-BR" sz="1200"/>
              <a:t>          </a:t>
            </a:r>
            <a:r>
              <a:rPr lang="es-ES" sz="1200"/>
              <a:t>sum_y = sum_y + WM*ey[2];}</a:t>
            </a:r>
          </a:p>
          <a:p>
            <a:pPr>
              <a:lnSpc>
                <a:spcPct val="80000"/>
              </a:lnSpc>
            </a:pPr>
            <a:r>
              <a:rPr lang="es-ES" sz="1200"/>
              <a:t>        </a:t>
            </a:r>
            <a:r>
              <a:rPr lang="en-US" sz="1200"/>
              <a:t>if( is_solid_node[j ][in])  // neighbor 3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</a:t>
            </a:r>
            <a:r>
              <a:rPr lang="pt-BR" sz="1200"/>
              <a:t>{ sum_x = sum_x + WM*ex[3];</a:t>
            </a:r>
          </a:p>
          <a:p>
            <a:pPr>
              <a:lnSpc>
                <a:spcPct val="80000"/>
              </a:lnSpc>
            </a:pPr>
            <a:r>
              <a:rPr lang="pt-BR" sz="1200"/>
              <a:t>          </a:t>
            </a:r>
            <a:r>
              <a:rPr lang="es-ES" sz="1200"/>
              <a:t>sum_y = sum_y + WM*ey[3];}</a:t>
            </a:r>
          </a:p>
          <a:p>
            <a:pPr>
              <a:lnSpc>
                <a:spcPct val="80000"/>
              </a:lnSpc>
            </a:pPr>
            <a:r>
              <a:rPr lang="es-ES" sz="1200"/>
              <a:t>        </a:t>
            </a:r>
            <a:r>
              <a:rPr lang="en-US" sz="1200"/>
              <a:t>if( is_solid_node[jn][i ])  // neighbor 4</a:t>
            </a:r>
          </a:p>
          <a:p>
            <a:pPr>
              <a:lnSpc>
                <a:spcPct val="80000"/>
              </a:lnSpc>
            </a:pPr>
            <a:r>
              <a:rPr lang="en-US" sz="1200"/>
              <a:t>        </a:t>
            </a:r>
            <a:r>
              <a:rPr lang="pt-BR" sz="1200"/>
              <a:t>{ sum_x = sum_x + WM*ex[4];</a:t>
            </a:r>
          </a:p>
          <a:p>
            <a:pPr>
              <a:lnSpc>
                <a:spcPct val="80000"/>
              </a:lnSpc>
            </a:pPr>
            <a:r>
              <a:rPr lang="pt-BR" sz="1200"/>
              <a:t>          </a:t>
            </a:r>
            <a:r>
              <a:rPr lang="es-ES" sz="1200"/>
              <a:t>sum_y = sum_y + WM*ey[4];}</a:t>
            </a:r>
          </a:p>
          <a:p>
            <a:pPr>
              <a:lnSpc>
                <a:spcPct val="80000"/>
              </a:lnSpc>
            </a:pPr>
            <a:r>
              <a:rPr lang="es-ES" sz="1200"/>
              <a:t>        </a:t>
            </a:r>
            <a:endParaRPr lang="en-US" sz="1200"/>
          </a:p>
        </p:txBody>
      </p:sp>
      <p:sp>
        <p:nvSpPr>
          <p:cNvPr id="151556" name="Rectangle 4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58" name="Rectangle 6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1560" name="Rectangle 8"/>
          <p:cNvSpPr>
            <a:spLocks noChangeArrowheads="1"/>
          </p:cNvSpPr>
          <p:nvPr/>
        </p:nvSpPr>
        <p:spPr bwMode="auto">
          <a:xfrm>
            <a:off x="4114800" y="1676400"/>
            <a:ext cx="487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if( is_solid_node[jp][ip])  // neighbor 5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</a:t>
            </a:r>
            <a:r>
              <a:rPr lang="pt-BR" sz="1200"/>
              <a:t>{ sum_x = sum_x + WD*ex[5];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200"/>
              <a:t>          </a:t>
            </a:r>
            <a:r>
              <a:rPr lang="es-ES" sz="1200"/>
              <a:t>sum_y = sum_y + WD*ey[5];}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200"/>
              <a:t>        </a:t>
            </a:r>
            <a:r>
              <a:rPr lang="en-US" sz="1200"/>
              <a:t>if( is_solid_node[jp][in])  // neighbor 6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</a:t>
            </a:r>
            <a:r>
              <a:rPr lang="pt-BR" sz="1200"/>
              <a:t>{ sum_x = sum_x + WD*ex[6];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200"/>
              <a:t>          </a:t>
            </a:r>
            <a:r>
              <a:rPr lang="es-ES" sz="1200"/>
              <a:t>sum_y = sum_y + WD*ey[6];}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200"/>
              <a:t>        </a:t>
            </a:r>
            <a:r>
              <a:rPr lang="en-US" sz="1200"/>
              <a:t>if( is_solid_node[jn][in])  // neighbor 7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</a:t>
            </a:r>
            <a:r>
              <a:rPr lang="pt-BR" sz="1200"/>
              <a:t>{ sum_x = sum_x + WD*ex[7];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200"/>
              <a:t>          </a:t>
            </a:r>
            <a:r>
              <a:rPr lang="es-ES" sz="1200"/>
              <a:t>sum_y = sum_y + WD*ey[7];}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200"/>
              <a:t>        </a:t>
            </a:r>
            <a:r>
              <a:rPr lang="en-US" sz="1200"/>
              <a:t>if( is_solid_node[jn][ip])  // neighbor 8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</a:t>
            </a:r>
            <a:r>
              <a:rPr lang="pt-BR" sz="1200"/>
              <a:t>{ sum_x = sum_x + WD*ex[8];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pt-BR" sz="1200"/>
              <a:t>          </a:t>
            </a:r>
            <a:r>
              <a:rPr lang="es-ES" sz="1200"/>
              <a:t>sum_y = sum_y + WD*ey[8];}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s-ES" sz="1200"/>
              <a:t>        </a:t>
            </a:r>
            <a:r>
              <a:rPr lang="en-US" sz="1200"/>
              <a:t>for( subs=0; subs&lt;NUM_FLUID_COMPONENTS; subs++)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{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  sforce_x[subs][j][i] = -Gads[subs]*sum_x;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  sforce_y[subs][j][i] = -Gads[subs]*sum_y;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  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  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  }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/>
              <a:t>  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MCMP surface forces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5943600" cy="403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i="1"/>
              <a:t>A</a:t>
            </a:r>
            <a:r>
              <a:rPr lang="en-US"/>
              <a:t> surrounded by itself:</a:t>
            </a:r>
          </a:p>
          <a:p>
            <a:pPr lvl="1">
              <a:lnSpc>
                <a:spcPct val="90000"/>
              </a:lnSpc>
            </a:pPr>
            <a:r>
              <a:rPr lang="en-US" b="1" i="1"/>
              <a:t>F</a:t>
            </a:r>
            <a:r>
              <a:rPr lang="en-US" i="1" baseline="-25000"/>
              <a:t>A</a:t>
            </a:r>
            <a:r>
              <a:rPr lang="en-US" i="1"/>
              <a:t> = G</a:t>
            </a:r>
            <a:r>
              <a:rPr lang="en-US"/>
              <a:t> </a:t>
            </a:r>
            <a:r>
              <a:rPr lang="en-US" i="1">
                <a:latin typeface="Symbol" pitchFamily="18" charset="2"/>
              </a:rPr>
              <a:t>r</a:t>
            </a:r>
            <a:r>
              <a:rPr lang="en-US" i="1" baseline="-25000"/>
              <a:t>A</a:t>
            </a:r>
            <a:r>
              <a:rPr lang="en-US" i="1">
                <a:latin typeface="Symbol" pitchFamily="18" charset="2"/>
              </a:rPr>
              <a:t>r</a:t>
            </a:r>
            <a:r>
              <a:rPr lang="en-US" i="1" baseline="-25000"/>
              <a:t>B</a:t>
            </a:r>
          </a:p>
          <a:p>
            <a:pPr>
              <a:lnSpc>
                <a:spcPct val="90000"/>
              </a:lnSpc>
            </a:pPr>
            <a:r>
              <a:rPr lang="en-US" i="1"/>
              <a:t>A</a:t>
            </a:r>
            <a:r>
              <a:rPr lang="en-US"/>
              <a:t> surrounded by solid:</a:t>
            </a:r>
          </a:p>
          <a:p>
            <a:pPr lvl="1">
              <a:lnSpc>
                <a:spcPct val="90000"/>
              </a:lnSpc>
            </a:pPr>
            <a:r>
              <a:rPr lang="en-US" b="1" i="1"/>
              <a:t>F</a:t>
            </a:r>
            <a:r>
              <a:rPr lang="en-US" i="1" baseline="-25000"/>
              <a:t>ads</a:t>
            </a:r>
            <a:r>
              <a:rPr lang="en-US" i="1" baseline="30000"/>
              <a:t>A</a:t>
            </a:r>
            <a:r>
              <a:rPr lang="en-US" i="1"/>
              <a:t> = G</a:t>
            </a:r>
            <a:r>
              <a:rPr lang="en-US" i="1" baseline="-25000"/>
              <a:t>ads</a:t>
            </a:r>
            <a:r>
              <a:rPr lang="en-US" i="1" baseline="30000"/>
              <a:t>A</a:t>
            </a:r>
            <a:r>
              <a:rPr lang="en-US" i="1">
                <a:latin typeface="Symbol" pitchFamily="18" charset="2"/>
              </a:rPr>
              <a:t>r</a:t>
            </a:r>
            <a:r>
              <a:rPr lang="en-US" i="1" baseline="-25000"/>
              <a:t>A</a:t>
            </a:r>
          </a:p>
          <a:p>
            <a:pPr>
              <a:lnSpc>
                <a:spcPct val="90000"/>
              </a:lnSpc>
            </a:pPr>
            <a:r>
              <a:rPr lang="en-US" b="1" i="1"/>
              <a:t>F</a:t>
            </a:r>
            <a:r>
              <a:rPr lang="en-US" i="1" baseline="-25000"/>
              <a:t>ads</a:t>
            </a:r>
            <a:r>
              <a:rPr lang="en-US" i="1" baseline="30000"/>
              <a:t>A </a:t>
            </a:r>
            <a:r>
              <a:rPr lang="en-US" i="1"/>
              <a:t>=</a:t>
            </a:r>
            <a:r>
              <a:rPr lang="en-US" i="1" baseline="30000"/>
              <a:t> </a:t>
            </a:r>
            <a:r>
              <a:rPr lang="en-US" b="1" i="1"/>
              <a:t>F</a:t>
            </a:r>
            <a:r>
              <a:rPr lang="en-US" i="1" baseline="-25000"/>
              <a:t>A</a:t>
            </a:r>
            <a:r>
              <a:rPr lang="en-US" i="1"/>
              <a:t> </a:t>
            </a:r>
            <a:r>
              <a:rPr lang="en-US"/>
              <a:t>leads to:</a:t>
            </a:r>
          </a:p>
          <a:p>
            <a:pPr>
              <a:lnSpc>
                <a:spcPct val="90000"/>
              </a:lnSpc>
            </a:pPr>
            <a:r>
              <a:rPr lang="en-US"/>
              <a:t>Since complimentary density is low, G</a:t>
            </a:r>
            <a:r>
              <a:rPr lang="en-US" baseline="-25000"/>
              <a:t>ads</a:t>
            </a:r>
            <a:r>
              <a:rPr lang="en-US"/>
              <a:t> should be small relative to G</a:t>
            </a:r>
          </a:p>
          <a:p>
            <a:pPr>
              <a:lnSpc>
                <a:spcPct val="90000"/>
              </a:lnSpc>
            </a:pPr>
            <a:endParaRPr lang="en-US" baseline="-25000"/>
          </a:p>
          <a:p>
            <a:pPr>
              <a:lnSpc>
                <a:spcPct val="90000"/>
              </a:lnSpc>
            </a:pPr>
            <a:endParaRPr lang="en-US" i="1" baseline="-25000"/>
          </a:p>
        </p:txBody>
      </p:sp>
      <p:graphicFrame>
        <p:nvGraphicFramePr>
          <p:cNvPr id="152580" name="Object 4"/>
          <p:cNvGraphicFramePr>
            <a:graphicFrameLocks noChangeAspect="1"/>
          </p:cNvGraphicFramePr>
          <p:nvPr/>
        </p:nvGraphicFramePr>
        <p:xfrm>
          <a:off x="609600" y="1219200"/>
          <a:ext cx="7924800" cy="1349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4" name="Equation" r:id="rId3" imgW="2590800" imgH="444500" progId="Equation.3">
                  <p:embed/>
                </p:oleObj>
              </mc:Choice>
              <mc:Fallback>
                <p:oleObj name="Equation" r:id="rId3" imgW="2590800" imgH="4445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7924800" cy="1349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2581" name="Object 5"/>
          <p:cNvGraphicFramePr>
            <a:graphicFrameLocks noChangeAspect="1"/>
          </p:cNvGraphicFramePr>
          <p:nvPr/>
        </p:nvGraphicFramePr>
        <p:xfrm>
          <a:off x="6629400" y="4114800"/>
          <a:ext cx="2057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5" name="Equation" r:id="rId5" imgW="723586" imgH="241195" progId="Equation.3">
                  <p:embed/>
                </p:oleObj>
              </mc:Choice>
              <mc:Fallback>
                <p:oleObj name="Equation" r:id="rId5" imgW="723586" imgH="241195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114800"/>
                        <a:ext cx="20574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2583" name="Object 7"/>
          <p:cNvGraphicFramePr>
            <a:graphicFrameLocks noChangeAspect="1"/>
          </p:cNvGraphicFramePr>
          <p:nvPr/>
        </p:nvGraphicFramePr>
        <p:xfrm>
          <a:off x="6629400" y="4876800"/>
          <a:ext cx="205740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6" name="Equation" r:id="rId7" imgW="723586" imgH="241195" progId="Equation.3">
                  <p:embed/>
                </p:oleObj>
              </mc:Choice>
              <mc:Fallback>
                <p:oleObj name="Equation" r:id="rId7" imgW="723586" imgH="241195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76800"/>
                        <a:ext cx="205740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90-degree contact angle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676400" y="4159250"/>
            <a:ext cx="632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Multicomponent fluids interacting with a surface when </a:t>
            </a:r>
            <a:r>
              <a:rPr lang="en-US" i="1"/>
              <a:t>G = </a:t>
            </a:r>
            <a:r>
              <a:rPr lang="en-US"/>
              <a:t>0.1</a:t>
            </a:r>
            <a:r>
              <a:rPr lang="en-US" i="1"/>
              <a:t> </a:t>
            </a:r>
            <a:r>
              <a:rPr lang="en-US"/>
              <a:t>and </a:t>
            </a:r>
            <a:r>
              <a:rPr lang="en-US" i="1"/>
              <a:t>G</a:t>
            </a:r>
            <a:r>
              <a:rPr lang="en-US" i="1" baseline="-25000"/>
              <a:t>ads</a:t>
            </a:r>
            <a:r>
              <a:rPr lang="en-US" i="1" baseline="30000"/>
              <a:t>1</a:t>
            </a:r>
            <a:r>
              <a:rPr lang="en-US"/>
              <a:t> = </a:t>
            </a:r>
            <a:r>
              <a:rPr lang="en-US" i="1"/>
              <a:t>G</a:t>
            </a:r>
            <a:r>
              <a:rPr lang="en-US" i="1" baseline="-25000"/>
              <a:t>ads</a:t>
            </a:r>
            <a:r>
              <a:rPr lang="en-US" i="1" baseline="30000"/>
              <a:t>2</a:t>
            </a:r>
            <a:r>
              <a:rPr lang="en-US" i="1"/>
              <a:t> =</a:t>
            </a:r>
            <a:r>
              <a:rPr lang="en-US"/>
              <a:t> -0.01. </a:t>
            </a:r>
          </a:p>
        </p:txBody>
      </p:sp>
      <p:pic>
        <p:nvPicPr>
          <p:cNvPr id="45063" name="Picture 7" descr="rho100x100_frame0006_subs00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78729"/>
          <a:stretch>
            <a:fillRect/>
          </a:stretch>
        </p:blipFill>
        <p:spPr bwMode="auto">
          <a:xfrm>
            <a:off x="1066800" y="2266950"/>
            <a:ext cx="70866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0" y="33067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4628" name="Object 4"/>
          <p:cNvGraphicFramePr>
            <a:graphicFrameLocks noChangeAspect="1"/>
          </p:cNvGraphicFramePr>
          <p:nvPr/>
        </p:nvGraphicFramePr>
        <p:xfrm>
          <a:off x="1600200" y="4343400"/>
          <a:ext cx="57150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1" name="Equation" r:id="rId3" imgW="1752600" imgH="241300" progId="Equation.3">
                  <p:embed/>
                </p:oleObj>
              </mc:Choice>
              <mc:Fallback>
                <p:oleObj name="Equation" r:id="rId3" imgW="1752600" imgH="241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4343400"/>
                        <a:ext cx="5715000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2819400" y="2514600"/>
          <a:ext cx="3733800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2" name="Equation" r:id="rId5" imgW="1091726" imgH="431613" progId="Equation.3">
                  <p:embed/>
                </p:oleObj>
              </mc:Choice>
              <mc:Fallback>
                <p:oleObj name="Equation" r:id="rId5" imgW="1091726" imgH="431613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514600"/>
                        <a:ext cx="3733800" cy="1492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b="1"/>
              <a:t>Measuring Surface Tension</a:t>
            </a:r>
          </a:p>
        </p:txBody>
      </p:sp>
      <p:sp>
        <p:nvSpPr>
          <p:cNvPr id="157699" name="Rectangle 3"/>
          <p:cNvSpPr>
            <a:spLocks noChangeArrowheads="1"/>
          </p:cNvSpPr>
          <p:nvPr/>
        </p:nvSpPr>
        <p:spPr bwMode="auto">
          <a:xfrm>
            <a:off x="0" y="20050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609600" y="1219200"/>
          <a:ext cx="7696200" cy="527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595" name="Worksheet" r:id="rId3" imgW="8671394" imgH="5928360" progId="Excel.Sheet.8">
                  <p:embed/>
                </p:oleObj>
              </mc:Choice>
              <mc:Fallback>
                <p:oleObj name="Worksheet" r:id="rId3" imgW="8671394" imgH="592836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19200"/>
                        <a:ext cx="7696200" cy="527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45</a:t>
            </a:r>
            <a:r>
              <a:rPr lang="en-US">
                <a:cs typeface="Arial" pitchFamily="34" charset="0"/>
              </a:rPr>
              <a:t>° Contact Angle</a:t>
            </a:r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828800" y="5256213"/>
            <a:ext cx="52578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 Multicomponent fluids interacting with a surface when </a:t>
            </a:r>
            <a:r>
              <a:rPr lang="en-US" i="1"/>
              <a:t>G = </a:t>
            </a:r>
            <a:r>
              <a:rPr lang="en-US"/>
              <a:t>0.1</a:t>
            </a:r>
            <a:r>
              <a:rPr lang="en-US" i="1"/>
              <a:t>, G</a:t>
            </a:r>
            <a:r>
              <a:rPr lang="en-US" i="1" baseline="-25000"/>
              <a:t>ads</a:t>
            </a:r>
            <a:r>
              <a:rPr lang="en-US" i="1" baseline="30000"/>
              <a:t>1</a:t>
            </a:r>
            <a:r>
              <a:rPr lang="en-US"/>
              <a:t> = -0.02, and </a:t>
            </a:r>
            <a:r>
              <a:rPr lang="en-US" i="1"/>
              <a:t>G</a:t>
            </a:r>
            <a:r>
              <a:rPr lang="en-US" i="1" baseline="-25000"/>
              <a:t>ads</a:t>
            </a:r>
            <a:r>
              <a:rPr lang="en-US" i="1" baseline="30000"/>
              <a:t>2</a:t>
            </a:r>
            <a:r>
              <a:rPr lang="en-US" i="1"/>
              <a:t> = </a:t>
            </a:r>
            <a:r>
              <a:rPr lang="en-US"/>
              <a:t>0.0507. </a:t>
            </a:r>
          </a:p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2879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6087" name="Picture 7" descr="rho1000x200_frame0038_subs00_book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5760" t="12000" r="5760"/>
          <a:stretch>
            <a:fillRect/>
          </a:stretch>
        </p:blipFill>
        <p:spPr bwMode="auto">
          <a:xfrm>
            <a:off x="304800" y="3198813"/>
            <a:ext cx="8458200" cy="1685925"/>
          </a:xfrm>
          <a:prstGeom prst="rect">
            <a:avLst/>
          </a:prstGeom>
          <a:noFill/>
        </p:spPr>
      </p:pic>
      <p:graphicFrame>
        <p:nvGraphicFramePr>
          <p:cNvPr id="46090" name="Object 10"/>
          <p:cNvGraphicFramePr>
            <a:graphicFrameLocks noChangeAspect="1"/>
          </p:cNvGraphicFramePr>
          <p:nvPr/>
        </p:nvGraphicFramePr>
        <p:xfrm>
          <a:off x="1828800" y="1447800"/>
          <a:ext cx="5715000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2" name="Equation" r:id="rId4" imgW="1752600" imgH="241300" progId="Equation.3">
                  <p:embed/>
                </p:oleObj>
              </mc:Choice>
              <mc:Fallback>
                <p:oleObj name="Equation" r:id="rId4" imgW="1752600" imgH="2413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447800"/>
                        <a:ext cx="5715000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91" name="Object 11"/>
          <p:cNvGraphicFramePr>
            <a:graphicFrameLocks noChangeAspect="1"/>
          </p:cNvGraphicFramePr>
          <p:nvPr/>
        </p:nvGraphicFramePr>
        <p:xfrm>
          <a:off x="2159000" y="2251075"/>
          <a:ext cx="5053013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3" name="Equation" r:id="rId6" imgW="1549080" imgH="241200" progId="Equation.3">
                  <p:embed/>
                </p:oleObj>
              </mc:Choice>
              <mc:Fallback>
                <p:oleObj name="Equation" r:id="rId6" imgW="1549080" imgH="241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000" y="2251075"/>
                        <a:ext cx="5053013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2" name="Text Box 12"/>
          <p:cNvSpPr txBox="1">
            <a:spLocks noChangeArrowheads="1"/>
          </p:cNvSpPr>
          <p:nvPr/>
        </p:nvSpPr>
        <p:spPr bwMode="auto">
          <a:xfrm>
            <a:off x="6477000" y="3808413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Wetting fluid must have lowest G</a:t>
            </a:r>
            <a:r>
              <a:rPr lang="en-US" baseline="-25000"/>
              <a:t>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191000" cy="1630362"/>
          </a:xfrm>
        </p:spPr>
        <p:txBody>
          <a:bodyPr/>
          <a:lstStyle/>
          <a:p>
            <a:r>
              <a:rPr lang="en-US" sz="4000"/>
              <a:t>2 Phase Flow Analytical Solution</a:t>
            </a:r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0" y="2778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6676" name="Object 4"/>
          <p:cNvGraphicFramePr>
            <a:graphicFrameLocks noChangeAspect="1"/>
          </p:cNvGraphicFramePr>
          <p:nvPr/>
        </p:nvGraphicFramePr>
        <p:xfrm>
          <a:off x="1447800" y="2544763"/>
          <a:ext cx="5867400" cy="164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9" name="Equation" r:id="rId3" imgW="4889500" imgH="1308100" progId="Equation.3">
                  <p:embed/>
                </p:oleObj>
              </mc:Choice>
              <mc:Fallback>
                <p:oleObj name="Equation" r:id="rId3" imgW="4889500" imgH="13081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544763"/>
                        <a:ext cx="5867400" cy="1646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6679" name="Rectangle 7"/>
          <p:cNvSpPr>
            <a:spLocks noChangeArrowheads="1"/>
          </p:cNvSpPr>
          <p:nvPr/>
        </p:nvSpPr>
        <p:spPr bwMode="auto">
          <a:xfrm>
            <a:off x="0" y="2781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6678" name="Object 6"/>
          <p:cNvGraphicFramePr>
            <a:graphicFrameLocks noChangeAspect="1"/>
          </p:cNvGraphicFramePr>
          <p:nvPr/>
        </p:nvGraphicFramePr>
        <p:xfrm>
          <a:off x="1524000" y="4800600"/>
          <a:ext cx="5867400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80" name="Equation" r:id="rId5" imgW="4686300" imgH="1295400" progId="Equation.3">
                  <p:embed/>
                </p:oleObj>
              </mc:Choice>
              <mc:Fallback>
                <p:oleObj name="Equation" r:id="rId5" imgW="4686300" imgH="12954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4800600"/>
                        <a:ext cx="5867400" cy="1622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6682" name="Group 10"/>
          <p:cNvGrpSpPr>
            <a:grpSpLocks/>
          </p:cNvGrpSpPr>
          <p:nvPr/>
        </p:nvGrpSpPr>
        <p:grpSpPr bwMode="auto">
          <a:xfrm>
            <a:off x="5029200" y="304800"/>
            <a:ext cx="3543300" cy="1543050"/>
            <a:chOff x="2176" y="10900"/>
            <a:chExt cx="5580" cy="2430"/>
          </a:xfrm>
        </p:grpSpPr>
        <p:grpSp>
          <p:nvGrpSpPr>
            <p:cNvPr id="156683" name="Group 11"/>
            <p:cNvGrpSpPr>
              <a:grpSpLocks/>
            </p:cNvGrpSpPr>
            <p:nvPr/>
          </p:nvGrpSpPr>
          <p:grpSpPr bwMode="auto">
            <a:xfrm>
              <a:off x="2176" y="10900"/>
              <a:ext cx="5580" cy="2430"/>
              <a:chOff x="2176" y="10900"/>
              <a:chExt cx="5580" cy="2430"/>
            </a:xfrm>
          </p:grpSpPr>
          <p:sp>
            <p:nvSpPr>
              <p:cNvPr id="156684" name="Line 12"/>
              <p:cNvSpPr>
                <a:spLocks noChangeShapeType="1"/>
              </p:cNvSpPr>
              <p:nvPr/>
            </p:nvSpPr>
            <p:spPr bwMode="auto">
              <a:xfrm flipH="1">
                <a:off x="4381" y="11530"/>
                <a:ext cx="67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5" name="Line 13"/>
              <p:cNvSpPr>
                <a:spLocks noChangeShapeType="1"/>
              </p:cNvSpPr>
              <p:nvPr/>
            </p:nvSpPr>
            <p:spPr bwMode="auto">
              <a:xfrm flipH="1">
                <a:off x="4651" y="12205"/>
                <a:ext cx="67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6" name="Line 14"/>
              <p:cNvSpPr>
                <a:spLocks noChangeShapeType="1"/>
              </p:cNvSpPr>
              <p:nvPr/>
            </p:nvSpPr>
            <p:spPr bwMode="auto">
              <a:xfrm flipH="1">
                <a:off x="6136" y="11260"/>
                <a:ext cx="67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7" name="Line 15"/>
              <p:cNvSpPr>
                <a:spLocks noChangeShapeType="1"/>
              </p:cNvSpPr>
              <p:nvPr/>
            </p:nvSpPr>
            <p:spPr bwMode="auto">
              <a:xfrm flipH="1">
                <a:off x="6136" y="11935"/>
                <a:ext cx="67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8" name="Line 16"/>
              <p:cNvSpPr>
                <a:spLocks noChangeShapeType="1"/>
              </p:cNvSpPr>
              <p:nvPr/>
            </p:nvSpPr>
            <p:spPr bwMode="auto">
              <a:xfrm>
                <a:off x="5596" y="12520"/>
                <a:ext cx="1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689" name="Text Box 17"/>
              <p:cNvSpPr txBox="1">
                <a:spLocks noChangeArrowheads="1"/>
              </p:cNvSpPr>
              <p:nvPr/>
            </p:nvSpPr>
            <p:spPr bwMode="auto">
              <a:xfrm>
                <a:off x="5461" y="12925"/>
                <a:ext cx="405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g</a:t>
                </a:r>
                <a:endParaRPr lang="en-US"/>
              </a:p>
            </p:txBody>
          </p:sp>
          <p:sp>
            <p:nvSpPr>
              <p:cNvPr id="156690" name="Text Box 18"/>
              <p:cNvSpPr txBox="1">
                <a:spLocks noChangeArrowheads="1"/>
              </p:cNvSpPr>
              <p:nvPr/>
            </p:nvSpPr>
            <p:spPr bwMode="auto">
              <a:xfrm>
                <a:off x="6811" y="11575"/>
                <a:ext cx="945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q</a:t>
                </a:r>
                <a:r>
                  <a:rPr lang="en-US" sz="1200" baseline="-25000"/>
                  <a:t>2</a:t>
                </a:r>
                <a:endParaRPr lang="en-US"/>
              </a:p>
            </p:txBody>
          </p:sp>
          <p:sp>
            <p:nvSpPr>
              <p:cNvPr id="156691" name="Text Box 19"/>
              <p:cNvSpPr txBox="1">
                <a:spLocks noChangeArrowheads="1"/>
              </p:cNvSpPr>
              <p:nvPr/>
            </p:nvSpPr>
            <p:spPr bwMode="auto">
              <a:xfrm>
                <a:off x="6811" y="10900"/>
                <a:ext cx="765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q</a:t>
                </a:r>
                <a:r>
                  <a:rPr lang="en-US" sz="1200" baseline="-25000"/>
                  <a:t>1</a:t>
                </a:r>
                <a:endParaRPr lang="en-US"/>
              </a:p>
            </p:txBody>
          </p:sp>
          <p:grpSp>
            <p:nvGrpSpPr>
              <p:cNvPr id="156692" name="Group 20"/>
              <p:cNvGrpSpPr>
                <a:grpSpLocks/>
              </p:cNvGrpSpPr>
              <p:nvPr/>
            </p:nvGrpSpPr>
            <p:grpSpPr bwMode="auto">
              <a:xfrm>
                <a:off x="3976" y="11170"/>
                <a:ext cx="2160" cy="1350"/>
                <a:chOff x="3976" y="11170"/>
                <a:chExt cx="2160" cy="1350"/>
              </a:xfrm>
            </p:grpSpPr>
            <p:sp>
              <p:nvSpPr>
                <p:cNvPr id="15669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056" y="11170"/>
                  <a:ext cx="720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200"/>
                    <a:t>u</a:t>
                  </a:r>
                  <a:r>
                    <a:rPr lang="en-US" sz="1200" baseline="-25000"/>
                    <a:t>2</a:t>
                  </a:r>
                  <a:endParaRPr lang="en-US"/>
                </a:p>
              </p:txBody>
            </p:sp>
            <p:sp>
              <p:nvSpPr>
                <p:cNvPr id="156694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5326" y="11845"/>
                  <a:ext cx="810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200"/>
                    <a:t>u</a:t>
                  </a:r>
                  <a:r>
                    <a:rPr lang="en-US" sz="1200" baseline="-25000"/>
                    <a:t>1</a:t>
                  </a:r>
                  <a:endParaRPr lang="en-US"/>
                </a:p>
              </p:txBody>
            </p:sp>
            <p:sp>
              <p:nvSpPr>
                <p:cNvPr id="156695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976" y="12115"/>
                  <a:ext cx="405" cy="4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 sz="1200"/>
                    <a:t>h</a:t>
                  </a:r>
                  <a:endParaRPr lang="en-US"/>
                </a:p>
              </p:txBody>
            </p:sp>
          </p:grpSp>
          <p:sp>
            <p:nvSpPr>
              <p:cNvPr id="156696" name="Text Box 24"/>
              <p:cNvSpPr txBox="1">
                <a:spLocks noChangeArrowheads="1"/>
              </p:cNvSpPr>
              <p:nvPr/>
            </p:nvSpPr>
            <p:spPr bwMode="auto">
              <a:xfrm>
                <a:off x="2761" y="11196"/>
                <a:ext cx="675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/>
                  <a:t>H-h</a:t>
                </a:r>
                <a:endParaRPr lang="en-US"/>
              </a:p>
            </p:txBody>
          </p:sp>
          <p:grpSp>
            <p:nvGrpSpPr>
              <p:cNvPr id="156697" name="Group 25"/>
              <p:cNvGrpSpPr>
                <a:grpSpLocks/>
              </p:cNvGrpSpPr>
              <p:nvPr/>
            </p:nvGrpSpPr>
            <p:grpSpPr bwMode="auto">
              <a:xfrm>
                <a:off x="2176" y="10990"/>
                <a:ext cx="4500" cy="2295"/>
                <a:chOff x="2176" y="10990"/>
                <a:chExt cx="4500" cy="2295"/>
              </a:xfrm>
            </p:grpSpPr>
            <p:sp>
              <p:nvSpPr>
                <p:cNvPr id="156698" name="Arc 26"/>
                <p:cNvSpPr>
                  <a:spLocks/>
                </p:cNvSpPr>
                <p:nvPr/>
              </p:nvSpPr>
              <p:spPr bwMode="auto">
                <a:xfrm>
                  <a:off x="4336" y="12670"/>
                  <a:ext cx="158" cy="225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56699" name="Group 27"/>
                <p:cNvGrpSpPr>
                  <a:grpSpLocks/>
                </p:cNvGrpSpPr>
                <p:nvPr/>
              </p:nvGrpSpPr>
              <p:grpSpPr bwMode="auto">
                <a:xfrm>
                  <a:off x="2176" y="10990"/>
                  <a:ext cx="4500" cy="2295"/>
                  <a:chOff x="2176" y="10990"/>
                  <a:chExt cx="4500" cy="2295"/>
                </a:xfrm>
              </p:grpSpPr>
              <p:grpSp>
                <p:nvGrpSpPr>
                  <p:cNvPr id="156700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896" y="10990"/>
                    <a:ext cx="3780" cy="1890"/>
                    <a:chOff x="3256" y="10348"/>
                    <a:chExt cx="5040" cy="2520"/>
                  </a:xfrm>
                </p:grpSpPr>
                <p:sp>
                  <p:nvSpPr>
                    <p:cNvPr id="156701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256" y="11248"/>
                      <a:ext cx="18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6702" name="Line 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36" y="10348"/>
                      <a:ext cx="180" cy="9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56703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256" y="10348"/>
                      <a:ext cx="5040" cy="2520"/>
                      <a:chOff x="3256" y="10348"/>
                      <a:chExt cx="5040" cy="2520"/>
                    </a:xfrm>
                  </p:grpSpPr>
                  <p:sp>
                    <p:nvSpPr>
                      <p:cNvPr id="156704" name="Line 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16" y="12868"/>
                        <a:ext cx="468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705" name="Line 3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616" y="11968"/>
                        <a:ext cx="468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706" name="Line 3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436" y="11248"/>
                        <a:ext cx="468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6707" name="Line 3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256" y="10348"/>
                        <a:ext cx="4680" cy="90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156708" name="AutoShape 3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5056" y="11833"/>
                        <a:ext cx="180" cy="720"/>
                      </a:xfrm>
                      <a:prstGeom prst="straightConnector1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triangle" w="med" len="med"/>
                        <a:tailEnd type="triangle" w="med" len="med"/>
                      </a:ln>
                    </p:spPr>
                  </p:cxnSp>
                </p:grpSp>
              </p:grpSp>
              <p:sp>
                <p:nvSpPr>
                  <p:cNvPr id="156709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56" y="12160"/>
                    <a:ext cx="405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Y</a:t>
                    </a:r>
                    <a:endParaRPr lang="en-US"/>
                  </a:p>
                </p:txBody>
              </p:sp>
              <p:sp>
                <p:nvSpPr>
                  <p:cNvPr id="156710" name="Text 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76" y="12880"/>
                    <a:ext cx="405" cy="40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 sz="1200"/>
                      <a:t>Z</a:t>
                    </a:r>
                    <a:endParaRPr lang="en-US"/>
                  </a:p>
                </p:txBody>
              </p:sp>
            </p:grpSp>
          </p:grpSp>
          <p:sp>
            <p:nvSpPr>
              <p:cNvPr id="156711" name="Text Box 39"/>
              <p:cNvSpPr txBox="1">
                <a:spLocks noChangeArrowheads="1"/>
              </p:cNvSpPr>
              <p:nvPr/>
            </p:nvSpPr>
            <p:spPr bwMode="auto">
              <a:xfrm>
                <a:off x="4396" y="12520"/>
                <a:ext cx="945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 sz="1200">
                    <a:latin typeface="Symbol" pitchFamily="18" charset="2"/>
                  </a:rPr>
                  <a:t>b</a:t>
                </a:r>
                <a:endParaRPr lang="en-US"/>
              </a:p>
            </p:txBody>
          </p:sp>
        </p:grpSp>
        <p:grpSp>
          <p:nvGrpSpPr>
            <p:cNvPr id="156712" name="Group 40"/>
            <p:cNvGrpSpPr>
              <a:grpSpLocks/>
            </p:cNvGrpSpPr>
            <p:nvPr/>
          </p:nvGrpSpPr>
          <p:grpSpPr bwMode="auto">
            <a:xfrm>
              <a:off x="2540" y="12427"/>
              <a:ext cx="405" cy="675"/>
              <a:chOff x="2540" y="6075"/>
              <a:chExt cx="405" cy="675"/>
            </a:xfrm>
          </p:grpSpPr>
          <p:sp>
            <p:nvSpPr>
              <p:cNvPr id="156713" name="Line 41"/>
              <p:cNvSpPr>
                <a:spLocks noChangeShapeType="1"/>
              </p:cNvSpPr>
              <p:nvPr/>
            </p:nvSpPr>
            <p:spPr bwMode="auto">
              <a:xfrm flipH="1">
                <a:off x="2540" y="6615"/>
                <a:ext cx="405" cy="13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14" name="Line 42"/>
              <p:cNvSpPr>
                <a:spLocks noChangeShapeType="1"/>
              </p:cNvSpPr>
              <p:nvPr/>
            </p:nvSpPr>
            <p:spPr bwMode="auto">
              <a:xfrm flipH="1" flipV="1">
                <a:off x="2810" y="6075"/>
                <a:ext cx="135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Co- and Counter-current flows</a:t>
            </a: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0" y="2435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7700" name="Object 4"/>
          <p:cNvGraphicFramePr>
            <a:graphicFrameLocks noChangeAspect="1"/>
          </p:cNvGraphicFramePr>
          <p:nvPr/>
        </p:nvGraphicFramePr>
        <p:xfrm>
          <a:off x="0" y="2133600"/>
          <a:ext cx="4495800" cy="343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3" name="Worksheet" r:id="rId3" imgW="9715472" imgH="7444958" progId="Excel.Sheet.8">
                  <p:embed/>
                </p:oleObj>
              </mc:Choice>
              <mc:Fallback>
                <p:oleObj name="Worksheet" r:id="rId3" imgW="9715472" imgH="7444958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133600"/>
                        <a:ext cx="4495800" cy="3430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0" y="25415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57702" name="Object 6"/>
          <p:cNvGraphicFramePr>
            <a:graphicFrameLocks noChangeAspect="1"/>
          </p:cNvGraphicFramePr>
          <p:nvPr/>
        </p:nvGraphicFramePr>
        <p:xfrm>
          <a:off x="4648200" y="2581275"/>
          <a:ext cx="426720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4" name="Worksheet" r:id="rId5" imgW="8677351" imgH="5943600" progId="Excel.Sheet.8">
                  <p:embed/>
                </p:oleObj>
              </mc:Choice>
              <mc:Fallback>
                <p:oleObj name="Worksheet" r:id="rId5" imgW="8677351" imgH="594360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81275"/>
                        <a:ext cx="4267200" cy="2905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Countercurrent air and water</a:t>
            </a:r>
          </a:p>
        </p:txBody>
      </p:sp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762000" y="1143000"/>
          <a:ext cx="7467600" cy="559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5" name="Worksheet" r:id="rId3" imgW="7894209" imgH="5920958" progId="Excel.Sheet.8">
                  <p:embed/>
                </p:oleObj>
              </mc:Choice>
              <mc:Fallback>
                <p:oleObj name="Worksheet" r:id="rId3" imgW="7894209" imgH="5920958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143000"/>
                        <a:ext cx="7467600" cy="5594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8726" name="Line 6"/>
          <p:cNvSpPr>
            <a:spLocks noChangeShapeType="1"/>
          </p:cNvSpPr>
          <p:nvPr/>
        </p:nvSpPr>
        <p:spPr bwMode="auto">
          <a:xfrm>
            <a:off x="5715000" y="28194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 rot="5400000">
            <a:off x="4662487" y="3414713"/>
            <a:ext cx="274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Pressure gradient in air phase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 rot="5400000">
            <a:off x="2300287" y="3643313"/>
            <a:ext cx="27463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Pressure gradient in water phase</a:t>
            </a:r>
          </a:p>
        </p:txBody>
      </p:sp>
      <p:sp>
        <p:nvSpPr>
          <p:cNvPr id="158729" name="Line 9"/>
          <p:cNvSpPr>
            <a:spLocks noChangeShapeType="1"/>
          </p:cNvSpPr>
          <p:nvPr/>
        </p:nvSpPr>
        <p:spPr bwMode="auto">
          <a:xfrm>
            <a:off x="3276600" y="2971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Density and Viscosity Contrasts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Large density and viscosity contrasts are a major challenge of LBM research. </a:t>
            </a:r>
          </a:p>
          <a:p>
            <a:pPr>
              <a:lnSpc>
                <a:spcPct val="80000"/>
              </a:lnSpc>
            </a:pPr>
            <a:r>
              <a:rPr lang="en-US" sz="2800"/>
              <a:t>McCracken and Abraham (2005): pressure in standard multicomponent LB models is p = (</a:t>
            </a:r>
            <a:r>
              <a:rPr lang="en-US" sz="2800">
                <a:latin typeface="Symbol" pitchFamily="18" charset="2"/>
              </a:rPr>
              <a:t>r</a:t>
            </a:r>
            <a:r>
              <a:rPr lang="en-US" sz="2800" baseline="-25000"/>
              <a:t>1</a:t>
            </a:r>
            <a:r>
              <a:rPr lang="en-US" sz="2800"/>
              <a:t> + </a:t>
            </a:r>
            <a:r>
              <a:rPr lang="en-US" sz="2800">
                <a:latin typeface="Symbol" pitchFamily="18" charset="2"/>
              </a:rPr>
              <a:t>r</a:t>
            </a:r>
            <a:r>
              <a:rPr lang="en-US" sz="2800" baseline="-25000"/>
              <a:t>2</a:t>
            </a:r>
            <a:r>
              <a:rPr lang="en-US" sz="2800"/>
              <a:t>)c</a:t>
            </a:r>
            <a:r>
              <a:rPr lang="en-US" sz="2800" baseline="-25000"/>
              <a:t>s</a:t>
            </a:r>
            <a:r>
              <a:rPr lang="en-US" sz="2800" baseline="30000"/>
              <a:t>2</a:t>
            </a:r>
            <a:r>
              <a:rPr lang="en-US" sz="2800"/>
              <a:t>, where c</a:t>
            </a:r>
            <a:r>
              <a:rPr lang="en-US" sz="2800" baseline="-25000"/>
              <a:t>s</a:t>
            </a:r>
            <a:r>
              <a:rPr lang="en-US" sz="2800"/>
              <a:t> is the speed of sound </a:t>
            </a:r>
          </a:p>
          <a:p>
            <a:pPr>
              <a:lnSpc>
                <a:spcPct val="80000"/>
              </a:lnSpc>
            </a:pPr>
            <a:r>
              <a:rPr lang="en-US" sz="2800"/>
              <a:t>Significance is that for total pressure to be constant, the sum of the densities of the 2 species must be constant </a:t>
            </a:r>
          </a:p>
          <a:p>
            <a:pPr>
              <a:lnSpc>
                <a:spcPct val="80000"/>
              </a:lnSpc>
            </a:pPr>
            <a:r>
              <a:rPr lang="en-US" sz="2800"/>
              <a:t>Not the case in real gasses, where differing molecular weights lead to constant pressures despite different densities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Oval 2"/>
          <p:cNvSpPr>
            <a:spLocks noChangeArrowheads="1"/>
          </p:cNvSpPr>
          <p:nvPr/>
        </p:nvSpPr>
        <p:spPr bwMode="auto">
          <a:xfrm>
            <a:off x="5486400" y="990600"/>
            <a:ext cx="2362200" cy="12096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sz="4000" b="1"/>
              <a:t>Multicomponent Miscible </a:t>
            </a:r>
            <a:br>
              <a:rPr lang="en-US" sz="4000" b="1"/>
            </a:br>
            <a:r>
              <a:rPr lang="en-US" sz="4000" b="1"/>
              <a:t>LB Models</a:t>
            </a:r>
          </a:p>
        </p:txBody>
      </p:sp>
      <p:sp>
        <p:nvSpPr>
          <p:cNvPr id="160772" name="Oval 4"/>
          <p:cNvSpPr>
            <a:spLocks noChangeArrowheads="1"/>
          </p:cNvSpPr>
          <p:nvPr/>
        </p:nvSpPr>
        <p:spPr bwMode="auto">
          <a:xfrm>
            <a:off x="1219200" y="4724400"/>
            <a:ext cx="2343150" cy="12700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773" name="Oval 5"/>
          <p:cNvSpPr>
            <a:spLocks noChangeArrowheads="1"/>
          </p:cNvSpPr>
          <p:nvPr/>
        </p:nvSpPr>
        <p:spPr bwMode="auto">
          <a:xfrm>
            <a:off x="1066800" y="1076325"/>
            <a:ext cx="2362200" cy="1209675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774" name="Oval 6"/>
          <p:cNvSpPr>
            <a:spLocks noChangeArrowheads="1"/>
          </p:cNvSpPr>
          <p:nvPr/>
        </p:nvSpPr>
        <p:spPr bwMode="auto">
          <a:xfrm>
            <a:off x="5505450" y="4724400"/>
            <a:ext cx="2495550" cy="127000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3124200" y="4114800"/>
            <a:ext cx="2743200" cy="7016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Multi- Component Multiphase</a:t>
            </a: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1371600" y="4814888"/>
            <a:ext cx="1981200" cy="97631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Miscible Fluids/Diffusion </a:t>
            </a:r>
            <a:r>
              <a:rPr lang="en-US">
                <a:latin typeface="Times New Roman" pitchFamily="18" charset="0"/>
              </a:rPr>
              <a:t>(No Interaction)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5772150" y="5013325"/>
            <a:ext cx="1981200" cy="7016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Immiscible Fluids</a:t>
            </a:r>
            <a:endParaRPr lang="en-US" sz="1600">
              <a:latin typeface="Times New Roman" pitchFamily="18" charset="0"/>
            </a:endParaRPr>
          </a:p>
        </p:txBody>
      </p:sp>
      <p:sp>
        <p:nvSpPr>
          <p:cNvPr id="160778" name="Rectangle 10"/>
          <p:cNvSpPr>
            <a:spLocks noChangeArrowheads="1"/>
          </p:cNvSpPr>
          <p:nvPr/>
        </p:nvSpPr>
        <p:spPr bwMode="auto">
          <a:xfrm>
            <a:off x="3048000" y="2133600"/>
            <a:ext cx="3048000" cy="2667000"/>
          </a:xfrm>
          <a:prstGeom prst="rect">
            <a:avLst/>
          </a:prstGeom>
          <a:solidFill>
            <a:srgbClr val="33CCCC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5715000" y="1066800"/>
            <a:ext cx="1981200" cy="10064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Single Component Multiphase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1219200" y="1219200"/>
            <a:ext cx="1981200" cy="80962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Single Phase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(No Interaction)</a:t>
            </a:r>
          </a:p>
        </p:txBody>
      </p:sp>
      <p:sp>
        <p:nvSpPr>
          <p:cNvPr id="160781" name="Line 13"/>
          <p:cNvSpPr>
            <a:spLocks noChangeShapeType="1"/>
          </p:cNvSpPr>
          <p:nvPr/>
        </p:nvSpPr>
        <p:spPr bwMode="auto">
          <a:xfrm>
            <a:off x="3657600" y="3505200"/>
            <a:ext cx="1905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82" name="Line 14"/>
          <p:cNvSpPr>
            <a:spLocks noChangeShapeType="1"/>
          </p:cNvSpPr>
          <p:nvPr/>
        </p:nvSpPr>
        <p:spPr bwMode="auto">
          <a:xfrm rot="5400000" flipV="1">
            <a:off x="2324100" y="3467100"/>
            <a:ext cx="1905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83" name="Text Box 15"/>
          <p:cNvSpPr txBox="1">
            <a:spLocks noChangeArrowheads="1"/>
          </p:cNvSpPr>
          <p:nvPr/>
        </p:nvSpPr>
        <p:spPr bwMode="auto">
          <a:xfrm rot="10800000">
            <a:off x="2101850" y="2438400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Number of Components</a:t>
            </a: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 rot="16200000">
            <a:off x="4213225" y="2155825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Interaction Strength</a:t>
            </a:r>
          </a:p>
        </p:txBody>
      </p:sp>
      <p:sp>
        <p:nvSpPr>
          <p:cNvPr id="160785" name="Line 17"/>
          <p:cNvSpPr>
            <a:spLocks noChangeShapeType="1"/>
          </p:cNvSpPr>
          <p:nvPr/>
        </p:nvSpPr>
        <p:spPr bwMode="auto">
          <a:xfrm>
            <a:off x="8229600" y="2514600"/>
            <a:ext cx="0" cy="1981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 rot="10800000">
            <a:off x="7467600" y="2590800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Nature of Interaction</a:t>
            </a:r>
          </a:p>
        </p:txBody>
      </p:sp>
      <p:sp>
        <p:nvSpPr>
          <p:cNvPr id="160787" name="Rectangle 19"/>
          <p:cNvSpPr>
            <a:spLocks noChangeArrowheads="1"/>
          </p:cNvSpPr>
          <p:nvPr/>
        </p:nvSpPr>
        <p:spPr bwMode="auto">
          <a:xfrm>
            <a:off x="7640638" y="2057400"/>
            <a:ext cx="119697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Attractive</a:t>
            </a:r>
          </a:p>
        </p:txBody>
      </p:sp>
      <p:sp>
        <p:nvSpPr>
          <p:cNvPr id="160788" name="Rectangle 20"/>
          <p:cNvSpPr>
            <a:spLocks noChangeArrowheads="1"/>
          </p:cNvSpPr>
          <p:nvPr/>
        </p:nvSpPr>
        <p:spPr bwMode="auto">
          <a:xfrm>
            <a:off x="7640638" y="4495800"/>
            <a:ext cx="1198562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Repulsive</a:t>
            </a:r>
          </a:p>
        </p:txBody>
      </p:sp>
      <p:sp>
        <p:nvSpPr>
          <p:cNvPr id="160789" name="Line 21"/>
          <p:cNvSpPr>
            <a:spLocks noChangeShapeType="1"/>
          </p:cNvSpPr>
          <p:nvPr/>
        </p:nvSpPr>
        <p:spPr bwMode="auto">
          <a:xfrm rot="-5400000">
            <a:off x="4648200" y="5410200"/>
            <a:ext cx="0" cy="1981200"/>
          </a:xfrm>
          <a:prstGeom prst="line">
            <a:avLst/>
          </a:prstGeom>
          <a:noFill/>
          <a:ln w="57150">
            <a:solidFill>
              <a:srgbClr val="FF0000"/>
            </a:solidFill>
            <a:prstDash val="lgDash"/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0790" name="Rectangle 22"/>
          <p:cNvSpPr>
            <a:spLocks noChangeArrowheads="1"/>
          </p:cNvSpPr>
          <p:nvPr/>
        </p:nvSpPr>
        <p:spPr bwMode="auto">
          <a:xfrm>
            <a:off x="5638800" y="6172200"/>
            <a:ext cx="65087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Low</a:t>
            </a:r>
          </a:p>
        </p:txBody>
      </p:sp>
      <p:sp>
        <p:nvSpPr>
          <p:cNvPr id="160791" name="Rectangle 23"/>
          <p:cNvSpPr>
            <a:spLocks noChangeArrowheads="1"/>
          </p:cNvSpPr>
          <p:nvPr/>
        </p:nvSpPr>
        <p:spPr bwMode="auto">
          <a:xfrm>
            <a:off x="2965450" y="6172200"/>
            <a:ext cx="69215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High</a:t>
            </a:r>
          </a:p>
        </p:txBody>
      </p:sp>
      <p:sp>
        <p:nvSpPr>
          <p:cNvPr id="160792" name="Text Box 24"/>
          <p:cNvSpPr txBox="1">
            <a:spLocks noChangeArrowheads="1"/>
          </p:cNvSpPr>
          <p:nvPr/>
        </p:nvSpPr>
        <p:spPr bwMode="auto">
          <a:xfrm rot="16200000">
            <a:off x="4213225" y="5083175"/>
            <a:ext cx="793750" cy="1905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Inherent Parallelism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Solute/Heat Transport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approaches:</a:t>
            </a:r>
          </a:p>
          <a:p>
            <a:pPr lvl="1"/>
            <a:r>
              <a:rPr lang="en-US"/>
              <a:t>Multicomponent with 0 or small interaction parameter</a:t>
            </a:r>
          </a:p>
          <a:p>
            <a:pPr lvl="1"/>
            <a:r>
              <a:rPr lang="en-US"/>
              <a:t>‘Passive’ second component (Inamuro)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84238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b="1"/>
              <a:t>Diffusion Modeling with LB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8382000" cy="3962400"/>
          </a:xfrm>
        </p:spPr>
        <p:txBody>
          <a:bodyPr/>
          <a:lstStyle/>
          <a:p>
            <a:pPr marL="341313" indent="-341313">
              <a:lnSpc>
                <a:spcPct val="90000"/>
              </a:lnSpc>
            </a:pPr>
            <a:r>
              <a:rPr lang="en-US" sz="2000"/>
              <a:t>Flek</a:t>
            </a:r>
            <a:r>
              <a:rPr lang="en-US" sz="2000">
                <a:cs typeface="Lucida Sans Unicode" pitchFamily="34" charset="0"/>
              </a:rPr>
              <a:t>ø</a:t>
            </a:r>
            <a:r>
              <a:rPr lang="en-US" sz="2000"/>
              <a:t>y [PRE 1993]/Yoshino and Inamuro [Int. J. Num. Meth. 2003]</a:t>
            </a:r>
          </a:p>
          <a:p>
            <a:pPr marL="741363" lvl="1">
              <a:lnSpc>
                <a:spcPct val="90000"/>
              </a:lnSpc>
            </a:pPr>
            <a:r>
              <a:rPr lang="en-US" sz="2000"/>
              <a:t>Multicomponent LB </a:t>
            </a:r>
          </a:p>
          <a:p>
            <a:pPr marL="741363" lvl="1">
              <a:lnSpc>
                <a:spcPct val="90000"/>
              </a:lnSpc>
            </a:pPr>
            <a:r>
              <a:rPr lang="en-US" sz="2000"/>
              <a:t>Separate ‘passive’ distribution</a:t>
            </a:r>
          </a:p>
          <a:p>
            <a:pPr marL="741363" lvl="1">
              <a:lnSpc>
                <a:spcPct val="90000"/>
              </a:lnSpc>
            </a:pPr>
            <a:endParaRPr lang="en-US" sz="2000"/>
          </a:p>
          <a:p>
            <a:pPr marL="341313" indent="-341313">
              <a:lnSpc>
                <a:spcPct val="90000"/>
              </a:lnSpc>
            </a:pPr>
            <a:r>
              <a:rPr lang="en-US" sz="2000"/>
              <a:t>Shan and Doolen [PRE 1996]</a:t>
            </a:r>
          </a:p>
          <a:p>
            <a:pPr marL="741363" lvl="1">
              <a:lnSpc>
                <a:spcPct val="90000"/>
              </a:lnSpc>
            </a:pPr>
            <a:r>
              <a:rPr lang="en-US" sz="2000"/>
              <a:t>Multicomponent, multiphase LB (Phase separation possible)</a:t>
            </a:r>
          </a:p>
          <a:p>
            <a:pPr marL="741363" lvl="1">
              <a:lnSpc>
                <a:spcPct val="90000"/>
              </a:lnSpc>
            </a:pPr>
            <a:r>
              <a:rPr lang="en-US" sz="2000"/>
              <a:t>Separate ‘active’ distribution</a:t>
            </a:r>
          </a:p>
          <a:p>
            <a:pPr marL="741363" lvl="1">
              <a:lnSpc>
                <a:spcPct val="90000"/>
              </a:lnSpc>
            </a:pPr>
            <a:r>
              <a:rPr lang="en-US" sz="2000"/>
              <a:t>‘Complementary’ densities </a:t>
            </a:r>
          </a:p>
          <a:p>
            <a:pPr marL="741363" lvl="1">
              <a:lnSpc>
                <a:spcPct val="90000"/>
              </a:lnSpc>
              <a:buFontTx/>
              <a:buNone/>
            </a:pPr>
            <a:endParaRPr lang="en-US" sz="2000"/>
          </a:p>
          <a:p>
            <a:pPr marL="341313" indent="-341313">
              <a:lnSpc>
                <a:spcPct val="90000"/>
              </a:lnSpc>
            </a:pPr>
            <a:r>
              <a:rPr lang="en-US" sz="2000"/>
              <a:t>Diffusion coefficient:</a:t>
            </a:r>
          </a:p>
        </p:txBody>
      </p:sp>
      <p:graphicFrame>
        <p:nvGraphicFramePr>
          <p:cNvPr id="162820" name="Object 4"/>
          <p:cNvGraphicFramePr>
            <a:graphicFrameLocks noChangeAspect="1"/>
          </p:cNvGraphicFramePr>
          <p:nvPr/>
        </p:nvGraphicFramePr>
        <p:xfrm>
          <a:off x="1579563" y="5181600"/>
          <a:ext cx="2992437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2" name="Equation" r:id="rId3" imgW="1726920" imgH="431640" progId="Equation.3">
                  <p:embed/>
                </p:oleObj>
              </mc:Choice>
              <mc:Fallback>
                <p:oleObj name="Equation" r:id="rId3" imgW="172692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5181600"/>
                        <a:ext cx="2992437" cy="7445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2821" name="Object 5"/>
          <p:cNvGraphicFramePr>
            <a:graphicFrameLocks noChangeAspect="1"/>
          </p:cNvGraphicFramePr>
          <p:nvPr/>
        </p:nvGraphicFramePr>
        <p:xfrm>
          <a:off x="4819650" y="3581400"/>
          <a:ext cx="4324350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23" name="Worksheet" r:id="rId5" imgW="10203840" imgH="6986160" progId="Excel.Sheet.8">
                  <p:embed/>
                </p:oleObj>
              </mc:Choice>
              <mc:Fallback>
                <p:oleObj name="Worksheet" r:id="rId5" imgW="10203840" imgH="698616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9650" y="3581400"/>
                        <a:ext cx="4324350" cy="296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1828800" y="6248400"/>
            <a:ext cx="1309688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Relaxation time</a:t>
            </a:r>
          </a:p>
        </p:txBody>
      </p:sp>
      <p:sp>
        <p:nvSpPr>
          <p:cNvPr id="162823" name="Line 7"/>
          <p:cNvSpPr>
            <a:spLocks noChangeShapeType="1"/>
          </p:cNvSpPr>
          <p:nvPr/>
        </p:nvSpPr>
        <p:spPr bwMode="auto">
          <a:xfrm flipV="1">
            <a:off x="2489200" y="5761038"/>
            <a:ext cx="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42" name="Object 2"/>
          <p:cNvGraphicFramePr>
            <a:graphicFrameLocks noChangeAspect="1"/>
          </p:cNvGraphicFramePr>
          <p:nvPr/>
        </p:nvGraphicFramePr>
        <p:xfrm>
          <a:off x="4676775" y="3886200"/>
          <a:ext cx="4314825" cy="295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8" name="Worksheet" r:id="rId3" imgW="10203840" imgH="6986160" progId="Excel.Sheet.8">
                  <p:embed/>
                </p:oleObj>
              </mc:Choice>
              <mc:Fallback>
                <p:oleObj name="Worksheet" r:id="rId3" imgW="10203840" imgH="6986160" progId="Excel.Shee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3886200"/>
                        <a:ext cx="4314825" cy="2954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43" name="Object 3"/>
          <p:cNvGraphicFramePr>
            <a:graphicFrameLocks noChangeAspect="1"/>
          </p:cNvGraphicFramePr>
          <p:nvPr/>
        </p:nvGraphicFramePr>
        <p:xfrm>
          <a:off x="4724400" y="838200"/>
          <a:ext cx="4319588" cy="295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9" name="Worksheet" r:id="rId5" imgW="10203840" imgH="6986160" progId="Excel.Sheet.8">
                  <p:embed/>
                </p:oleObj>
              </mc:Choice>
              <mc:Fallback>
                <p:oleObj name="Worksheet" r:id="rId5" imgW="10203840" imgH="6986160" progId="Excel.Shee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838200"/>
                        <a:ext cx="4319588" cy="295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4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229600" cy="808038"/>
          </a:xfrm>
          <a:noFill/>
          <a:ln/>
        </p:spPr>
        <p:txBody>
          <a:bodyPr lIns="90488" tIns="44450" rIns="90488" bIns="44450"/>
          <a:lstStyle/>
          <a:p>
            <a:pPr algn="l" defTabSz="587375">
              <a:tabLst>
                <a:tab pos="1300163" algn="l"/>
                <a:tab pos="4229100" algn="l"/>
              </a:tabLst>
            </a:pPr>
            <a:r>
              <a:rPr lang="en-US" b="1"/>
              <a:t>1-D Tests</a:t>
            </a:r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382000" cy="4191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Fick’s 2</a:t>
            </a:r>
            <a:r>
              <a:rPr lang="en-US" sz="2000" baseline="30000"/>
              <a:t>nd</a:t>
            </a:r>
            <a:r>
              <a:rPr lang="en-US" sz="2000"/>
              <a:t> Law: 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Unbounded domain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Plane instantaneous source</a:t>
            </a:r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endParaRPr lang="en-US" sz="2000"/>
          </a:p>
          <a:p>
            <a:pPr lvl="1">
              <a:lnSpc>
                <a:spcPct val="90000"/>
              </a:lnSpc>
            </a:pPr>
            <a:r>
              <a:rPr lang="en-US" sz="2000"/>
              <a:t>Extended source</a:t>
            </a:r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4876800" y="304800"/>
            <a:ext cx="3810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Crank, J. 1975. The Mathematics of Diffusion, 2nd ed. Clarendon Press, Oxford. 414 pp.</a:t>
            </a:r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371600" y="4068763"/>
            <a:ext cx="1660525" cy="274637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Initial Concentration</a:t>
            </a:r>
          </a:p>
        </p:txBody>
      </p:sp>
      <p:graphicFrame>
        <p:nvGraphicFramePr>
          <p:cNvPr id="163848" name="Object 8"/>
          <p:cNvGraphicFramePr>
            <a:graphicFrameLocks noChangeAspect="1"/>
          </p:cNvGraphicFramePr>
          <p:nvPr/>
        </p:nvGraphicFramePr>
        <p:xfrm>
          <a:off x="1603375" y="3078163"/>
          <a:ext cx="2970213" cy="833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0" name="Equation" r:id="rId7" imgW="1714320" imgH="482400" progId="Equation.3">
                  <p:embed/>
                </p:oleObj>
              </mc:Choice>
              <mc:Fallback>
                <p:oleObj name="Equation" r:id="rId7" imgW="1714320" imgH="4824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3375" y="3078163"/>
                        <a:ext cx="2970213" cy="833437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1828800" y="2773363"/>
            <a:ext cx="1006475" cy="274637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Initial Mass</a:t>
            </a:r>
          </a:p>
        </p:txBody>
      </p:sp>
      <p:graphicFrame>
        <p:nvGraphicFramePr>
          <p:cNvPr id="163850" name="Object 10"/>
          <p:cNvGraphicFramePr>
            <a:graphicFrameLocks noChangeAspect="1"/>
          </p:cNvGraphicFramePr>
          <p:nvPr/>
        </p:nvGraphicFramePr>
        <p:xfrm>
          <a:off x="1512888" y="5562600"/>
          <a:ext cx="298291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1" name="Equation" r:id="rId9" imgW="1993680" imgH="457200" progId="Equation.3">
                  <p:embed/>
                </p:oleObj>
              </mc:Choice>
              <mc:Fallback>
                <p:oleObj name="Equation" r:id="rId9" imgW="1993680" imgH="457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5562600"/>
                        <a:ext cx="2982912" cy="6810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51" name="Picture 11" descr="273_32frames_"/>
          <p:cNvPicPr>
            <a:picLocks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1371600"/>
            <a:ext cx="457200" cy="1143000"/>
          </a:xfrm>
          <a:prstGeom prst="rect">
            <a:avLst/>
          </a:prstGeom>
          <a:noFill/>
        </p:spPr>
      </p:pic>
      <p:pic>
        <p:nvPicPr>
          <p:cNvPr id="163852" name="Picture 12" descr="274_32frames_"/>
          <p:cNvPicPr>
            <a:picLocks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5000" y="4419600"/>
            <a:ext cx="533400" cy="1600200"/>
          </a:xfrm>
          <a:prstGeom prst="rect">
            <a:avLst/>
          </a:prstGeom>
          <a:noFill/>
        </p:spPr>
      </p:pic>
      <p:sp>
        <p:nvSpPr>
          <p:cNvPr id="163853" name="Rectangle 13"/>
          <p:cNvSpPr>
            <a:spLocks noChangeArrowheads="1"/>
          </p:cNvSpPr>
          <p:nvPr/>
        </p:nvSpPr>
        <p:spPr bwMode="auto">
          <a:xfrm>
            <a:off x="2133600" y="5181600"/>
            <a:ext cx="1651000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Half-width of source</a:t>
            </a:r>
          </a:p>
        </p:txBody>
      </p:sp>
      <p:sp>
        <p:nvSpPr>
          <p:cNvPr id="163854" name="Line 14"/>
          <p:cNvSpPr>
            <a:spLocks noChangeShapeType="1"/>
          </p:cNvSpPr>
          <p:nvPr/>
        </p:nvSpPr>
        <p:spPr bwMode="auto">
          <a:xfrm flipV="1">
            <a:off x="2184400" y="3611563"/>
            <a:ext cx="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55" name="Line 15"/>
          <p:cNvSpPr>
            <a:spLocks noChangeShapeType="1"/>
          </p:cNvSpPr>
          <p:nvPr/>
        </p:nvSpPr>
        <p:spPr bwMode="auto">
          <a:xfrm>
            <a:off x="2362200" y="3001963"/>
            <a:ext cx="457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56" name="Line 16"/>
          <p:cNvSpPr>
            <a:spLocks noChangeShapeType="1"/>
          </p:cNvSpPr>
          <p:nvPr/>
        </p:nvSpPr>
        <p:spPr bwMode="auto">
          <a:xfrm flipH="1">
            <a:off x="2870200" y="5410200"/>
            <a:ext cx="1016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63857" name="Object 17"/>
          <p:cNvGraphicFramePr>
            <a:graphicFrameLocks noChangeAspect="1"/>
          </p:cNvGraphicFramePr>
          <p:nvPr/>
        </p:nvGraphicFramePr>
        <p:xfrm>
          <a:off x="3111500" y="1033463"/>
          <a:ext cx="161290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2" name="Equation" r:id="rId13" imgW="838080" imgH="419040" progId="Equation.3">
                  <p:embed/>
                </p:oleObj>
              </mc:Choice>
              <mc:Fallback>
                <p:oleObj name="Equation" r:id="rId13" imgW="838080" imgH="419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11500" y="1033463"/>
                        <a:ext cx="1612900" cy="803275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b="1"/>
              <a:t>1-D Test with a wall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562600"/>
          </a:xfrm>
        </p:spPr>
        <p:txBody>
          <a:bodyPr/>
          <a:lstStyle/>
          <a:p>
            <a:pPr marL="341313" indent="-341313">
              <a:lnSpc>
                <a:spcPct val="90000"/>
              </a:lnSpc>
            </a:pPr>
            <a:r>
              <a:rPr lang="en-US" sz="2800" dirty="0"/>
              <a:t>Finite system:</a:t>
            </a:r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endParaRPr lang="en-US" sz="2800" dirty="0"/>
          </a:p>
          <a:p>
            <a:pPr marL="341313" indent="-341313">
              <a:lnSpc>
                <a:spcPct val="90000"/>
              </a:lnSpc>
            </a:pPr>
            <a:r>
              <a:rPr lang="en-US" sz="2800" dirty="0"/>
              <a:t>Standard ‘Bounce-back’ from solids boundary works for diffusion</a:t>
            </a:r>
          </a:p>
        </p:txBody>
      </p:sp>
      <p:graphicFrame>
        <p:nvGraphicFramePr>
          <p:cNvPr id="164868" name="Object 4"/>
          <p:cNvGraphicFramePr>
            <a:graphicFrameLocks noChangeAspect="1"/>
          </p:cNvGraphicFramePr>
          <p:nvPr/>
        </p:nvGraphicFramePr>
        <p:xfrm>
          <a:off x="1143000" y="1371600"/>
          <a:ext cx="6643688" cy="108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4" name="Equation" r:id="rId3" imgW="2781000" imgH="457200" progId="Equation.3">
                  <p:embed/>
                </p:oleObj>
              </mc:Choice>
              <mc:Fallback>
                <p:oleObj name="Equation" r:id="rId3" imgW="2781000" imgH="457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371600"/>
                        <a:ext cx="6643688" cy="108743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869" name="Picture 5" descr="277_32frames_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5650" y="1524000"/>
            <a:ext cx="390525" cy="4017963"/>
          </a:xfrm>
          <a:prstGeom prst="rect">
            <a:avLst/>
          </a:prstGeom>
          <a:noFill/>
        </p:spPr>
      </p:pic>
      <p:graphicFrame>
        <p:nvGraphicFramePr>
          <p:cNvPr id="164870" name="Object 6"/>
          <p:cNvGraphicFramePr>
            <a:graphicFrameLocks noChangeAspect="1"/>
          </p:cNvGraphicFramePr>
          <p:nvPr/>
        </p:nvGraphicFramePr>
        <p:xfrm>
          <a:off x="8204200" y="5638800"/>
          <a:ext cx="711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5" name="Equation" r:id="rId6" imgW="698400" imgH="469800" progId="Equation.3">
                  <p:embed/>
                </p:oleObj>
              </mc:Choice>
              <mc:Fallback>
                <p:oleObj name="Equation" r:id="rId6" imgW="698400" imgH="4698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4200" y="5638800"/>
                        <a:ext cx="711200" cy="469900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871" name="Object 7"/>
          <p:cNvGraphicFramePr>
            <a:graphicFrameLocks noChangeAspect="1"/>
          </p:cNvGraphicFramePr>
          <p:nvPr/>
        </p:nvGraphicFramePr>
        <p:xfrm>
          <a:off x="8280400" y="990600"/>
          <a:ext cx="5762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6" name="Equation" r:id="rId8" imgW="571320" imgH="444240" progId="Equation.3">
                  <p:embed/>
                </p:oleObj>
              </mc:Choice>
              <mc:Fallback>
                <p:oleObj name="Equation" r:id="rId8" imgW="571320" imgH="4442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0400" y="990600"/>
                        <a:ext cx="576263" cy="444500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2" name="Text Box 8"/>
          <p:cNvSpPr txBox="1">
            <a:spLocks noChangeArrowheads="1"/>
          </p:cNvSpPr>
          <p:nvPr/>
        </p:nvSpPr>
        <p:spPr bwMode="auto">
          <a:xfrm>
            <a:off x="685800" y="2819400"/>
            <a:ext cx="2036763" cy="4572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Superposition of original </a:t>
            </a:r>
          </a:p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process and reflections</a:t>
            </a:r>
          </a:p>
        </p:txBody>
      </p:sp>
      <p:graphicFrame>
        <p:nvGraphicFramePr>
          <p:cNvPr id="164873" name="Object 9"/>
          <p:cNvGraphicFramePr>
            <a:graphicFrameLocks noChangeAspect="1"/>
          </p:cNvGraphicFramePr>
          <p:nvPr/>
        </p:nvGraphicFramePr>
        <p:xfrm>
          <a:off x="3048000" y="2590800"/>
          <a:ext cx="4876800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77" name="Worksheet" r:id="rId10" imgW="10203840" imgH="6986160" progId="Excel.Sheet.8">
                  <p:embed/>
                </p:oleObj>
              </mc:Choice>
              <mc:Fallback>
                <p:oleObj name="Worksheet" r:id="rId10" imgW="10203840" imgH="6986160" progId="Excel.Sheet.8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590800"/>
                        <a:ext cx="4876800" cy="333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874" name="Line 10"/>
          <p:cNvSpPr>
            <a:spLocks noChangeShapeType="1"/>
          </p:cNvSpPr>
          <p:nvPr/>
        </p:nvSpPr>
        <p:spPr bwMode="auto">
          <a:xfrm flipV="1">
            <a:off x="2438400" y="2362200"/>
            <a:ext cx="762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875" name="Line 11"/>
          <p:cNvSpPr>
            <a:spLocks noChangeShapeType="1"/>
          </p:cNvSpPr>
          <p:nvPr/>
        </p:nvSpPr>
        <p:spPr bwMode="auto">
          <a:xfrm>
            <a:off x="8375650" y="1524000"/>
            <a:ext cx="381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876" name="Line 12"/>
          <p:cNvSpPr>
            <a:spLocks noChangeShapeType="1"/>
          </p:cNvSpPr>
          <p:nvPr/>
        </p:nvSpPr>
        <p:spPr bwMode="auto">
          <a:xfrm>
            <a:off x="8375650" y="5532438"/>
            <a:ext cx="381000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228600" y="6110288"/>
            <a:ext cx="449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Bounceback alone is a suitable no flux BC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Surface Adhesion (Adsorption) in LBM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08038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b="1"/>
              <a:t>2-D Test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382000" cy="3962400"/>
          </a:xfrm>
        </p:spPr>
        <p:txBody>
          <a:bodyPr/>
          <a:lstStyle/>
          <a:p>
            <a:r>
              <a:rPr lang="en-US"/>
              <a:t>Instantaneous point source:</a:t>
            </a:r>
          </a:p>
        </p:txBody>
      </p:sp>
      <p:graphicFrame>
        <p:nvGraphicFramePr>
          <p:cNvPr id="165892" name="Object 4"/>
          <p:cNvGraphicFramePr>
            <a:graphicFrameLocks noChangeAspect="1"/>
          </p:cNvGraphicFramePr>
          <p:nvPr/>
        </p:nvGraphicFramePr>
        <p:xfrm>
          <a:off x="1497013" y="1849438"/>
          <a:ext cx="3551237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5" name="Equation" r:id="rId3" imgW="1587240" imgH="482400" progId="Equation.3">
                  <p:embed/>
                </p:oleObj>
              </mc:Choice>
              <mc:Fallback>
                <p:oleObj name="Equation" r:id="rId3" imgW="1587240" imgH="4824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7013" y="1849438"/>
                        <a:ext cx="3551237" cy="1073150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5893" name="Picture 5" descr="276_32frames_fast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066800"/>
            <a:ext cx="2297113" cy="2297113"/>
          </a:xfrm>
          <a:prstGeom prst="rect">
            <a:avLst/>
          </a:prstGeom>
          <a:noFill/>
        </p:spPr>
      </p:pic>
      <p:graphicFrame>
        <p:nvGraphicFramePr>
          <p:cNvPr id="165894" name="Object 6"/>
          <p:cNvGraphicFramePr>
            <a:graphicFrameLocks noChangeAspect="1"/>
          </p:cNvGraphicFramePr>
          <p:nvPr/>
        </p:nvGraphicFramePr>
        <p:xfrm>
          <a:off x="2133600" y="3133725"/>
          <a:ext cx="5105400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96" name="Worksheet" r:id="rId6" imgW="10203840" imgH="6986160" progId="Excel.Sheet.8">
                  <p:embed/>
                </p:oleObj>
              </mc:Choice>
              <mc:Fallback>
                <p:oleObj name="Worksheet" r:id="rId6" imgW="10203840" imgH="698616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3133725"/>
                        <a:ext cx="5105400" cy="349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/>
              <a:t>Effective Diffusion</a:t>
            </a:r>
          </a:p>
        </p:txBody>
      </p:sp>
      <p:pic>
        <p:nvPicPr>
          <p:cNvPr id="166915" name="Picture 3" descr="dry_soil_brow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7275" y="1143000"/>
            <a:ext cx="5064125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6" name="Picture 4" descr="junk_wet_so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3288" y="1279525"/>
            <a:ext cx="537845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6917" name="Picture 5" descr="grav0_S_200_red_per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4238" y="1279525"/>
            <a:ext cx="5392737" cy="4846638"/>
          </a:xfrm>
          <a:prstGeom prst="rect">
            <a:avLst/>
          </a:prstGeom>
          <a:noFill/>
        </p:spPr>
      </p:pic>
      <p:sp>
        <p:nvSpPr>
          <p:cNvPr id="1669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828800" y="6248400"/>
            <a:ext cx="5791200" cy="4572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000"/>
              <a:t>Tortuosity (T = Lpath/L) and percolation (2D)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6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1313"/>
            <a:ext cx="6584950" cy="962025"/>
          </a:xfrm>
          <a:noFill/>
          <a:ln/>
        </p:spPr>
        <p:txBody>
          <a:bodyPr wrap="none" anchor="t">
            <a:spAutoFit/>
          </a:bodyPr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b="1"/>
              <a:t>Gravity and Bond Number</a:t>
            </a:r>
          </a:p>
        </p:txBody>
      </p:sp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1295400" y="1371600"/>
            <a:ext cx="1212850" cy="33655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990000"/>
                </a:solidFill>
                <a:cs typeface="Times New Roman" pitchFamily="18" charset="0"/>
              </a:rPr>
              <a:t>No Gravity</a:t>
            </a:r>
          </a:p>
        </p:txBody>
      </p:sp>
      <p:sp>
        <p:nvSpPr>
          <p:cNvPr id="167940" name="Rectangle 4"/>
          <p:cNvSpPr>
            <a:spLocks noChangeArrowheads="1"/>
          </p:cNvSpPr>
          <p:nvPr/>
        </p:nvSpPr>
        <p:spPr bwMode="auto">
          <a:xfrm>
            <a:off x="4267200" y="1371600"/>
            <a:ext cx="885825" cy="33655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990000"/>
                </a:solidFill>
                <a:cs typeface="Times New Roman" pitchFamily="18" charset="0"/>
              </a:rPr>
              <a:t>Gravity</a:t>
            </a:r>
          </a:p>
        </p:txBody>
      </p:sp>
      <p:pic>
        <p:nvPicPr>
          <p:cNvPr id="167941" name="Picture 5" descr="gra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5513" y="1752600"/>
            <a:ext cx="2595562" cy="2333625"/>
          </a:xfrm>
          <a:prstGeom prst="rect">
            <a:avLst/>
          </a:prstGeom>
          <a:noFill/>
        </p:spPr>
      </p:pic>
      <p:pic>
        <p:nvPicPr>
          <p:cNvPr id="167942" name="Picture 6" descr="grav0_S_200_red_per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754188"/>
            <a:ext cx="2590800" cy="2328862"/>
          </a:xfrm>
          <a:prstGeom prst="rect">
            <a:avLst/>
          </a:prstGeom>
          <a:noFill/>
        </p:spPr>
      </p:pic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685800" y="4648200"/>
            <a:ext cx="8229600" cy="153828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spcAft>
                <a:spcPct val="30000"/>
              </a:spcAft>
              <a:buClr>
                <a:srgbClr val="4A4924"/>
              </a:buClr>
              <a:buSzPct val="85000"/>
              <a:buFont typeface="Wingdings" pitchFamily="2" charset="2"/>
              <a:buChar char="l"/>
            </a:pPr>
            <a:r>
              <a:rPr lang="en-US" sz="1600" b="1">
                <a:solidFill>
                  <a:srgbClr val="4A4924"/>
                </a:solidFill>
                <a:latin typeface="Lucida Sans Unicode" pitchFamily="34" charset="0"/>
              </a:rPr>
              <a:t>G</a:t>
            </a:r>
            <a:r>
              <a:rPr lang="en-US" sz="1600">
                <a:solidFill>
                  <a:srgbClr val="4A4924"/>
                </a:solidFill>
                <a:latin typeface="Lucida Sans Unicode" pitchFamily="34" charset="0"/>
              </a:rPr>
              <a:t>ravitational/capillary forces</a:t>
            </a:r>
          </a:p>
          <a:p>
            <a:pPr lvl="1" eaLnBrk="0" hangingPunct="0">
              <a:lnSpc>
                <a:spcPct val="75000"/>
              </a:lnSpc>
              <a:spcBef>
                <a:spcPct val="50000"/>
              </a:spcBef>
              <a:spcAft>
                <a:spcPct val="10000"/>
              </a:spcAft>
              <a:buSzPct val="70000"/>
              <a:buFont typeface="Wingdings" pitchFamily="2" charset="2"/>
              <a:buChar char="l"/>
            </a:pP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 g gravitational acceleration </a:t>
            </a:r>
          </a:p>
          <a:p>
            <a:pPr lvl="1" eaLnBrk="0" hangingPunct="0">
              <a:lnSpc>
                <a:spcPct val="75000"/>
              </a:lnSpc>
              <a:spcBef>
                <a:spcPct val="50000"/>
              </a:spcBef>
              <a:spcAft>
                <a:spcPct val="10000"/>
              </a:spcAft>
              <a:buSzPct val="70000"/>
              <a:buFont typeface="Wingdings" pitchFamily="2" charset="2"/>
              <a:buChar char="l"/>
            </a:pP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r characteristic pore radius</a:t>
            </a:r>
          </a:p>
          <a:p>
            <a:pPr lvl="1" eaLnBrk="0" hangingPunct="0">
              <a:lnSpc>
                <a:spcPct val="75000"/>
              </a:lnSpc>
              <a:spcBef>
                <a:spcPct val="50000"/>
              </a:spcBef>
              <a:spcAft>
                <a:spcPct val="10000"/>
              </a:spcAft>
              <a:buSzPct val="70000"/>
              <a:buFont typeface="Wingdings" pitchFamily="2" charset="2"/>
              <a:buChar char="l"/>
            </a:pP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 </a:t>
            </a:r>
            <a:r>
              <a:rPr lang="en-US" sz="1400" b="1">
                <a:solidFill>
                  <a:srgbClr val="676632"/>
                </a:solidFill>
                <a:latin typeface="Symbol" pitchFamily="18" charset="2"/>
              </a:rPr>
              <a:t>Dr</a:t>
            </a: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 difference in fluid densities</a:t>
            </a:r>
          </a:p>
          <a:p>
            <a:pPr lvl="1" eaLnBrk="0" hangingPunct="0">
              <a:lnSpc>
                <a:spcPct val="75000"/>
              </a:lnSpc>
              <a:spcBef>
                <a:spcPct val="50000"/>
              </a:spcBef>
              <a:spcAft>
                <a:spcPct val="10000"/>
              </a:spcAft>
              <a:buSzPct val="70000"/>
              <a:buFont typeface="Wingdings" pitchFamily="2" charset="2"/>
              <a:buChar char="l"/>
            </a:pP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 </a:t>
            </a:r>
            <a:r>
              <a:rPr lang="en-US" sz="1400" b="1">
                <a:solidFill>
                  <a:srgbClr val="676632"/>
                </a:solidFill>
                <a:latin typeface="Symbol" pitchFamily="18" charset="2"/>
              </a:rPr>
              <a:t>g</a:t>
            </a:r>
            <a:r>
              <a:rPr lang="en-US" sz="1400" b="1">
                <a:solidFill>
                  <a:srgbClr val="676632"/>
                </a:solidFill>
                <a:latin typeface="Lucida Sans Unicode" pitchFamily="34" charset="0"/>
              </a:rPr>
              <a:t> interfacial tension between fluids</a:t>
            </a:r>
          </a:p>
        </p:txBody>
      </p:sp>
      <p:graphicFrame>
        <p:nvGraphicFramePr>
          <p:cNvPr id="167944" name="Object 8"/>
          <p:cNvGraphicFramePr>
            <a:graphicFrameLocks noChangeAspect="1"/>
          </p:cNvGraphicFramePr>
          <p:nvPr/>
        </p:nvGraphicFramePr>
        <p:xfrm>
          <a:off x="5562600" y="4724400"/>
          <a:ext cx="2370138" cy="133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45" name="Equation" r:id="rId5" imgW="787320" imgH="444240" progId="Equation.3">
                  <p:embed/>
                </p:oleObj>
              </mc:Choice>
              <mc:Fallback>
                <p:oleObj name="Equation" r:id="rId5" imgW="787320" imgH="4442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370138" cy="1333500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7945" name="Picture 9" descr="grav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5375" y="1755775"/>
            <a:ext cx="2587625" cy="2325688"/>
          </a:xfrm>
          <a:prstGeom prst="rect">
            <a:avLst/>
          </a:prstGeom>
          <a:noFill/>
        </p:spPr>
      </p:pic>
      <p:sp>
        <p:nvSpPr>
          <p:cNvPr id="167946" name="Rectangle 10"/>
          <p:cNvSpPr>
            <a:spLocks noChangeArrowheads="1"/>
          </p:cNvSpPr>
          <p:nvPr/>
        </p:nvSpPr>
        <p:spPr bwMode="auto">
          <a:xfrm>
            <a:off x="6934200" y="1371600"/>
            <a:ext cx="1168400" cy="33655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990000"/>
                </a:solidFill>
                <a:cs typeface="Times New Roman" pitchFamily="18" charset="0"/>
              </a:rPr>
              <a:t>2x Gravity</a:t>
            </a:r>
          </a:p>
        </p:txBody>
      </p:sp>
      <p:sp>
        <p:nvSpPr>
          <p:cNvPr id="167947" name="Rectangle 11"/>
          <p:cNvSpPr>
            <a:spLocks noChangeArrowheads="1"/>
          </p:cNvSpPr>
          <p:nvPr/>
        </p:nvSpPr>
        <p:spPr bwMode="auto">
          <a:xfrm>
            <a:off x="6477000" y="6400800"/>
            <a:ext cx="1327150" cy="274638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Surface tension</a:t>
            </a:r>
          </a:p>
        </p:txBody>
      </p:sp>
      <p:sp>
        <p:nvSpPr>
          <p:cNvPr id="167948" name="Line 12"/>
          <p:cNvSpPr>
            <a:spLocks noChangeShapeType="1"/>
          </p:cNvSpPr>
          <p:nvPr/>
        </p:nvSpPr>
        <p:spPr bwMode="auto">
          <a:xfrm flipV="1">
            <a:off x="7137400" y="6096000"/>
            <a:ext cx="25400" cy="274638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685800" y="838200"/>
            <a:ext cx="8458200" cy="4473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 Solute is simulated by a second distribution 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f</a:t>
            </a:r>
            <a:r>
              <a:rPr lang="en-US" sz="2400" i="1" baseline="-25000">
                <a:solidFill>
                  <a:srgbClr val="333333"/>
                </a:solidFill>
                <a:latin typeface="Symbol" pitchFamily="18" charset="2"/>
              </a:rPr>
              <a:t>s</a:t>
            </a: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 called the “solute component” or </a:t>
            </a:r>
            <a:r>
              <a:rPr lang="en-US" sz="2400" i="1">
                <a:solidFill>
                  <a:srgbClr val="333333"/>
                </a:solidFill>
                <a:latin typeface="Symbol" pitchFamily="18" charset="2"/>
              </a:rPr>
              <a:t>s</a:t>
            </a: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-component.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f</a:t>
            </a:r>
            <a:r>
              <a:rPr lang="en-US" sz="2400" i="1" baseline="-25000">
                <a:solidFill>
                  <a:srgbClr val="333333"/>
                </a:solidFill>
                <a:latin typeface="Symbol" pitchFamily="18" charset="2"/>
              </a:rPr>
              <a:t>s</a:t>
            </a: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 corresponds to the fluid distribution function except with a simpler equilibrium distribution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400">
              <a:solidFill>
                <a:srgbClr val="00328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 Concentration:                           </a:t>
            </a:r>
            <a:r>
              <a:rPr lang="en-US" sz="2400">
                <a:solidFill>
                  <a:schemeClr val="hlink"/>
                </a:solidFill>
                <a:latin typeface="Times New Roman" pitchFamily="18" charset="0"/>
              </a:rPr>
              <a:t>// Analogous to fluid density.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400">
              <a:solidFill>
                <a:srgbClr val="003282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400">
                <a:solidFill>
                  <a:srgbClr val="003282"/>
                </a:solidFill>
                <a:latin typeface="Times New Roman" pitchFamily="18" charset="0"/>
              </a:rPr>
              <a:t> Diffusion coefficient:                              </a:t>
            </a:r>
            <a:r>
              <a:rPr lang="en-US" sz="2400">
                <a:solidFill>
                  <a:schemeClr val="hlink"/>
                </a:solidFill>
                <a:latin typeface="Times New Roman" pitchFamily="18" charset="0"/>
              </a:rPr>
              <a:t>// Analogous to viscosity.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2400">
              <a:solidFill>
                <a:srgbClr val="003282"/>
              </a:solidFill>
              <a:latin typeface="Times New Roman" pitchFamily="18" charset="0"/>
            </a:endParaRP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533400" y="19685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D3B875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286A"/>
                </a:solidFill>
              </a:rPr>
              <a:t>Solute Transport (Inamuro method)</a:t>
            </a:r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209800"/>
            <a:ext cx="2413000" cy="347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9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200400"/>
            <a:ext cx="1196975" cy="612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6999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4267200"/>
            <a:ext cx="1690688" cy="595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0" y="6583363"/>
            <a:ext cx="822960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2"/>
                </a:solidFill>
              </a:rPr>
              <a:t>Yoshino, M. and T. Inamuro (2003) </a:t>
            </a:r>
            <a:r>
              <a:rPr lang="en-US" sz="1200" i="1">
                <a:solidFill>
                  <a:schemeClr val="bg2"/>
                </a:solidFill>
              </a:rPr>
              <a:t>Int. J. Numer. Meth. Fluids 43,</a:t>
            </a:r>
            <a:r>
              <a:rPr lang="en-US" sz="1200">
                <a:solidFill>
                  <a:schemeClr val="bg2"/>
                </a:solidFill>
              </a:rPr>
              <a:t> 183.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LBM Constant Concentration</a:t>
            </a:r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/>
          <a:srcRect l="29866" r="8607"/>
          <a:stretch>
            <a:fillRect/>
          </a:stretch>
        </p:blipFill>
        <p:spPr bwMode="auto">
          <a:xfrm>
            <a:off x="1460500" y="909638"/>
            <a:ext cx="675957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1013" name="Object 5"/>
          <p:cNvGraphicFramePr>
            <a:graphicFrameLocks noChangeAspect="1"/>
          </p:cNvGraphicFramePr>
          <p:nvPr/>
        </p:nvGraphicFramePr>
        <p:xfrm>
          <a:off x="1670050" y="2468563"/>
          <a:ext cx="6665913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2" name="Equation" r:id="rId4" imgW="3632040" imgH="685800" progId="Equation.3">
                  <p:embed/>
                </p:oleObj>
              </mc:Choice>
              <mc:Fallback>
                <p:oleObj name="Equation" r:id="rId4" imgW="3632040" imgH="6858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468563"/>
                        <a:ext cx="6665913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1015" name="Object 7"/>
          <p:cNvGraphicFramePr>
            <a:graphicFrameLocks noChangeAspect="1"/>
          </p:cNvGraphicFramePr>
          <p:nvPr/>
        </p:nvGraphicFramePr>
        <p:xfrm>
          <a:off x="1936750" y="4081463"/>
          <a:ext cx="6269038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3" name="Equation" r:id="rId6" imgW="2908080" imgH="444240" progId="Equation.3">
                  <p:embed/>
                </p:oleObj>
              </mc:Choice>
              <mc:Fallback>
                <p:oleObj name="Equation" r:id="rId6" imgW="2908080" imgH="4442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4081463"/>
                        <a:ext cx="6269038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1017" name="Object 9"/>
          <p:cNvGraphicFramePr>
            <a:graphicFrameLocks noChangeAspect="1"/>
          </p:cNvGraphicFramePr>
          <p:nvPr/>
        </p:nvGraphicFramePr>
        <p:xfrm>
          <a:off x="935038" y="5157788"/>
          <a:ext cx="25368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4" name="Equation" r:id="rId8" imgW="1218960" imgH="241200" progId="Equation.3">
                  <p:embed/>
                </p:oleObj>
              </mc:Choice>
              <mc:Fallback>
                <p:oleObj name="Equation" r:id="rId8" imgW="1218960" imgH="24120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5157788"/>
                        <a:ext cx="2536825" cy="509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1019" name="Object 11"/>
          <p:cNvGraphicFramePr>
            <a:graphicFrameLocks noChangeAspect="1"/>
          </p:cNvGraphicFramePr>
          <p:nvPr/>
        </p:nvGraphicFramePr>
        <p:xfrm>
          <a:off x="3638550" y="5516563"/>
          <a:ext cx="23288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5" name="Equation" r:id="rId10" imgW="1269720" imgH="241200" progId="Equation.3">
                  <p:embed/>
                </p:oleObj>
              </mc:Choice>
              <mc:Fallback>
                <p:oleObj name="Equation" r:id="rId10" imgW="1269720" imgH="241200" progId="Equation.3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5516563"/>
                        <a:ext cx="2328863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1021" name="Object 13"/>
          <p:cNvGraphicFramePr>
            <a:graphicFrameLocks noChangeAspect="1"/>
          </p:cNvGraphicFramePr>
          <p:nvPr/>
        </p:nvGraphicFramePr>
        <p:xfrm>
          <a:off x="6096000" y="5842000"/>
          <a:ext cx="240665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6" name="Equation" r:id="rId12" imgW="1257120" imgH="241200" progId="Equation.3">
                  <p:embed/>
                </p:oleObj>
              </mc:Choice>
              <mc:Fallback>
                <p:oleObj name="Equation" r:id="rId12" imgW="1257120" imgH="24120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842000"/>
                        <a:ext cx="2406650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22" name="Rectangle 14"/>
          <p:cNvSpPr>
            <a:spLocks noChangeArrowheads="1"/>
          </p:cNvSpPr>
          <p:nvPr/>
        </p:nvSpPr>
        <p:spPr bwMode="auto">
          <a:xfrm>
            <a:off x="762000" y="6534150"/>
            <a:ext cx="82296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Aft>
                <a:spcPts val="675"/>
              </a:spcAft>
            </a:pPr>
            <a:r>
              <a:rPr lang="en-US" sz="1200" b="1">
                <a:solidFill>
                  <a:srgbClr val="990000"/>
                </a:solidFill>
                <a:cs typeface="Times New Roman" pitchFamily="18" charset="0"/>
              </a:rPr>
              <a:t>Yoshino, M. and T. Inamuro, 2003. Int. J. Numer. Meth. Fluids 43, 183.</a:t>
            </a:r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 flipH="1">
            <a:off x="4111625" y="2162175"/>
            <a:ext cx="9207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Constant Concentration BC Code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400"/>
              <a:t> // Constant concentration on north side.</a:t>
            </a:r>
          </a:p>
          <a:p>
            <a:pPr>
              <a:lnSpc>
                <a:spcPct val="80000"/>
              </a:lnSpc>
            </a:pPr>
            <a:r>
              <a:rPr lang="en-US" sz="1400"/>
              <a:t>  for( i=0; i&lt;LX; i++)</a:t>
            </a:r>
          </a:p>
          <a:p>
            <a:pPr>
              <a:lnSpc>
                <a:spcPct val="80000"/>
              </a:lnSpc>
            </a:pPr>
            <a:r>
              <a:rPr lang="en-US" sz="1400"/>
              <a:t>  {</a:t>
            </a:r>
          </a:p>
          <a:p>
            <a:pPr>
              <a:lnSpc>
                <a:spcPct val="80000"/>
              </a:lnSpc>
            </a:pPr>
            <a:r>
              <a:rPr lang="en-US" sz="1400"/>
              <a:t>    fi = ftemp[LY-1][i];</a:t>
            </a:r>
          </a:p>
          <a:p>
            <a:pPr>
              <a:lnSpc>
                <a:spcPct val="80000"/>
              </a:lnSpc>
            </a:pPr>
            <a:r>
              <a:rPr lang="en-US" sz="1400"/>
              <a:t>    rho_sigma_prime = 6.*( rho_sigma_bar 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- ( fi[0] + fi[1] + fi[3]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  + fi[2] + fi[5] + fi[6]));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fi[4] = (1./ 9.)*rho_sigma_prime;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fi[7]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fi[8]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}</a:t>
            </a:r>
          </a:p>
          <a:p>
            <a:pPr>
              <a:lnSpc>
                <a:spcPct val="80000"/>
              </a:lnSpc>
            </a:pPr>
            <a:r>
              <a:rPr lang="en-US" sz="1400"/>
              <a:t>  // Constant concentration on south side.</a:t>
            </a:r>
          </a:p>
          <a:p>
            <a:pPr>
              <a:lnSpc>
                <a:spcPct val="80000"/>
              </a:lnSpc>
            </a:pPr>
            <a:r>
              <a:rPr lang="en-US" sz="1400"/>
              <a:t>  for( i=0; i&lt;LX; i++)</a:t>
            </a:r>
          </a:p>
          <a:p>
            <a:pPr>
              <a:lnSpc>
                <a:spcPct val="80000"/>
              </a:lnSpc>
            </a:pPr>
            <a:r>
              <a:rPr lang="en-US" sz="1400"/>
              <a:t>  {</a:t>
            </a:r>
          </a:p>
          <a:p>
            <a:pPr>
              <a:lnSpc>
                <a:spcPct val="80000"/>
              </a:lnSpc>
            </a:pPr>
            <a:r>
              <a:rPr lang="en-US" sz="1400"/>
              <a:t>    fi = ftemp[0][i];</a:t>
            </a:r>
          </a:p>
          <a:p>
            <a:pPr>
              <a:lnSpc>
                <a:spcPct val="80000"/>
              </a:lnSpc>
            </a:pPr>
            <a:r>
              <a:rPr lang="en-US" sz="1400"/>
              <a:t>    rho_sigma_prime = 6.*( rho_sigma_bar  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- ( fi[0] + fi[1] + fi[3]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  + fi[7] + fi[4] + fi[8]));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fi[2] = (1./ 9.)*rho_sigma_prime;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fi[5]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fi[6]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}</a:t>
            </a: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400"/>
              <a:t>       // Constant concentration on east side.</a:t>
            </a:r>
          </a:p>
          <a:p>
            <a:pPr>
              <a:lnSpc>
                <a:spcPct val="80000"/>
              </a:lnSpc>
            </a:pPr>
            <a:r>
              <a:rPr lang="en-US" sz="14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400"/>
              <a:t>  {</a:t>
            </a:r>
          </a:p>
          <a:p>
            <a:pPr>
              <a:lnSpc>
                <a:spcPct val="80000"/>
              </a:lnSpc>
            </a:pPr>
            <a:r>
              <a:rPr lang="en-US" sz="1400"/>
              <a:t>    fj = ftemp[j][LX-1];</a:t>
            </a:r>
          </a:p>
          <a:p>
            <a:pPr>
              <a:lnSpc>
                <a:spcPct val="80000"/>
              </a:lnSpc>
            </a:pPr>
            <a:r>
              <a:rPr lang="en-US" sz="1400"/>
              <a:t>    rho_sigma_prime = 6.*( rho_sigma_bar 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- ( fj[0] + fj[2] + fj[4]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  + fj[1] + fj[5] + fj[8]));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fj[3] = (1./ 9.)*rho_sigma_prime;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fj[7]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fj[6]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}</a:t>
            </a:r>
          </a:p>
          <a:p>
            <a:pPr>
              <a:lnSpc>
                <a:spcPct val="80000"/>
              </a:lnSpc>
            </a:pPr>
            <a:r>
              <a:rPr lang="en-US" sz="1400"/>
              <a:t>  // Constant concentration on west side.</a:t>
            </a:r>
          </a:p>
          <a:p>
            <a:pPr>
              <a:lnSpc>
                <a:spcPct val="80000"/>
              </a:lnSpc>
            </a:pPr>
            <a:r>
              <a:rPr lang="en-US" sz="14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400"/>
              <a:t>  {</a:t>
            </a:r>
          </a:p>
          <a:p>
            <a:pPr>
              <a:lnSpc>
                <a:spcPct val="80000"/>
              </a:lnSpc>
            </a:pPr>
            <a:r>
              <a:rPr lang="en-US" sz="1400"/>
              <a:t>    fj = ftemp[j][0];</a:t>
            </a:r>
          </a:p>
          <a:p>
            <a:pPr>
              <a:lnSpc>
                <a:spcPct val="80000"/>
              </a:lnSpc>
            </a:pPr>
            <a:r>
              <a:rPr lang="en-US" sz="1400"/>
              <a:t>    rho_sigma_prime = 6.*( rho_sigma_bar 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- ( fj[0] + fj[2] + fj[4]</a:t>
            </a:r>
          </a:p>
          <a:p>
            <a:pPr>
              <a:lnSpc>
                <a:spcPct val="80000"/>
              </a:lnSpc>
            </a:pPr>
            <a:r>
              <a:rPr lang="en-US" sz="1400"/>
              <a:t>                           + fj[3] + fj[6] + fj[7]));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fj[1] = (1./ 9.)*rho_sigma_prime;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fj[5]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  fj[8] = (1./36.)*rho_sigma_prime;</a:t>
            </a:r>
          </a:p>
          <a:p>
            <a:pPr>
              <a:lnSpc>
                <a:spcPct val="80000"/>
              </a:lnSpc>
            </a:pPr>
            <a:r>
              <a:rPr lang="en-US" sz="1400"/>
              <a:t>  }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71" name="Rectangle 15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</p:spPr>
        <p:txBody>
          <a:bodyPr/>
          <a:lstStyle/>
          <a:p>
            <a:r>
              <a:rPr lang="en-US"/>
              <a:t>Maintaining true constant concentration difficult</a:t>
            </a:r>
          </a:p>
          <a:p>
            <a:r>
              <a:rPr lang="en-US"/>
              <a:t>Constant flux more common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Finite difference approximation</a:t>
            </a:r>
          </a:p>
        </p:txBody>
      </p:sp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LBM Constant Flux Boundaries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5" name="Rectangle 9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6" name="Rectangle 10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3067" name="Rectangle 11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3068" name="Object 12"/>
          <p:cNvGraphicFramePr>
            <a:graphicFrameLocks noChangeAspect="1"/>
          </p:cNvGraphicFramePr>
          <p:nvPr/>
        </p:nvGraphicFramePr>
        <p:xfrm>
          <a:off x="1066800" y="5486400"/>
          <a:ext cx="6856413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1" name="Equation" r:id="rId3" imgW="2768600" imgH="457200" progId="Equation.3">
                  <p:embed/>
                </p:oleObj>
              </mc:Choice>
              <mc:Fallback>
                <p:oleObj name="Equation" r:id="rId3" imgW="2768600" imgH="457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86400"/>
                        <a:ext cx="6856413" cy="1133475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9" name="Rectangle 13"/>
          <p:cNvSpPr>
            <a:spLocks noChangeArrowheads="1"/>
          </p:cNvSpPr>
          <p:nvPr/>
        </p:nvSpPr>
        <p:spPr bwMode="auto">
          <a:xfrm>
            <a:off x="0" y="3192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3070" name="Object 14"/>
          <p:cNvGraphicFramePr>
            <a:graphicFrameLocks noChangeAspect="1"/>
          </p:cNvGraphicFramePr>
          <p:nvPr/>
        </p:nvGraphicFramePr>
        <p:xfrm>
          <a:off x="2209800" y="3200400"/>
          <a:ext cx="45720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2" name="Equation" r:id="rId5" imgW="1612900" imgH="469900" progId="Equation.3">
                  <p:embed/>
                </p:oleObj>
              </mc:Choice>
              <mc:Fallback>
                <p:oleObj name="Equation" r:id="rId5" imgW="1612900" imgH="46990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00400"/>
                        <a:ext cx="4572000" cy="13382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LBM Fixed/Zero Diffusive Flux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3" cstate="print"/>
          <a:srcRect l="29866" t="12321" r="8607"/>
          <a:stretch>
            <a:fillRect/>
          </a:stretch>
        </p:blipFill>
        <p:spPr bwMode="auto">
          <a:xfrm>
            <a:off x="1576388" y="909638"/>
            <a:ext cx="675957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408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88" name="Object 8"/>
          <p:cNvGraphicFramePr>
            <a:graphicFrameLocks noChangeAspect="1"/>
          </p:cNvGraphicFramePr>
          <p:nvPr/>
        </p:nvGraphicFramePr>
        <p:xfrm>
          <a:off x="935038" y="4543425"/>
          <a:ext cx="2536825" cy="50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9" name="Equation" r:id="rId4" imgW="1218960" imgH="241200" progId="Equation.3">
                  <p:embed/>
                </p:oleObj>
              </mc:Choice>
              <mc:Fallback>
                <p:oleObj name="Equation" r:id="rId4" imgW="1218960" imgH="24120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4543425"/>
                        <a:ext cx="2536825" cy="509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90" name="Object 10"/>
          <p:cNvGraphicFramePr>
            <a:graphicFrameLocks noChangeAspect="1"/>
          </p:cNvGraphicFramePr>
          <p:nvPr/>
        </p:nvGraphicFramePr>
        <p:xfrm>
          <a:off x="3638550" y="4902200"/>
          <a:ext cx="2328863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0" name="Equation" r:id="rId6" imgW="1269720" imgH="241200" progId="Equation.3">
                  <p:embed/>
                </p:oleObj>
              </mc:Choice>
              <mc:Fallback>
                <p:oleObj name="Equation" r:id="rId6" imgW="1269720" imgH="2412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8550" y="4902200"/>
                        <a:ext cx="2328863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92" name="Object 12"/>
          <p:cNvGraphicFramePr>
            <a:graphicFrameLocks noChangeAspect="1"/>
          </p:cNvGraphicFramePr>
          <p:nvPr/>
        </p:nvGraphicFramePr>
        <p:xfrm>
          <a:off x="6096000" y="5227638"/>
          <a:ext cx="2406650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1" name="Equation" r:id="rId8" imgW="1257120" imgH="241200" progId="Equation.3">
                  <p:embed/>
                </p:oleObj>
              </mc:Choice>
              <mc:Fallback>
                <p:oleObj name="Equation" r:id="rId8" imgW="1257120" imgH="24120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27638"/>
                        <a:ext cx="2406650" cy="46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94" name="Object 14"/>
          <p:cNvGraphicFramePr>
            <a:graphicFrameLocks noChangeAspect="1"/>
          </p:cNvGraphicFramePr>
          <p:nvPr/>
        </p:nvGraphicFramePr>
        <p:xfrm>
          <a:off x="1160463" y="2276475"/>
          <a:ext cx="1952625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2" name="Equation" r:id="rId10" imgW="1054080" imgH="444240" progId="Equation.3">
                  <p:embed/>
                </p:oleObj>
              </mc:Choice>
              <mc:Fallback>
                <p:oleObj name="Equation" r:id="rId10" imgW="1054080" imgH="4442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2276475"/>
                        <a:ext cx="1952625" cy="8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5" name="Rectangle 15"/>
          <p:cNvSpPr>
            <a:spLocks noChangeArrowheads="1"/>
          </p:cNvSpPr>
          <p:nvPr/>
        </p:nvSpPr>
        <p:spPr bwMode="auto">
          <a:xfrm>
            <a:off x="0" y="29718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96" name="Object 16"/>
          <p:cNvGraphicFramePr>
            <a:graphicFrameLocks noChangeAspect="1"/>
          </p:cNvGraphicFramePr>
          <p:nvPr/>
        </p:nvGraphicFramePr>
        <p:xfrm>
          <a:off x="1123950" y="3198813"/>
          <a:ext cx="7319963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3" name="Equation" r:id="rId12" imgW="4038480" imgH="241200" progId="Equation.3">
                  <p:embed/>
                </p:oleObj>
              </mc:Choice>
              <mc:Fallback>
                <p:oleObj name="Equation" r:id="rId12" imgW="4038480" imgH="2412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950" y="3198813"/>
                        <a:ext cx="7319963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7" name="Rectangle 17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4098" name="Object 18"/>
          <p:cNvGraphicFramePr>
            <a:graphicFrameLocks noChangeAspect="1"/>
          </p:cNvGraphicFramePr>
          <p:nvPr/>
        </p:nvGraphicFramePr>
        <p:xfrm>
          <a:off x="3211513" y="3776663"/>
          <a:ext cx="2913062" cy="76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4" name="Equation" r:id="rId14" imgW="1688760" imgH="444240" progId="Equation.3">
                  <p:embed/>
                </p:oleObj>
              </mc:Choice>
              <mc:Fallback>
                <p:oleObj name="Equation" r:id="rId14" imgW="1688760" imgH="444240" progId="Equation.3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1513" y="3776663"/>
                        <a:ext cx="2913062" cy="766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99" name="Line 19"/>
          <p:cNvSpPr>
            <a:spLocks noChangeShapeType="1"/>
          </p:cNvSpPr>
          <p:nvPr/>
        </p:nvSpPr>
        <p:spPr bwMode="auto">
          <a:xfrm>
            <a:off x="2420938" y="1547813"/>
            <a:ext cx="0" cy="6143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1920875" y="1547813"/>
            <a:ext cx="422275" cy="579437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</a:rPr>
              <a:t>n</a:t>
            </a:r>
          </a:p>
        </p:txBody>
      </p:sp>
      <p:sp>
        <p:nvSpPr>
          <p:cNvPr id="174101" name="Line 21"/>
          <p:cNvSpPr>
            <a:spLocks noChangeShapeType="1"/>
          </p:cNvSpPr>
          <p:nvPr/>
        </p:nvSpPr>
        <p:spPr bwMode="auto">
          <a:xfrm flipH="1">
            <a:off x="4225925" y="1970088"/>
            <a:ext cx="920750" cy="0"/>
          </a:xfrm>
          <a:prstGeom prst="line">
            <a:avLst/>
          </a:prstGeom>
          <a:noFill/>
          <a:ln w="12700">
            <a:solidFill>
              <a:srgbClr val="FF33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102" name="Rectangle 22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Constant Diffusive Flux Code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1600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 // Constant diffusive flux boundary on north side.</a:t>
            </a:r>
          </a:p>
          <a:p>
            <a:pPr>
              <a:lnSpc>
                <a:spcPct val="80000"/>
              </a:lnSpc>
            </a:pPr>
            <a:r>
              <a:rPr lang="en-US" sz="1600"/>
              <a:t>  for( i=0; i&lt;LX; i++)</a:t>
            </a:r>
          </a:p>
          <a:p>
            <a:pPr>
              <a:lnSpc>
                <a:spcPct val="80000"/>
              </a:lnSpc>
            </a:pPr>
            <a:r>
              <a:rPr lang="en-US" sz="1600"/>
              <a:t>  {</a:t>
            </a:r>
          </a:p>
          <a:p>
            <a:pPr>
              <a:lnSpc>
                <a:spcPct val="80000"/>
              </a:lnSpc>
            </a:pPr>
            <a:r>
              <a:rPr lang="en-US" sz="1600"/>
              <a:t>    fi        = ftemp[LY-1][i];</a:t>
            </a:r>
          </a:p>
          <a:p>
            <a:pPr>
              <a:lnSpc>
                <a:spcPct val="80000"/>
              </a:lnSpc>
            </a:pPr>
            <a:r>
              <a:rPr lang="en-US" sz="1600"/>
              <a:t>    rho_prime = 6.*( J0 + fi[2] + fi[5] + fi[6]);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fi[4]     = (1./ 9.)*rho_prime;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fi[7]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fi[8]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}</a:t>
            </a:r>
          </a:p>
          <a:p>
            <a:pPr>
              <a:lnSpc>
                <a:spcPct val="80000"/>
              </a:lnSpc>
            </a:pPr>
            <a:r>
              <a:rPr lang="en-US" sz="1600"/>
              <a:t>  // Constant diffusive flux boundary on south side.</a:t>
            </a:r>
          </a:p>
          <a:p>
            <a:pPr>
              <a:lnSpc>
                <a:spcPct val="80000"/>
              </a:lnSpc>
            </a:pPr>
            <a:r>
              <a:rPr lang="en-US" sz="1600"/>
              <a:t>  for( i=0; i&lt;LX; i++)</a:t>
            </a:r>
          </a:p>
          <a:p>
            <a:pPr>
              <a:lnSpc>
                <a:spcPct val="80000"/>
              </a:lnSpc>
            </a:pPr>
            <a:r>
              <a:rPr lang="en-US" sz="1600"/>
              <a:t>  {</a:t>
            </a:r>
          </a:p>
          <a:p>
            <a:pPr>
              <a:lnSpc>
                <a:spcPct val="80000"/>
              </a:lnSpc>
            </a:pPr>
            <a:r>
              <a:rPr lang="en-US" sz="1600"/>
              <a:t>    fi        = ftemp[0][i];</a:t>
            </a:r>
          </a:p>
          <a:p>
            <a:pPr>
              <a:lnSpc>
                <a:spcPct val="80000"/>
              </a:lnSpc>
            </a:pPr>
            <a:r>
              <a:rPr lang="en-US" sz="1600"/>
              <a:t>    rho_prime = 6.*( J0 + fi[7] + fi[4] + fi[8]);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fi[2]     = (1./ 9.)*rho_prime;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fi[5]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fi[6]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}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71600"/>
            <a:ext cx="4038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600"/>
              <a:t>     // Constant diffusive flux boundary on east side.</a:t>
            </a:r>
          </a:p>
          <a:p>
            <a:pPr>
              <a:lnSpc>
                <a:spcPct val="80000"/>
              </a:lnSpc>
            </a:pPr>
            <a:r>
              <a:rPr lang="en-US" sz="16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600"/>
              <a:t>  {</a:t>
            </a:r>
          </a:p>
          <a:p>
            <a:pPr>
              <a:lnSpc>
                <a:spcPct val="80000"/>
              </a:lnSpc>
            </a:pPr>
            <a:r>
              <a:rPr lang="en-US" sz="1600"/>
              <a:t>    fj        = ftemp[j][LX-1];</a:t>
            </a:r>
          </a:p>
          <a:p>
            <a:pPr>
              <a:lnSpc>
                <a:spcPct val="80000"/>
              </a:lnSpc>
            </a:pPr>
            <a:r>
              <a:rPr lang="en-US" sz="1600"/>
              <a:t>    rho_prime = 6.*( J0 + fi[1] + fi[5] + fi[8]);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fj[3]     = (1./ 9.)*rho_prime;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fj[7]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fj[6]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}</a:t>
            </a:r>
          </a:p>
          <a:p>
            <a:pPr>
              <a:lnSpc>
                <a:spcPct val="80000"/>
              </a:lnSpc>
            </a:pPr>
            <a:r>
              <a:rPr lang="en-US" sz="1600"/>
              <a:t>  // Constant diffusive flux boundary on west side.</a:t>
            </a:r>
          </a:p>
          <a:p>
            <a:pPr>
              <a:lnSpc>
                <a:spcPct val="80000"/>
              </a:lnSpc>
            </a:pPr>
            <a:r>
              <a:rPr lang="en-US" sz="1600"/>
              <a:t>  for( j=0; j&lt;LY; j++)</a:t>
            </a:r>
          </a:p>
          <a:p>
            <a:pPr>
              <a:lnSpc>
                <a:spcPct val="80000"/>
              </a:lnSpc>
            </a:pPr>
            <a:r>
              <a:rPr lang="en-US" sz="1600"/>
              <a:t>  {</a:t>
            </a:r>
          </a:p>
          <a:p>
            <a:pPr>
              <a:lnSpc>
                <a:spcPct val="80000"/>
              </a:lnSpc>
            </a:pPr>
            <a:r>
              <a:rPr lang="en-US" sz="1600"/>
              <a:t>    fj        = ftemp[j][0];</a:t>
            </a:r>
          </a:p>
          <a:p>
            <a:pPr>
              <a:lnSpc>
                <a:spcPct val="80000"/>
              </a:lnSpc>
            </a:pPr>
            <a:r>
              <a:rPr lang="en-US" sz="1600"/>
              <a:t>    rho_prime = 6.*( J0 + fi[3] + fi[6] + fi[7]);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fj[1]     = (1./ 9.)*rho_prime;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fj[5]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  fj[8]     = (1./36.)*rho_prime;</a:t>
            </a:r>
          </a:p>
          <a:p>
            <a:pPr>
              <a:lnSpc>
                <a:spcPct val="80000"/>
              </a:lnSpc>
            </a:pPr>
            <a:r>
              <a:rPr lang="en-US" sz="1600"/>
              <a:t>  } </a:t>
            </a:r>
            <a:br>
              <a:rPr lang="en-US" sz="1600"/>
            </a:br>
            <a:endParaRPr lang="en-US" sz="1600"/>
          </a:p>
          <a:p>
            <a:pPr>
              <a:lnSpc>
                <a:spcPct val="80000"/>
              </a:lnSpc>
            </a:pPr>
            <a:r>
              <a:rPr lang="en-US" sz="1600"/>
              <a:t/>
            </a:r>
            <a:br>
              <a:rPr lang="en-US" sz="1600"/>
            </a:b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Macroscopic Governing Equations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Diffusion or heat equation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Convection-Diffusion/Dispersion Equation (CDE)</a:t>
            </a:r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76133" name="Object 5"/>
          <p:cNvGraphicFramePr>
            <a:graphicFrameLocks noChangeAspect="1"/>
          </p:cNvGraphicFramePr>
          <p:nvPr/>
        </p:nvGraphicFramePr>
        <p:xfrm>
          <a:off x="2081213" y="4800600"/>
          <a:ext cx="5132387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5" name="Equation" r:id="rId3" imgW="1346040" imgH="419040" progId="Equation.3">
                  <p:embed/>
                </p:oleObj>
              </mc:Choice>
              <mc:Fallback>
                <p:oleObj name="Equation" r:id="rId3" imgW="1346040" imgH="4190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1213" y="4800600"/>
                        <a:ext cx="5132387" cy="1601788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134" name="Object 6"/>
          <p:cNvGraphicFramePr>
            <a:graphicFrameLocks noGrp="1" noChangeAspect="1"/>
          </p:cNvGraphicFramePr>
          <p:nvPr>
            <p:ph idx="4294967295"/>
          </p:nvPr>
        </p:nvGraphicFramePr>
        <p:xfrm>
          <a:off x="2840038" y="2209800"/>
          <a:ext cx="3103562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6" name="Equation" r:id="rId5" imgW="812520" imgH="419040" progId="Equation.3">
                  <p:embed/>
                </p:oleObj>
              </mc:Choice>
              <mc:Fallback>
                <p:oleObj name="Equation" r:id="rId5" imgW="812520" imgH="4190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0038" y="2209800"/>
                        <a:ext cx="3103562" cy="1600200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Wetting</a:t>
            </a:r>
          </a:p>
        </p:txBody>
      </p:sp>
      <p:pic>
        <p:nvPicPr>
          <p:cNvPr id="164867" name="Picture 3" descr="b_sel4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68438" y="1600200"/>
            <a:ext cx="6205537" cy="4525963"/>
          </a:xfrm>
          <a:noFill/>
          <a:ln/>
        </p:spPr>
      </p:pic>
      <p:sp>
        <p:nvSpPr>
          <p:cNvPr id="164868" name="Rectangle 4"/>
          <p:cNvSpPr>
            <a:spLocks noChangeArrowheads="1"/>
          </p:cNvSpPr>
          <p:nvPr/>
        </p:nvSpPr>
        <p:spPr bwMode="auto">
          <a:xfrm>
            <a:off x="1371600" y="6248400"/>
            <a:ext cx="6381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http://www.hdm-stuttgart.de/projekte/printing-inks/b_sel42.jpg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 i="1">
                <a:solidFill>
                  <a:schemeClr val="tx2"/>
                </a:solidFill>
              </a:rPr>
              <a:t>Breakthrough Curves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62600" y="2971800"/>
            <a:ext cx="3352800" cy="2438400"/>
          </a:xfrm>
        </p:spPr>
        <p:txBody>
          <a:bodyPr/>
          <a:lstStyle/>
          <a:p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‘Piston’ Flow – no dispersion</a:t>
            </a:r>
          </a:p>
          <a:p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Dispersed Flow</a:t>
            </a:r>
          </a:p>
          <a:p>
            <a:r>
              <a:rPr lang="en-U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Retarded/ Dispersed Flow</a:t>
            </a:r>
          </a:p>
        </p:txBody>
      </p:sp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304800" y="1738313"/>
            <a:ext cx="4876800" cy="5043487"/>
            <a:chOff x="2208" y="1095"/>
            <a:chExt cx="3072" cy="3177"/>
          </a:xfrm>
        </p:grpSpPr>
        <p:sp>
          <p:nvSpPr>
            <p:cNvPr id="177157" name="AutoShape 5"/>
            <p:cNvSpPr>
              <a:spLocks noChangeArrowheads="1"/>
            </p:cNvSpPr>
            <p:nvPr/>
          </p:nvSpPr>
          <p:spPr bwMode="auto">
            <a:xfrm>
              <a:off x="4608" y="3504"/>
              <a:ext cx="192" cy="528"/>
            </a:xfrm>
            <a:prstGeom prst="can">
              <a:avLst>
                <a:gd name="adj" fmla="val 3749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58" name="AutoShape 6" descr="dirt"/>
            <p:cNvSpPr>
              <a:spLocks noChangeArrowheads="1"/>
            </p:cNvSpPr>
            <p:nvPr/>
          </p:nvSpPr>
          <p:spPr bwMode="auto">
            <a:xfrm>
              <a:off x="4128" y="1383"/>
              <a:ext cx="1152" cy="2303"/>
            </a:xfrm>
            <a:prstGeom prst="can">
              <a:avLst>
                <a:gd name="adj" fmla="val 14494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59" name="AutoShape 7"/>
            <p:cNvSpPr>
              <a:spLocks noChangeArrowheads="1"/>
            </p:cNvSpPr>
            <p:nvPr/>
          </p:nvSpPr>
          <p:spPr bwMode="auto">
            <a:xfrm>
              <a:off x="4608" y="1191"/>
              <a:ext cx="192" cy="288"/>
            </a:xfrm>
            <a:prstGeom prst="can">
              <a:avLst>
                <a:gd name="adj" fmla="val 20451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60" name="Text Box 8"/>
            <p:cNvSpPr txBox="1">
              <a:spLocks noChangeArrowheads="1"/>
            </p:cNvSpPr>
            <p:nvPr/>
          </p:nvSpPr>
          <p:spPr bwMode="auto">
            <a:xfrm>
              <a:off x="2208" y="1095"/>
              <a:ext cx="1536" cy="5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Influent Solution: Concentration C</a:t>
              </a:r>
              <a:r>
                <a:rPr lang="en-US" sz="2400" baseline="-25000"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77161" name="Line 9"/>
            <p:cNvSpPr>
              <a:spLocks noChangeShapeType="1"/>
            </p:cNvSpPr>
            <p:nvPr/>
          </p:nvSpPr>
          <p:spPr bwMode="auto">
            <a:xfrm>
              <a:off x="3792" y="1191"/>
              <a:ext cx="816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62" name="Text Box 10"/>
            <p:cNvSpPr txBox="1">
              <a:spLocks noChangeArrowheads="1"/>
            </p:cNvSpPr>
            <p:nvPr/>
          </p:nvSpPr>
          <p:spPr bwMode="auto">
            <a:xfrm>
              <a:off x="2208" y="3748"/>
              <a:ext cx="1536" cy="5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>
                  <a:latin typeface="Times New Roman" pitchFamily="18" charset="0"/>
                </a:rPr>
                <a:t>Effluent Solution: Concentration C</a:t>
              </a:r>
              <a:endParaRPr lang="en-US" sz="2400" baseline="-25000">
                <a:latin typeface="Times New Roman" pitchFamily="18" charset="0"/>
              </a:endParaRPr>
            </a:p>
          </p:txBody>
        </p:sp>
        <p:sp>
          <p:nvSpPr>
            <p:cNvPr id="177163" name="Line 11"/>
            <p:cNvSpPr>
              <a:spLocks noChangeShapeType="1"/>
            </p:cNvSpPr>
            <p:nvPr/>
          </p:nvSpPr>
          <p:spPr bwMode="auto">
            <a:xfrm rot="-10800000">
              <a:off x="3792" y="4032"/>
              <a:ext cx="816" cy="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advTm="50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180" name="Picture 4" descr="BTC_revis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15340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655638"/>
          </a:xfrm>
        </p:spPr>
        <p:txBody>
          <a:bodyPr/>
          <a:lstStyle/>
          <a:p>
            <a:r>
              <a:rPr lang="en-US" sz="4000"/>
              <a:t>Breakthrough Curve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i="1"/>
          </a:p>
          <a:p>
            <a:endParaRPr lang="en-US"/>
          </a:p>
        </p:txBody>
      </p:sp>
      <p:pic>
        <p:nvPicPr>
          <p:cNvPr id="179204" name="Picture 4" descr="cde_pulse_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1676400"/>
            <a:ext cx="1028700" cy="4114800"/>
          </a:xfrm>
          <a:prstGeom prst="rect">
            <a:avLst/>
          </a:prstGeom>
          <a:noFill/>
        </p:spPr>
      </p:pic>
      <p:graphicFrame>
        <p:nvGraphicFramePr>
          <p:cNvPr id="179205" name="Object 5"/>
          <p:cNvGraphicFramePr>
            <a:graphicFrameLocks noChangeAspect="1"/>
          </p:cNvGraphicFramePr>
          <p:nvPr/>
        </p:nvGraphicFramePr>
        <p:xfrm>
          <a:off x="3328988" y="1828800"/>
          <a:ext cx="5815012" cy="382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6" name="Worksheet" r:id="rId4" imgW="10170000" imgH="6705000" progId="Excel.Sheet.8">
                  <p:embed/>
                </p:oleObj>
              </mc:Choice>
              <mc:Fallback>
                <p:oleObj name="Worksheet" r:id="rId4" imgW="10170000" imgH="670500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8" y="1828800"/>
                        <a:ext cx="5815012" cy="382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6" name="Picture 6" descr="cde_step_movie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0" y="1676400"/>
            <a:ext cx="1028700" cy="4114800"/>
          </a:xfrm>
          <a:prstGeom prst="rect">
            <a:avLst/>
          </a:prstGeom>
          <a:noFill/>
        </p:spPr>
      </p:pic>
      <p:sp>
        <p:nvSpPr>
          <p:cNvPr id="179207" name="AutoShape 7"/>
          <p:cNvSpPr>
            <a:spLocks noChangeArrowheads="1"/>
          </p:cNvSpPr>
          <p:nvPr/>
        </p:nvSpPr>
        <p:spPr bwMode="auto">
          <a:xfrm>
            <a:off x="1066800" y="990600"/>
            <a:ext cx="3429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208" name="AutoShape 8"/>
          <p:cNvSpPr>
            <a:spLocks noChangeArrowheads="1"/>
          </p:cNvSpPr>
          <p:nvPr/>
        </p:nvSpPr>
        <p:spPr bwMode="auto">
          <a:xfrm>
            <a:off x="2628900" y="990600"/>
            <a:ext cx="342900" cy="685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9209" name="Line 9"/>
          <p:cNvSpPr>
            <a:spLocks noChangeShapeType="1"/>
          </p:cNvSpPr>
          <p:nvPr/>
        </p:nvSpPr>
        <p:spPr bwMode="auto">
          <a:xfrm>
            <a:off x="2057400" y="1676400"/>
            <a:ext cx="0" cy="4191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9210" name="Text Box 10"/>
          <p:cNvSpPr txBox="1">
            <a:spLocks noChangeArrowheads="1"/>
          </p:cNvSpPr>
          <p:nvPr/>
        </p:nvSpPr>
        <p:spPr bwMode="auto">
          <a:xfrm rot="10800000">
            <a:off x="1955800" y="3200400"/>
            <a:ext cx="212725" cy="731838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  <a:latin typeface="Lucida Sans Unicode" pitchFamily="34" charset="0"/>
              </a:rPr>
              <a:t>10 m</a:t>
            </a:r>
          </a:p>
        </p:txBody>
      </p:sp>
      <p:sp>
        <p:nvSpPr>
          <p:cNvPr id="179211" name="Text Box 11"/>
          <p:cNvSpPr txBox="1">
            <a:spLocks noChangeArrowheads="1"/>
          </p:cNvSpPr>
          <p:nvPr/>
        </p:nvSpPr>
        <p:spPr bwMode="auto">
          <a:xfrm rot="16200000">
            <a:off x="1936750" y="793750"/>
            <a:ext cx="212725" cy="942975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vert="eaVert" lIns="0" tIns="0" rIns="0" bIns="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b="1">
                <a:solidFill>
                  <a:srgbClr val="FF3300"/>
                </a:solidFill>
                <a:latin typeface="Lucida Sans Unicode" pitchFamily="34" charset="0"/>
              </a:rPr>
              <a:t>q = 1 m/y</a:t>
            </a:r>
          </a:p>
        </p:txBody>
      </p:sp>
      <p:sp>
        <p:nvSpPr>
          <p:cNvPr id="179212" name="Freeform 12"/>
          <p:cNvSpPr>
            <a:spLocks/>
          </p:cNvSpPr>
          <p:nvPr/>
        </p:nvSpPr>
        <p:spPr bwMode="auto">
          <a:xfrm>
            <a:off x="2743200" y="2628900"/>
            <a:ext cx="3810000" cy="3746500"/>
          </a:xfrm>
          <a:custGeom>
            <a:avLst/>
            <a:gdLst/>
            <a:ahLst/>
            <a:cxnLst>
              <a:cxn ang="0">
                <a:pos x="0" y="2088"/>
              </a:cxn>
              <a:cxn ang="0">
                <a:pos x="144" y="2328"/>
              </a:cxn>
              <a:cxn ang="0">
                <a:pos x="672" y="2280"/>
              </a:cxn>
              <a:cxn ang="0">
                <a:pos x="1056" y="1992"/>
              </a:cxn>
              <a:cxn ang="0">
                <a:pos x="1200" y="888"/>
              </a:cxn>
              <a:cxn ang="0">
                <a:pos x="1728" y="120"/>
              </a:cxn>
              <a:cxn ang="0">
                <a:pos x="2400" y="168"/>
              </a:cxn>
            </a:cxnLst>
            <a:rect l="0" t="0" r="r" b="b"/>
            <a:pathLst>
              <a:path w="2400" h="2360">
                <a:moveTo>
                  <a:pt x="0" y="2088"/>
                </a:moveTo>
                <a:cubicBezTo>
                  <a:pt x="16" y="2192"/>
                  <a:pt x="32" y="2296"/>
                  <a:pt x="144" y="2328"/>
                </a:cubicBezTo>
                <a:cubicBezTo>
                  <a:pt x="256" y="2360"/>
                  <a:pt x="520" y="2336"/>
                  <a:pt x="672" y="2280"/>
                </a:cubicBezTo>
                <a:cubicBezTo>
                  <a:pt x="824" y="2224"/>
                  <a:pt x="968" y="2224"/>
                  <a:pt x="1056" y="1992"/>
                </a:cubicBezTo>
                <a:cubicBezTo>
                  <a:pt x="1144" y="1760"/>
                  <a:pt x="1088" y="1200"/>
                  <a:pt x="1200" y="888"/>
                </a:cubicBezTo>
                <a:cubicBezTo>
                  <a:pt x="1312" y="576"/>
                  <a:pt x="1528" y="240"/>
                  <a:pt x="1728" y="120"/>
                </a:cubicBezTo>
                <a:cubicBezTo>
                  <a:pt x="1928" y="0"/>
                  <a:pt x="2280" y="160"/>
                  <a:pt x="2400" y="168"/>
                </a:cubicBezTo>
              </a:path>
            </a:pathLst>
          </a:custGeom>
          <a:noFill/>
          <a:ln w="9525" cap="flat" cmpd="sng">
            <a:solidFill>
              <a:srgbClr val="FF3300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9213" name="Freeform 13"/>
          <p:cNvSpPr>
            <a:spLocks/>
          </p:cNvSpPr>
          <p:nvPr/>
        </p:nvSpPr>
        <p:spPr bwMode="auto">
          <a:xfrm>
            <a:off x="1168400" y="4076700"/>
            <a:ext cx="7073900" cy="2603500"/>
          </a:xfrm>
          <a:custGeom>
            <a:avLst/>
            <a:gdLst/>
            <a:ahLst/>
            <a:cxnLst>
              <a:cxn ang="0">
                <a:pos x="32" y="1176"/>
              </a:cxn>
              <a:cxn ang="0">
                <a:pos x="80" y="1464"/>
              </a:cxn>
              <a:cxn ang="0">
                <a:pos x="512" y="1560"/>
              </a:cxn>
              <a:cxn ang="0">
                <a:pos x="1904" y="1560"/>
              </a:cxn>
              <a:cxn ang="0">
                <a:pos x="3920" y="1080"/>
              </a:cxn>
              <a:cxn ang="0">
                <a:pos x="4448" y="168"/>
              </a:cxn>
              <a:cxn ang="0">
                <a:pos x="3968" y="72"/>
              </a:cxn>
            </a:cxnLst>
            <a:rect l="0" t="0" r="r" b="b"/>
            <a:pathLst>
              <a:path w="4456" h="1640">
                <a:moveTo>
                  <a:pt x="32" y="1176"/>
                </a:moveTo>
                <a:cubicBezTo>
                  <a:pt x="16" y="1288"/>
                  <a:pt x="0" y="1400"/>
                  <a:pt x="80" y="1464"/>
                </a:cubicBezTo>
                <a:cubicBezTo>
                  <a:pt x="160" y="1528"/>
                  <a:pt x="208" y="1544"/>
                  <a:pt x="512" y="1560"/>
                </a:cubicBezTo>
                <a:cubicBezTo>
                  <a:pt x="816" y="1576"/>
                  <a:pt x="1336" y="1640"/>
                  <a:pt x="1904" y="1560"/>
                </a:cubicBezTo>
                <a:cubicBezTo>
                  <a:pt x="2472" y="1480"/>
                  <a:pt x="3496" y="1312"/>
                  <a:pt x="3920" y="1080"/>
                </a:cubicBezTo>
                <a:cubicBezTo>
                  <a:pt x="4344" y="848"/>
                  <a:pt x="4440" y="336"/>
                  <a:pt x="4448" y="168"/>
                </a:cubicBezTo>
                <a:cubicBezTo>
                  <a:pt x="4456" y="0"/>
                  <a:pt x="4048" y="88"/>
                  <a:pt x="3968" y="72"/>
                </a:cubicBezTo>
              </a:path>
            </a:pathLst>
          </a:custGeom>
          <a:noFill/>
          <a:ln w="9525" cap="flat" cmpd="sng">
            <a:solidFill>
              <a:srgbClr val="0000FF"/>
            </a:solidFill>
            <a:prstDash val="sysDot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0"/>
            <a:ext cx="4114800" cy="1143000"/>
          </a:xfrm>
        </p:spPr>
        <p:txBody>
          <a:bodyPr/>
          <a:lstStyle/>
          <a:p>
            <a:r>
              <a:rPr lang="en-US" sz="4000"/>
              <a:t>Taylor Dispersion</a:t>
            </a:r>
          </a:p>
        </p:txBody>
      </p:sp>
      <p:pic>
        <p:nvPicPr>
          <p:cNvPr id="180227" name="Picture 3" descr="Fig1_revision_lab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966" t="16837" r="10017" b="15819"/>
          <a:stretch>
            <a:fillRect/>
          </a:stretch>
        </p:blipFill>
        <p:spPr>
          <a:xfrm>
            <a:off x="76200" y="2430463"/>
            <a:ext cx="8229600" cy="4275137"/>
          </a:xfrm>
          <a:noFill/>
          <a:ln/>
        </p:spPr>
      </p:pic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572000" y="0"/>
          <a:ext cx="4572000" cy="315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29" name="Worksheet" r:id="rId4" imgW="8587601" imgH="5928360" progId="Excel.Sheet.8">
                  <p:embed/>
                </p:oleObj>
              </mc:Choice>
              <mc:Fallback>
                <p:oleObj name="Worksheet" r:id="rId4" imgW="8587601" imgH="5928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0"/>
                        <a:ext cx="4572000" cy="315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Taylor Dispersion</a:t>
            </a:r>
          </a:p>
        </p:txBody>
      </p:sp>
      <p:pic>
        <p:nvPicPr>
          <p:cNvPr id="181251" name="Picture 3" descr="taylor_50x1000x128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381000"/>
            <a:ext cx="312738" cy="6248400"/>
          </a:xfrm>
          <a:noFill/>
          <a:ln/>
        </p:spPr>
      </p:pic>
      <p:graphicFrame>
        <p:nvGraphicFramePr>
          <p:cNvPr id="18125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191000" y="1412875"/>
          <a:ext cx="4953000" cy="414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6" name="Chart" r:id="rId4" imgW="9509760" imgH="7970520" progId="Excel.Sheet.8">
                  <p:embed/>
                </p:oleObj>
              </mc:Choice>
              <mc:Fallback>
                <p:oleObj name="Chart" r:id="rId4" imgW="9509760" imgH="797052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412875"/>
                        <a:ext cx="4953000" cy="414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1254" name="Object 6"/>
          <p:cNvGraphicFramePr>
            <a:graphicFrameLocks noChangeAspect="1"/>
          </p:cNvGraphicFramePr>
          <p:nvPr/>
        </p:nvGraphicFramePr>
        <p:xfrm>
          <a:off x="1524000" y="5507038"/>
          <a:ext cx="3352800" cy="81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7" name="Equation" r:id="rId6" imgW="1473200" imgH="355600" progId="Equation.3">
                  <p:embed/>
                </p:oleObj>
              </mc:Choice>
              <mc:Fallback>
                <p:oleObj name="Equation" r:id="rId6" imgW="1473200" imgH="35560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507038"/>
                        <a:ext cx="3352800" cy="817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1255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371600" y="1524000"/>
          <a:ext cx="2463800" cy="766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8" name="Equation" r:id="rId8" imgW="1346040" imgH="419040" progId="Equation.3">
                  <p:embed/>
                </p:oleObj>
              </mc:Choice>
              <mc:Fallback>
                <p:oleObj name="Equation" r:id="rId8" imgW="1346040" imgH="4190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524000"/>
                        <a:ext cx="2463800" cy="766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Taylor/Aris Dispersion</a:t>
            </a: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18557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76200" y="6226175"/>
            <a:ext cx="3733800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900"/>
              <a:t>See also Stockman, H.W., A lattice-gas study of retardation and dispersion in fractures: assessment of errors from desorption kinetics and buoyancy, </a:t>
            </a:r>
            <a:r>
              <a:rPr lang="en-US" sz="900" i="1"/>
              <a:t>Wat. Resour. Res.</a:t>
            </a:r>
            <a:r>
              <a:rPr lang="en-US" sz="900"/>
              <a:t> 33, 1823 - 1831, 1997.</a:t>
            </a:r>
          </a:p>
        </p:txBody>
      </p:sp>
      <p:sp>
        <p:nvSpPr>
          <p:cNvPr id="182277" name="Rectangle 5"/>
          <p:cNvSpPr>
            <a:spLocks noChangeArrowheads="1"/>
          </p:cNvSpPr>
          <p:nvPr/>
        </p:nvSpPr>
        <p:spPr bwMode="auto">
          <a:xfrm>
            <a:off x="0" y="200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2278" name="Object 6"/>
          <p:cNvGraphicFramePr>
            <a:graphicFrameLocks noChangeAspect="1"/>
          </p:cNvGraphicFramePr>
          <p:nvPr/>
        </p:nvGraphicFramePr>
        <p:xfrm>
          <a:off x="685800" y="1282700"/>
          <a:ext cx="7620000" cy="519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9" name="Worksheet" r:id="rId3" imgW="8671394" imgH="5928360" progId="Excel.Sheet.8">
                  <p:embed/>
                </p:oleObj>
              </mc:Choice>
              <mc:Fallback>
                <p:oleObj name="Worksheet" r:id="rId3" imgW="8671394" imgH="592836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282700"/>
                        <a:ext cx="7620000" cy="519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7620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Pore Volume</a:t>
            </a:r>
          </a:p>
        </p:txBody>
      </p:sp>
      <p:sp>
        <p:nvSpPr>
          <p:cNvPr id="183299" name="AutoShape 3" descr="dirt"/>
          <p:cNvSpPr>
            <a:spLocks noChangeArrowheads="1"/>
          </p:cNvSpPr>
          <p:nvPr/>
        </p:nvSpPr>
        <p:spPr bwMode="auto">
          <a:xfrm>
            <a:off x="2133600" y="2209800"/>
            <a:ext cx="1828800" cy="3657600"/>
          </a:xfrm>
          <a:prstGeom prst="can">
            <a:avLst>
              <a:gd name="adj" fmla="val 12676"/>
            </a:avLst>
          </a:prstGeom>
          <a:blipFill dpi="0" rotWithShape="0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00" name="AutoShape 4"/>
          <p:cNvSpPr>
            <a:spLocks noChangeArrowheads="1"/>
          </p:cNvSpPr>
          <p:nvPr/>
        </p:nvSpPr>
        <p:spPr bwMode="auto">
          <a:xfrm>
            <a:off x="5715000" y="2971800"/>
            <a:ext cx="1828800" cy="1143000"/>
          </a:xfrm>
          <a:prstGeom prst="ca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01" name="AutoShape 5"/>
          <p:cNvSpPr>
            <a:spLocks noChangeArrowheads="1"/>
          </p:cNvSpPr>
          <p:nvPr/>
        </p:nvSpPr>
        <p:spPr bwMode="auto">
          <a:xfrm>
            <a:off x="5715000" y="4419600"/>
            <a:ext cx="1828800" cy="2057400"/>
          </a:xfrm>
          <a:prstGeom prst="can">
            <a:avLst>
              <a:gd name="adj" fmla="val 17880"/>
            </a:avLst>
          </a:prstGeom>
          <a:solidFill>
            <a:srgbClr val="99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3302" name="AutoShape 6"/>
          <p:cNvSpPr>
            <a:spLocks noChangeArrowheads="1"/>
          </p:cNvSpPr>
          <p:nvPr/>
        </p:nvSpPr>
        <p:spPr bwMode="auto">
          <a:xfrm>
            <a:off x="5715000" y="1676400"/>
            <a:ext cx="1828800" cy="1066800"/>
          </a:xfrm>
          <a:prstGeom prst="can">
            <a:avLst>
              <a:gd name="adj" fmla="val 2321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Continuous Source</a:t>
            </a:r>
          </a:p>
        </p:txBody>
      </p:sp>
      <p:pic>
        <p:nvPicPr>
          <p:cNvPr id="184323" name="Picture 3" descr="Fig5_revis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33488" y="1600200"/>
            <a:ext cx="6677025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Pulse Source</a:t>
            </a:r>
          </a:p>
        </p:txBody>
      </p:sp>
      <p:pic>
        <p:nvPicPr>
          <p:cNvPr id="185347" name="Picture 3" descr="Fig6_revisi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06500" y="1600200"/>
            <a:ext cx="6731000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Solute Transport in Porous Media</a:t>
            </a:r>
          </a:p>
        </p:txBody>
      </p:sp>
      <p:pic>
        <p:nvPicPr>
          <p:cNvPr id="186371" name="Picture 3" descr="Complex_BT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1600200"/>
            <a:ext cx="7920037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Wetting</a:t>
            </a:r>
          </a:p>
        </p:txBody>
      </p:sp>
      <p:pic>
        <p:nvPicPr>
          <p:cNvPr id="165891" name="Picture 3" descr="Con_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16300" y="1600200"/>
            <a:ext cx="2309813" cy="4525963"/>
          </a:xfrm>
          <a:noFill/>
          <a:ln/>
        </p:spPr>
      </p:pic>
      <p:sp>
        <p:nvSpPr>
          <p:cNvPr id="165892" name="Rectangle 4"/>
          <p:cNvSpPr>
            <a:spLocks noChangeArrowheads="1"/>
          </p:cNvSpPr>
          <p:nvPr/>
        </p:nvSpPr>
        <p:spPr bwMode="auto">
          <a:xfrm>
            <a:off x="2057400" y="6324600"/>
            <a:ext cx="5251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http://psii.kist.re.kr/Teams/psii/research/Con_4.jpg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Solutions</a:t>
            </a:r>
          </a:p>
        </p:txBody>
      </p:sp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0" y="29225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89445" name="Picture 5" descr="blgoldtag_550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248400"/>
            <a:ext cx="762000" cy="388938"/>
          </a:xfrm>
          <a:prstGeom prst="rect">
            <a:avLst/>
          </a:prstGeom>
          <a:noFill/>
        </p:spPr>
      </p:pic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47" name="Rectangle 7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49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50" name="Rectangle 10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>
            <a:off x="1143000" y="6172200"/>
            <a:ext cx="7772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van Genuchten, M.Th. and P.J. Wierenga (1986) Solute dispersion coefficients and retardation factors.  In: Klute A (ed.) Methods of Soil Analysis, 2nd edn, Part 1, pp 1025-1054. American Society of Agronomy, Madison, Wisconsin.</a:t>
            </a:r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>
            <a:off x="3457575" y="1508125"/>
            <a:ext cx="3187700" cy="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3457575" y="2122488"/>
            <a:ext cx="3187700" cy="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962025" y="1508125"/>
            <a:ext cx="652463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A-1</a:t>
            </a: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962025" y="2595563"/>
            <a:ext cx="652463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A-2</a:t>
            </a:r>
          </a:p>
        </p:txBody>
      </p:sp>
      <p:sp>
        <p:nvSpPr>
          <p:cNvPr id="189456" name="Text Box 16"/>
          <p:cNvSpPr txBox="1">
            <a:spLocks noChangeArrowheads="1"/>
          </p:cNvSpPr>
          <p:nvPr/>
        </p:nvSpPr>
        <p:spPr bwMode="auto">
          <a:xfrm>
            <a:off x="962025" y="3684588"/>
            <a:ext cx="652463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A-3</a:t>
            </a:r>
          </a:p>
        </p:txBody>
      </p:sp>
      <p:sp>
        <p:nvSpPr>
          <p:cNvPr id="189457" name="Text Box 17"/>
          <p:cNvSpPr txBox="1">
            <a:spLocks noChangeArrowheads="1"/>
          </p:cNvSpPr>
          <p:nvPr/>
        </p:nvSpPr>
        <p:spPr bwMode="auto">
          <a:xfrm>
            <a:off x="962025" y="4773613"/>
            <a:ext cx="652463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A-4</a:t>
            </a:r>
          </a:p>
        </p:txBody>
      </p:sp>
      <p:sp>
        <p:nvSpPr>
          <p:cNvPr id="189458" name="Rectangle 18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9459" name="Object 19"/>
          <p:cNvGraphicFramePr>
            <a:graphicFrameLocks noChangeAspect="1"/>
          </p:cNvGraphicFramePr>
          <p:nvPr/>
        </p:nvGraphicFramePr>
        <p:xfrm>
          <a:off x="1844675" y="1536700"/>
          <a:ext cx="13065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7" name="Equation" r:id="rId4" imgW="736600" imgH="228600" progId="Equation.3">
                  <p:embed/>
                </p:oleObj>
              </mc:Choice>
              <mc:Fallback>
                <p:oleObj name="Equation" r:id="rId4" imgW="736600" imgH="228600" progId="Equation.3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1536700"/>
                        <a:ext cx="1306513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60" name="Rectangle 20"/>
          <p:cNvSpPr>
            <a:spLocks noChangeArrowheads="1"/>
          </p:cNvSpPr>
          <p:nvPr/>
        </p:nvSpPr>
        <p:spPr bwMode="auto">
          <a:xfrm>
            <a:off x="0" y="3230563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9461" name="Object 21"/>
          <p:cNvGraphicFramePr>
            <a:graphicFrameLocks noChangeAspect="1"/>
          </p:cNvGraphicFramePr>
          <p:nvPr/>
        </p:nvGraphicFramePr>
        <p:xfrm>
          <a:off x="7029450" y="2468563"/>
          <a:ext cx="14208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8" name="Equation" r:id="rId6" imgW="812447" imgH="393529" progId="Equation.3">
                  <p:embed/>
                </p:oleObj>
              </mc:Choice>
              <mc:Fallback>
                <p:oleObj name="Equation" r:id="rId6" imgW="812447" imgH="393529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2468563"/>
                        <a:ext cx="1420813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62" name="Line 22"/>
          <p:cNvSpPr>
            <a:spLocks noChangeShapeType="1"/>
          </p:cNvSpPr>
          <p:nvPr/>
        </p:nvSpPr>
        <p:spPr bwMode="auto">
          <a:xfrm>
            <a:off x="3419475" y="1508125"/>
            <a:ext cx="22669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3" name="Line 23"/>
          <p:cNvSpPr>
            <a:spLocks noChangeShapeType="1"/>
          </p:cNvSpPr>
          <p:nvPr/>
        </p:nvSpPr>
        <p:spPr bwMode="auto">
          <a:xfrm>
            <a:off x="3419475" y="2122488"/>
            <a:ext cx="22669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4" name="Line 24"/>
          <p:cNvSpPr>
            <a:spLocks noChangeShapeType="1"/>
          </p:cNvSpPr>
          <p:nvPr/>
        </p:nvSpPr>
        <p:spPr bwMode="auto">
          <a:xfrm>
            <a:off x="3457575" y="1508125"/>
            <a:ext cx="0" cy="6143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5" name="Line 25"/>
          <p:cNvSpPr>
            <a:spLocks noChangeShapeType="1"/>
          </p:cNvSpPr>
          <p:nvPr/>
        </p:nvSpPr>
        <p:spPr bwMode="auto">
          <a:xfrm>
            <a:off x="6546850" y="1508125"/>
            <a:ext cx="0" cy="614363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6" name="Line 26"/>
          <p:cNvSpPr>
            <a:spLocks noChangeShapeType="1"/>
          </p:cNvSpPr>
          <p:nvPr/>
        </p:nvSpPr>
        <p:spPr bwMode="auto">
          <a:xfrm>
            <a:off x="3457575" y="2506663"/>
            <a:ext cx="3187700" cy="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7" name="Line 27"/>
          <p:cNvSpPr>
            <a:spLocks noChangeShapeType="1"/>
          </p:cNvSpPr>
          <p:nvPr/>
        </p:nvSpPr>
        <p:spPr bwMode="auto">
          <a:xfrm>
            <a:off x="3457575" y="3121025"/>
            <a:ext cx="3187700" cy="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8" name="Line 28"/>
          <p:cNvSpPr>
            <a:spLocks noChangeShapeType="1"/>
          </p:cNvSpPr>
          <p:nvPr/>
        </p:nvSpPr>
        <p:spPr bwMode="auto">
          <a:xfrm>
            <a:off x="3419475" y="2506663"/>
            <a:ext cx="22669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69" name="Line 29"/>
          <p:cNvSpPr>
            <a:spLocks noChangeShapeType="1"/>
          </p:cNvSpPr>
          <p:nvPr/>
        </p:nvSpPr>
        <p:spPr bwMode="auto">
          <a:xfrm>
            <a:off x="3419475" y="3121025"/>
            <a:ext cx="226695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0" name="Line 30"/>
          <p:cNvSpPr>
            <a:spLocks noChangeShapeType="1"/>
          </p:cNvSpPr>
          <p:nvPr/>
        </p:nvSpPr>
        <p:spPr bwMode="auto">
          <a:xfrm>
            <a:off x="3457575" y="2506663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1" name="Line 31"/>
          <p:cNvSpPr>
            <a:spLocks noChangeShapeType="1"/>
          </p:cNvSpPr>
          <p:nvPr/>
        </p:nvSpPr>
        <p:spPr bwMode="auto">
          <a:xfrm>
            <a:off x="6546850" y="2506663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2" name="Line 32"/>
          <p:cNvSpPr>
            <a:spLocks noChangeShapeType="1"/>
          </p:cNvSpPr>
          <p:nvPr/>
        </p:nvSpPr>
        <p:spPr bwMode="auto">
          <a:xfrm>
            <a:off x="3457575" y="3659188"/>
            <a:ext cx="314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3" name="Line 33"/>
          <p:cNvSpPr>
            <a:spLocks noChangeShapeType="1"/>
          </p:cNvSpPr>
          <p:nvPr/>
        </p:nvSpPr>
        <p:spPr bwMode="auto">
          <a:xfrm>
            <a:off x="3457575" y="4273550"/>
            <a:ext cx="314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4" name="Line 34"/>
          <p:cNvSpPr>
            <a:spLocks noChangeShapeType="1"/>
          </p:cNvSpPr>
          <p:nvPr/>
        </p:nvSpPr>
        <p:spPr bwMode="auto">
          <a:xfrm>
            <a:off x="3495675" y="3659188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5" name="Line 35"/>
          <p:cNvSpPr>
            <a:spLocks noChangeShapeType="1"/>
          </p:cNvSpPr>
          <p:nvPr/>
        </p:nvSpPr>
        <p:spPr bwMode="auto">
          <a:xfrm>
            <a:off x="6569075" y="3659188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6" name="Line 36"/>
          <p:cNvSpPr>
            <a:spLocks noChangeShapeType="1"/>
          </p:cNvSpPr>
          <p:nvPr/>
        </p:nvSpPr>
        <p:spPr bwMode="auto">
          <a:xfrm>
            <a:off x="3457575" y="4773613"/>
            <a:ext cx="314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7" name="Line 37"/>
          <p:cNvSpPr>
            <a:spLocks noChangeShapeType="1"/>
          </p:cNvSpPr>
          <p:nvPr/>
        </p:nvSpPr>
        <p:spPr bwMode="auto">
          <a:xfrm>
            <a:off x="3457575" y="5387975"/>
            <a:ext cx="31496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8" name="Line 38"/>
          <p:cNvSpPr>
            <a:spLocks noChangeShapeType="1"/>
          </p:cNvSpPr>
          <p:nvPr/>
        </p:nvSpPr>
        <p:spPr bwMode="auto">
          <a:xfrm>
            <a:off x="3495675" y="4773613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89479" name="Line 39"/>
          <p:cNvSpPr>
            <a:spLocks noChangeShapeType="1"/>
          </p:cNvSpPr>
          <p:nvPr/>
        </p:nvSpPr>
        <p:spPr bwMode="auto">
          <a:xfrm>
            <a:off x="6569075" y="4773613"/>
            <a:ext cx="0" cy="61436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189480" name="Object 40"/>
          <p:cNvGraphicFramePr>
            <a:graphicFrameLocks noChangeAspect="1"/>
          </p:cNvGraphicFramePr>
          <p:nvPr/>
        </p:nvGraphicFramePr>
        <p:xfrm>
          <a:off x="1844675" y="3716338"/>
          <a:ext cx="13065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89" name="Equation" r:id="rId8" imgW="736600" imgH="228600" progId="Equation.3">
                  <p:embed/>
                </p:oleObj>
              </mc:Choice>
              <mc:Fallback>
                <p:oleObj name="Equation" r:id="rId8" imgW="736600" imgH="228600" progId="Equation.3">
                  <p:embed/>
                  <p:pic>
                    <p:nvPicPr>
                      <p:cNvPr id="0" name="Picture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4675" y="3716338"/>
                        <a:ext cx="1306513" cy="403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81" name="Object 41"/>
          <p:cNvGraphicFramePr>
            <a:graphicFrameLocks noChangeAspect="1"/>
          </p:cNvGraphicFramePr>
          <p:nvPr/>
        </p:nvGraphicFramePr>
        <p:xfrm>
          <a:off x="7029450" y="1392238"/>
          <a:ext cx="1420813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0" name="Equation" r:id="rId9" imgW="812447" imgH="393529" progId="Equation.3">
                  <p:embed/>
                </p:oleObj>
              </mc:Choice>
              <mc:Fallback>
                <p:oleObj name="Equation" r:id="rId9" imgW="812447" imgH="393529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1392238"/>
                        <a:ext cx="1420813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82" name="Object 42"/>
          <p:cNvGraphicFramePr>
            <a:graphicFrameLocks noChangeAspect="1"/>
          </p:cNvGraphicFramePr>
          <p:nvPr/>
        </p:nvGraphicFramePr>
        <p:xfrm>
          <a:off x="7029450" y="3619500"/>
          <a:ext cx="139858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1" name="Equation" r:id="rId10" imgW="799920" imgH="393480" progId="Equation.3">
                  <p:embed/>
                </p:oleObj>
              </mc:Choice>
              <mc:Fallback>
                <p:oleObj name="Equation" r:id="rId10" imgW="799920" imgH="39348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3619500"/>
                        <a:ext cx="1398588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83" name="Object 43"/>
          <p:cNvGraphicFramePr>
            <a:graphicFrameLocks noChangeAspect="1"/>
          </p:cNvGraphicFramePr>
          <p:nvPr/>
        </p:nvGraphicFramePr>
        <p:xfrm>
          <a:off x="7029450" y="4733925"/>
          <a:ext cx="139858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2" name="Equation" r:id="rId12" imgW="799920" imgH="393480" progId="Equation.3">
                  <p:embed/>
                </p:oleObj>
              </mc:Choice>
              <mc:Fallback>
                <p:oleObj name="Equation" r:id="rId12" imgW="799920" imgH="39348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9450" y="4733925"/>
                        <a:ext cx="1398588" cy="69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9484" name="Rectangle 44"/>
          <p:cNvSpPr>
            <a:spLocks noChangeArrowheads="1"/>
          </p:cNvSpPr>
          <p:nvPr/>
        </p:nvSpPr>
        <p:spPr bwMode="auto">
          <a:xfrm>
            <a:off x="0" y="3197225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89485" name="Object 45"/>
          <p:cNvGraphicFramePr>
            <a:graphicFrameLocks noChangeAspect="1"/>
          </p:cNvGraphicFramePr>
          <p:nvPr/>
        </p:nvGraphicFramePr>
        <p:xfrm>
          <a:off x="1592263" y="4725988"/>
          <a:ext cx="18272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3" name="Equation" r:id="rId13" imgW="1600200" imgH="469900" progId="Equation.3">
                  <p:embed/>
                </p:oleObj>
              </mc:Choice>
              <mc:Fallback>
                <p:oleObj name="Equation" r:id="rId13" imgW="1600200" imgH="4699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2263" y="4725988"/>
                        <a:ext cx="1827212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9486" name="Object 46"/>
          <p:cNvGraphicFramePr>
            <a:graphicFrameLocks noChangeAspect="1"/>
          </p:cNvGraphicFramePr>
          <p:nvPr/>
        </p:nvGraphicFramePr>
        <p:xfrm>
          <a:off x="1576388" y="2511425"/>
          <a:ext cx="178752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94" name="Equation" r:id="rId15" imgW="1600200" imgH="469900" progId="Equation.3">
                  <p:embed/>
                </p:oleObj>
              </mc:Choice>
              <mc:Fallback>
                <p:oleObj name="Equation" r:id="rId15" imgW="1600200" imgH="46990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6388" y="2511425"/>
                        <a:ext cx="1787525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Analytical Solutions</a:t>
            </a: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1143000" y="6172200"/>
            <a:ext cx="77724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van Genuchten M Th and Wierenga PJ (1986) Solute dispersion coefficients and retardation factors.  In: Klute A (ed.) Methods of Soil Analysis, 2nd edn, Part 1, pp 1025-1054. American Society of Agronomy, Madison, Wisconsin.</a:t>
            </a:r>
          </a:p>
        </p:txBody>
      </p:sp>
      <p:sp>
        <p:nvSpPr>
          <p:cNvPr id="190468" name="Rectangle 4"/>
          <p:cNvSpPr>
            <a:spLocks noChangeArrowheads="1"/>
          </p:cNvSpPr>
          <p:nvPr/>
        </p:nvSpPr>
        <p:spPr bwMode="auto">
          <a:xfrm>
            <a:off x="0" y="31892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0" y="29225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0470" name="Picture 6" descr="blgoldtag_550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248400"/>
            <a:ext cx="762000" cy="388938"/>
          </a:xfrm>
          <a:prstGeom prst="rect">
            <a:avLst/>
          </a:prstGeom>
          <a:noFill/>
        </p:spPr>
      </p:pic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0472" name="Rectangle 8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0473" name="Rectangle 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0474" name="Rectangle 10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0475" name="Rectangle 11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047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738" y="1200150"/>
            <a:ext cx="8494712" cy="49561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Convection-Diffusion (1D Open)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</a:t>
            </a:r>
            <a:r>
              <a:rPr lang="en-US" baseline="-25000"/>
              <a:t>m</a:t>
            </a:r>
            <a:r>
              <a:rPr lang="en-US"/>
              <a:t> = 0.00033 lu ts</a:t>
            </a:r>
            <a:r>
              <a:rPr lang="en-US" baseline="30000"/>
              <a:t>-1</a:t>
            </a:r>
            <a:r>
              <a:rPr lang="en-US"/>
              <a:t> </a:t>
            </a:r>
          </a:p>
          <a:p>
            <a:r>
              <a:rPr lang="en-US"/>
              <a:t>Br = 760</a:t>
            </a:r>
          </a:p>
          <a:p>
            <a:endParaRPr lang="en-US" baseline="30000"/>
          </a:p>
        </p:txBody>
      </p:sp>
      <p:pic>
        <p:nvPicPr>
          <p:cNvPr id="192516" name="Picture 4" descr="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4300" y="3198813"/>
            <a:ext cx="6350000" cy="806450"/>
          </a:xfrm>
          <a:prstGeom prst="rect">
            <a:avLst/>
          </a:prstGeom>
          <a:noFill/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1268413" y="2776538"/>
            <a:ext cx="16891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A-1</a:t>
            </a:r>
          </a:p>
        </p:txBody>
      </p:sp>
      <p:pic>
        <p:nvPicPr>
          <p:cNvPr id="192518" name="Picture 6" descr="a3tau_50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4300" y="4657725"/>
            <a:ext cx="381000" cy="842963"/>
          </a:xfrm>
          <a:prstGeom prst="rect">
            <a:avLst/>
          </a:prstGeom>
          <a:noFill/>
        </p:spPr>
      </p:pic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1268413" y="4184650"/>
            <a:ext cx="16891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A-3</a:t>
            </a:r>
          </a:p>
        </p:txBody>
      </p:sp>
      <p:graphicFrame>
        <p:nvGraphicFramePr>
          <p:cNvPr id="192520" name="Object 8"/>
          <p:cNvGraphicFramePr>
            <a:graphicFrameLocks noChangeAspect="1"/>
          </p:cNvGraphicFramePr>
          <p:nvPr/>
        </p:nvGraphicFramePr>
        <p:xfrm>
          <a:off x="3995738" y="2098675"/>
          <a:ext cx="5148262" cy="351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21" name="Worksheet" r:id="rId5" imgW="8671394" imgH="5928360" progId="Excel.Sheet.8">
                  <p:embed/>
                </p:oleObj>
              </mc:Choice>
              <mc:Fallback>
                <p:oleObj name="Worksheet" r:id="rId5" imgW="8671394" imgH="5928360" progId="Excel.Shee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098675"/>
                        <a:ext cx="5148262" cy="351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2521" name="Picture 9" descr="blgoldtag_550_3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6248400"/>
            <a:ext cx="762000" cy="38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Taylor-Aris Dispersion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3733800" cy="914400"/>
          </a:xfrm>
        </p:spPr>
        <p:txBody>
          <a:bodyPr/>
          <a:lstStyle/>
          <a:p>
            <a:pPr marL="341313" indent="-341313">
              <a:lnSpc>
                <a:spcPct val="80000"/>
              </a:lnSpc>
            </a:pPr>
            <a:r>
              <a:rPr lang="en-US" sz="2800"/>
              <a:t>LB Strategy:</a:t>
            </a:r>
          </a:p>
          <a:p>
            <a:pPr marL="741363" lvl="1">
              <a:lnSpc>
                <a:spcPct val="80000"/>
              </a:lnSpc>
            </a:pPr>
            <a:r>
              <a:rPr lang="en-US" sz="2400"/>
              <a:t>Periodic, gravity driven flow</a:t>
            </a:r>
          </a:p>
          <a:p>
            <a:pPr marL="741363" lvl="1">
              <a:lnSpc>
                <a:spcPct val="80000"/>
              </a:lnSpc>
            </a:pPr>
            <a:endParaRPr lang="en-US" sz="2400"/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93541" name="Object 5"/>
          <p:cNvGraphicFramePr>
            <a:graphicFrameLocks noChangeAspect="1"/>
          </p:cNvGraphicFramePr>
          <p:nvPr/>
        </p:nvGraphicFramePr>
        <p:xfrm>
          <a:off x="4332288" y="5867400"/>
          <a:ext cx="1927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79" name="Equation" r:id="rId3" imgW="1155600" imgH="457200" progId="Equation.3">
                  <p:embed/>
                </p:oleObj>
              </mc:Choice>
              <mc:Fallback>
                <p:oleObj name="Equation" r:id="rId3" imgW="115560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288" y="5867400"/>
                        <a:ext cx="1927225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2" name="Rectangle 6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93543" name="Object 7"/>
          <p:cNvGraphicFramePr>
            <a:graphicFrameLocks noChangeAspect="1"/>
          </p:cNvGraphicFramePr>
          <p:nvPr/>
        </p:nvGraphicFramePr>
        <p:xfrm>
          <a:off x="4303713" y="3851275"/>
          <a:ext cx="1828800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0" name="Equation" r:id="rId5" imgW="1028520" imgH="431640" progId="Equation.3">
                  <p:embed/>
                </p:oleObj>
              </mc:Choice>
              <mc:Fallback>
                <p:oleObj name="Equation" r:id="rId5" imgW="1028520" imgH="43164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3713" y="3851275"/>
                        <a:ext cx="1828800" cy="776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4" name="Rectangle 8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3545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93546" name="Object 10"/>
          <p:cNvGraphicFramePr>
            <a:graphicFrameLocks noChangeAspect="1"/>
          </p:cNvGraphicFramePr>
          <p:nvPr/>
        </p:nvGraphicFramePr>
        <p:xfrm>
          <a:off x="7194550" y="5900738"/>
          <a:ext cx="1231900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1" name="Equation" r:id="rId7" imgW="723600" imgH="393480" progId="Equation.3">
                  <p:embed/>
                </p:oleObj>
              </mc:Choice>
              <mc:Fallback>
                <p:oleObj name="Equation" r:id="rId7" imgW="723600" imgH="39348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4550" y="5900738"/>
                        <a:ext cx="1231900" cy="668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93548" name="Object 12"/>
          <p:cNvGraphicFramePr>
            <a:graphicFrameLocks noChangeAspect="1"/>
          </p:cNvGraphicFramePr>
          <p:nvPr/>
        </p:nvGraphicFramePr>
        <p:xfrm>
          <a:off x="6858000" y="3813175"/>
          <a:ext cx="16002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2" name="Equation" r:id="rId9" imgW="850680" imgH="431640" progId="Equation.3">
                  <p:embed/>
                </p:oleObj>
              </mc:Choice>
              <mc:Fallback>
                <p:oleObj name="Equation" r:id="rId9" imgW="850680" imgH="431640" progId="Equation.3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813175"/>
                        <a:ext cx="1600200" cy="820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3549" name="Object 13"/>
          <p:cNvGraphicFramePr>
            <a:graphicFrameLocks noChangeAspect="1"/>
          </p:cNvGraphicFramePr>
          <p:nvPr/>
        </p:nvGraphicFramePr>
        <p:xfrm>
          <a:off x="7239000" y="1009650"/>
          <a:ext cx="132556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3" name="Equation" r:id="rId11" imgW="558720" imgH="393480" progId="Equation.3">
                  <p:embed/>
                </p:oleObj>
              </mc:Choice>
              <mc:Fallback>
                <p:oleObj name="Equation" r:id="rId11" imgW="558720" imgH="393480" progId="Equation.3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009650"/>
                        <a:ext cx="1325563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5189538" y="1917700"/>
            <a:ext cx="2916237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Choose maximum velocity</a:t>
            </a:r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5260975" y="2430463"/>
            <a:ext cx="28829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Poiseuille slit: u = 2/3 u</a:t>
            </a:r>
            <a:r>
              <a:rPr lang="en-US" sz="2000" baseline="-25000">
                <a:solidFill>
                  <a:srgbClr val="4A4924"/>
                </a:solidFill>
                <a:latin typeface="Times New Roman" pitchFamily="18" charset="0"/>
              </a:rPr>
              <a:t>max</a:t>
            </a:r>
            <a:endParaRPr lang="en-US" sz="2000">
              <a:solidFill>
                <a:srgbClr val="4A4924"/>
              </a:solidFill>
              <a:latin typeface="Times New Roman" pitchFamily="18" charset="0"/>
            </a:endParaRP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4648200" y="1182688"/>
            <a:ext cx="2286000" cy="519112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>
                <a:solidFill>
                  <a:srgbClr val="4A4924"/>
                </a:solidFill>
                <a:latin typeface="Times New Roman" pitchFamily="18" charset="0"/>
              </a:rPr>
              <a:t>Choose Br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4038600" y="3160713"/>
            <a:ext cx="2286000" cy="7016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Molecular diffusion coefficient</a:t>
            </a:r>
          </a:p>
        </p:txBody>
      </p:sp>
      <p:sp>
        <p:nvSpPr>
          <p:cNvPr id="193554" name="Rectangle 18"/>
          <p:cNvSpPr>
            <a:spLocks noChangeArrowheads="1"/>
          </p:cNvSpPr>
          <p:nvPr/>
        </p:nvSpPr>
        <p:spPr bwMode="auto">
          <a:xfrm>
            <a:off x="6629400" y="3300413"/>
            <a:ext cx="23368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Kinematic viscosity</a:t>
            </a:r>
          </a:p>
        </p:txBody>
      </p:sp>
      <p:sp>
        <p:nvSpPr>
          <p:cNvPr id="193555" name="Rectangle 19"/>
          <p:cNvSpPr>
            <a:spLocks noChangeArrowheads="1"/>
          </p:cNvSpPr>
          <p:nvPr/>
        </p:nvSpPr>
        <p:spPr bwMode="auto">
          <a:xfrm>
            <a:off x="6705600" y="5426075"/>
            <a:ext cx="23368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Gravity</a:t>
            </a:r>
          </a:p>
        </p:txBody>
      </p:sp>
      <p:sp>
        <p:nvSpPr>
          <p:cNvPr id="193556" name="Rectangle 20"/>
          <p:cNvSpPr>
            <a:spLocks noChangeArrowheads="1"/>
          </p:cNvSpPr>
          <p:nvPr/>
        </p:nvSpPr>
        <p:spPr bwMode="auto">
          <a:xfrm>
            <a:off x="4114800" y="5426075"/>
            <a:ext cx="2438400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Dispersion coefficient</a:t>
            </a:r>
          </a:p>
        </p:txBody>
      </p:sp>
      <p:sp>
        <p:nvSpPr>
          <p:cNvPr id="193557" name="Rectangle 21"/>
          <p:cNvSpPr>
            <a:spLocks noChangeArrowheads="1"/>
          </p:cNvSpPr>
          <p:nvPr/>
        </p:nvSpPr>
        <p:spPr bwMode="auto">
          <a:xfrm>
            <a:off x="5646738" y="4773613"/>
            <a:ext cx="195897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solidFill>
                  <a:srgbClr val="4A4924"/>
                </a:solidFill>
                <a:latin typeface="Times New Roman" pitchFamily="18" charset="0"/>
              </a:rPr>
              <a:t>Choose slit width</a:t>
            </a:r>
          </a:p>
        </p:txBody>
      </p:sp>
      <p:grpSp>
        <p:nvGrpSpPr>
          <p:cNvPr id="193558" name="Group 22"/>
          <p:cNvGrpSpPr>
            <a:grpSpLocks/>
          </p:cNvGrpSpPr>
          <p:nvPr/>
        </p:nvGrpSpPr>
        <p:grpSpPr bwMode="auto">
          <a:xfrm>
            <a:off x="1574800" y="2400300"/>
            <a:ext cx="1614488" cy="2757488"/>
            <a:chOff x="1091" y="1632"/>
            <a:chExt cx="1017" cy="1737"/>
          </a:xfrm>
        </p:grpSpPr>
        <p:grpSp>
          <p:nvGrpSpPr>
            <p:cNvPr id="193559" name="Group 23"/>
            <p:cNvGrpSpPr>
              <a:grpSpLocks/>
            </p:cNvGrpSpPr>
            <p:nvPr/>
          </p:nvGrpSpPr>
          <p:grpSpPr bwMode="auto">
            <a:xfrm>
              <a:off x="1091" y="1632"/>
              <a:ext cx="1017" cy="1737"/>
              <a:chOff x="1091" y="1632"/>
              <a:chExt cx="1017" cy="1737"/>
            </a:xfrm>
          </p:grpSpPr>
          <p:grpSp>
            <p:nvGrpSpPr>
              <p:cNvPr id="193560" name="Group 24"/>
              <p:cNvGrpSpPr>
                <a:grpSpLocks/>
              </p:cNvGrpSpPr>
              <p:nvPr/>
            </p:nvGrpSpPr>
            <p:grpSpPr bwMode="auto">
              <a:xfrm rot="10800000">
                <a:off x="1091" y="1632"/>
                <a:ext cx="1017" cy="1737"/>
                <a:chOff x="2736" y="1632"/>
                <a:chExt cx="1017" cy="1737"/>
              </a:xfrm>
            </p:grpSpPr>
            <p:sp>
              <p:nvSpPr>
                <p:cNvPr id="193561" name="Line 25"/>
                <p:cNvSpPr>
                  <a:spLocks noChangeShapeType="1"/>
                </p:cNvSpPr>
                <p:nvPr/>
              </p:nvSpPr>
              <p:spPr bwMode="auto">
                <a:xfrm>
                  <a:off x="2736" y="1632"/>
                  <a:ext cx="0" cy="168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562" name="Line 26"/>
                <p:cNvSpPr>
                  <a:spLocks noChangeShapeType="1"/>
                </p:cNvSpPr>
                <p:nvPr/>
              </p:nvSpPr>
              <p:spPr bwMode="auto">
                <a:xfrm>
                  <a:off x="3752" y="1632"/>
                  <a:ext cx="0" cy="1680"/>
                </a:xfrm>
                <a:prstGeom prst="line">
                  <a:avLst/>
                </a:pr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93563" name="Arc 27"/>
                <p:cNvSpPr>
                  <a:spLocks/>
                </p:cNvSpPr>
                <p:nvPr/>
              </p:nvSpPr>
              <p:spPr bwMode="auto">
                <a:xfrm rot="10800000" flipV="1">
                  <a:off x="2736" y="2188"/>
                  <a:ext cx="1017" cy="1181"/>
                </a:xfrm>
                <a:custGeom>
                  <a:avLst/>
                  <a:gdLst>
                    <a:gd name="G0" fmla="+- 18412 0 0"/>
                    <a:gd name="G1" fmla="+- 21600 0 0"/>
                    <a:gd name="G2" fmla="+- 21600 0 0"/>
                    <a:gd name="T0" fmla="*/ 0 w 36906"/>
                    <a:gd name="T1" fmla="*/ 10306 h 21600"/>
                    <a:gd name="T2" fmla="*/ 36906 w 36906"/>
                    <a:gd name="T3" fmla="*/ 10441 h 21600"/>
                    <a:gd name="T4" fmla="*/ 18412 w 36906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6906" h="21600" fill="none" extrusionOk="0">
                      <a:moveTo>
                        <a:pt x="-1" y="10305"/>
                      </a:moveTo>
                      <a:cubicBezTo>
                        <a:pt x="3927" y="3902"/>
                        <a:pt x="10900" y="-1"/>
                        <a:pt x="18412" y="0"/>
                      </a:cubicBezTo>
                      <a:cubicBezTo>
                        <a:pt x="25980" y="0"/>
                        <a:pt x="32996" y="3960"/>
                        <a:pt x="36906" y="10440"/>
                      </a:cubicBezTo>
                    </a:path>
                    <a:path w="36906" h="21600" stroke="0" extrusionOk="0">
                      <a:moveTo>
                        <a:pt x="-1" y="10305"/>
                      </a:moveTo>
                      <a:cubicBezTo>
                        <a:pt x="3927" y="3902"/>
                        <a:pt x="10900" y="-1"/>
                        <a:pt x="18412" y="0"/>
                      </a:cubicBezTo>
                      <a:cubicBezTo>
                        <a:pt x="25980" y="0"/>
                        <a:pt x="32996" y="3960"/>
                        <a:pt x="36906" y="10440"/>
                      </a:cubicBezTo>
                      <a:lnTo>
                        <a:pt x="18412" y="21600"/>
                      </a:lnTo>
                      <a:close/>
                    </a:path>
                  </a:pathLst>
                </a:custGeom>
                <a:noFill/>
                <a:ln w="762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93564" name="Line 28"/>
              <p:cNvSpPr>
                <a:spLocks noChangeShapeType="1"/>
              </p:cNvSpPr>
              <p:nvPr/>
            </p:nvSpPr>
            <p:spPr bwMode="auto">
              <a:xfrm>
                <a:off x="1603" y="2290"/>
                <a:ext cx="0" cy="48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565" name="Line 29"/>
              <p:cNvSpPr>
                <a:spLocks noChangeShapeType="1"/>
              </p:cNvSpPr>
              <p:nvPr/>
            </p:nvSpPr>
            <p:spPr bwMode="auto">
              <a:xfrm>
                <a:off x="1887" y="2289"/>
                <a:ext cx="5" cy="3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566" name="Line 30"/>
              <p:cNvSpPr>
                <a:spLocks noChangeShapeType="1"/>
              </p:cNvSpPr>
              <p:nvPr/>
            </p:nvSpPr>
            <p:spPr bwMode="auto">
              <a:xfrm>
                <a:off x="1301" y="2291"/>
                <a:ext cx="5" cy="328"/>
              </a:xfrm>
              <a:prstGeom prst="lin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3567" name="Text Box 31"/>
              <p:cNvSpPr txBox="1">
                <a:spLocks noChangeArrowheads="1"/>
              </p:cNvSpPr>
              <p:nvPr/>
            </p:nvSpPr>
            <p:spPr bwMode="auto">
              <a:xfrm>
                <a:off x="1404" y="2039"/>
                <a:ext cx="412" cy="250"/>
              </a:xfrm>
              <a:prstGeom prst="rect">
                <a:avLst/>
              </a:prstGeom>
              <a:noFill/>
              <a:ln w="12700">
                <a:noFill/>
                <a:prstDash val="dash"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000">
                    <a:solidFill>
                      <a:srgbClr val="FF3300"/>
                    </a:solidFill>
                    <a:latin typeface="Times New Roman" pitchFamily="18" charset="0"/>
                  </a:rPr>
                  <a:t>u</a:t>
                </a:r>
                <a:r>
                  <a:rPr lang="en-US" sz="2000" baseline="-25000">
                    <a:solidFill>
                      <a:srgbClr val="FF3300"/>
                    </a:solidFill>
                    <a:latin typeface="Times New Roman" pitchFamily="18" charset="0"/>
                  </a:rPr>
                  <a:t>max</a:t>
                </a:r>
              </a:p>
            </p:txBody>
          </p:sp>
        </p:grpSp>
        <p:sp>
          <p:nvSpPr>
            <p:cNvPr id="193568" name="Line 32"/>
            <p:cNvSpPr>
              <a:spLocks noChangeShapeType="1"/>
            </p:cNvSpPr>
            <p:nvPr/>
          </p:nvSpPr>
          <p:spPr bwMode="auto">
            <a:xfrm>
              <a:off x="1428" y="2958"/>
              <a:ext cx="0" cy="315"/>
            </a:xfrm>
            <a:prstGeom prst="lin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3569" name="Text Box 33"/>
            <p:cNvSpPr txBox="1">
              <a:spLocks noChangeArrowheads="1"/>
            </p:cNvSpPr>
            <p:nvPr/>
          </p:nvSpPr>
          <p:spPr bwMode="auto">
            <a:xfrm>
              <a:off x="1453" y="2910"/>
              <a:ext cx="218" cy="250"/>
            </a:xfrm>
            <a:prstGeom prst="rect">
              <a:avLst/>
            </a:prstGeom>
            <a:noFill/>
            <a:ln w="12700">
              <a:noFill/>
              <a:prstDash val="dash"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>
                  <a:latin typeface="Times New Roman" pitchFamily="18" charset="0"/>
                </a:rPr>
                <a:t>g</a:t>
              </a:r>
            </a:p>
          </p:txBody>
        </p:sp>
      </p:grpSp>
      <p:sp>
        <p:nvSpPr>
          <p:cNvPr id="193570" name="AutoShape 34"/>
          <p:cNvSpPr>
            <a:spLocks noChangeArrowheads="1"/>
          </p:cNvSpPr>
          <p:nvPr/>
        </p:nvSpPr>
        <p:spPr bwMode="auto">
          <a:xfrm>
            <a:off x="6530975" y="2276475"/>
            <a:ext cx="192088" cy="230188"/>
          </a:xfrm>
          <a:prstGeom prst="downArrow">
            <a:avLst>
              <a:gd name="adj1" fmla="val 50000"/>
              <a:gd name="adj2" fmla="val 29959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1" name="AutoShape 35"/>
          <p:cNvSpPr>
            <a:spLocks noChangeArrowheads="1"/>
          </p:cNvSpPr>
          <p:nvPr/>
        </p:nvSpPr>
        <p:spPr bwMode="auto">
          <a:xfrm rot="2713714">
            <a:off x="6219031" y="2818607"/>
            <a:ext cx="192087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2" name="AutoShape 36"/>
          <p:cNvSpPr>
            <a:spLocks noChangeArrowheads="1"/>
          </p:cNvSpPr>
          <p:nvPr/>
        </p:nvSpPr>
        <p:spPr bwMode="auto">
          <a:xfrm rot="18900000">
            <a:off x="6856413" y="2819400"/>
            <a:ext cx="192087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3" name="AutoShape 37"/>
          <p:cNvSpPr>
            <a:spLocks noChangeArrowheads="1"/>
          </p:cNvSpPr>
          <p:nvPr/>
        </p:nvSpPr>
        <p:spPr bwMode="auto">
          <a:xfrm rot="2713714">
            <a:off x="6277769" y="5117307"/>
            <a:ext cx="192087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4" name="AutoShape 38"/>
          <p:cNvSpPr>
            <a:spLocks noChangeArrowheads="1"/>
          </p:cNvSpPr>
          <p:nvPr/>
        </p:nvSpPr>
        <p:spPr bwMode="auto">
          <a:xfrm rot="18900000">
            <a:off x="6915150" y="5118100"/>
            <a:ext cx="192088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5" name="AutoShape 39"/>
          <p:cNvSpPr>
            <a:spLocks noChangeArrowheads="1"/>
          </p:cNvSpPr>
          <p:nvPr/>
        </p:nvSpPr>
        <p:spPr bwMode="auto">
          <a:xfrm rot="2713714">
            <a:off x="6896894" y="4464844"/>
            <a:ext cx="192088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6" name="AutoShape 40"/>
          <p:cNvSpPr>
            <a:spLocks noChangeArrowheads="1"/>
          </p:cNvSpPr>
          <p:nvPr/>
        </p:nvSpPr>
        <p:spPr bwMode="auto">
          <a:xfrm rot="18900000">
            <a:off x="6261100" y="4465638"/>
            <a:ext cx="192088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93577" name="AutoShape 41"/>
          <p:cNvSpPr>
            <a:spLocks noChangeArrowheads="1"/>
          </p:cNvSpPr>
          <p:nvPr/>
        </p:nvSpPr>
        <p:spPr bwMode="auto">
          <a:xfrm rot="5400000">
            <a:off x="3747294" y="6023769"/>
            <a:ext cx="192088" cy="457200"/>
          </a:xfrm>
          <a:prstGeom prst="downArrow">
            <a:avLst>
              <a:gd name="adj1" fmla="val 50000"/>
              <a:gd name="adj2" fmla="val 59504"/>
            </a:avLst>
          </a:prstGeom>
          <a:solidFill>
            <a:srgbClr val="FF3300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000">
              <a:solidFill>
                <a:srgbClr val="FF3300"/>
              </a:solidFill>
              <a:latin typeface="Times New Roman" pitchFamily="18" charset="0"/>
            </a:endParaRPr>
          </a:p>
        </p:txBody>
      </p:sp>
      <p:graphicFrame>
        <p:nvGraphicFramePr>
          <p:cNvPr id="193578" name="Object 42"/>
          <p:cNvGraphicFramePr>
            <a:graphicFrameLocks noChangeAspect="1"/>
          </p:cNvGraphicFramePr>
          <p:nvPr/>
        </p:nvGraphicFramePr>
        <p:xfrm>
          <a:off x="1927225" y="5694363"/>
          <a:ext cx="14160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4" name="Equation" r:id="rId13" imgW="596880" imgH="393480" progId="Equation.3">
                  <p:embed/>
                </p:oleObj>
              </mc:Choice>
              <mc:Fallback>
                <p:oleObj name="Equation" r:id="rId13" imgW="596880" imgH="393480" progId="Equation.3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7225" y="5694363"/>
                        <a:ext cx="1416050" cy="925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3579" name="Text Box 43"/>
          <p:cNvSpPr txBox="1">
            <a:spLocks noChangeArrowheads="1"/>
          </p:cNvSpPr>
          <p:nvPr/>
        </p:nvSpPr>
        <p:spPr bwMode="auto">
          <a:xfrm>
            <a:off x="1076325" y="3517900"/>
            <a:ext cx="384175" cy="4572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>
                <a:latin typeface="Times New Roman" pitchFamily="18" charset="0"/>
              </a:rPr>
              <a:t>L</a:t>
            </a:r>
          </a:p>
        </p:txBody>
      </p:sp>
      <p:sp>
        <p:nvSpPr>
          <p:cNvPr id="193580" name="Line 44"/>
          <p:cNvSpPr>
            <a:spLocks noChangeShapeType="1"/>
          </p:cNvSpPr>
          <p:nvPr/>
        </p:nvSpPr>
        <p:spPr bwMode="auto">
          <a:xfrm>
            <a:off x="1230313" y="3935413"/>
            <a:ext cx="0" cy="1152525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581" name="Line 45"/>
          <p:cNvSpPr>
            <a:spLocks noChangeShapeType="1"/>
          </p:cNvSpPr>
          <p:nvPr/>
        </p:nvSpPr>
        <p:spPr bwMode="auto">
          <a:xfrm>
            <a:off x="1230313" y="2514600"/>
            <a:ext cx="0" cy="1076325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3582" name="Text Box 46"/>
          <p:cNvSpPr txBox="1">
            <a:spLocks noChangeArrowheads="1"/>
          </p:cNvSpPr>
          <p:nvPr/>
        </p:nvSpPr>
        <p:spPr bwMode="auto">
          <a:xfrm>
            <a:off x="2651125" y="2162175"/>
            <a:ext cx="384175" cy="4572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i="1">
                <a:latin typeface="Times New Roman" pitchFamily="18" charset="0"/>
              </a:rPr>
              <a:t>a</a:t>
            </a:r>
          </a:p>
        </p:txBody>
      </p:sp>
      <p:sp>
        <p:nvSpPr>
          <p:cNvPr id="193583" name="Line 47"/>
          <p:cNvSpPr>
            <a:spLocks noChangeShapeType="1"/>
          </p:cNvSpPr>
          <p:nvPr/>
        </p:nvSpPr>
        <p:spPr bwMode="auto">
          <a:xfrm flipH="1" flipV="1">
            <a:off x="2536825" y="2546350"/>
            <a:ext cx="614363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93584" name="Picture 48" descr="blgoldtag_550_30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248400"/>
            <a:ext cx="762000" cy="388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Taylor-Aris Dispersion</a:t>
            </a:r>
          </a:p>
        </p:txBody>
      </p:sp>
      <p:sp>
        <p:nvSpPr>
          <p:cNvPr id="194563" name="Rectangle 3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64" name="Rectangle 4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65" name="Rectangle 5"/>
          <p:cNvSpPr>
            <a:spLocks noChangeArrowheads="1"/>
          </p:cNvSpPr>
          <p:nvPr/>
        </p:nvSpPr>
        <p:spPr bwMode="auto">
          <a:xfrm>
            <a:off x="0" y="3227388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66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67" name="Rectangle 7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4568" name="Picture 8" descr="tau_5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4113" y="3646488"/>
            <a:ext cx="6350000" cy="127000"/>
          </a:xfrm>
          <a:prstGeom prst="rect">
            <a:avLst/>
          </a:prstGeom>
          <a:noFill/>
        </p:spPr>
      </p:pic>
      <p:sp>
        <p:nvSpPr>
          <p:cNvPr id="194569" name="Text Box 9"/>
          <p:cNvSpPr txBox="1">
            <a:spLocks noChangeArrowheads="1"/>
          </p:cNvSpPr>
          <p:nvPr/>
        </p:nvSpPr>
        <p:spPr bwMode="auto">
          <a:xfrm>
            <a:off x="1192213" y="3276600"/>
            <a:ext cx="4224337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A-1, D</a:t>
            </a:r>
            <a:r>
              <a:rPr lang="en-US" sz="2000" baseline="-25000">
                <a:latin typeface="Times New Roman" pitchFamily="18" charset="0"/>
              </a:rPr>
              <a:t>m</a:t>
            </a:r>
            <a:r>
              <a:rPr lang="en-US" sz="2000">
                <a:latin typeface="Times New Roman" pitchFamily="18" charset="0"/>
              </a:rPr>
              <a:t> =   0.003333 lu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</a:rPr>
              <a:t>ts</a:t>
            </a:r>
            <a:r>
              <a:rPr lang="en-US" sz="2000" baseline="30000">
                <a:latin typeface="Times New Roman" pitchFamily="18" charset="0"/>
              </a:rPr>
              <a:t>-1</a:t>
            </a:r>
            <a:r>
              <a:rPr lang="en-US" sz="2000">
                <a:latin typeface="Times New Roman" pitchFamily="18" charset="0"/>
              </a:rPr>
              <a:t>, D = 0.029</a:t>
            </a:r>
            <a:endParaRPr lang="en-US" sz="2000" baseline="30000">
              <a:latin typeface="Times New Roman" pitchFamily="18" charset="0"/>
            </a:endParaRPr>
          </a:p>
        </p:txBody>
      </p:sp>
      <p:pic>
        <p:nvPicPr>
          <p:cNvPr id="194570" name="Picture 10" descr="a1tau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413" y="3006725"/>
            <a:ext cx="6350000" cy="127000"/>
          </a:xfrm>
          <a:prstGeom prst="rect">
            <a:avLst/>
          </a:prstGeom>
          <a:noFill/>
        </p:spPr>
      </p:pic>
      <p:sp>
        <p:nvSpPr>
          <p:cNvPr id="194571" name="Text Box 11"/>
          <p:cNvSpPr txBox="1">
            <a:spLocks noChangeArrowheads="1"/>
          </p:cNvSpPr>
          <p:nvPr/>
        </p:nvSpPr>
        <p:spPr bwMode="auto">
          <a:xfrm>
            <a:off x="1192213" y="2546350"/>
            <a:ext cx="4378325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A-1, D</a:t>
            </a:r>
            <a:r>
              <a:rPr lang="en-US" sz="2000" baseline="-25000">
                <a:latin typeface="Times New Roman" pitchFamily="18" charset="0"/>
              </a:rPr>
              <a:t>m</a:t>
            </a:r>
            <a:r>
              <a:rPr lang="en-US" sz="2000">
                <a:latin typeface="Times New Roman" pitchFamily="18" charset="0"/>
              </a:rPr>
              <a:t> =      0.1667 lu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</a:rPr>
              <a:t>ts</a:t>
            </a:r>
            <a:r>
              <a:rPr lang="en-US" sz="2000" baseline="30000">
                <a:latin typeface="Times New Roman" pitchFamily="18" charset="0"/>
              </a:rPr>
              <a:t>-1</a:t>
            </a:r>
            <a:r>
              <a:rPr lang="en-US" sz="2000">
                <a:latin typeface="Times New Roman" pitchFamily="18" charset="0"/>
              </a:rPr>
              <a:t>, D = 0.167</a:t>
            </a:r>
          </a:p>
        </p:txBody>
      </p:sp>
      <p:pic>
        <p:nvPicPr>
          <p:cNvPr id="194572" name="Picture 12" descr="a3tau_5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0500" y="6002338"/>
            <a:ext cx="381000" cy="190500"/>
          </a:xfrm>
          <a:prstGeom prst="rect">
            <a:avLst/>
          </a:prstGeom>
          <a:noFill/>
        </p:spPr>
      </p:pic>
      <p:sp>
        <p:nvSpPr>
          <p:cNvPr id="194573" name="Text Box 13"/>
          <p:cNvSpPr txBox="1">
            <a:spLocks noChangeArrowheads="1"/>
          </p:cNvSpPr>
          <p:nvPr/>
        </p:nvSpPr>
        <p:spPr bwMode="auto">
          <a:xfrm>
            <a:off x="1500188" y="5464175"/>
            <a:ext cx="4224337" cy="3968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A-3, D</a:t>
            </a:r>
            <a:r>
              <a:rPr lang="en-US" sz="2000" baseline="-25000">
                <a:latin typeface="Times New Roman" pitchFamily="18" charset="0"/>
              </a:rPr>
              <a:t>m</a:t>
            </a:r>
            <a:r>
              <a:rPr lang="en-US" sz="2000">
                <a:latin typeface="Times New Roman" pitchFamily="18" charset="0"/>
              </a:rPr>
              <a:t> = 0.003333 lu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</a:rPr>
              <a:t>ts</a:t>
            </a:r>
            <a:r>
              <a:rPr lang="en-US" sz="2000" baseline="30000">
                <a:latin typeface="Times New Roman" pitchFamily="18" charset="0"/>
              </a:rPr>
              <a:t>-1</a:t>
            </a:r>
          </a:p>
        </p:txBody>
      </p:sp>
      <p:pic>
        <p:nvPicPr>
          <p:cNvPr id="194574" name="Picture 14" descr="A1_tau50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4113" y="4414838"/>
            <a:ext cx="6350000" cy="127000"/>
          </a:xfrm>
          <a:prstGeom prst="rect">
            <a:avLst/>
          </a:prstGeom>
          <a:noFill/>
        </p:spPr>
      </p:pic>
      <p:sp>
        <p:nvSpPr>
          <p:cNvPr id="194575" name="Text Box 15"/>
          <p:cNvSpPr txBox="1">
            <a:spLocks noChangeArrowheads="1"/>
          </p:cNvSpPr>
          <p:nvPr/>
        </p:nvSpPr>
        <p:spPr bwMode="auto">
          <a:xfrm>
            <a:off x="1192213" y="3994150"/>
            <a:ext cx="4570412" cy="69532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A-1, D</a:t>
            </a:r>
            <a:r>
              <a:rPr lang="en-US" sz="2000" baseline="-25000">
                <a:latin typeface="Times New Roman" pitchFamily="18" charset="0"/>
              </a:rPr>
              <a:t>m</a:t>
            </a:r>
            <a:r>
              <a:rPr lang="en-US" sz="2000">
                <a:latin typeface="Times New Roman" pitchFamily="18" charset="0"/>
              </a:rPr>
              <a:t> = 0.0003333 lu</a:t>
            </a:r>
            <a:r>
              <a:rPr lang="en-US" sz="2000" baseline="30000">
                <a:latin typeface="Times New Roman" pitchFamily="18" charset="0"/>
              </a:rPr>
              <a:t>2</a:t>
            </a:r>
            <a:r>
              <a:rPr lang="en-US" sz="2000">
                <a:latin typeface="Times New Roman" pitchFamily="18" charset="0"/>
              </a:rPr>
              <a:t>ts</a:t>
            </a:r>
            <a:r>
              <a:rPr lang="en-US" sz="2000" baseline="30000">
                <a:latin typeface="Times New Roman" pitchFamily="18" charset="0"/>
              </a:rPr>
              <a:t>-1</a:t>
            </a:r>
            <a:r>
              <a:rPr lang="en-US" sz="2000">
                <a:latin typeface="Times New Roman" pitchFamily="18" charset="0"/>
              </a:rPr>
              <a:t>, D = 0.25</a:t>
            </a:r>
          </a:p>
          <a:p>
            <a:pPr eaLnBrk="0" hangingPunct="0">
              <a:spcBef>
                <a:spcPct val="50000"/>
              </a:spcBef>
            </a:pPr>
            <a:endParaRPr lang="en-US" sz="2000" baseline="30000">
              <a:latin typeface="Times New Roman" pitchFamily="18" charset="0"/>
            </a:endParaRPr>
          </a:p>
        </p:txBody>
      </p:sp>
      <p:graphicFrame>
        <p:nvGraphicFramePr>
          <p:cNvPr id="194576" name="Object 16"/>
          <p:cNvGraphicFramePr>
            <a:graphicFrameLocks noChangeAspect="1"/>
          </p:cNvGraphicFramePr>
          <p:nvPr/>
        </p:nvGraphicFramePr>
        <p:xfrm>
          <a:off x="923925" y="1057275"/>
          <a:ext cx="2695575" cy="1065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4" name="Equation" r:id="rId7" imgW="1155600" imgH="457200" progId="Equation.3">
                  <p:embed/>
                </p:oleObj>
              </mc:Choice>
              <mc:Fallback>
                <p:oleObj name="Equation" r:id="rId7" imgW="1155600" imgH="457200" progId="Equation.3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1057275"/>
                        <a:ext cx="2695575" cy="10652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7" name="Object 17"/>
          <p:cNvGraphicFramePr>
            <a:graphicFrameLocks noChangeAspect="1"/>
          </p:cNvGraphicFramePr>
          <p:nvPr/>
        </p:nvGraphicFramePr>
        <p:xfrm>
          <a:off x="5916613" y="2817813"/>
          <a:ext cx="286067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5" name="Worksheet" r:id="rId9" imgW="8671394" imgH="5928360" progId="Excel.Sheet.8">
                  <p:embed/>
                </p:oleObj>
              </mc:Choice>
              <mc:Fallback>
                <p:oleObj name="Worksheet" r:id="rId9" imgW="8671394" imgH="5928360" progId="Excel.Sheet.8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2817813"/>
                        <a:ext cx="2860675" cy="195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78" name="Object 18"/>
          <p:cNvGraphicFramePr>
            <a:graphicFrameLocks noChangeAspect="1"/>
          </p:cNvGraphicFramePr>
          <p:nvPr/>
        </p:nvGraphicFramePr>
        <p:xfrm>
          <a:off x="5916613" y="971550"/>
          <a:ext cx="286067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6" name="Worksheet" r:id="rId11" imgW="8671394" imgH="5928360" progId="Excel.Sheet.8">
                  <p:embed/>
                </p:oleObj>
              </mc:Choice>
              <mc:Fallback>
                <p:oleObj name="Worksheet" r:id="rId11" imgW="8671394" imgH="5928360" progId="Excel.Sheet.8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971550"/>
                        <a:ext cx="2860675" cy="195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79" name="Rectangle 19"/>
          <p:cNvSpPr>
            <a:spLocks noChangeArrowheads="1"/>
          </p:cNvSpPr>
          <p:nvPr/>
        </p:nvSpPr>
        <p:spPr bwMode="auto">
          <a:xfrm>
            <a:off x="5416550" y="2814638"/>
            <a:ext cx="538163" cy="1920875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4580" name="AutoShape 20"/>
          <p:cNvSpPr>
            <a:spLocks/>
          </p:cNvSpPr>
          <p:nvPr/>
        </p:nvSpPr>
        <p:spPr bwMode="auto">
          <a:xfrm rot="10800000">
            <a:off x="5646738" y="1047750"/>
            <a:ext cx="422275" cy="5376863"/>
          </a:xfrm>
          <a:prstGeom prst="rightBrace">
            <a:avLst>
              <a:gd name="adj1" fmla="val 106109"/>
              <a:gd name="adj2" fmla="val 50546"/>
            </a:avLst>
          </a:prstGeom>
          <a:solidFill>
            <a:schemeClr val="bg1"/>
          </a:solidFill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4581" name="Object 21"/>
          <p:cNvGraphicFramePr>
            <a:graphicFrameLocks noChangeAspect="1"/>
          </p:cNvGraphicFramePr>
          <p:nvPr/>
        </p:nvGraphicFramePr>
        <p:xfrm>
          <a:off x="5935663" y="4603750"/>
          <a:ext cx="2938462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7" name="Worksheet" r:id="rId13" imgW="8671394" imgH="5928360" progId="Excel.Sheet.8">
                  <p:embed/>
                </p:oleObj>
              </mc:Choice>
              <mc:Fallback>
                <p:oleObj name="Worksheet" r:id="rId13" imgW="8671394" imgH="5928360" progId="Excel.Sheet.8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4603750"/>
                        <a:ext cx="2938462" cy="200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82" name="Object 22"/>
          <p:cNvGraphicFramePr>
            <a:graphicFrameLocks noChangeAspect="1"/>
          </p:cNvGraphicFramePr>
          <p:nvPr/>
        </p:nvGraphicFramePr>
        <p:xfrm>
          <a:off x="5916613" y="2817813"/>
          <a:ext cx="2860675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8" name="Worksheet" r:id="rId15" imgW="8671394" imgH="5928360" progId="Excel.Sheet.8">
                  <p:embed/>
                </p:oleObj>
              </mc:Choice>
              <mc:Fallback>
                <p:oleObj name="Worksheet" r:id="rId15" imgW="8671394" imgH="5928360" progId="Excel.Sheet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6613" y="2817813"/>
                        <a:ext cx="2860675" cy="195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83" name="Object 23"/>
          <p:cNvGraphicFramePr>
            <a:graphicFrameLocks noChangeAspect="1"/>
          </p:cNvGraphicFramePr>
          <p:nvPr/>
        </p:nvGraphicFramePr>
        <p:xfrm>
          <a:off x="3881438" y="1414463"/>
          <a:ext cx="1612900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9" name="Equation" r:id="rId17" imgW="1295280" imgH="228600" progId="Equation.3">
                  <p:embed/>
                </p:oleObj>
              </mc:Choice>
              <mc:Fallback>
                <p:oleObj name="Equation" r:id="rId17" imgW="1295280" imgH="228600" progId="Equation.3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438" y="1414463"/>
                        <a:ext cx="1612900" cy="284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84" name="AutoShape 24"/>
          <p:cNvSpPr>
            <a:spLocks/>
          </p:cNvSpPr>
          <p:nvPr/>
        </p:nvSpPr>
        <p:spPr bwMode="auto">
          <a:xfrm>
            <a:off x="5262563" y="2622550"/>
            <a:ext cx="306387" cy="2151063"/>
          </a:xfrm>
          <a:prstGeom prst="rightBrace">
            <a:avLst>
              <a:gd name="adj1" fmla="val 58506"/>
              <a:gd name="adj2" fmla="val 50000"/>
            </a:avLst>
          </a:prstGeom>
          <a:solidFill>
            <a:schemeClr val="bg1"/>
          </a:solidFill>
          <a:ln w="12700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Peclet Number Correlations</a:t>
            </a:r>
          </a:p>
        </p:txBody>
      </p:sp>
      <p:pic>
        <p:nvPicPr>
          <p:cNvPr id="196611" name="Picture 3" descr="tiledmovi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4463" y="971550"/>
            <a:ext cx="3524250" cy="2819400"/>
          </a:xfrm>
          <a:prstGeom prst="rect">
            <a:avLst/>
          </a:prstGeom>
          <a:noFill/>
        </p:spPr>
      </p:pic>
      <p:graphicFrame>
        <p:nvGraphicFramePr>
          <p:cNvPr id="196612" name="Object 4"/>
          <p:cNvGraphicFramePr>
            <a:graphicFrameLocks noChangeAspect="1"/>
          </p:cNvGraphicFramePr>
          <p:nvPr/>
        </p:nvGraphicFramePr>
        <p:xfrm>
          <a:off x="4725988" y="3771900"/>
          <a:ext cx="4332287" cy="296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4" name="Worksheet" r:id="rId4" imgW="8671394" imgH="5928360" progId="Excel.Sheet.8">
                  <p:embed/>
                </p:oleObj>
              </mc:Choice>
              <mc:Fallback>
                <p:oleObj name="Worksheet" r:id="rId4" imgW="8671394" imgH="5928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988" y="3771900"/>
                        <a:ext cx="4332287" cy="2960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6613" name="Object 5"/>
          <p:cNvGraphicFramePr>
            <a:graphicFrameLocks noChangeAspect="1"/>
          </p:cNvGraphicFramePr>
          <p:nvPr/>
        </p:nvGraphicFramePr>
        <p:xfrm>
          <a:off x="884238" y="1009650"/>
          <a:ext cx="3956050" cy="265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15" name="Bitmap Image" r:id="rId6" imgW="12436918" imgH="8352244" progId="PBrush">
                  <p:embed/>
                </p:oleObj>
              </mc:Choice>
              <mc:Fallback>
                <p:oleObj name="Bitmap Image" r:id="rId6" imgW="12436918" imgH="8352244" progId="PBrush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1009650"/>
                        <a:ext cx="3956050" cy="265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614" name="Rectangle 6"/>
          <p:cNvSpPr>
            <a:spLocks noChangeArrowheads="1"/>
          </p:cNvSpPr>
          <p:nvPr/>
        </p:nvSpPr>
        <p:spPr bwMode="auto">
          <a:xfrm>
            <a:off x="1460500" y="6424613"/>
            <a:ext cx="3109913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Grubert, D. 1997. Int. J. Mod. Phys. B, 8(4) 817</a:t>
            </a:r>
          </a:p>
        </p:txBody>
      </p:sp>
      <p:sp>
        <p:nvSpPr>
          <p:cNvPr id="196615" name="Rectangle 7"/>
          <p:cNvSpPr>
            <a:spLocks noChangeArrowheads="1"/>
          </p:cNvSpPr>
          <p:nvPr/>
        </p:nvSpPr>
        <p:spPr bwMode="auto">
          <a:xfrm>
            <a:off x="1038225" y="3697288"/>
            <a:ext cx="3994150" cy="939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Pfannkuch, H.O. 1963. </a:t>
            </a:r>
            <a:r>
              <a:rPr lang="fr-FR" sz="1000" b="1">
                <a:solidFill>
                  <a:srgbClr val="990000"/>
                </a:solidFill>
                <a:cs typeface="Times New Roman" pitchFamily="18" charset="0"/>
              </a:rPr>
              <a:t>Contribution a l’etude des deplacements de fluides miscibles dans un milieu poreux, Revue de l'Institut Francais du Petrole </a:t>
            </a:r>
          </a:p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Fried, J.J. and  M.A. Combarnous, 1971. Adv. Hydroscience 7, 169-282.</a:t>
            </a:r>
          </a:p>
        </p:txBody>
      </p:sp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2036763" y="4773613"/>
            <a:ext cx="1920875" cy="1311275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Pe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≈ 25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 = D* D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000">
                <a:latin typeface="Times New Roman" pitchFamily="18" charset="0"/>
              </a:rPr>
              <a:t>≈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0.1</a:t>
            </a:r>
          </a:p>
          <a:p>
            <a:pPr eaLnBrk="0" hangingPunct="0">
              <a:spcBef>
                <a:spcPct val="50000"/>
              </a:spcBef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000" baseline="-25000">
                <a:latin typeface="Times New Roman" pitchFamily="18" charset="0"/>
                <a:cs typeface="Times New Roman" pitchFamily="18" charset="0"/>
              </a:rPr>
              <a:t>model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≈ 0.004</a:t>
            </a:r>
          </a:p>
        </p:txBody>
      </p:sp>
      <p:sp>
        <p:nvSpPr>
          <p:cNvPr id="196617" name="Oval 9"/>
          <p:cNvSpPr>
            <a:spLocks noChangeArrowheads="1"/>
          </p:cNvSpPr>
          <p:nvPr/>
        </p:nvSpPr>
        <p:spPr bwMode="auto">
          <a:xfrm>
            <a:off x="2613025" y="2452688"/>
            <a:ext cx="152400" cy="153987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6618" name="Line 10"/>
          <p:cNvSpPr>
            <a:spLocks noChangeShapeType="1"/>
          </p:cNvSpPr>
          <p:nvPr/>
        </p:nvSpPr>
        <p:spPr bwMode="auto">
          <a:xfrm flipH="1">
            <a:off x="1116013" y="2506663"/>
            <a:ext cx="1497012" cy="0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6619" name="Line 11"/>
          <p:cNvSpPr>
            <a:spLocks noChangeShapeType="1"/>
          </p:cNvSpPr>
          <p:nvPr/>
        </p:nvSpPr>
        <p:spPr bwMode="auto">
          <a:xfrm flipV="1">
            <a:off x="2690813" y="2622550"/>
            <a:ext cx="0" cy="422275"/>
          </a:xfrm>
          <a:prstGeom prst="line">
            <a:avLst/>
          </a:prstGeom>
          <a:noFill/>
          <a:ln w="12700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Peclet Number Correlations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7636" name="Rectangle 4"/>
          <p:cNvSpPr>
            <a:spLocks noChangeArrowheads="1"/>
          </p:cNvSpPr>
          <p:nvPr/>
        </p:nvSpPr>
        <p:spPr bwMode="auto">
          <a:xfrm>
            <a:off x="0" y="200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97637" name="Object 5"/>
          <p:cNvGraphicFramePr>
            <a:graphicFrameLocks noChangeAspect="1"/>
          </p:cNvGraphicFramePr>
          <p:nvPr/>
        </p:nvGraphicFramePr>
        <p:xfrm>
          <a:off x="914400" y="1295400"/>
          <a:ext cx="7772400" cy="529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8" name="Worksheet" r:id="rId3" imgW="8671394" imgH="5928360" progId="Excel.Sheet.8">
                  <p:embed/>
                </p:oleObj>
              </mc:Choice>
              <mc:Fallback>
                <p:oleObj name="Worksheet" r:id="rId3" imgW="8671394" imgH="592836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1295400"/>
                        <a:ext cx="7772400" cy="5297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High Reynolds Number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838200"/>
          </a:xfrm>
        </p:spPr>
        <p:txBody>
          <a:bodyPr/>
          <a:lstStyle/>
          <a:p>
            <a:r>
              <a:rPr lang="en-US" sz="2800"/>
              <a:t>Single cylinder, Re </a:t>
            </a:r>
            <a:r>
              <a:rPr lang="en-US" sz="2800">
                <a:cs typeface="Lucida Sans Unicode" pitchFamily="34" charset="0"/>
              </a:rPr>
              <a:t>≈ 41</a:t>
            </a:r>
          </a:p>
        </p:txBody>
      </p:sp>
      <p:pic>
        <p:nvPicPr>
          <p:cNvPr id="198660" name="Picture 4" descr="High_Re7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78100"/>
            <a:ext cx="8064500" cy="1612900"/>
          </a:xfrm>
          <a:prstGeom prst="rect">
            <a:avLst/>
          </a:prstGeom>
          <a:noFill/>
        </p:spPr>
      </p:pic>
      <p:pic>
        <p:nvPicPr>
          <p:cNvPr id="198661" name="Picture 5" descr="HighRe74tau5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138" y="4732338"/>
            <a:ext cx="8066087" cy="1612900"/>
          </a:xfrm>
          <a:prstGeom prst="rect">
            <a:avLst/>
          </a:prstGeom>
          <a:noFill/>
        </p:spPr>
      </p:pic>
      <p:pic>
        <p:nvPicPr>
          <p:cNvPr id="198662" name="Picture 6" descr="cyl-07"/>
          <p:cNvPicPr>
            <a:picLocks noChangeAspect="1" noChangeArrowheads="1"/>
          </p:cNvPicPr>
          <p:nvPr/>
        </p:nvPicPr>
        <p:blipFill>
          <a:blip r:embed="rId4" cstate="print"/>
          <a:srcRect t="21161" b="14510"/>
          <a:stretch>
            <a:fillRect/>
          </a:stretch>
        </p:blipFill>
        <p:spPr bwMode="auto">
          <a:xfrm>
            <a:off x="5029200" y="1289050"/>
            <a:ext cx="2316163" cy="844550"/>
          </a:xfrm>
          <a:prstGeom prst="rect">
            <a:avLst/>
          </a:prstGeom>
          <a:noFill/>
        </p:spPr>
      </p:pic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7218363" y="1538288"/>
            <a:ext cx="1808162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Taneda, J. Fluid Mech. 1956. (Also Katachi Society web pages)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High Reynolds Number</a:t>
            </a:r>
          </a:p>
        </p:txBody>
      </p:sp>
      <p:sp>
        <p:nvSpPr>
          <p:cNvPr id="235528" name="Rectangle 8"/>
          <p:cNvSpPr>
            <a:spLocks noChangeArrowheads="1"/>
          </p:cNvSpPr>
          <p:nvPr/>
        </p:nvSpPr>
        <p:spPr bwMode="auto">
          <a:xfrm>
            <a:off x="457200" y="4648200"/>
            <a:ext cx="7489825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Lattice gas version: Perea-Reeves, S.J. and H.W. Stockman, 1997. Chem. Eng. Sci. 52(19):3277-3286.</a:t>
            </a:r>
          </a:p>
        </p:txBody>
      </p:sp>
      <p:pic>
        <p:nvPicPr>
          <p:cNvPr id="235529" name="Picture 9" descr="flow0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0"/>
            <a:ext cx="8915400" cy="446088"/>
          </a:xfrm>
          <a:prstGeom prst="rect">
            <a:avLst/>
          </a:prstGeom>
          <a:noFill/>
        </p:spPr>
      </p:pic>
      <p:pic>
        <p:nvPicPr>
          <p:cNvPr id="235530" name="Picture 10" descr="flow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4460875" cy="446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sz="3600" b="1"/>
              <a:t>Diffusion, Dead End Pores, and Tailing</a:t>
            </a:r>
          </a:p>
        </p:txBody>
      </p:sp>
      <p:pic>
        <p:nvPicPr>
          <p:cNvPr id="199683" name="Picture 3" descr="conduit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1809750"/>
            <a:ext cx="7962900" cy="3981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Geometrically-controlled Superhydrophobic surfaces</a:t>
            </a:r>
          </a:p>
        </p:txBody>
      </p:sp>
      <p:pic>
        <p:nvPicPr>
          <p:cNvPr id="166915" name="Picture 3" descr="nmat715-f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49513" y="1600200"/>
            <a:ext cx="4243387" cy="4525963"/>
          </a:xfrm>
          <a:noFill/>
          <a:ln/>
        </p:spPr>
      </p:pic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1219200" y="6172200"/>
            <a:ext cx="678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http://www.nature.com/nmat/journal/v1/n1/images/nmat715-f1.jpg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 ~ 900</a:t>
            </a:r>
          </a:p>
        </p:txBody>
      </p:sp>
      <p:pic>
        <p:nvPicPr>
          <p:cNvPr id="201732" name="Picture 4" descr="Re-9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5350" y="2438400"/>
            <a:ext cx="7943850" cy="2635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Buoyancy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Equation of State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Incorporation of buoyancy as a velocity perturbation</a:t>
            </a:r>
          </a:p>
        </p:txBody>
      </p:sp>
      <p:sp>
        <p:nvSpPr>
          <p:cNvPr id="2027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2757" name="Object 5"/>
          <p:cNvGraphicFramePr>
            <a:graphicFrameLocks noChangeAspect="1"/>
          </p:cNvGraphicFramePr>
          <p:nvPr/>
        </p:nvGraphicFramePr>
        <p:xfrm>
          <a:off x="809625" y="5257800"/>
          <a:ext cx="788035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0" name="Equation" r:id="rId4" imgW="2819160" imgH="457200" progId="Equation.3">
                  <p:embed/>
                </p:oleObj>
              </mc:Choice>
              <mc:Fallback>
                <p:oleObj name="Equation" r:id="rId4" imgW="2819160" imgH="4572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5257800"/>
                        <a:ext cx="7880350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758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2759" name="Object 7"/>
          <p:cNvGraphicFramePr>
            <a:graphicFrameLocks noChangeAspect="1"/>
          </p:cNvGraphicFramePr>
          <p:nvPr/>
        </p:nvGraphicFramePr>
        <p:xfrm>
          <a:off x="1143000" y="2438400"/>
          <a:ext cx="7202488" cy="113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1" name="Equation" r:id="rId6" imgW="2514600" imgH="393480" progId="Equation.3">
                  <p:embed/>
                </p:oleObj>
              </mc:Choice>
              <mc:Fallback>
                <p:oleObj name="Equation" r:id="rId6" imgW="2514600" imgH="39348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438400"/>
                        <a:ext cx="7202488" cy="1136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Buoyancy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0" y="3211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4804" name="Object 4"/>
          <p:cNvGraphicFramePr>
            <a:graphicFrameLocks noChangeAspect="1"/>
          </p:cNvGraphicFramePr>
          <p:nvPr/>
        </p:nvGraphicFramePr>
        <p:xfrm>
          <a:off x="1524000" y="990600"/>
          <a:ext cx="5791200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5" name="Equation" r:id="rId3" imgW="1612900" imgH="431800" progId="Equation.3">
                  <p:embed/>
                </p:oleObj>
              </mc:Choice>
              <mc:Fallback>
                <p:oleObj name="Equation" r:id="rId3" imgW="1612900" imgH="431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990600"/>
                        <a:ext cx="5791200" cy="1558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05" name="Picture 5" descr="swirls01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2667000"/>
            <a:ext cx="4038600" cy="403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0" y="0"/>
            <a:ext cx="1600200" cy="68580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8382000" cy="2895600"/>
          </a:xfrm>
          <a:noFill/>
          <a:ln/>
        </p:spPr>
        <p:txBody>
          <a:bodyPr lIns="90488" tIns="44450" rIns="90488" bIns="44450"/>
          <a:lstStyle/>
          <a:p>
            <a:pPr defTabSz="587375">
              <a:tabLst>
                <a:tab pos="1300163" algn="l"/>
                <a:tab pos="4229100" algn="l"/>
              </a:tabLst>
            </a:pPr>
            <a:r>
              <a:rPr lang="en-US" b="1"/>
              <a:t>Porous Media Flow Modeling with Lattice Boltzmann Methods</a:t>
            </a:r>
          </a:p>
        </p:txBody>
      </p:sp>
      <p:sp>
        <p:nvSpPr>
          <p:cNvPr id="2058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124200"/>
            <a:ext cx="7653338" cy="457200"/>
          </a:xfrm>
          <a:noFill/>
          <a:ln/>
        </p:spPr>
        <p:txBody>
          <a:bodyPr lIns="90488" tIns="44450" rIns="90488" bIns="44450"/>
          <a:lstStyle/>
          <a:p>
            <a:pPr algn="l"/>
            <a:r>
              <a:rPr lang="en-US" sz="3300" b="1">
                <a:solidFill>
                  <a:srgbClr val="7F7D3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205829" name="Line 5"/>
          <p:cNvSpPr>
            <a:spLocks noChangeShapeType="1"/>
          </p:cNvSpPr>
          <p:nvPr/>
        </p:nvSpPr>
        <p:spPr bwMode="auto">
          <a:xfrm>
            <a:off x="1219200" y="2895600"/>
            <a:ext cx="6915150" cy="0"/>
          </a:xfrm>
          <a:prstGeom prst="line">
            <a:avLst/>
          </a:prstGeom>
          <a:noFill/>
          <a:ln w="25400">
            <a:solidFill>
              <a:srgbClr val="C2C07E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830" name="Rectangle 6"/>
          <p:cNvSpPr>
            <a:spLocks noChangeArrowheads="1"/>
          </p:cNvSpPr>
          <p:nvPr/>
        </p:nvSpPr>
        <p:spPr bwMode="auto">
          <a:xfrm>
            <a:off x="990600" y="3657600"/>
            <a:ext cx="4495800" cy="990600"/>
          </a:xfrm>
          <a:prstGeom prst="rect">
            <a:avLst/>
          </a:prstGeom>
          <a:noFill/>
          <a:ln w="12700">
            <a:noFill/>
            <a:prstDash val="dash"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eaLnBrk="0" hangingPunct="0"/>
            <a:r>
              <a:rPr lang="en-US" sz="2000">
                <a:solidFill>
                  <a:srgbClr val="808000"/>
                </a:solidFill>
                <a:latin typeface="Arial Unicode MS" pitchFamily="34" charset="-128"/>
              </a:rPr>
              <a:t>Earth Sciences</a:t>
            </a:r>
            <a:br>
              <a:rPr lang="en-US" sz="2000">
                <a:solidFill>
                  <a:srgbClr val="808000"/>
                </a:solidFill>
                <a:latin typeface="Arial Unicode MS" pitchFamily="34" charset="-128"/>
              </a:rPr>
            </a:br>
            <a:r>
              <a:rPr lang="en-US" sz="2000">
                <a:solidFill>
                  <a:srgbClr val="808000"/>
                </a:solidFill>
                <a:latin typeface="Arial Unicode MS" pitchFamily="34" charset="-128"/>
              </a:rPr>
              <a:t>Florida International University</a:t>
            </a:r>
          </a:p>
        </p:txBody>
      </p:sp>
      <p:pic>
        <p:nvPicPr>
          <p:cNvPr id="205831" name="Picture 7" descr="blgoldtag_550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4419600"/>
            <a:ext cx="3733800" cy="1908175"/>
          </a:xfrm>
          <a:prstGeom prst="rect">
            <a:avLst/>
          </a:prstGeom>
          <a:noFill/>
        </p:spPr>
      </p:pic>
      <p:pic>
        <p:nvPicPr>
          <p:cNvPr id="205832" name="Picture 8" descr="National Science Foundation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105400"/>
            <a:ext cx="3943350" cy="76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Motivation </a:t>
            </a:r>
          </a:p>
          <a:p>
            <a:r>
              <a:rPr lang="en-US"/>
              <a:t>Lattice Boltzmann Method (LBM)</a:t>
            </a:r>
          </a:p>
          <a:p>
            <a:r>
              <a:rPr lang="en-US"/>
              <a:t>Macroscopic porous media</a:t>
            </a:r>
          </a:p>
          <a:p>
            <a:r>
              <a:rPr lang="en-US"/>
              <a:t>Anisotropic dispersion</a:t>
            </a:r>
          </a:p>
          <a:p>
            <a:pPr lvl="1"/>
            <a:r>
              <a:rPr lang="en-US"/>
              <a:t>Analytical solution verification </a:t>
            </a:r>
          </a:p>
          <a:p>
            <a:r>
              <a:rPr lang="en-US"/>
              <a:t>Conduit/porous media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035425" cy="1295400"/>
          </a:xfrm>
        </p:spPr>
        <p:txBody>
          <a:bodyPr/>
          <a:lstStyle/>
          <a:p>
            <a:pPr marL="341313" indent="-341313">
              <a:lnSpc>
                <a:spcPct val="80000"/>
              </a:lnSpc>
            </a:pPr>
            <a:r>
              <a:rPr lang="en-US" sz="2400"/>
              <a:t>Lattice Boltzmann models can simulate Navier-Stokes fluid motion and associated solute/heat diffusion: Good for fractures/conduits </a:t>
            </a:r>
          </a:p>
        </p:txBody>
      </p:sp>
      <p:pic>
        <p:nvPicPr>
          <p:cNvPr id="209924" name="Picture 4" descr="condui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219200"/>
            <a:ext cx="4152900" cy="2076450"/>
          </a:xfrm>
          <a:prstGeom prst="rect">
            <a:avLst/>
          </a:prstGeom>
          <a:noFill/>
        </p:spPr>
      </p:pic>
      <p:sp>
        <p:nvSpPr>
          <p:cNvPr id="209925" name="Rectangle 5"/>
          <p:cNvSpPr>
            <a:spLocks noChangeArrowheads="1"/>
          </p:cNvSpPr>
          <p:nvPr/>
        </p:nvSpPr>
        <p:spPr bwMode="auto">
          <a:xfrm>
            <a:off x="685800" y="3200400"/>
            <a:ext cx="7315200" cy="33528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4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Pore-scale LBM a LONG way from being applied to outcrop or larger scale problems, but: 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‘Macroscopic’ porous media approach creates a Darcy’s Law solver that works at all scales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sz="2000"/>
              <a:t>Incorporation of anisotropic dispersion gives a standard CDE solver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9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9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99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99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99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970" name="Group 2"/>
          <p:cNvGrpSpPr>
            <a:grpSpLocks/>
          </p:cNvGrpSpPr>
          <p:nvPr/>
        </p:nvGrpSpPr>
        <p:grpSpPr bwMode="auto">
          <a:xfrm>
            <a:off x="4646613" y="5862638"/>
            <a:ext cx="3430587" cy="919162"/>
            <a:chOff x="288" y="2064"/>
            <a:chExt cx="3227" cy="864"/>
          </a:xfrm>
        </p:grpSpPr>
        <p:sp>
          <p:nvSpPr>
            <p:cNvPr id="211971" name="Rectangle 3"/>
            <p:cNvSpPr>
              <a:spLocks noChangeArrowheads="1"/>
            </p:cNvSpPr>
            <p:nvPr/>
          </p:nvSpPr>
          <p:spPr bwMode="auto">
            <a:xfrm>
              <a:off x="2880" y="2535"/>
              <a:ext cx="144" cy="20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2" name="Rectangle 4"/>
            <p:cNvSpPr>
              <a:spLocks noChangeArrowheads="1"/>
            </p:cNvSpPr>
            <p:nvPr/>
          </p:nvSpPr>
          <p:spPr bwMode="auto">
            <a:xfrm>
              <a:off x="2592" y="2538"/>
              <a:ext cx="144" cy="19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3" name="Rectangle 5"/>
            <p:cNvSpPr>
              <a:spLocks noChangeArrowheads="1"/>
            </p:cNvSpPr>
            <p:nvPr/>
          </p:nvSpPr>
          <p:spPr bwMode="auto">
            <a:xfrm>
              <a:off x="2304" y="2535"/>
              <a:ext cx="144" cy="20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4" name="Rectangle 6"/>
            <p:cNvSpPr>
              <a:spLocks noChangeArrowheads="1"/>
            </p:cNvSpPr>
            <p:nvPr/>
          </p:nvSpPr>
          <p:spPr bwMode="auto">
            <a:xfrm>
              <a:off x="1728" y="2176"/>
              <a:ext cx="144" cy="56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5" name="Rectangle 7"/>
            <p:cNvSpPr>
              <a:spLocks noChangeArrowheads="1"/>
            </p:cNvSpPr>
            <p:nvPr/>
          </p:nvSpPr>
          <p:spPr bwMode="auto">
            <a:xfrm>
              <a:off x="1440" y="2454"/>
              <a:ext cx="144" cy="28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6" name="Rectangle 8"/>
            <p:cNvSpPr>
              <a:spLocks noChangeArrowheads="1"/>
            </p:cNvSpPr>
            <p:nvPr/>
          </p:nvSpPr>
          <p:spPr bwMode="auto">
            <a:xfrm>
              <a:off x="1152" y="2319"/>
              <a:ext cx="144" cy="41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7" name="Rectangle 9"/>
            <p:cNvSpPr>
              <a:spLocks noChangeArrowheads="1"/>
            </p:cNvSpPr>
            <p:nvPr/>
          </p:nvSpPr>
          <p:spPr bwMode="auto">
            <a:xfrm>
              <a:off x="864" y="2316"/>
              <a:ext cx="144" cy="42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978" name="Line 10"/>
            <p:cNvSpPr>
              <a:spLocks noChangeAspect="1" noChangeShapeType="1"/>
            </p:cNvSpPr>
            <p:nvPr/>
          </p:nvSpPr>
          <p:spPr bwMode="auto">
            <a:xfrm>
              <a:off x="288" y="2734"/>
              <a:ext cx="3168" cy="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79" name="Line 11"/>
            <p:cNvSpPr>
              <a:spLocks noChangeShapeType="1"/>
            </p:cNvSpPr>
            <p:nvPr/>
          </p:nvSpPr>
          <p:spPr bwMode="auto">
            <a:xfrm rot="5400000" flipV="1">
              <a:off x="653" y="2525"/>
              <a:ext cx="422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80" name="Text Box 12"/>
            <p:cNvSpPr txBox="1">
              <a:spLocks noChangeArrowheads="1"/>
            </p:cNvSpPr>
            <p:nvPr/>
          </p:nvSpPr>
          <p:spPr bwMode="auto">
            <a:xfrm>
              <a:off x="912" y="2352"/>
              <a:ext cx="84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1</a:t>
              </a:r>
            </a:p>
          </p:txBody>
        </p:sp>
        <p:grpSp>
          <p:nvGrpSpPr>
            <p:cNvPr id="211981" name="Group 13"/>
            <p:cNvGrpSpPr>
              <a:grpSpLocks/>
            </p:cNvGrpSpPr>
            <p:nvPr/>
          </p:nvGrpSpPr>
          <p:grpSpPr bwMode="auto">
            <a:xfrm>
              <a:off x="1944" y="2534"/>
              <a:ext cx="216" cy="202"/>
              <a:chOff x="1080" y="2534"/>
              <a:chExt cx="216" cy="202"/>
            </a:xfrm>
          </p:grpSpPr>
          <p:sp>
            <p:nvSpPr>
              <p:cNvPr id="211982" name="Rectangle 14"/>
              <p:cNvSpPr>
                <a:spLocks noChangeArrowheads="1"/>
              </p:cNvSpPr>
              <p:nvPr/>
            </p:nvSpPr>
            <p:spPr bwMode="auto">
              <a:xfrm>
                <a:off x="1152" y="2534"/>
                <a:ext cx="144" cy="202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1983" name="Line 15"/>
              <p:cNvSpPr>
                <a:spLocks noChangeShapeType="1"/>
              </p:cNvSpPr>
              <p:nvPr/>
            </p:nvSpPr>
            <p:spPr bwMode="auto">
              <a:xfrm rot="18900000" flipH="1">
                <a:off x="1080" y="2562"/>
                <a:ext cx="144" cy="14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1984" name="Text Box 16"/>
              <p:cNvSpPr txBox="1">
                <a:spLocks noChangeArrowheads="1"/>
              </p:cNvSpPr>
              <p:nvPr/>
            </p:nvSpPr>
            <p:spPr bwMode="auto">
              <a:xfrm>
                <a:off x="1201" y="2544"/>
                <a:ext cx="84" cy="14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 i="1">
                    <a:solidFill>
                      <a:srgbClr val="003282"/>
                    </a:solidFill>
                    <a:latin typeface="Times New Roman" pitchFamily="18" charset="0"/>
                  </a:rPr>
                  <a:t>f</a:t>
                </a:r>
                <a:r>
                  <a:rPr lang="en-US" sz="1000" b="1" i="1" baseline="-25000">
                    <a:solidFill>
                      <a:srgbClr val="003282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211985" name="Line 17"/>
            <p:cNvSpPr>
              <a:spLocks noChangeShapeType="1"/>
            </p:cNvSpPr>
            <p:nvPr/>
          </p:nvSpPr>
          <p:spPr bwMode="auto">
            <a:xfrm>
              <a:off x="936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86" name="Text Box 18"/>
            <p:cNvSpPr txBox="1">
              <a:spLocks noChangeArrowheads="1"/>
            </p:cNvSpPr>
            <p:nvPr/>
          </p:nvSpPr>
          <p:spPr bwMode="auto">
            <a:xfrm>
              <a:off x="914" y="2785"/>
              <a:ext cx="59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1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1987" name="Text Box 19"/>
            <p:cNvSpPr txBox="1">
              <a:spLocks noChangeArrowheads="1"/>
            </p:cNvSpPr>
            <p:nvPr/>
          </p:nvSpPr>
          <p:spPr bwMode="auto">
            <a:xfrm>
              <a:off x="1202" y="2785"/>
              <a:ext cx="60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2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1988" name="Line 20"/>
            <p:cNvSpPr>
              <a:spLocks noChangeShapeType="1"/>
            </p:cNvSpPr>
            <p:nvPr/>
          </p:nvSpPr>
          <p:spPr bwMode="auto">
            <a:xfrm>
              <a:off x="1224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89" name="Line 21"/>
            <p:cNvSpPr>
              <a:spLocks noChangeShapeType="1"/>
            </p:cNvSpPr>
            <p:nvPr/>
          </p:nvSpPr>
          <p:spPr bwMode="auto">
            <a:xfrm>
              <a:off x="1512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0" name="Line 22"/>
            <p:cNvSpPr>
              <a:spLocks noChangeShapeType="1"/>
            </p:cNvSpPr>
            <p:nvPr/>
          </p:nvSpPr>
          <p:spPr bwMode="auto">
            <a:xfrm>
              <a:off x="1800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1" name="Line 23"/>
            <p:cNvSpPr>
              <a:spLocks noChangeShapeType="1"/>
            </p:cNvSpPr>
            <p:nvPr/>
          </p:nvSpPr>
          <p:spPr bwMode="auto">
            <a:xfrm>
              <a:off x="2088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2" name="Line 24"/>
            <p:cNvSpPr>
              <a:spLocks noChangeShapeType="1"/>
            </p:cNvSpPr>
            <p:nvPr/>
          </p:nvSpPr>
          <p:spPr bwMode="auto">
            <a:xfrm>
              <a:off x="2376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3" name="Line 25"/>
            <p:cNvSpPr>
              <a:spLocks noChangeShapeType="1"/>
            </p:cNvSpPr>
            <p:nvPr/>
          </p:nvSpPr>
          <p:spPr bwMode="auto">
            <a:xfrm>
              <a:off x="2664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4" name="Line 26"/>
            <p:cNvSpPr>
              <a:spLocks noChangeShapeType="1"/>
            </p:cNvSpPr>
            <p:nvPr/>
          </p:nvSpPr>
          <p:spPr bwMode="auto">
            <a:xfrm>
              <a:off x="2952" y="2669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5" name="Text Box 27"/>
            <p:cNvSpPr txBox="1">
              <a:spLocks noChangeArrowheads="1"/>
            </p:cNvSpPr>
            <p:nvPr/>
          </p:nvSpPr>
          <p:spPr bwMode="auto">
            <a:xfrm>
              <a:off x="2068" y="2785"/>
              <a:ext cx="60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5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1996" name="Line 28"/>
            <p:cNvSpPr>
              <a:spLocks noChangeShapeType="1"/>
            </p:cNvSpPr>
            <p:nvPr/>
          </p:nvSpPr>
          <p:spPr bwMode="auto">
            <a:xfrm flipV="1">
              <a:off x="648" y="2160"/>
              <a:ext cx="0" cy="72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1997" name="Text Box 29"/>
            <p:cNvSpPr txBox="1">
              <a:spLocks noChangeArrowheads="1"/>
            </p:cNvSpPr>
            <p:nvPr/>
          </p:nvSpPr>
          <p:spPr bwMode="auto">
            <a:xfrm>
              <a:off x="3456" y="2736"/>
              <a:ext cx="59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endParaRPr lang="en-US" sz="1000" baseline="300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1998" name="Text Box 30"/>
            <p:cNvSpPr txBox="1">
              <a:spLocks noChangeArrowheads="1"/>
            </p:cNvSpPr>
            <p:nvPr/>
          </p:nvSpPr>
          <p:spPr bwMode="auto">
            <a:xfrm>
              <a:off x="602" y="2064"/>
              <a:ext cx="35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000080"/>
                  </a:solidFill>
                  <a:latin typeface="Times New Roman" pitchFamily="18" charset="0"/>
                </a:rPr>
                <a:t>f</a:t>
              </a:r>
              <a:endParaRPr lang="en-US" sz="1000" baseline="30000">
                <a:solidFill>
                  <a:srgbClr val="000080"/>
                </a:solidFill>
                <a:latin typeface="Times New Roman" pitchFamily="18" charset="0"/>
              </a:endParaRPr>
            </a:p>
          </p:txBody>
        </p:sp>
        <p:sp>
          <p:nvSpPr>
            <p:cNvPr id="211999" name="Line 31"/>
            <p:cNvSpPr>
              <a:spLocks noChangeShapeType="1"/>
            </p:cNvSpPr>
            <p:nvPr/>
          </p:nvSpPr>
          <p:spPr bwMode="auto">
            <a:xfrm>
              <a:off x="1152" y="2316"/>
              <a:ext cx="2" cy="42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0" name="Line 32"/>
            <p:cNvSpPr>
              <a:spLocks noChangeShapeType="1"/>
            </p:cNvSpPr>
            <p:nvPr/>
          </p:nvSpPr>
          <p:spPr bwMode="auto">
            <a:xfrm rot="5400000" flipV="1">
              <a:off x="1298" y="2594"/>
              <a:ext cx="28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1" name="Line 33"/>
            <p:cNvSpPr>
              <a:spLocks noChangeShapeType="1"/>
            </p:cNvSpPr>
            <p:nvPr/>
          </p:nvSpPr>
          <p:spPr bwMode="auto">
            <a:xfrm>
              <a:off x="1728" y="2174"/>
              <a:ext cx="0" cy="562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2" name="Line 34"/>
            <p:cNvSpPr>
              <a:spLocks noChangeShapeType="1"/>
            </p:cNvSpPr>
            <p:nvPr/>
          </p:nvSpPr>
          <p:spPr bwMode="auto">
            <a:xfrm rot="2700000">
              <a:off x="2234" y="2561"/>
              <a:ext cx="140" cy="145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3" name="Line 35"/>
            <p:cNvSpPr>
              <a:spLocks noChangeShapeType="1"/>
            </p:cNvSpPr>
            <p:nvPr/>
          </p:nvSpPr>
          <p:spPr bwMode="auto">
            <a:xfrm rot="18900000" flipV="1">
              <a:off x="2521" y="2564"/>
              <a:ext cx="142" cy="141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4" name="Line 36"/>
            <p:cNvSpPr>
              <a:spLocks noChangeShapeType="1"/>
            </p:cNvSpPr>
            <p:nvPr/>
          </p:nvSpPr>
          <p:spPr bwMode="auto">
            <a:xfrm rot="2700000" flipH="1" flipV="1">
              <a:off x="2808" y="2562"/>
              <a:ext cx="143" cy="144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005" name="Text Box 37"/>
            <p:cNvSpPr txBox="1">
              <a:spLocks noChangeArrowheads="1"/>
            </p:cNvSpPr>
            <p:nvPr/>
          </p:nvSpPr>
          <p:spPr bwMode="auto">
            <a:xfrm>
              <a:off x="1193" y="2352"/>
              <a:ext cx="84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12006" name="Text Box 38"/>
            <p:cNvSpPr txBox="1">
              <a:spLocks noChangeArrowheads="1"/>
            </p:cNvSpPr>
            <p:nvPr/>
          </p:nvSpPr>
          <p:spPr bwMode="auto">
            <a:xfrm>
              <a:off x="1481" y="2471"/>
              <a:ext cx="84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12007" name="Text Box 39"/>
            <p:cNvSpPr txBox="1">
              <a:spLocks noChangeArrowheads="1"/>
            </p:cNvSpPr>
            <p:nvPr/>
          </p:nvSpPr>
          <p:spPr bwMode="auto">
            <a:xfrm>
              <a:off x="1769" y="2209"/>
              <a:ext cx="84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12008" name="Text Box 40"/>
            <p:cNvSpPr txBox="1">
              <a:spLocks noChangeArrowheads="1"/>
            </p:cNvSpPr>
            <p:nvPr/>
          </p:nvSpPr>
          <p:spPr bwMode="auto">
            <a:xfrm>
              <a:off x="1492" y="2785"/>
              <a:ext cx="59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3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009" name="Text Box 41"/>
            <p:cNvSpPr txBox="1">
              <a:spLocks noChangeArrowheads="1"/>
            </p:cNvSpPr>
            <p:nvPr/>
          </p:nvSpPr>
          <p:spPr bwMode="auto">
            <a:xfrm>
              <a:off x="1780" y="2785"/>
              <a:ext cx="60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4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010" name="Text Box 42"/>
            <p:cNvSpPr txBox="1">
              <a:spLocks noChangeArrowheads="1"/>
            </p:cNvSpPr>
            <p:nvPr/>
          </p:nvSpPr>
          <p:spPr bwMode="auto">
            <a:xfrm>
              <a:off x="2356" y="2785"/>
              <a:ext cx="60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6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011" name="Text Box 43"/>
            <p:cNvSpPr txBox="1">
              <a:spLocks noChangeArrowheads="1"/>
            </p:cNvSpPr>
            <p:nvPr/>
          </p:nvSpPr>
          <p:spPr bwMode="auto">
            <a:xfrm>
              <a:off x="2645" y="2785"/>
              <a:ext cx="59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7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012" name="Text Box 44"/>
            <p:cNvSpPr txBox="1">
              <a:spLocks noChangeArrowheads="1"/>
            </p:cNvSpPr>
            <p:nvPr/>
          </p:nvSpPr>
          <p:spPr bwMode="auto">
            <a:xfrm>
              <a:off x="2931" y="2785"/>
              <a:ext cx="60" cy="1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8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013" name="Text Box 45"/>
            <p:cNvSpPr txBox="1">
              <a:spLocks noChangeArrowheads="1"/>
            </p:cNvSpPr>
            <p:nvPr/>
          </p:nvSpPr>
          <p:spPr bwMode="auto">
            <a:xfrm>
              <a:off x="2352" y="2544"/>
              <a:ext cx="83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12014" name="Text Box 46"/>
            <p:cNvSpPr txBox="1">
              <a:spLocks noChangeArrowheads="1"/>
            </p:cNvSpPr>
            <p:nvPr/>
          </p:nvSpPr>
          <p:spPr bwMode="auto">
            <a:xfrm>
              <a:off x="2632" y="2544"/>
              <a:ext cx="84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212015" name="Text Box 47"/>
            <p:cNvSpPr txBox="1">
              <a:spLocks noChangeArrowheads="1"/>
            </p:cNvSpPr>
            <p:nvPr/>
          </p:nvSpPr>
          <p:spPr bwMode="auto">
            <a:xfrm>
              <a:off x="2921" y="2544"/>
              <a:ext cx="83" cy="14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212016" name="Group 48"/>
          <p:cNvGrpSpPr>
            <a:grpSpLocks/>
          </p:cNvGrpSpPr>
          <p:nvPr/>
        </p:nvGrpSpPr>
        <p:grpSpPr bwMode="auto">
          <a:xfrm>
            <a:off x="1524000" y="3657600"/>
            <a:ext cx="3657600" cy="1752600"/>
            <a:chOff x="1344" y="2400"/>
            <a:chExt cx="2304" cy="1104"/>
          </a:xfrm>
        </p:grpSpPr>
        <p:grpSp>
          <p:nvGrpSpPr>
            <p:cNvPr id="212017" name="Group 49"/>
            <p:cNvGrpSpPr>
              <a:grpSpLocks/>
            </p:cNvGrpSpPr>
            <p:nvPr/>
          </p:nvGrpSpPr>
          <p:grpSpPr bwMode="auto">
            <a:xfrm>
              <a:off x="1344" y="2400"/>
              <a:ext cx="2304" cy="1104"/>
              <a:chOff x="1344" y="2400"/>
              <a:chExt cx="2304" cy="1104"/>
            </a:xfrm>
          </p:grpSpPr>
          <p:sp>
            <p:nvSpPr>
              <p:cNvPr id="212018" name="Line 50"/>
              <p:cNvSpPr>
                <a:spLocks noChangeShapeType="1"/>
              </p:cNvSpPr>
              <p:nvPr/>
            </p:nvSpPr>
            <p:spPr bwMode="auto">
              <a:xfrm>
                <a:off x="1344" y="2736"/>
                <a:ext cx="2304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19" name="Line 51"/>
              <p:cNvSpPr>
                <a:spLocks noChangeShapeType="1"/>
              </p:cNvSpPr>
              <p:nvPr/>
            </p:nvSpPr>
            <p:spPr bwMode="auto">
              <a:xfrm>
                <a:off x="1344" y="3120"/>
                <a:ext cx="2304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0" name="Line 52"/>
              <p:cNvSpPr>
                <a:spLocks noChangeShapeType="1"/>
              </p:cNvSpPr>
              <p:nvPr/>
            </p:nvSpPr>
            <p:spPr bwMode="auto">
              <a:xfrm>
                <a:off x="1344" y="2928"/>
                <a:ext cx="2304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1" name="Line 53"/>
              <p:cNvSpPr>
                <a:spLocks noChangeShapeType="1"/>
              </p:cNvSpPr>
              <p:nvPr/>
            </p:nvSpPr>
            <p:spPr bwMode="auto">
              <a:xfrm>
                <a:off x="1344" y="3312"/>
                <a:ext cx="2304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2" name="Line 54"/>
              <p:cNvSpPr>
                <a:spLocks noChangeShapeType="1"/>
              </p:cNvSpPr>
              <p:nvPr/>
            </p:nvSpPr>
            <p:spPr bwMode="auto">
              <a:xfrm flipV="1">
                <a:off x="1920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3" name="Line 55"/>
              <p:cNvSpPr>
                <a:spLocks noChangeShapeType="1"/>
              </p:cNvSpPr>
              <p:nvPr/>
            </p:nvSpPr>
            <p:spPr bwMode="auto">
              <a:xfrm flipV="1">
                <a:off x="2112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4" name="Line 56"/>
              <p:cNvSpPr>
                <a:spLocks noChangeShapeType="1"/>
              </p:cNvSpPr>
              <p:nvPr/>
            </p:nvSpPr>
            <p:spPr bwMode="auto">
              <a:xfrm flipV="1">
                <a:off x="2304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5" name="Line 57"/>
              <p:cNvSpPr>
                <a:spLocks noChangeShapeType="1"/>
              </p:cNvSpPr>
              <p:nvPr/>
            </p:nvSpPr>
            <p:spPr bwMode="auto">
              <a:xfrm flipV="1">
                <a:off x="2496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6" name="Line 58"/>
              <p:cNvSpPr>
                <a:spLocks noChangeShapeType="1"/>
              </p:cNvSpPr>
              <p:nvPr/>
            </p:nvSpPr>
            <p:spPr bwMode="auto">
              <a:xfrm flipV="1">
                <a:off x="2688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7" name="Line 59"/>
              <p:cNvSpPr>
                <a:spLocks noChangeShapeType="1"/>
              </p:cNvSpPr>
              <p:nvPr/>
            </p:nvSpPr>
            <p:spPr bwMode="auto">
              <a:xfrm flipV="1">
                <a:off x="2880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8" name="Line 60"/>
              <p:cNvSpPr>
                <a:spLocks noChangeShapeType="1"/>
              </p:cNvSpPr>
              <p:nvPr/>
            </p:nvSpPr>
            <p:spPr bwMode="auto">
              <a:xfrm flipV="1">
                <a:off x="3072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29" name="Line 61"/>
              <p:cNvSpPr>
                <a:spLocks noChangeShapeType="1"/>
              </p:cNvSpPr>
              <p:nvPr/>
            </p:nvSpPr>
            <p:spPr bwMode="auto">
              <a:xfrm flipV="1">
                <a:off x="3264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30" name="Line 62"/>
              <p:cNvSpPr>
                <a:spLocks noChangeShapeType="1"/>
              </p:cNvSpPr>
              <p:nvPr/>
            </p:nvSpPr>
            <p:spPr bwMode="auto">
              <a:xfrm flipV="1">
                <a:off x="3456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31" name="Line 63"/>
              <p:cNvSpPr>
                <a:spLocks noChangeShapeType="1"/>
              </p:cNvSpPr>
              <p:nvPr/>
            </p:nvSpPr>
            <p:spPr bwMode="auto">
              <a:xfrm flipV="1">
                <a:off x="1536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32" name="Line 64"/>
              <p:cNvSpPr>
                <a:spLocks noChangeShapeType="1"/>
              </p:cNvSpPr>
              <p:nvPr/>
            </p:nvSpPr>
            <p:spPr bwMode="auto">
              <a:xfrm flipV="1">
                <a:off x="1728" y="2400"/>
                <a:ext cx="0" cy="1104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33" name="Line 65"/>
              <p:cNvSpPr>
                <a:spLocks noChangeShapeType="1"/>
              </p:cNvSpPr>
              <p:nvPr/>
            </p:nvSpPr>
            <p:spPr bwMode="auto">
              <a:xfrm>
                <a:off x="1344" y="2544"/>
                <a:ext cx="2304" cy="0"/>
              </a:xfrm>
              <a:prstGeom prst="line">
                <a:avLst/>
              </a:prstGeom>
              <a:noFill/>
              <a:ln w="9525">
                <a:solidFill>
                  <a:srgbClr val="CC99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34" name="Oval 66"/>
              <p:cNvSpPr>
                <a:spLocks noChangeArrowheads="1"/>
              </p:cNvSpPr>
              <p:nvPr/>
            </p:nvSpPr>
            <p:spPr bwMode="auto">
              <a:xfrm>
                <a:off x="1511" y="251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35" name="Oval 67"/>
              <p:cNvSpPr>
                <a:spLocks noChangeArrowheads="1"/>
              </p:cNvSpPr>
              <p:nvPr/>
            </p:nvSpPr>
            <p:spPr bwMode="auto">
              <a:xfrm>
                <a:off x="1704" y="252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36" name="Oval 68"/>
              <p:cNvSpPr>
                <a:spLocks noChangeArrowheads="1"/>
              </p:cNvSpPr>
              <p:nvPr/>
            </p:nvSpPr>
            <p:spPr bwMode="auto">
              <a:xfrm>
                <a:off x="1512" y="271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37" name="Oval 69"/>
              <p:cNvSpPr>
                <a:spLocks noChangeArrowheads="1"/>
              </p:cNvSpPr>
              <p:nvPr/>
            </p:nvSpPr>
            <p:spPr bwMode="auto">
              <a:xfrm>
                <a:off x="1705" y="27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38" name="Oval 70"/>
              <p:cNvSpPr>
                <a:spLocks noChangeArrowheads="1"/>
              </p:cNvSpPr>
              <p:nvPr/>
            </p:nvSpPr>
            <p:spPr bwMode="auto">
              <a:xfrm>
                <a:off x="1896" y="252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39" name="Oval 71"/>
              <p:cNvSpPr>
                <a:spLocks noChangeArrowheads="1"/>
              </p:cNvSpPr>
              <p:nvPr/>
            </p:nvSpPr>
            <p:spPr bwMode="auto">
              <a:xfrm>
                <a:off x="2089" y="25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0" name="Oval 72"/>
              <p:cNvSpPr>
                <a:spLocks noChangeArrowheads="1"/>
              </p:cNvSpPr>
              <p:nvPr/>
            </p:nvSpPr>
            <p:spPr bwMode="auto">
              <a:xfrm>
                <a:off x="1897" y="27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1" name="Oval 73"/>
              <p:cNvSpPr>
                <a:spLocks noChangeArrowheads="1"/>
              </p:cNvSpPr>
              <p:nvPr/>
            </p:nvSpPr>
            <p:spPr bwMode="auto">
              <a:xfrm>
                <a:off x="2090" y="271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2" name="Oval 74"/>
              <p:cNvSpPr>
                <a:spLocks noChangeArrowheads="1"/>
              </p:cNvSpPr>
              <p:nvPr/>
            </p:nvSpPr>
            <p:spPr bwMode="auto">
              <a:xfrm>
                <a:off x="2277" y="252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3" name="Oval 75"/>
              <p:cNvSpPr>
                <a:spLocks noChangeArrowheads="1"/>
              </p:cNvSpPr>
              <p:nvPr/>
            </p:nvSpPr>
            <p:spPr bwMode="auto">
              <a:xfrm>
                <a:off x="2470" y="25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4" name="Oval 76"/>
              <p:cNvSpPr>
                <a:spLocks noChangeArrowheads="1"/>
              </p:cNvSpPr>
              <p:nvPr/>
            </p:nvSpPr>
            <p:spPr bwMode="auto">
              <a:xfrm>
                <a:off x="2278" y="27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5" name="Oval 77"/>
              <p:cNvSpPr>
                <a:spLocks noChangeArrowheads="1"/>
              </p:cNvSpPr>
              <p:nvPr/>
            </p:nvSpPr>
            <p:spPr bwMode="auto">
              <a:xfrm>
                <a:off x="2471" y="271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6" name="Oval 78"/>
              <p:cNvSpPr>
                <a:spLocks noChangeArrowheads="1"/>
              </p:cNvSpPr>
              <p:nvPr/>
            </p:nvSpPr>
            <p:spPr bwMode="auto">
              <a:xfrm>
                <a:off x="2662" y="25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7" name="Oval 79"/>
              <p:cNvSpPr>
                <a:spLocks noChangeArrowheads="1"/>
              </p:cNvSpPr>
              <p:nvPr/>
            </p:nvSpPr>
            <p:spPr bwMode="auto">
              <a:xfrm>
                <a:off x="2855" y="252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8" name="Oval 80"/>
              <p:cNvSpPr>
                <a:spLocks noChangeArrowheads="1"/>
              </p:cNvSpPr>
              <p:nvPr/>
            </p:nvSpPr>
            <p:spPr bwMode="auto">
              <a:xfrm>
                <a:off x="2663" y="271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49" name="Oval 81"/>
              <p:cNvSpPr>
                <a:spLocks noChangeArrowheads="1"/>
              </p:cNvSpPr>
              <p:nvPr/>
            </p:nvSpPr>
            <p:spPr bwMode="auto">
              <a:xfrm>
                <a:off x="2856" y="271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0" name="Oval 82"/>
              <p:cNvSpPr>
                <a:spLocks noChangeArrowheads="1"/>
              </p:cNvSpPr>
              <p:nvPr/>
            </p:nvSpPr>
            <p:spPr bwMode="auto">
              <a:xfrm>
                <a:off x="1512" y="290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1" name="Oval 83"/>
              <p:cNvSpPr>
                <a:spLocks noChangeArrowheads="1"/>
              </p:cNvSpPr>
              <p:nvPr/>
            </p:nvSpPr>
            <p:spPr bwMode="auto">
              <a:xfrm>
                <a:off x="1705" y="29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2" name="Oval 84"/>
              <p:cNvSpPr>
                <a:spLocks noChangeArrowheads="1"/>
              </p:cNvSpPr>
              <p:nvPr/>
            </p:nvSpPr>
            <p:spPr bwMode="auto">
              <a:xfrm>
                <a:off x="1513" y="309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3" name="Oval 85"/>
              <p:cNvSpPr>
                <a:spLocks noChangeArrowheads="1"/>
              </p:cNvSpPr>
              <p:nvPr/>
            </p:nvSpPr>
            <p:spPr bwMode="auto">
              <a:xfrm>
                <a:off x="1706" y="309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4" name="Oval 86"/>
              <p:cNvSpPr>
                <a:spLocks noChangeArrowheads="1"/>
              </p:cNvSpPr>
              <p:nvPr/>
            </p:nvSpPr>
            <p:spPr bwMode="auto">
              <a:xfrm>
                <a:off x="1897" y="29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5" name="Oval 87"/>
              <p:cNvSpPr>
                <a:spLocks noChangeArrowheads="1"/>
              </p:cNvSpPr>
              <p:nvPr/>
            </p:nvSpPr>
            <p:spPr bwMode="auto">
              <a:xfrm>
                <a:off x="1898" y="309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6" name="Oval 88"/>
              <p:cNvSpPr>
                <a:spLocks noChangeArrowheads="1"/>
              </p:cNvSpPr>
              <p:nvPr/>
            </p:nvSpPr>
            <p:spPr bwMode="auto">
              <a:xfrm>
                <a:off x="2091" y="31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7" name="Oval 89"/>
              <p:cNvSpPr>
                <a:spLocks noChangeArrowheads="1"/>
              </p:cNvSpPr>
              <p:nvPr/>
            </p:nvSpPr>
            <p:spPr bwMode="auto">
              <a:xfrm>
                <a:off x="2278" y="29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8" name="Oval 90"/>
              <p:cNvSpPr>
                <a:spLocks noChangeArrowheads="1"/>
              </p:cNvSpPr>
              <p:nvPr/>
            </p:nvSpPr>
            <p:spPr bwMode="auto">
              <a:xfrm>
                <a:off x="2471" y="29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59" name="Oval 91"/>
              <p:cNvSpPr>
                <a:spLocks noChangeArrowheads="1"/>
              </p:cNvSpPr>
              <p:nvPr/>
            </p:nvSpPr>
            <p:spPr bwMode="auto">
              <a:xfrm>
                <a:off x="2279" y="309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0" name="Oval 92"/>
              <p:cNvSpPr>
                <a:spLocks noChangeArrowheads="1"/>
              </p:cNvSpPr>
              <p:nvPr/>
            </p:nvSpPr>
            <p:spPr bwMode="auto">
              <a:xfrm>
                <a:off x="2472" y="31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1" name="Oval 93"/>
              <p:cNvSpPr>
                <a:spLocks noChangeArrowheads="1"/>
              </p:cNvSpPr>
              <p:nvPr/>
            </p:nvSpPr>
            <p:spPr bwMode="auto">
              <a:xfrm>
                <a:off x="2663" y="29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2" name="Oval 94"/>
              <p:cNvSpPr>
                <a:spLocks noChangeArrowheads="1"/>
              </p:cNvSpPr>
              <p:nvPr/>
            </p:nvSpPr>
            <p:spPr bwMode="auto">
              <a:xfrm>
                <a:off x="2856" y="291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3" name="Oval 95"/>
              <p:cNvSpPr>
                <a:spLocks noChangeArrowheads="1"/>
              </p:cNvSpPr>
              <p:nvPr/>
            </p:nvSpPr>
            <p:spPr bwMode="auto">
              <a:xfrm>
                <a:off x="2664" y="31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4" name="Oval 96"/>
              <p:cNvSpPr>
                <a:spLocks noChangeArrowheads="1"/>
              </p:cNvSpPr>
              <p:nvPr/>
            </p:nvSpPr>
            <p:spPr bwMode="auto">
              <a:xfrm>
                <a:off x="2857" y="310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5" name="Oval 97"/>
              <p:cNvSpPr>
                <a:spLocks noChangeArrowheads="1"/>
              </p:cNvSpPr>
              <p:nvPr/>
            </p:nvSpPr>
            <p:spPr bwMode="auto">
              <a:xfrm>
                <a:off x="1512" y="32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6" name="Oval 98"/>
              <p:cNvSpPr>
                <a:spLocks noChangeArrowheads="1"/>
              </p:cNvSpPr>
              <p:nvPr/>
            </p:nvSpPr>
            <p:spPr bwMode="auto">
              <a:xfrm>
                <a:off x="1705" y="329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7" name="Oval 99"/>
              <p:cNvSpPr>
                <a:spLocks noChangeArrowheads="1"/>
              </p:cNvSpPr>
              <p:nvPr/>
            </p:nvSpPr>
            <p:spPr bwMode="auto">
              <a:xfrm>
                <a:off x="1897" y="329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8" name="Oval 100"/>
              <p:cNvSpPr>
                <a:spLocks noChangeArrowheads="1"/>
              </p:cNvSpPr>
              <p:nvPr/>
            </p:nvSpPr>
            <p:spPr bwMode="auto">
              <a:xfrm>
                <a:off x="2090" y="32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69" name="Oval 101"/>
              <p:cNvSpPr>
                <a:spLocks noChangeArrowheads="1"/>
              </p:cNvSpPr>
              <p:nvPr/>
            </p:nvSpPr>
            <p:spPr bwMode="auto">
              <a:xfrm>
                <a:off x="2278" y="329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0" name="Oval 102"/>
              <p:cNvSpPr>
                <a:spLocks noChangeArrowheads="1"/>
              </p:cNvSpPr>
              <p:nvPr/>
            </p:nvSpPr>
            <p:spPr bwMode="auto">
              <a:xfrm>
                <a:off x="2471" y="32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1" name="Oval 103"/>
              <p:cNvSpPr>
                <a:spLocks noChangeArrowheads="1"/>
              </p:cNvSpPr>
              <p:nvPr/>
            </p:nvSpPr>
            <p:spPr bwMode="auto">
              <a:xfrm>
                <a:off x="2663" y="32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2" name="Oval 104"/>
              <p:cNvSpPr>
                <a:spLocks noChangeArrowheads="1"/>
              </p:cNvSpPr>
              <p:nvPr/>
            </p:nvSpPr>
            <p:spPr bwMode="auto">
              <a:xfrm>
                <a:off x="2856" y="329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3" name="Oval 105"/>
              <p:cNvSpPr>
                <a:spLocks noChangeArrowheads="1"/>
              </p:cNvSpPr>
              <p:nvPr/>
            </p:nvSpPr>
            <p:spPr bwMode="auto">
              <a:xfrm>
                <a:off x="3045" y="252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4" name="Oval 106"/>
              <p:cNvSpPr>
                <a:spLocks noChangeArrowheads="1"/>
              </p:cNvSpPr>
              <p:nvPr/>
            </p:nvSpPr>
            <p:spPr bwMode="auto">
              <a:xfrm>
                <a:off x="3046" y="27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5" name="Oval 107"/>
              <p:cNvSpPr>
                <a:spLocks noChangeArrowheads="1"/>
              </p:cNvSpPr>
              <p:nvPr/>
            </p:nvSpPr>
            <p:spPr bwMode="auto">
              <a:xfrm>
                <a:off x="3237" y="252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6" name="Oval 108"/>
              <p:cNvSpPr>
                <a:spLocks noChangeArrowheads="1"/>
              </p:cNvSpPr>
              <p:nvPr/>
            </p:nvSpPr>
            <p:spPr bwMode="auto">
              <a:xfrm>
                <a:off x="3430" y="252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7" name="Oval 109"/>
              <p:cNvSpPr>
                <a:spLocks noChangeArrowheads="1"/>
              </p:cNvSpPr>
              <p:nvPr/>
            </p:nvSpPr>
            <p:spPr bwMode="auto">
              <a:xfrm>
                <a:off x="3238" y="271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8" name="Oval 110"/>
              <p:cNvSpPr>
                <a:spLocks noChangeArrowheads="1"/>
              </p:cNvSpPr>
              <p:nvPr/>
            </p:nvSpPr>
            <p:spPr bwMode="auto">
              <a:xfrm>
                <a:off x="3431" y="2714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79" name="Oval 111"/>
              <p:cNvSpPr>
                <a:spLocks noChangeArrowheads="1"/>
              </p:cNvSpPr>
              <p:nvPr/>
            </p:nvSpPr>
            <p:spPr bwMode="auto">
              <a:xfrm>
                <a:off x="3046" y="29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0" name="Oval 112"/>
              <p:cNvSpPr>
                <a:spLocks noChangeArrowheads="1"/>
              </p:cNvSpPr>
              <p:nvPr/>
            </p:nvSpPr>
            <p:spPr bwMode="auto">
              <a:xfrm>
                <a:off x="3047" y="309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1" name="Oval 113"/>
              <p:cNvSpPr>
                <a:spLocks noChangeArrowheads="1"/>
              </p:cNvSpPr>
              <p:nvPr/>
            </p:nvSpPr>
            <p:spPr bwMode="auto">
              <a:xfrm>
                <a:off x="3238" y="2906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2" name="Oval 114"/>
              <p:cNvSpPr>
                <a:spLocks noChangeArrowheads="1"/>
              </p:cNvSpPr>
              <p:nvPr/>
            </p:nvSpPr>
            <p:spPr bwMode="auto">
              <a:xfrm>
                <a:off x="3431" y="290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3" name="Oval 115"/>
              <p:cNvSpPr>
                <a:spLocks noChangeArrowheads="1"/>
              </p:cNvSpPr>
              <p:nvPr/>
            </p:nvSpPr>
            <p:spPr bwMode="auto">
              <a:xfrm>
                <a:off x="3239" y="309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4" name="Oval 116"/>
              <p:cNvSpPr>
                <a:spLocks noChangeArrowheads="1"/>
              </p:cNvSpPr>
              <p:nvPr/>
            </p:nvSpPr>
            <p:spPr bwMode="auto">
              <a:xfrm>
                <a:off x="3432" y="310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5" name="Oval 117"/>
              <p:cNvSpPr>
                <a:spLocks noChangeArrowheads="1"/>
              </p:cNvSpPr>
              <p:nvPr/>
            </p:nvSpPr>
            <p:spPr bwMode="auto">
              <a:xfrm>
                <a:off x="3046" y="329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6" name="Oval 118"/>
              <p:cNvSpPr>
                <a:spLocks noChangeArrowheads="1"/>
              </p:cNvSpPr>
              <p:nvPr/>
            </p:nvSpPr>
            <p:spPr bwMode="auto">
              <a:xfrm>
                <a:off x="3238" y="329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087" name="Oval 119"/>
              <p:cNvSpPr>
                <a:spLocks noChangeArrowheads="1"/>
              </p:cNvSpPr>
              <p:nvPr/>
            </p:nvSpPr>
            <p:spPr bwMode="auto">
              <a:xfrm>
                <a:off x="3431" y="3292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12088" name="Group 120"/>
            <p:cNvGrpSpPr>
              <a:grpSpLocks/>
            </p:cNvGrpSpPr>
            <p:nvPr/>
          </p:nvGrpSpPr>
          <p:grpSpPr bwMode="auto">
            <a:xfrm>
              <a:off x="1920" y="2736"/>
              <a:ext cx="384" cy="384"/>
              <a:chOff x="3840" y="3120"/>
              <a:chExt cx="384" cy="384"/>
            </a:xfrm>
          </p:grpSpPr>
          <p:sp>
            <p:nvSpPr>
              <p:cNvPr id="212089" name="Line 121"/>
              <p:cNvSpPr>
                <a:spLocks noChangeShapeType="1"/>
              </p:cNvSpPr>
              <p:nvPr/>
            </p:nvSpPr>
            <p:spPr bwMode="auto">
              <a:xfrm flipV="1">
                <a:off x="4032" y="3120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256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0" name="Line 122"/>
              <p:cNvSpPr>
                <a:spLocks noChangeShapeType="1"/>
              </p:cNvSpPr>
              <p:nvPr/>
            </p:nvSpPr>
            <p:spPr bwMode="auto">
              <a:xfrm>
                <a:off x="4032" y="3312"/>
                <a:ext cx="0" cy="192"/>
              </a:xfrm>
              <a:prstGeom prst="line">
                <a:avLst/>
              </a:prstGeom>
              <a:noFill/>
              <a:ln w="38100">
                <a:solidFill>
                  <a:srgbClr val="00256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1" name="Line 123"/>
              <p:cNvSpPr>
                <a:spLocks noChangeShapeType="1"/>
              </p:cNvSpPr>
              <p:nvPr/>
            </p:nvSpPr>
            <p:spPr bwMode="auto">
              <a:xfrm>
                <a:off x="4032" y="3312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256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2" name="Line 124"/>
              <p:cNvSpPr>
                <a:spLocks noChangeShapeType="1"/>
              </p:cNvSpPr>
              <p:nvPr/>
            </p:nvSpPr>
            <p:spPr bwMode="auto">
              <a:xfrm flipH="1">
                <a:off x="3840" y="3312"/>
                <a:ext cx="192" cy="0"/>
              </a:xfrm>
              <a:prstGeom prst="line">
                <a:avLst/>
              </a:prstGeom>
              <a:noFill/>
              <a:ln w="38100">
                <a:solidFill>
                  <a:srgbClr val="00256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3" name="Line 125"/>
              <p:cNvSpPr>
                <a:spLocks noChangeShapeType="1"/>
              </p:cNvSpPr>
              <p:nvPr/>
            </p:nvSpPr>
            <p:spPr bwMode="auto">
              <a:xfrm flipH="1" flipV="1">
                <a:off x="3840" y="3120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003A9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4" name="Line 126"/>
              <p:cNvSpPr>
                <a:spLocks noChangeShapeType="1"/>
              </p:cNvSpPr>
              <p:nvPr/>
            </p:nvSpPr>
            <p:spPr bwMode="auto">
              <a:xfrm flipV="1">
                <a:off x="4032" y="3120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003A9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5" name="Line 127"/>
              <p:cNvSpPr>
                <a:spLocks noChangeShapeType="1"/>
              </p:cNvSpPr>
              <p:nvPr/>
            </p:nvSpPr>
            <p:spPr bwMode="auto">
              <a:xfrm>
                <a:off x="4032" y="3312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003A9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6" name="Line 128"/>
              <p:cNvSpPr>
                <a:spLocks noChangeShapeType="1"/>
              </p:cNvSpPr>
              <p:nvPr/>
            </p:nvSpPr>
            <p:spPr bwMode="auto">
              <a:xfrm flipH="1">
                <a:off x="3840" y="3312"/>
                <a:ext cx="192" cy="192"/>
              </a:xfrm>
              <a:prstGeom prst="line">
                <a:avLst/>
              </a:prstGeom>
              <a:noFill/>
              <a:ln w="38100">
                <a:solidFill>
                  <a:srgbClr val="003A98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2097" name="Oval 129"/>
              <p:cNvSpPr>
                <a:spLocks noChangeArrowheads="1"/>
              </p:cNvSpPr>
              <p:nvPr/>
            </p:nvSpPr>
            <p:spPr bwMode="auto">
              <a:xfrm>
                <a:off x="4008" y="3288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2098" name="Line 130"/>
          <p:cNvSpPr>
            <a:spLocks noChangeShapeType="1"/>
          </p:cNvSpPr>
          <p:nvPr/>
        </p:nvSpPr>
        <p:spPr bwMode="auto">
          <a:xfrm flipH="1">
            <a:off x="3962400" y="3657600"/>
            <a:ext cx="3048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2099" name="Text Box 131"/>
          <p:cNvSpPr txBox="1">
            <a:spLocks noChangeArrowheads="1"/>
          </p:cNvSpPr>
          <p:nvPr/>
        </p:nvSpPr>
        <p:spPr bwMode="auto">
          <a:xfrm>
            <a:off x="3416300" y="3276600"/>
            <a:ext cx="1360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333333"/>
                </a:solidFill>
                <a:latin typeface="Times New Roman" pitchFamily="18" charset="0"/>
              </a:rPr>
              <a:t>Lattice Unit,</a:t>
            </a:r>
            <a:r>
              <a:rPr lang="en-US" sz="1400" i="1">
                <a:solidFill>
                  <a:srgbClr val="333333"/>
                </a:solidFill>
                <a:latin typeface="Times New Roman" pitchFamily="18" charset="0"/>
              </a:rPr>
              <a:t> lu</a:t>
            </a:r>
          </a:p>
        </p:txBody>
      </p:sp>
      <p:sp>
        <p:nvSpPr>
          <p:cNvPr id="212100" name="Line 132"/>
          <p:cNvSpPr>
            <a:spLocks noChangeShapeType="1"/>
          </p:cNvSpPr>
          <p:nvPr/>
        </p:nvSpPr>
        <p:spPr bwMode="auto">
          <a:xfrm flipV="1">
            <a:off x="3962400" y="4191000"/>
            <a:ext cx="609600" cy="6096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01" name="Line 133"/>
          <p:cNvSpPr>
            <a:spLocks noChangeShapeType="1"/>
          </p:cNvSpPr>
          <p:nvPr/>
        </p:nvSpPr>
        <p:spPr bwMode="auto">
          <a:xfrm>
            <a:off x="3962400" y="4191000"/>
            <a:ext cx="609600" cy="6096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02" name="Line 134"/>
          <p:cNvSpPr>
            <a:spLocks noChangeShapeType="1"/>
          </p:cNvSpPr>
          <p:nvPr/>
        </p:nvSpPr>
        <p:spPr bwMode="auto">
          <a:xfrm>
            <a:off x="3962400" y="4495800"/>
            <a:ext cx="609600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03" name="Line 135"/>
          <p:cNvSpPr>
            <a:spLocks noChangeShapeType="1"/>
          </p:cNvSpPr>
          <p:nvPr/>
        </p:nvSpPr>
        <p:spPr bwMode="auto">
          <a:xfrm>
            <a:off x="4267200" y="4191000"/>
            <a:ext cx="0" cy="60960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04" name="Freeform 136"/>
          <p:cNvSpPr>
            <a:spLocks/>
          </p:cNvSpPr>
          <p:nvPr/>
        </p:nvSpPr>
        <p:spPr bwMode="auto">
          <a:xfrm>
            <a:off x="4114800" y="4267200"/>
            <a:ext cx="381000" cy="533400"/>
          </a:xfrm>
          <a:custGeom>
            <a:avLst/>
            <a:gdLst/>
            <a:ahLst/>
            <a:cxnLst>
              <a:cxn ang="0">
                <a:pos x="96" y="0"/>
              </a:cxn>
              <a:cxn ang="0">
                <a:pos x="144" y="96"/>
              </a:cxn>
              <a:cxn ang="0">
                <a:pos x="240" y="144"/>
              </a:cxn>
              <a:cxn ang="0">
                <a:pos x="144" y="192"/>
              </a:cxn>
              <a:cxn ang="0">
                <a:pos x="96" y="336"/>
              </a:cxn>
              <a:cxn ang="0">
                <a:pos x="48" y="192"/>
              </a:cxn>
              <a:cxn ang="0">
                <a:pos x="0" y="144"/>
              </a:cxn>
              <a:cxn ang="0">
                <a:pos x="48" y="96"/>
              </a:cxn>
              <a:cxn ang="0">
                <a:pos x="96" y="0"/>
              </a:cxn>
            </a:cxnLst>
            <a:rect l="0" t="0" r="r" b="b"/>
            <a:pathLst>
              <a:path w="240" h="336">
                <a:moveTo>
                  <a:pt x="96" y="0"/>
                </a:moveTo>
                <a:lnTo>
                  <a:pt x="144" y="96"/>
                </a:lnTo>
                <a:lnTo>
                  <a:pt x="240" y="144"/>
                </a:lnTo>
                <a:lnTo>
                  <a:pt x="144" y="192"/>
                </a:lnTo>
                <a:lnTo>
                  <a:pt x="96" y="336"/>
                </a:lnTo>
                <a:lnTo>
                  <a:pt x="48" y="192"/>
                </a:lnTo>
                <a:lnTo>
                  <a:pt x="0" y="144"/>
                </a:lnTo>
                <a:lnTo>
                  <a:pt x="48" y="96"/>
                </a:lnTo>
                <a:lnTo>
                  <a:pt x="96" y="0"/>
                </a:lnTo>
                <a:close/>
              </a:path>
            </a:pathLst>
          </a:custGeom>
          <a:solidFill>
            <a:srgbClr val="FF0000">
              <a:alpha val="20000"/>
            </a:srgbClr>
          </a:solidFill>
          <a:ln w="12700" cap="flat" cmpd="sng">
            <a:solidFill>
              <a:srgbClr val="FF0000"/>
            </a:solidFill>
            <a:prstDash val="solid"/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grpSp>
        <p:nvGrpSpPr>
          <p:cNvPr id="212105" name="Group 137"/>
          <p:cNvGrpSpPr>
            <a:grpSpLocks/>
          </p:cNvGrpSpPr>
          <p:nvPr/>
        </p:nvGrpSpPr>
        <p:grpSpPr bwMode="auto">
          <a:xfrm>
            <a:off x="762000" y="1295400"/>
            <a:ext cx="2286000" cy="3581400"/>
            <a:chOff x="480" y="816"/>
            <a:chExt cx="1440" cy="2256"/>
          </a:xfrm>
        </p:grpSpPr>
        <p:sp>
          <p:nvSpPr>
            <p:cNvPr id="212106" name="Line 138"/>
            <p:cNvSpPr>
              <a:spLocks noChangeShapeType="1"/>
            </p:cNvSpPr>
            <p:nvPr/>
          </p:nvSpPr>
          <p:spPr bwMode="auto">
            <a:xfrm flipV="1">
              <a:off x="1152" y="960"/>
              <a:ext cx="576" cy="576"/>
            </a:xfrm>
            <a:prstGeom prst="line">
              <a:avLst/>
            </a:prstGeom>
            <a:noFill/>
            <a:ln w="76200">
              <a:solidFill>
                <a:srgbClr val="003A98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07" name="Line 139"/>
            <p:cNvSpPr>
              <a:spLocks noChangeShapeType="1"/>
            </p:cNvSpPr>
            <p:nvPr/>
          </p:nvSpPr>
          <p:spPr bwMode="auto">
            <a:xfrm flipH="1" flipV="1">
              <a:off x="576" y="960"/>
              <a:ext cx="576" cy="576"/>
            </a:xfrm>
            <a:prstGeom prst="line">
              <a:avLst/>
            </a:prstGeom>
            <a:noFill/>
            <a:ln w="76200">
              <a:solidFill>
                <a:srgbClr val="003A98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08" name="Line 140"/>
            <p:cNvSpPr>
              <a:spLocks noChangeShapeType="1"/>
            </p:cNvSpPr>
            <p:nvPr/>
          </p:nvSpPr>
          <p:spPr bwMode="auto">
            <a:xfrm flipH="1">
              <a:off x="576" y="1536"/>
              <a:ext cx="576" cy="576"/>
            </a:xfrm>
            <a:prstGeom prst="line">
              <a:avLst/>
            </a:prstGeom>
            <a:noFill/>
            <a:ln w="76200">
              <a:solidFill>
                <a:srgbClr val="003A98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09" name="Line 141"/>
            <p:cNvSpPr>
              <a:spLocks noChangeShapeType="1"/>
            </p:cNvSpPr>
            <p:nvPr/>
          </p:nvSpPr>
          <p:spPr bwMode="auto">
            <a:xfrm>
              <a:off x="1152" y="1536"/>
              <a:ext cx="576" cy="576"/>
            </a:xfrm>
            <a:prstGeom prst="line">
              <a:avLst/>
            </a:prstGeom>
            <a:noFill/>
            <a:ln w="76200">
              <a:solidFill>
                <a:srgbClr val="003A98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10" name="Line 142"/>
            <p:cNvSpPr>
              <a:spLocks noChangeShapeType="1"/>
            </p:cNvSpPr>
            <p:nvPr/>
          </p:nvSpPr>
          <p:spPr bwMode="auto">
            <a:xfrm flipV="1">
              <a:off x="1152" y="1536"/>
              <a:ext cx="576" cy="0"/>
            </a:xfrm>
            <a:prstGeom prst="line">
              <a:avLst/>
            </a:prstGeom>
            <a:noFill/>
            <a:ln w="76200">
              <a:solidFill>
                <a:srgbClr val="00286A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11" name="Line 143"/>
            <p:cNvSpPr>
              <a:spLocks noChangeShapeType="1"/>
            </p:cNvSpPr>
            <p:nvPr/>
          </p:nvSpPr>
          <p:spPr bwMode="auto">
            <a:xfrm>
              <a:off x="1152" y="1536"/>
              <a:ext cx="0" cy="576"/>
            </a:xfrm>
            <a:prstGeom prst="line">
              <a:avLst/>
            </a:prstGeom>
            <a:noFill/>
            <a:ln w="76200">
              <a:solidFill>
                <a:srgbClr val="00286A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12" name="Line 144"/>
            <p:cNvSpPr>
              <a:spLocks noChangeShapeType="1"/>
            </p:cNvSpPr>
            <p:nvPr/>
          </p:nvSpPr>
          <p:spPr bwMode="auto">
            <a:xfrm flipH="1">
              <a:off x="576" y="1536"/>
              <a:ext cx="576" cy="0"/>
            </a:xfrm>
            <a:prstGeom prst="line">
              <a:avLst/>
            </a:prstGeom>
            <a:noFill/>
            <a:ln w="76200">
              <a:solidFill>
                <a:srgbClr val="00286A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13" name="Line 145"/>
            <p:cNvSpPr>
              <a:spLocks noChangeShapeType="1"/>
            </p:cNvSpPr>
            <p:nvPr/>
          </p:nvSpPr>
          <p:spPr bwMode="auto">
            <a:xfrm flipH="1" flipV="1">
              <a:off x="1152" y="960"/>
              <a:ext cx="0" cy="576"/>
            </a:xfrm>
            <a:prstGeom prst="line">
              <a:avLst/>
            </a:prstGeom>
            <a:noFill/>
            <a:ln w="76200">
              <a:solidFill>
                <a:srgbClr val="00286A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2114" name="Oval 146"/>
            <p:cNvSpPr>
              <a:spLocks noChangeArrowheads="1"/>
            </p:cNvSpPr>
            <p:nvPr/>
          </p:nvSpPr>
          <p:spPr bwMode="auto">
            <a:xfrm>
              <a:off x="1056" y="1440"/>
              <a:ext cx="192" cy="192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15" name="Text Box 147"/>
            <p:cNvSpPr txBox="1">
              <a:spLocks noChangeArrowheads="1"/>
            </p:cNvSpPr>
            <p:nvPr/>
          </p:nvSpPr>
          <p:spPr bwMode="auto">
            <a:xfrm>
              <a:off x="1111" y="1454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Courier New" pitchFamily="49" charset="0"/>
                </a:rPr>
                <a:t>0</a:t>
              </a:r>
            </a:p>
          </p:txBody>
        </p:sp>
        <p:sp>
          <p:nvSpPr>
            <p:cNvPr id="212116" name="Text Box 148"/>
            <p:cNvSpPr txBox="1">
              <a:spLocks noChangeArrowheads="1"/>
            </p:cNvSpPr>
            <p:nvPr/>
          </p:nvSpPr>
          <p:spPr bwMode="auto">
            <a:xfrm>
              <a:off x="1728" y="1459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C4E00"/>
                  </a:solidFill>
                  <a:latin typeface="Courier New" pitchFamily="49" charset="0"/>
                </a:rPr>
                <a:t>1</a:t>
              </a:r>
            </a:p>
          </p:txBody>
        </p:sp>
        <p:sp>
          <p:nvSpPr>
            <p:cNvPr id="212117" name="Text Box 149"/>
            <p:cNvSpPr txBox="1">
              <a:spLocks noChangeArrowheads="1"/>
            </p:cNvSpPr>
            <p:nvPr/>
          </p:nvSpPr>
          <p:spPr bwMode="auto">
            <a:xfrm>
              <a:off x="1104" y="816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C4E00"/>
                  </a:solidFill>
                  <a:latin typeface="Courier New" pitchFamily="49" charset="0"/>
                </a:rPr>
                <a:t>2</a:t>
              </a:r>
            </a:p>
          </p:txBody>
        </p:sp>
        <p:sp>
          <p:nvSpPr>
            <p:cNvPr id="212118" name="Text Box 150"/>
            <p:cNvSpPr txBox="1">
              <a:spLocks noChangeArrowheads="1"/>
            </p:cNvSpPr>
            <p:nvPr/>
          </p:nvSpPr>
          <p:spPr bwMode="auto">
            <a:xfrm>
              <a:off x="480" y="1459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C4E00"/>
                  </a:solidFill>
                  <a:latin typeface="Courier New" pitchFamily="49" charset="0"/>
                </a:rPr>
                <a:t>3</a:t>
              </a:r>
            </a:p>
          </p:txBody>
        </p:sp>
        <p:sp>
          <p:nvSpPr>
            <p:cNvPr id="212119" name="Text Box 151"/>
            <p:cNvSpPr txBox="1">
              <a:spLocks noChangeArrowheads="1"/>
            </p:cNvSpPr>
            <p:nvPr/>
          </p:nvSpPr>
          <p:spPr bwMode="auto">
            <a:xfrm>
              <a:off x="1104" y="2112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9C4E00"/>
                  </a:solidFill>
                  <a:latin typeface="Courier New" pitchFamily="49" charset="0"/>
                </a:rPr>
                <a:t>4</a:t>
              </a:r>
            </a:p>
          </p:txBody>
        </p:sp>
        <p:sp>
          <p:nvSpPr>
            <p:cNvPr id="212120" name="Text Box 152"/>
            <p:cNvSpPr txBox="1">
              <a:spLocks noChangeArrowheads="1"/>
            </p:cNvSpPr>
            <p:nvPr/>
          </p:nvSpPr>
          <p:spPr bwMode="auto">
            <a:xfrm>
              <a:off x="1728" y="816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CC9900"/>
                  </a:solidFill>
                  <a:latin typeface="Courier New" pitchFamily="49" charset="0"/>
                </a:rPr>
                <a:t>5</a:t>
              </a:r>
            </a:p>
          </p:txBody>
        </p:sp>
        <p:sp>
          <p:nvSpPr>
            <p:cNvPr id="212121" name="Text Box 153"/>
            <p:cNvSpPr txBox="1">
              <a:spLocks noChangeArrowheads="1"/>
            </p:cNvSpPr>
            <p:nvPr/>
          </p:nvSpPr>
          <p:spPr bwMode="auto">
            <a:xfrm>
              <a:off x="480" y="816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CC9900"/>
                  </a:solidFill>
                  <a:latin typeface="Courier New" pitchFamily="49" charset="0"/>
                </a:rPr>
                <a:t>6</a:t>
              </a:r>
            </a:p>
          </p:txBody>
        </p:sp>
        <p:sp>
          <p:nvSpPr>
            <p:cNvPr id="212122" name="Text Box 154"/>
            <p:cNvSpPr txBox="1">
              <a:spLocks noChangeArrowheads="1"/>
            </p:cNvSpPr>
            <p:nvPr/>
          </p:nvSpPr>
          <p:spPr bwMode="auto">
            <a:xfrm>
              <a:off x="480" y="2083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CC9900"/>
                  </a:solidFill>
                  <a:latin typeface="Courier New" pitchFamily="49" charset="0"/>
                </a:rPr>
                <a:t>7</a:t>
              </a:r>
            </a:p>
          </p:txBody>
        </p:sp>
        <p:sp>
          <p:nvSpPr>
            <p:cNvPr id="212123" name="Text Box 155"/>
            <p:cNvSpPr txBox="1">
              <a:spLocks noChangeArrowheads="1"/>
            </p:cNvSpPr>
            <p:nvPr/>
          </p:nvSpPr>
          <p:spPr bwMode="auto">
            <a:xfrm>
              <a:off x="1728" y="2112"/>
              <a:ext cx="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66"/>
              </a:outerShdw>
            </a:effectLst>
          </p:spPr>
          <p:txBody>
            <a:bodyPr lIns="0" tIns="0" rIns="0" bIns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CC9900"/>
                  </a:solidFill>
                  <a:latin typeface="Courier New" pitchFamily="49" charset="0"/>
                </a:rPr>
                <a:t>8</a:t>
              </a:r>
            </a:p>
          </p:txBody>
        </p:sp>
        <p:sp>
          <p:nvSpPr>
            <p:cNvPr id="212124" name="Line 156"/>
            <p:cNvSpPr>
              <a:spLocks noChangeShapeType="1"/>
            </p:cNvSpPr>
            <p:nvPr/>
          </p:nvSpPr>
          <p:spPr bwMode="auto">
            <a:xfrm flipH="1" flipV="1">
              <a:off x="1728" y="960"/>
              <a:ext cx="192" cy="1728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25" name="Line 157"/>
            <p:cNvSpPr>
              <a:spLocks noChangeShapeType="1"/>
            </p:cNvSpPr>
            <p:nvPr/>
          </p:nvSpPr>
          <p:spPr bwMode="auto">
            <a:xfrm flipH="1" flipV="1">
              <a:off x="576" y="2112"/>
              <a:ext cx="960" cy="96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26" name="Text Box 158"/>
            <p:cNvSpPr txBox="1">
              <a:spLocks noChangeArrowheads="1"/>
            </p:cNvSpPr>
            <p:nvPr/>
          </p:nvSpPr>
          <p:spPr bwMode="auto">
            <a:xfrm>
              <a:off x="1478" y="1527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286A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286A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12127" name="Text Box 159"/>
            <p:cNvSpPr txBox="1">
              <a:spLocks noChangeArrowheads="1"/>
            </p:cNvSpPr>
            <p:nvPr/>
          </p:nvSpPr>
          <p:spPr bwMode="auto">
            <a:xfrm>
              <a:off x="1195" y="1046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286A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286A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12128" name="Text Box 160"/>
            <p:cNvSpPr txBox="1">
              <a:spLocks noChangeArrowheads="1"/>
            </p:cNvSpPr>
            <p:nvPr/>
          </p:nvSpPr>
          <p:spPr bwMode="auto">
            <a:xfrm>
              <a:off x="720" y="1526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286A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286A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12129" name="Text Box 161"/>
            <p:cNvSpPr txBox="1">
              <a:spLocks noChangeArrowheads="1"/>
            </p:cNvSpPr>
            <p:nvPr/>
          </p:nvSpPr>
          <p:spPr bwMode="auto">
            <a:xfrm>
              <a:off x="1195" y="1814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286A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286A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12130" name="Text Box 162"/>
            <p:cNvSpPr txBox="1">
              <a:spLocks noChangeArrowheads="1"/>
            </p:cNvSpPr>
            <p:nvPr/>
          </p:nvSpPr>
          <p:spPr bwMode="auto">
            <a:xfrm>
              <a:off x="1579" y="1094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3A98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3A98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12131" name="Text Box 163"/>
            <p:cNvSpPr txBox="1">
              <a:spLocks noChangeArrowheads="1"/>
            </p:cNvSpPr>
            <p:nvPr/>
          </p:nvSpPr>
          <p:spPr bwMode="auto">
            <a:xfrm>
              <a:off x="624" y="1094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3A98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3A98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12132" name="Text Box 164"/>
            <p:cNvSpPr txBox="1">
              <a:spLocks noChangeArrowheads="1"/>
            </p:cNvSpPr>
            <p:nvPr/>
          </p:nvSpPr>
          <p:spPr bwMode="auto">
            <a:xfrm>
              <a:off x="763" y="1920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3A98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3A98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212133" name="Text Box 165"/>
            <p:cNvSpPr txBox="1">
              <a:spLocks noChangeArrowheads="1"/>
            </p:cNvSpPr>
            <p:nvPr/>
          </p:nvSpPr>
          <p:spPr bwMode="auto">
            <a:xfrm>
              <a:off x="1473" y="1910"/>
              <a:ext cx="101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600" b="1">
                  <a:solidFill>
                    <a:srgbClr val="003A98"/>
                  </a:solidFill>
                  <a:latin typeface="Times New Roman" pitchFamily="18" charset="0"/>
                </a:rPr>
                <a:t>e</a:t>
              </a:r>
              <a:r>
                <a:rPr lang="en-US" sz="1600" i="1" baseline="-25000">
                  <a:solidFill>
                    <a:srgbClr val="003A98"/>
                  </a:solidFill>
                  <a:latin typeface="Times New Roman" pitchFamily="18" charset="0"/>
                </a:rPr>
                <a:t>8</a:t>
              </a:r>
            </a:p>
          </p:txBody>
        </p:sp>
      </p:grpSp>
      <p:grpSp>
        <p:nvGrpSpPr>
          <p:cNvPr id="212134" name="Group 166"/>
          <p:cNvGrpSpPr>
            <a:grpSpLocks/>
          </p:cNvGrpSpPr>
          <p:nvPr/>
        </p:nvGrpSpPr>
        <p:grpSpPr bwMode="auto">
          <a:xfrm>
            <a:off x="3962400" y="3125788"/>
            <a:ext cx="4391025" cy="2571750"/>
            <a:chOff x="2496" y="2054"/>
            <a:chExt cx="2766" cy="1620"/>
          </a:xfrm>
        </p:grpSpPr>
        <p:sp>
          <p:nvSpPr>
            <p:cNvPr id="212135" name="Line 167"/>
            <p:cNvSpPr>
              <a:spLocks noChangeAspect="1" noChangeShapeType="1"/>
            </p:cNvSpPr>
            <p:nvPr/>
          </p:nvSpPr>
          <p:spPr bwMode="auto">
            <a:xfrm flipV="1">
              <a:off x="3744" y="2448"/>
              <a:ext cx="1152" cy="115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36" name="Line 168"/>
            <p:cNvSpPr>
              <a:spLocks noChangeAspect="1" noChangeShapeType="1"/>
            </p:cNvSpPr>
            <p:nvPr/>
          </p:nvSpPr>
          <p:spPr bwMode="auto">
            <a:xfrm>
              <a:off x="3744" y="2448"/>
              <a:ext cx="1152" cy="115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37" name="Line 169"/>
            <p:cNvSpPr>
              <a:spLocks noChangeAspect="1" noChangeShapeType="1"/>
            </p:cNvSpPr>
            <p:nvPr/>
          </p:nvSpPr>
          <p:spPr bwMode="auto">
            <a:xfrm>
              <a:off x="3744" y="3024"/>
              <a:ext cx="1152" cy="1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38" name="Line 170"/>
            <p:cNvSpPr>
              <a:spLocks noChangeAspect="1" noChangeShapeType="1"/>
            </p:cNvSpPr>
            <p:nvPr/>
          </p:nvSpPr>
          <p:spPr bwMode="auto">
            <a:xfrm>
              <a:off x="4320" y="2448"/>
              <a:ext cx="1" cy="1152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39" name="Freeform 171"/>
            <p:cNvSpPr>
              <a:spLocks noChangeAspect="1"/>
            </p:cNvSpPr>
            <p:nvPr/>
          </p:nvSpPr>
          <p:spPr bwMode="auto">
            <a:xfrm>
              <a:off x="4032" y="2592"/>
              <a:ext cx="720" cy="1008"/>
            </a:xfrm>
            <a:custGeom>
              <a:avLst/>
              <a:gdLst/>
              <a:ahLst/>
              <a:cxnLst>
                <a:cxn ang="0">
                  <a:pos x="96" y="0"/>
                </a:cxn>
                <a:cxn ang="0">
                  <a:pos x="144" y="96"/>
                </a:cxn>
                <a:cxn ang="0">
                  <a:pos x="240" y="144"/>
                </a:cxn>
                <a:cxn ang="0">
                  <a:pos x="144" y="192"/>
                </a:cxn>
                <a:cxn ang="0">
                  <a:pos x="96" y="336"/>
                </a:cxn>
                <a:cxn ang="0">
                  <a:pos x="48" y="192"/>
                </a:cxn>
                <a:cxn ang="0">
                  <a:pos x="0" y="144"/>
                </a:cxn>
                <a:cxn ang="0">
                  <a:pos x="48" y="96"/>
                </a:cxn>
                <a:cxn ang="0">
                  <a:pos x="96" y="0"/>
                </a:cxn>
              </a:cxnLst>
              <a:rect l="0" t="0" r="r" b="b"/>
              <a:pathLst>
                <a:path w="240" h="336">
                  <a:moveTo>
                    <a:pt x="96" y="0"/>
                  </a:moveTo>
                  <a:lnTo>
                    <a:pt x="144" y="96"/>
                  </a:lnTo>
                  <a:lnTo>
                    <a:pt x="240" y="144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48" y="192"/>
                  </a:lnTo>
                  <a:lnTo>
                    <a:pt x="0" y="144"/>
                  </a:lnTo>
                  <a:lnTo>
                    <a:pt x="48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0000">
                <a:alpha val="20000"/>
              </a:srgbClr>
            </a:solidFill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0" name="Line 172"/>
            <p:cNvSpPr>
              <a:spLocks noChangeShapeType="1"/>
            </p:cNvSpPr>
            <p:nvPr/>
          </p:nvSpPr>
          <p:spPr bwMode="auto">
            <a:xfrm flipV="1">
              <a:off x="2496" y="2448"/>
              <a:ext cx="1248" cy="288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1" name="Line 173"/>
            <p:cNvSpPr>
              <a:spLocks noChangeShapeType="1"/>
            </p:cNvSpPr>
            <p:nvPr/>
          </p:nvSpPr>
          <p:spPr bwMode="auto">
            <a:xfrm>
              <a:off x="2496" y="3120"/>
              <a:ext cx="1248" cy="480"/>
            </a:xfrm>
            <a:prstGeom prst="line">
              <a:avLst/>
            </a:prstGeom>
            <a:noFill/>
            <a:ln w="6350">
              <a:solidFill>
                <a:schemeClr val="bg2"/>
              </a:solidFill>
              <a:prstDash val="lgDash"/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2" name="Line 174"/>
            <p:cNvSpPr>
              <a:spLocks noChangeShapeType="1"/>
            </p:cNvSpPr>
            <p:nvPr/>
          </p:nvSpPr>
          <p:spPr bwMode="auto">
            <a:xfrm>
              <a:off x="4180" y="2879"/>
              <a:ext cx="140" cy="145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3" name="Line 175"/>
            <p:cNvSpPr>
              <a:spLocks noChangeShapeType="1"/>
            </p:cNvSpPr>
            <p:nvPr/>
          </p:nvSpPr>
          <p:spPr bwMode="auto">
            <a:xfrm flipH="1">
              <a:off x="4320" y="2881"/>
              <a:ext cx="142" cy="143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4" name="Line 176"/>
            <p:cNvSpPr>
              <a:spLocks noChangeShapeType="1"/>
            </p:cNvSpPr>
            <p:nvPr/>
          </p:nvSpPr>
          <p:spPr bwMode="auto">
            <a:xfrm>
              <a:off x="4318" y="2604"/>
              <a:ext cx="2" cy="42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5" name="Line 177"/>
            <p:cNvSpPr>
              <a:spLocks noChangeShapeType="1"/>
            </p:cNvSpPr>
            <p:nvPr/>
          </p:nvSpPr>
          <p:spPr bwMode="auto">
            <a:xfrm>
              <a:off x="4320" y="3024"/>
              <a:ext cx="0" cy="562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6" name="Line 178"/>
            <p:cNvSpPr>
              <a:spLocks noChangeShapeType="1"/>
            </p:cNvSpPr>
            <p:nvPr/>
          </p:nvSpPr>
          <p:spPr bwMode="auto">
            <a:xfrm flipH="1" flipV="1">
              <a:off x="4320" y="3024"/>
              <a:ext cx="143" cy="144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7" name="Line 179"/>
            <p:cNvSpPr>
              <a:spLocks noChangeShapeType="1"/>
            </p:cNvSpPr>
            <p:nvPr/>
          </p:nvSpPr>
          <p:spPr bwMode="auto">
            <a:xfrm flipV="1">
              <a:off x="4178" y="3024"/>
              <a:ext cx="142" cy="141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8" name="Line 180"/>
            <p:cNvSpPr>
              <a:spLocks noChangeShapeType="1"/>
            </p:cNvSpPr>
            <p:nvPr/>
          </p:nvSpPr>
          <p:spPr bwMode="auto">
            <a:xfrm flipV="1">
              <a:off x="4036" y="3024"/>
              <a:ext cx="28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49" name="Line 181"/>
            <p:cNvSpPr>
              <a:spLocks noChangeShapeType="1"/>
            </p:cNvSpPr>
            <p:nvPr/>
          </p:nvSpPr>
          <p:spPr bwMode="auto">
            <a:xfrm flipV="1">
              <a:off x="4320" y="3026"/>
              <a:ext cx="422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50" name="Text Box 182"/>
            <p:cNvSpPr txBox="1">
              <a:spLocks noChangeArrowheads="1"/>
            </p:cNvSpPr>
            <p:nvPr/>
          </p:nvSpPr>
          <p:spPr bwMode="auto">
            <a:xfrm>
              <a:off x="4750" y="3024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212151" name="Text Box 183"/>
            <p:cNvSpPr txBox="1">
              <a:spLocks noChangeArrowheads="1"/>
            </p:cNvSpPr>
            <p:nvPr/>
          </p:nvSpPr>
          <p:spPr bwMode="auto">
            <a:xfrm>
              <a:off x="4366" y="2544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12152" name="Text Box 184"/>
            <p:cNvSpPr txBox="1">
              <a:spLocks noChangeArrowheads="1"/>
            </p:cNvSpPr>
            <p:nvPr/>
          </p:nvSpPr>
          <p:spPr bwMode="auto">
            <a:xfrm>
              <a:off x="4030" y="3024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12153" name="Text Box 185"/>
            <p:cNvSpPr txBox="1">
              <a:spLocks noChangeArrowheads="1"/>
            </p:cNvSpPr>
            <p:nvPr/>
          </p:nvSpPr>
          <p:spPr bwMode="auto">
            <a:xfrm>
              <a:off x="4336" y="3578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12154" name="Text Box 186"/>
            <p:cNvSpPr txBox="1">
              <a:spLocks noChangeArrowheads="1"/>
            </p:cNvSpPr>
            <p:nvPr/>
          </p:nvSpPr>
          <p:spPr bwMode="auto">
            <a:xfrm>
              <a:off x="4510" y="2832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5</a:t>
              </a:r>
            </a:p>
          </p:txBody>
        </p:sp>
        <p:sp>
          <p:nvSpPr>
            <p:cNvPr id="212155" name="Text Box 187"/>
            <p:cNvSpPr txBox="1">
              <a:spLocks noChangeArrowheads="1"/>
            </p:cNvSpPr>
            <p:nvPr/>
          </p:nvSpPr>
          <p:spPr bwMode="auto">
            <a:xfrm>
              <a:off x="4222" y="2832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12156" name="Text Box 188"/>
            <p:cNvSpPr txBox="1">
              <a:spLocks noChangeArrowheads="1"/>
            </p:cNvSpPr>
            <p:nvPr/>
          </p:nvSpPr>
          <p:spPr bwMode="auto">
            <a:xfrm>
              <a:off x="4176" y="3168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212157" name="Text Box 189"/>
            <p:cNvSpPr txBox="1">
              <a:spLocks noChangeArrowheads="1"/>
            </p:cNvSpPr>
            <p:nvPr/>
          </p:nvSpPr>
          <p:spPr bwMode="auto">
            <a:xfrm>
              <a:off x="4464" y="3168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212158" name="Text Box 190"/>
            <p:cNvSpPr txBox="1">
              <a:spLocks noChangeArrowheads="1"/>
            </p:cNvSpPr>
            <p:nvPr/>
          </p:nvSpPr>
          <p:spPr bwMode="auto">
            <a:xfrm>
              <a:off x="4322" y="3022"/>
              <a:ext cx="56" cy="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212159" name="Oval 191"/>
            <p:cNvSpPr>
              <a:spLocks noChangeArrowheads="1"/>
            </p:cNvSpPr>
            <p:nvPr/>
          </p:nvSpPr>
          <p:spPr bwMode="auto">
            <a:xfrm>
              <a:off x="4300" y="3006"/>
              <a:ext cx="35" cy="35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60" name="Text Box 192"/>
            <p:cNvSpPr txBox="1">
              <a:spLocks noChangeArrowheads="1"/>
            </p:cNvSpPr>
            <p:nvPr/>
          </p:nvSpPr>
          <p:spPr bwMode="auto">
            <a:xfrm>
              <a:off x="3428" y="2054"/>
              <a:ext cx="1834" cy="4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solidFill>
                    <a:srgbClr val="400000"/>
                  </a:solidFill>
                  <a:latin typeface="Times New Roman" pitchFamily="18" charset="0"/>
                </a:rPr>
                <a:t>Histogram view of the </a:t>
              </a:r>
              <a:r>
                <a:rPr lang="en-US" sz="2000" i="1">
                  <a:solidFill>
                    <a:srgbClr val="400000"/>
                  </a:solidFill>
                  <a:latin typeface="Times New Roman" pitchFamily="18" charset="0"/>
                </a:rPr>
                <a:t>distribution function</a:t>
              </a:r>
              <a:r>
                <a:rPr lang="en-US" sz="2000">
                  <a:solidFill>
                    <a:srgbClr val="400000"/>
                  </a:solidFill>
                  <a:latin typeface="Times New Roman" pitchFamily="18" charset="0"/>
                </a:rPr>
                <a:t>, </a:t>
              </a:r>
              <a:r>
                <a:rPr lang="en-US" sz="2000" i="1">
                  <a:solidFill>
                    <a:srgbClr val="400000"/>
                  </a:solidFill>
                  <a:latin typeface="Times New Roman" pitchFamily="18" charset="0"/>
                </a:rPr>
                <a:t>f</a:t>
              </a:r>
              <a:r>
                <a:rPr lang="en-US" sz="2000">
                  <a:solidFill>
                    <a:srgbClr val="400000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sp>
        <p:nvSpPr>
          <p:cNvPr id="212161" name="Line 193"/>
          <p:cNvSpPr>
            <a:spLocks noChangeShapeType="1"/>
          </p:cNvSpPr>
          <p:nvPr/>
        </p:nvSpPr>
        <p:spPr bwMode="auto">
          <a:xfrm>
            <a:off x="4267200" y="4495800"/>
            <a:ext cx="223838" cy="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2" name="Line 194"/>
          <p:cNvSpPr>
            <a:spLocks noChangeShapeType="1"/>
          </p:cNvSpPr>
          <p:nvPr/>
        </p:nvSpPr>
        <p:spPr bwMode="auto">
          <a:xfrm flipH="1">
            <a:off x="4117975" y="4495800"/>
            <a:ext cx="152400" cy="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3" name="Line 195"/>
          <p:cNvSpPr>
            <a:spLocks noChangeShapeType="1"/>
          </p:cNvSpPr>
          <p:nvPr/>
        </p:nvSpPr>
        <p:spPr bwMode="auto">
          <a:xfrm flipV="1">
            <a:off x="4267200" y="4270375"/>
            <a:ext cx="0" cy="223838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4" name="Line 196"/>
          <p:cNvSpPr>
            <a:spLocks noChangeShapeType="1"/>
          </p:cNvSpPr>
          <p:nvPr/>
        </p:nvSpPr>
        <p:spPr bwMode="auto">
          <a:xfrm flipV="1">
            <a:off x="4267200" y="4495800"/>
            <a:ext cx="0" cy="295275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5" name="Line 197"/>
          <p:cNvSpPr>
            <a:spLocks noChangeShapeType="1"/>
          </p:cNvSpPr>
          <p:nvPr/>
        </p:nvSpPr>
        <p:spPr bwMode="auto">
          <a:xfrm flipH="1" flipV="1">
            <a:off x="4267200" y="4495800"/>
            <a:ext cx="76200" cy="7620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6" name="Line 198"/>
          <p:cNvSpPr>
            <a:spLocks noChangeShapeType="1"/>
          </p:cNvSpPr>
          <p:nvPr/>
        </p:nvSpPr>
        <p:spPr bwMode="auto">
          <a:xfrm>
            <a:off x="4191000" y="4419600"/>
            <a:ext cx="76200" cy="7620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7" name="Line 199"/>
          <p:cNvSpPr>
            <a:spLocks noChangeShapeType="1"/>
          </p:cNvSpPr>
          <p:nvPr/>
        </p:nvSpPr>
        <p:spPr bwMode="auto">
          <a:xfrm flipH="1">
            <a:off x="4267200" y="4419600"/>
            <a:ext cx="76200" cy="7620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12168" name="Line 200"/>
          <p:cNvSpPr>
            <a:spLocks noChangeShapeType="1"/>
          </p:cNvSpPr>
          <p:nvPr/>
        </p:nvSpPr>
        <p:spPr bwMode="auto">
          <a:xfrm flipH="1">
            <a:off x="4191000" y="4495800"/>
            <a:ext cx="76200" cy="76200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pic>
        <p:nvPicPr>
          <p:cNvPr id="212169" name="Picture 201"/>
          <p:cNvPicPr>
            <a:picLocks noChangeAspect="1" noChangeArrowheads="1"/>
          </p:cNvPicPr>
          <p:nvPr/>
        </p:nvPicPr>
        <p:blipFill>
          <a:blip r:embed="rId3" cstate="print"/>
          <a:srcRect b="61180"/>
          <a:stretch>
            <a:fillRect/>
          </a:stretch>
        </p:blipFill>
        <p:spPr bwMode="auto">
          <a:xfrm>
            <a:off x="4876800" y="1600200"/>
            <a:ext cx="2833688" cy="344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2170" name="Picture 2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294313"/>
            <a:ext cx="3573463" cy="703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2171" name="Picture 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980113"/>
            <a:ext cx="4022725" cy="64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2172" name="Picture 204"/>
          <p:cNvPicPr>
            <a:picLocks noChangeAspect="1" noChangeArrowheads="1"/>
          </p:cNvPicPr>
          <p:nvPr/>
        </p:nvPicPr>
        <p:blipFill>
          <a:blip r:embed="rId6" cstate="print"/>
          <a:srcRect t="55992"/>
          <a:stretch>
            <a:fillRect/>
          </a:stretch>
        </p:blipFill>
        <p:spPr bwMode="auto">
          <a:xfrm>
            <a:off x="4876800" y="2097088"/>
            <a:ext cx="2833688" cy="390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2173" name="Rectangle 205"/>
          <p:cNvSpPr>
            <a:spLocks noChangeArrowheads="1"/>
          </p:cNvSpPr>
          <p:nvPr/>
        </p:nvSpPr>
        <p:spPr bwMode="auto">
          <a:xfrm>
            <a:off x="762000" y="5257800"/>
            <a:ext cx="4114800" cy="1447800"/>
          </a:xfrm>
          <a:prstGeom prst="rect">
            <a:avLst/>
          </a:prstGeom>
          <a:noFill/>
          <a:ln w="25400" algn="ctr">
            <a:solidFill>
              <a:srgbClr val="000080">
                <a:alpha val="50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4400">
              <a:solidFill>
                <a:srgbClr val="333333"/>
              </a:solidFill>
            </a:endParaRPr>
          </a:p>
        </p:txBody>
      </p:sp>
      <p:sp>
        <p:nvSpPr>
          <p:cNvPr id="212174" name="AutoShape 206"/>
          <p:cNvSpPr>
            <a:spLocks noChangeArrowheads="1"/>
          </p:cNvSpPr>
          <p:nvPr/>
        </p:nvSpPr>
        <p:spPr bwMode="auto">
          <a:xfrm rot="5400000">
            <a:off x="6972300" y="4878388"/>
            <a:ext cx="1524000" cy="1447800"/>
          </a:xfrm>
          <a:custGeom>
            <a:avLst/>
            <a:gdLst>
              <a:gd name="G0" fmla="+- -3890178 0 0"/>
              <a:gd name="G1" fmla="+- -8778702 0 0"/>
              <a:gd name="G2" fmla="+- -3890178 0 -8778702"/>
              <a:gd name="G3" fmla="+- 10800 0 0"/>
              <a:gd name="G4" fmla="+- 0 0 -3890178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260 0 0"/>
              <a:gd name="G9" fmla="+- 0 0 -8778702"/>
              <a:gd name="G10" fmla="+- 5260 0 2700"/>
              <a:gd name="G11" fmla="cos G10 -3890178"/>
              <a:gd name="G12" fmla="sin G10 -3890178"/>
              <a:gd name="G13" fmla="cos 13500 -3890178"/>
              <a:gd name="G14" fmla="sin 13500 -3890178"/>
              <a:gd name="G15" fmla="+- G11 10800 0"/>
              <a:gd name="G16" fmla="+- G12 10800 0"/>
              <a:gd name="G17" fmla="+- G13 10800 0"/>
              <a:gd name="G18" fmla="+- G14 10800 0"/>
              <a:gd name="G19" fmla="*/ 5260 1 2"/>
              <a:gd name="G20" fmla="+- G19 5400 0"/>
              <a:gd name="G21" fmla="cos G20 -3890178"/>
              <a:gd name="G22" fmla="sin G20 -3890178"/>
              <a:gd name="G23" fmla="+- G21 10800 0"/>
              <a:gd name="G24" fmla="+- G12 G23 G22"/>
              <a:gd name="G25" fmla="+- G22 G23 G11"/>
              <a:gd name="G26" fmla="cos 10800 -3890178"/>
              <a:gd name="G27" fmla="sin 10800 -3890178"/>
              <a:gd name="G28" fmla="cos 5260 -3890178"/>
              <a:gd name="G29" fmla="sin 5260 -3890178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8778702"/>
              <a:gd name="G36" fmla="sin G34 -8778702"/>
              <a:gd name="G37" fmla="+/ -8778702 -3890178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260 G39"/>
              <a:gd name="G43" fmla="sin 526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9548 w 21600"/>
              <a:gd name="T5" fmla="*/ 72 h 21600"/>
              <a:gd name="T6" fmla="*/ 5226 w 21600"/>
              <a:gd name="T7" fmla="*/ 5019 h 21600"/>
              <a:gd name="T8" fmla="*/ 10190 w 21600"/>
              <a:gd name="T9" fmla="*/ 5575 h 21600"/>
              <a:gd name="T10" fmla="*/ 17680 w 21600"/>
              <a:gd name="T11" fmla="*/ -816 h 21600"/>
              <a:gd name="T12" fmla="*/ 19598 w 21600"/>
              <a:gd name="T13" fmla="*/ 6679 h 21600"/>
              <a:gd name="T14" fmla="*/ 12104 w 21600"/>
              <a:gd name="T15" fmla="*/ 8597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3480" y="6274"/>
                </a:moveTo>
                <a:cubicBezTo>
                  <a:pt x="12669" y="5793"/>
                  <a:pt x="11743" y="5540"/>
                  <a:pt x="10800" y="5540"/>
                </a:cubicBezTo>
                <a:cubicBezTo>
                  <a:pt x="9438" y="5539"/>
                  <a:pt x="8129" y="6068"/>
                  <a:pt x="7149" y="7013"/>
                </a:cubicBezTo>
                <a:lnTo>
                  <a:pt x="3304" y="3024"/>
                </a:lnTo>
                <a:cubicBezTo>
                  <a:pt x="5317" y="1084"/>
                  <a:pt x="8004" y="-1"/>
                  <a:pt x="10800" y="0"/>
                </a:cubicBezTo>
                <a:cubicBezTo>
                  <a:pt x="12736" y="0"/>
                  <a:pt x="14637" y="520"/>
                  <a:pt x="16304" y="1507"/>
                </a:cubicBezTo>
                <a:lnTo>
                  <a:pt x="17680" y="-816"/>
                </a:lnTo>
                <a:lnTo>
                  <a:pt x="19598" y="6679"/>
                </a:lnTo>
                <a:lnTo>
                  <a:pt x="12104" y="8597"/>
                </a:lnTo>
                <a:lnTo>
                  <a:pt x="13480" y="6274"/>
                </a:lnTo>
                <a:close/>
              </a:path>
            </a:pathLst>
          </a:custGeom>
          <a:solidFill>
            <a:srgbClr val="FFFFFF">
              <a:alpha val="10001"/>
            </a:srgbClr>
          </a:solidFill>
          <a:ln w="25400" algn="ctr">
            <a:solidFill>
              <a:srgbClr val="800000">
                <a:alpha val="60001"/>
              </a:srgbClr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5" name="WordArt 207"/>
          <p:cNvSpPr>
            <a:spLocks noChangeArrowheads="1" noChangeShapeType="1" noTextEdit="1"/>
          </p:cNvSpPr>
          <p:nvPr/>
        </p:nvSpPr>
        <p:spPr bwMode="auto">
          <a:xfrm rot="5400000">
            <a:off x="7831138" y="5478462"/>
            <a:ext cx="628650" cy="257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800000">
                      <a:alpha val="50000"/>
                    </a:srgbClr>
                  </a:solidFill>
                  <a:round/>
                  <a:headEnd/>
                  <a:tailEnd/>
                </a:ln>
                <a:solidFill>
                  <a:srgbClr val="800000">
                    <a:alpha val="10001"/>
                  </a:srgbClr>
                </a:solidFill>
                <a:latin typeface="Times New Roman"/>
                <a:cs typeface="Times New Roman"/>
              </a:rPr>
              <a:t>Unfold</a:t>
            </a:r>
          </a:p>
        </p:txBody>
      </p:sp>
      <p:sp>
        <p:nvSpPr>
          <p:cNvPr id="212176" name="Rectangle 208"/>
          <p:cNvSpPr>
            <a:spLocks noChangeArrowheads="1"/>
          </p:cNvSpPr>
          <p:nvPr/>
        </p:nvSpPr>
        <p:spPr bwMode="auto">
          <a:xfrm>
            <a:off x="4889500" y="5867400"/>
            <a:ext cx="2438400" cy="914400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2177" name="Rectangle 209"/>
          <p:cNvSpPr>
            <a:spLocks noChangeArrowheads="1"/>
          </p:cNvSpPr>
          <p:nvPr/>
        </p:nvSpPr>
        <p:spPr bwMode="auto">
          <a:xfrm>
            <a:off x="5638800" y="6324600"/>
            <a:ext cx="2819400" cy="381000"/>
          </a:xfrm>
          <a:prstGeom prst="rect">
            <a:avLst/>
          </a:prstGeom>
          <a:solidFill>
            <a:schemeClr val="bg1"/>
          </a:solidFill>
          <a:ln w="12700">
            <a:noFill/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2178" name="Group 210"/>
          <p:cNvGrpSpPr>
            <a:grpSpLocks/>
          </p:cNvGrpSpPr>
          <p:nvPr/>
        </p:nvGrpSpPr>
        <p:grpSpPr bwMode="auto">
          <a:xfrm>
            <a:off x="5105400" y="5638800"/>
            <a:ext cx="3319463" cy="1152525"/>
            <a:chOff x="213" y="768"/>
            <a:chExt cx="3230" cy="1660"/>
          </a:xfrm>
        </p:grpSpPr>
        <p:sp>
          <p:nvSpPr>
            <p:cNvPr id="212179" name="Rectangle 211"/>
            <p:cNvSpPr>
              <a:spLocks noChangeArrowheads="1"/>
            </p:cNvSpPr>
            <p:nvPr/>
          </p:nvSpPr>
          <p:spPr bwMode="auto">
            <a:xfrm>
              <a:off x="2805" y="1959"/>
              <a:ext cx="144" cy="20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0" name="Rectangle 212"/>
            <p:cNvSpPr>
              <a:spLocks noChangeArrowheads="1"/>
            </p:cNvSpPr>
            <p:nvPr/>
          </p:nvSpPr>
          <p:spPr bwMode="auto">
            <a:xfrm>
              <a:off x="2517" y="1962"/>
              <a:ext cx="144" cy="19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1" name="Rectangle 213"/>
            <p:cNvSpPr>
              <a:spLocks noChangeArrowheads="1"/>
            </p:cNvSpPr>
            <p:nvPr/>
          </p:nvSpPr>
          <p:spPr bwMode="auto">
            <a:xfrm>
              <a:off x="2229" y="1959"/>
              <a:ext cx="144" cy="201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2" name="Rectangle 214"/>
            <p:cNvSpPr>
              <a:spLocks noChangeArrowheads="1"/>
            </p:cNvSpPr>
            <p:nvPr/>
          </p:nvSpPr>
          <p:spPr bwMode="auto">
            <a:xfrm>
              <a:off x="1653" y="1600"/>
              <a:ext cx="144" cy="56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3" name="Rectangle 215"/>
            <p:cNvSpPr>
              <a:spLocks noChangeArrowheads="1"/>
            </p:cNvSpPr>
            <p:nvPr/>
          </p:nvSpPr>
          <p:spPr bwMode="auto">
            <a:xfrm>
              <a:off x="1365" y="1878"/>
              <a:ext cx="144" cy="28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4" name="Rectangle 216"/>
            <p:cNvSpPr>
              <a:spLocks noChangeArrowheads="1"/>
            </p:cNvSpPr>
            <p:nvPr/>
          </p:nvSpPr>
          <p:spPr bwMode="auto">
            <a:xfrm>
              <a:off x="1077" y="1743"/>
              <a:ext cx="144" cy="41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5" name="Rectangle 217"/>
            <p:cNvSpPr>
              <a:spLocks noChangeArrowheads="1"/>
            </p:cNvSpPr>
            <p:nvPr/>
          </p:nvSpPr>
          <p:spPr bwMode="auto">
            <a:xfrm>
              <a:off x="789" y="1740"/>
              <a:ext cx="144" cy="42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186" name="Line 218"/>
            <p:cNvSpPr>
              <a:spLocks noChangeAspect="1" noChangeShapeType="1"/>
            </p:cNvSpPr>
            <p:nvPr/>
          </p:nvSpPr>
          <p:spPr bwMode="auto">
            <a:xfrm>
              <a:off x="213" y="2158"/>
              <a:ext cx="3168" cy="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87" name="Line 219"/>
            <p:cNvSpPr>
              <a:spLocks noChangeShapeType="1"/>
            </p:cNvSpPr>
            <p:nvPr/>
          </p:nvSpPr>
          <p:spPr bwMode="auto">
            <a:xfrm rot="5400000" flipV="1">
              <a:off x="578" y="1949"/>
              <a:ext cx="422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88" name="Text Box 220"/>
            <p:cNvSpPr txBox="1">
              <a:spLocks noChangeArrowheads="1"/>
            </p:cNvSpPr>
            <p:nvPr/>
          </p:nvSpPr>
          <p:spPr bwMode="auto">
            <a:xfrm>
              <a:off x="837" y="1776"/>
              <a:ext cx="87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1</a:t>
              </a:r>
            </a:p>
          </p:txBody>
        </p:sp>
        <p:grpSp>
          <p:nvGrpSpPr>
            <p:cNvPr id="212189" name="Group 221"/>
            <p:cNvGrpSpPr>
              <a:grpSpLocks/>
            </p:cNvGrpSpPr>
            <p:nvPr/>
          </p:nvGrpSpPr>
          <p:grpSpPr bwMode="auto">
            <a:xfrm>
              <a:off x="1869" y="1958"/>
              <a:ext cx="216" cy="228"/>
              <a:chOff x="1080" y="2534"/>
              <a:chExt cx="216" cy="228"/>
            </a:xfrm>
          </p:grpSpPr>
          <p:sp>
            <p:nvSpPr>
              <p:cNvPr id="212190" name="Rectangle 222"/>
              <p:cNvSpPr>
                <a:spLocks noChangeArrowheads="1"/>
              </p:cNvSpPr>
              <p:nvPr/>
            </p:nvSpPr>
            <p:spPr bwMode="auto">
              <a:xfrm>
                <a:off x="1152" y="2534"/>
                <a:ext cx="144" cy="202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2191" name="Line 223"/>
              <p:cNvSpPr>
                <a:spLocks noChangeShapeType="1"/>
              </p:cNvSpPr>
              <p:nvPr/>
            </p:nvSpPr>
            <p:spPr bwMode="auto">
              <a:xfrm rot="18900000" flipH="1">
                <a:off x="1080" y="2562"/>
                <a:ext cx="144" cy="144"/>
              </a:xfrm>
              <a:prstGeom prst="line">
                <a:avLst/>
              </a:prstGeom>
              <a:noFill/>
              <a:ln w="19050">
                <a:solidFill>
                  <a:srgbClr val="800000"/>
                </a:solidFill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212192" name="Text Box 224"/>
              <p:cNvSpPr txBox="1">
                <a:spLocks noChangeArrowheads="1"/>
              </p:cNvSpPr>
              <p:nvPr/>
            </p:nvSpPr>
            <p:spPr bwMode="auto">
              <a:xfrm>
                <a:off x="1200" y="2542"/>
                <a:ext cx="87" cy="22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b="1" i="1">
                    <a:solidFill>
                      <a:srgbClr val="003282"/>
                    </a:solidFill>
                    <a:latin typeface="Times New Roman" pitchFamily="18" charset="0"/>
                  </a:rPr>
                  <a:t>f</a:t>
                </a:r>
                <a:r>
                  <a:rPr lang="en-US" sz="1000" b="1" i="1" baseline="-25000">
                    <a:solidFill>
                      <a:srgbClr val="003282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sp>
          <p:nvSpPr>
            <p:cNvPr id="212193" name="Line 225"/>
            <p:cNvSpPr>
              <a:spLocks noChangeShapeType="1"/>
            </p:cNvSpPr>
            <p:nvPr/>
          </p:nvSpPr>
          <p:spPr bwMode="auto">
            <a:xfrm>
              <a:off x="861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94" name="Text Box 226"/>
            <p:cNvSpPr txBox="1">
              <a:spLocks noChangeArrowheads="1"/>
            </p:cNvSpPr>
            <p:nvPr/>
          </p:nvSpPr>
          <p:spPr bwMode="auto">
            <a:xfrm>
              <a:off x="839" y="2208"/>
              <a:ext cx="61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1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195" name="Text Box 227"/>
            <p:cNvSpPr txBox="1">
              <a:spLocks noChangeArrowheads="1"/>
            </p:cNvSpPr>
            <p:nvPr/>
          </p:nvSpPr>
          <p:spPr bwMode="auto">
            <a:xfrm>
              <a:off x="1127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2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196" name="Line 228"/>
            <p:cNvSpPr>
              <a:spLocks noChangeShapeType="1"/>
            </p:cNvSpPr>
            <p:nvPr/>
          </p:nvSpPr>
          <p:spPr bwMode="auto">
            <a:xfrm>
              <a:off x="1149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97" name="Line 229"/>
            <p:cNvSpPr>
              <a:spLocks noChangeShapeType="1"/>
            </p:cNvSpPr>
            <p:nvPr/>
          </p:nvSpPr>
          <p:spPr bwMode="auto">
            <a:xfrm>
              <a:off x="1437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98" name="Line 230"/>
            <p:cNvSpPr>
              <a:spLocks noChangeShapeType="1"/>
            </p:cNvSpPr>
            <p:nvPr/>
          </p:nvSpPr>
          <p:spPr bwMode="auto">
            <a:xfrm>
              <a:off x="1725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199" name="Line 231"/>
            <p:cNvSpPr>
              <a:spLocks noChangeShapeType="1"/>
            </p:cNvSpPr>
            <p:nvPr/>
          </p:nvSpPr>
          <p:spPr bwMode="auto">
            <a:xfrm>
              <a:off x="2013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0" name="Line 232"/>
            <p:cNvSpPr>
              <a:spLocks noChangeShapeType="1"/>
            </p:cNvSpPr>
            <p:nvPr/>
          </p:nvSpPr>
          <p:spPr bwMode="auto">
            <a:xfrm>
              <a:off x="2301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1" name="Line 233"/>
            <p:cNvSpPr>
              <a:spLocks noChangeShapeType="1"/>
            </p:cNvSpPr>
            <p:nvPr/>
          </p:nvSpPr>
          <p:spPr bwMode="auto">
            <a:xfrm>
              <a:off x="2589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2" name="Line 234"/>
            <p:cNvSpPr>
              <a:spLocks noChangeShapeType="1"/>
            </p:cNvSpPr>
            <p:nvPr/>
          </p:nvSpPr>
          <p:spPr bwMode="auto">
            <a:xfrm>
              <a:off x="2877" y="2093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3" name="Text Box 235"/>
            <p:cNvSpPr txBox="1">
              <a:spLocks noChangeArrowheads="1"/>
            </p:cNvSpPr>
            <p:nvPr/>
          </p:nvSpPr>
          <p:spPr bwMode="auto">
            <a:xfrm>
              <a:off x="1993" y="2208"/>
              <a:ext cx="61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5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04" name="Line 236"/>
            <p:cNvSpPr>
              <a:spLocks noChangeShapeType="1"/>
            </p:cNvSpPr>
            <p:nvPr/>
          </p:nvSpPr>
          <p:spPr bwMode="auto">
            <a:xfrm flipV="1">
              <a:off x="288" y="864"/>
              <a:ext cx="0" cy="1440"/>
            </a:xfrm>
            <a:prstGeom prst="line">
              <a:avLst/>
            </a:prstGeom>
            <a:noFill/>
            <a:ln w="9525">
              <a:solidFill>
                <a:srgbClr val="000080"/>
              </a:solidFill>
              <a:round/>
              <a:headEnd/>
              <a:tailEnd type="triangle" w="med" len="med"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5" name="Text Box 237"/>
            <p:cNvSpPr txBox="1">
              <a:spLocks noChangeArrowheads="1"/>
            </p:cNvSpPr>
            <p:nvPr/>
          </p:nvSpPr>
          <p:spPr bwMode="auto">
            <a:xfrm>
              <a:off x="3381" y="2160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FF0000"/>
                  </a:solidFill>
                  <a:latin typeface="Times New Roman" pitchFamily="18" charset="0"/>
                </a:rPr>
                <a:t>a</a:t>
              </a:r>
              <a:endParaRPr lang="en-US" sz="1000" baseline="3000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12206" name="Text Box 238"/>
            <p:cNvSpPr txBox="1">
              <a:spLocks noChangeArrowheads="1"/>
            </p:cNvSpPr>
            <p:nvPr/>
          </p:nvSpPr>
          <p:spPr bwMode="auto">
            <a:xfrm>
              <a:off x="239" y="768"/>
              <a:ext cx="37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000080"/>
                  </a:solidFill>
                  <a:latin typeface="Times New Roman" pitchFamily="18" charset="0"/>
                </a:rPr>
                <a:t>f</a:t>
              </a:r>
              <a:endParaRPr lang="en-US" sz="1000" baseline="30000">
                <a:solidFill>
                  <a:srgbClr val="000080"/>
                </a:solidFill>
                <a:latin typeface="Times New Roman" pitchFamily="18" charset="0"/>
              </a:endParaRPr>
            </a:p>
          </p:txBody>
        </p:sp>
        <p:sp>
          <p:nvSpPr>
            <p:cNvPr id="212207" name="Line 239"/>
            <p:cNvSpPr>
              <a:spLocks noChangeShapeType="1"/>
            </p:cNvSpPr>
            <p:nvPr/>
          </p:nvSpPr>
          <p:spPr bwMode="auto">
            <a:xfrm>
              <a:off x="1077" y="1740"/>
              <a:ext cx="2" cy="42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8" name="Line 240"/>
            <p:cNvSpPr>
              <a:spLocks noChangeShapeType="1"/>
            </p:cNvSpPr>
            <p:nvPr/>
          </p:nvSpPr>
          <p:spPr bwMode="auto">
            <a:xfrm rot="5400000" flipV="1">
              <a:off x="1223" y="2018"/>
              <a:ext cx="28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09" name="Line 241"/>
            <p:cNvSpPr>
              <a:spLocks noChangeShapeType="1"/>
            </p:cNvSpPr>
            <p:nvPr/>
          </p:nvSpPr>
          <p:spPr bwMode="auto">
            <a:xfrm>
              <a:off x="1653" y="1598"/>
              <a:ext cx="0" cy="562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10" name="Line 242"/>
            <p:cNvSpPr>
              <a:spLocks noChangeShapeType="1"/>
            </p:cNvSpPr>
            <p:nvPr/>
          </p:nvSpPr>
          <p:spPr bwMode="auto">
            <a:xfrm rot="2700000">
              <a:off x="2159" y="1985"/>
              <a:ext cx="140" cy="145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11" name="Line 243"/>
            <p:cNvSpPr>
              <a:spLocks noChangeShapeType="1"/>
            </p:cNvSpPr>
            <p:nvPr/>
          </p:nvSpPr>
          <p:spPr bwMode="auto">
            <a:xfrm rot="18900000" flipV="1">
              <a:off x="2446" y="1988"/>
              <a:ext cx="142" cy="141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12" name="Line 244"/>
            <p:cNvSpPr>
              <a:spLocks noChangeShapeType="1"/>
            </p:cNvSpPr>
            <p:nvPr/>
          </p:nvSpPr>
          <p:spPr bwMode="auto">
            <a:xfrm rot="2700000" flipH="1" flipV="1">
              <a:off x="2733" y="1986"/>
              <a:ext cx="143" cy="144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13" name="Text Box 245"/>
            <p:cNvSpPr txBox="1">
              <a:spLocks noChangeArrowheads="1"/>
            </p:cNvSpPr>
            <p:nvPr/>
          </p:nvSpPr>
          <p:spPr bwMode="auto">
            <a:xfrm>
              <a:off x="1118" y="1776"/>
              <a:ext cx="87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212214" name="Text Box 246"/>
            <p:cNvSpPr txBox="1">
              <a:spLocks noChangeArrowheads="1"/>
            </p:cNvSpPr>
            <p:nvPr/>
          </p:nvSpPr>
          <p:spPr bwMode="auto">
            <a:xfrm>
              <a:off x="1406" y="1895"/>
              <a:ext cx="86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3</a:t>
              </a:r>
            </a:p>
          </p:txBody>
        </p:sp>
        <p:sp>
          <p:nvSpPr>
            <p:cNvPr id="212215" name="Text Box 247"/>
            <p:cNvSpPr txBox="1">
              <a:spLocks noChangeArrowheads="1"/>
            </p:cNvSpPr>
            <p:nvPr/>
          </p:nvSpPr>
          <p:spPr bwMode="auto">
            <a:xfrm>
              <a:off x="1694" y="1632"/>
              <a:ext cx="87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4</a:t>
              </a:r>
            </a:p>
          </p:txBody>
        </p:sp>
        <p:sp>
          <p:nvSpPr>
            <p:cNvPr id="212216" name="Text Box 248"/>
            <p:cNvSpPr txBox="1">
              <a:spLocks noChangeArrowheads="1"/>
            </p:cNvSpPr>
            <p:nvPr/>
          </p:nvSpPr>
          <p:spPr bwMode="auto">
            <a:xfrm>
              <a:off x="1418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3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17" name="Text Box 249"/>
            <p:cNvSpPr txBox="1">
              <a:spLocks noChangeArrowheads="1"/>
            </p:cNvSpPr>
            <p:nvPr/>
          </p:nvSpPr>
          <p:spPr bwMode="auto">
            <a:xfrm>
              <a:off x="1705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4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18" name="Text Box 250"/>
            <p:cNvSpPr txBox="1">
              <a:spLocks noChangeArrowheads="1"/>
            </p:cNvSpPr>
            <p:nvPr/>
          </p:nvSpPr>
          <p:spPr bwMode="auto">
            <a:xfrm>
              <a:off x="2281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6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19" name="Text Box 251"/>
            <p:cNvSpPr txBox="1">
              <a:spLocks noChangeArrowheads="1"/>
            </p:cNvSpPr>
            <p:nvPr/>
          </p:nvSpPr>
          <p:spPr bwMode="auto">
            <a:xfrm>
              <a:off x="2568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7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20" name="Text Box 252"/>
            <p:cNvSpPr txBox="1">
              <a:spLocks noChangeArrowheads="1"/>
            </p:cNvSpPr>
            <p:nvPr/>
          </p:nvSpPr>
          <p:spPr bwMode="auto">
            <a:xfrm>
              <a:off x="2857" y="2208"/>
              <a:ext cx="62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8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  <p:sp>
          <p:nvSpPr>
            <p:cNvPr id="212221" name="Text Box 253"/>
            <p:cNvSpPr txBox="1">
              <a:spLocks noChangeArrowheads="1"/>
            </p:cNvSpPr>
            <p:nvPr/>
          </p:nvSpPr>
          <p:spPr bwMode="auto">
            <a:xfrm>
              <a:off x="2277" y="1968"/>
              <a:ext cx="86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6</a:t>
              </a:r>
            </a:p>
          </p:txBody>
        </p:sp>
        <p:sp>
          <p:nvSpPr>
            <p:cNvPr id="212222" name="Text Box 254"/>
            <p:cNvSpPr txBox="1">
              <a:spLocks noChangeArrowheads="1"/>
            </p:cNvSpPr>
            <p:nvPr/>
          </p:nvSpPr>
          <p:spPr bwMode="auto">
            <a:xfrm>
              <a:off x="2558" y="1968"/>
              <a:ext cx="86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7</a:t>
              </a:r>
            </a:p>
          </p:txBody>
        </p:sp>
        <p:sp>
          <p:nvSpPr>
            <p:cNvPr id="212223" name="Text Box 255"/>
            <p:cNvSpPr txBox="1">
              <a:spLocks noChangeArrowheads="1"/>
            </p:cNvSpPr>
            <p:nvPr/>
          </p:nvSpPr>
          <p:spPr bwMode="auto">
            <a:xfrm>
              <a:off x="2847" y="1968"/>
              <a:ext cx="86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8</a:t>
              </a:r>
            </a:p>
          </p:txBody>
        </p:sp>
        <p:sp>
          <p:nvSpPr>
            <p:cNvPr id="212224" name="Rectangle 256"/>
            <p:cNvSpPr>
              <a:spLocks noChangeArrowheads="1"/>
            </p:cNvSpPr>
            <p:nvPr/>
          </p:nvSpPr>
          <p:spPr bwMode="auto">
            <a:xfrm>
              <a:off x="500" y="1008"/>
              <a:ext cx="144" cy="1147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225" name="Line 257"/>
            <p:cNvSpPr>
              <a:spLocks noChangeShapeType="1"/>
            </p:cNvSpPr>
            <p:nvPr/>
          </p:nvSpPr>
          <p:spPr bwMode="auto">
            <a:xfrm rot="-5400000" flipH="1" flipV="1">
              <a:off x="-76" y="1583"/>
              <a:ext cx="1142" cy="2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26" name="Text Box 258"/>
            <p:cNvSpPr txBox="1">
              <a:spLocks noChangeArrowheads="1"/>
            </p:cNvSpPr>
            <p:nvPr/>
          </p:nvSpPr>
          <p:spPr bwMode="auto">
            <a:xfrm>
              <a:off x="548" y="1056"/>
              <a:ext cx="87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 i="1">
                  <a:solidFill>
                    <a:srgbClr val="003282"/>
                  </a:solidFill>
                  <a:latin typeface="Times New Roman" pitchFamily="18" charset="0"/>
                </a:rPr>
                <a:t>f</a:t>
              </a:r>
              <a:r>
                <a:rPr lang="en-US" sz="1000" b="1" i="1" baseline="-25000">
                  <a:solidFill>
                    <a:srgbClr val="003282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212227" name="Line 259"/>
            <p:cNvSpPr>
              <a:spLocks noChangeShapeType="1"/>
            </p:cNvSpPr>
            <p:nvPr/>
          </p:nvSpPr>
          <p:spPr bwMode="auto">
            <a:xfrm>
              <a:off x="572" y="2088"/>
              <a:ext cx="0" cy="115"/>
            </a:xfrm>
            <a:prstGeom prst="line">
              <a:avLst/>
            </a:prstGeom>
            <a:noFill/>
            <a:ln w="63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212228" name="Text Box 260"/>
            <p:cNvSpPr txBox="1">
              <a:spLocks noChangeArrowheads="1"/>
            </p:cNvSpPr>
            <p:nvPr/>
          </p:nvSpPr>
          <p:spPr bwMode="auto">
            <a:xfrm>
              <a:off x="550" y="2203"/>
              <a:ext cx="61" cy="2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en-US" sz="1000" i="1">
                  <a:solidFill>
                    <a:srgbClr val="808080"/>
                  </a:solidFill>
                  <a:latin typeface="Times New Roman" pitchFamily="18" charset="0"/>
                </a:rPr>
                <a:t>0</a:t>
              </a:r>
              <a:endParaRPr lang="en-US" sz="1000" baseline="30000">
                <a:solidFill>
                  <a:srgbClr val="808080"/>
                </a:solidFill>
                <a:latin typeface="Times New Roman" pitchFamily="18" charset="0"/>
              </a:endParaRPr>
            </a:p>
          </p:txBody>
        </p:sp>
      </p:grpSp>
      <p:sp>
        <p:nvSpPr>
          <p:cNvPr id="212229" name="Rectangle 261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b="1"/>
              <a:t>LBM Basics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2"/>
          <p:cNvSpPr txBox="1">
            <a:spLocks noChangeArrowheads="1"/>
          </p:cNvSpPr>
          <p:nvPr/>
        </p:nvSpPr>
        <p:spPr bwMode="auto">
          <a:xfrm>
            <a:off x="685800" y="1581150"/>
            <a:ext cx="8382000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Consider the traditional collision step as a second intermediate step after streaming, denoted by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f</a:t>
            </a:r>
            <a:r>
              <a:rPr lang="en-US" sz="2400" i="1" baseline="30000">
                <a:solidFill>
                  <a:srgbClr val="333333"/>
                </a:solidFill>
                <a:latin typeface="Times New Roman" pitchFamily="18" charset="0"/>
              </a:rPr>
              <a:t> **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:</a:t>
            </a:r>
          </a:p>
        </p:txBody>
      </p:sp>
      <p:pic>
        <p:nvPicPr>
          <p:cNvPr id="2140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2193925"/>
            <a:ext cx="5922963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4020" name="Text Box 4"/>
          <p:cNvSpPr txBox="1">
            <a:spLocks noChangeArrowheads="1"/>
          </p:cNvSpPr>
          <p:nvPr/>
        </p:nvSpPr>
        <p:spPr bwMode="auto">
          <a:xfrm>
            <a:off x="685800" y="2849563"/>
            <a:ext cx="88392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Then the porous medium step has the form</a:t>
            </a:r>
          </a:p>
        </p:txBody>
      </p:sp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216275"/>
            <a:ext cx="8382000" cy="37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685800" y="3581400"/>
            <a:ext cx="8839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where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a´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is the index of the direction opposite</a:t>
            </a:r>
            <a:r>
              <a:rPr lang="en-US" sz="240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333333"/>
                </a:solidFill>
                <a:latin typeface="Times New Roman" pitchFamily="18" charset="0"/>
              </a:rPr>
              <a:t>e</a:t>
            </a:r>
            <a:r>
              <a:rPr lang="en-US" sz="2400" i="1" baseline="-25000">
                <a:solidFill>
                  <a:srgbClr val="333333"/>
                </a:solidFill>
                <a:latin typeface="Times New Roman" pitchFamily="18" charset="0"/>
              </a:rPr>
              <a:t>a</a:t>
            </a: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.</a:t>
            </a:r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685800" y="4343400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Permeability: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2140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6050" y="4381500"/>
            <a:ext cx="89535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685800" y="5257800"/>
            <a:ext cx="4419600" cy="1004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n</a:t>
            </a:r>
            <a:r>
              <a:rPr lang="en-US" sz="2400" i="1" baseline="-25000">
                <a:solidFill>
                  <a:srgbClr val="333333"/>
                </a:solidFill>
                <a:latin typeface="Times New Roman" pitchFamily="18" charset="0"/>
              </a:rPr>
              <a:t>s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=0</a:t>
            </a: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, free-fluid</a:t>
            </a:r>
          </a:p>
          <a:p>
            <a:pPr>
              <a:spcBef>
                <a:spcPct val="50000"/>
              </a:spcBef>
            </a:pP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n</a:t>
            </a:r>
            <a:r>
              <a:rPr lang="en-US" sz="2400" i="1" baseline="-25000">
                <a:solidFill>
                  <a:srgbClr val="333333"/>
                </a:solidFill>
                <a:latin typeface="Times New Roman" pitchFamily="18" charset="0"/>
              </a:rPr>
              <a:t>s</a:t>
            </a:r>
            <a:r>
              <a:rPr lang="en-US" sz="2400" i="1">
                <a:solidFill>
                  <a:srgbClr val="333333"/>
                </a:solidFill>
                <a:latin typeface="Times New Roman" pitchFamily="18" charset="0"/>
              </a:rPr>
              <a:t>=1</a:t>
            </a: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, no-flow (but solute diffusion?)</a:t>
            </a:r>
          </a:p>
        </p:txBody>
      </p:sp>
      <p:grpSp>
        <p:nvGrpSpPr>
          <p:cNvPr id="214026" name="Group 10"/>
          <p:cNvGrpSpPr>
            <a:grpSpLocks/>
          </p:cNvGrpSpPr>
          <p:nvPr/>
        </p:nvGrpSpPr>
        <p:grpSpPr bwMode="auto">
          <a:xfrm>
            <a:off x="5181600" y="4297363"/>
            <a:ext cx="3352800" cy="2027237"/>
            <a:chOff x="2688" y="2400"/>
            <a:chExt cx="2112" cy="1277"/>
          </a:xfrm>
        </p:grpSpPr>
        <p:sp>
          <p:nvSpPr>
            <p:cNvPr id="214027" name="AutoShape 11"/>
            <p:cNvSpPr>
              <a:spLocks noChangeArrowheads="1"/>
            </p:cNvSpPr>
            <p:nvPr/>
          </p:nvSpPr>
          <p:spPr bwMode="auto">
            <a:xfrm>
              <a:off x="3264" y="292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5875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8" name="AutoShape 12"/>
            <p:cNvSpPr>
              <a:spLocks noChangeArrowheads="1"/>
            </p:cNvSpPr>
            <p:nvPr/>
          </p:nvSpPr>
          <p:spPr bwMode="auto">
            <a:xfrm rot="10800000">
              <a:off x="2688" y="292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29" name="Oval 13"/>
            <p:cNvSpPr>
              <a:spLocks noChangeArrowheads="1"/>
            </p:cNvSpPr>
            <p:nvPr/>
          </p:nvSpPr>
          <p:spPr bwMode="auto">
            <a:xfrm>
              <a:off x="4272" y="2976"/>
              <a:ext cx="96" cy="96"/>
            </a:xfrm>
            <a:prstGeom prst="ellipse">
              <a:avLst/>
            </a:prstGeom>
            <a:solidFill>
              <a:srgbClr val="333333"/>
            </a:solidFill>
            <a:ln w="9525" algn="ctr">
              <a:solidFill>
                <a:srgbClr val="3333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0" name="Oval 14"/>
            <p:cNvSpPr>
              <a:spLocks noChangeArrowheads="1"/>
            </p:cNvSpPr>
            <p:nvPr/>
          </p:nvSpPr>
          <p:spPr bwMode="auto">
            <a:xfrm>
              <a:off x="3120" y="2976"/>
              <a:ext cx="96" cy="96"/>
            </a:xfrm>
            <a:prstGeom prst="ellipse">
              <a:avLst/>
            </a:prstGeom>
            <a:noFill/>
            <a:ln w="9525" algn="ctr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1" name="AutoShape 15"/>
            <p:cNvSpPr>
              <a:spLocks noChangeArrowheads="1"/>
            </p:cNvSpPr>
            <p:nvPr/>
          </p:nvSpPr>
          <p:spPr bwMode="auto">
            <a:xfrm rot="10800000">
              <a:off x="3840" y="292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5875" algn="ctr">
              <a:solidFill>
                <a:srgbClr val="00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2" name="AutoShape 16"/>
            <p:cNvSpPr>
              <a:spLocks noChangeArrowheads="1"/>
            </p:cNvSpPr>
            <p:nvPr/>
          </p:nvSpPr>
          <p:spPr bwMode="auto">
            <a:xfrm>
              <a:off x="4416" y="292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3" name="Text Box 17"/>
            <p:cNvSpPr txBox="1">
              <a:spLocks noChangeArrowheads="1"/>
            </p:cNvSpPr>
            <p:nvPr/>
          </p:nvSpPr>
          <p:spPr bwMode="auto">
            <a:xfrm>
              <a:off x="3408" y="2928"/>
              <a:ext cx="27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i="1">
                  <a:latin typeface="Times New Roman" pitchFamily="18" charset="0"/>
                </a:rPr>
                <a:t>a´</a:t>
              </a:r>
            </a:p>
          </p:txBody>
        </p:sp>
        <p:sp>
          <p:nvSpPr>
            <p:cNvPr id="214034" name="Text Box 18"/>
            <p:cNvSpPr txBox="1">
              <a:spLocks noChangeArrowheads="1"/>
            </p:cNvSpPr>
            <p:nvPr/>
          </p:nvSpPr>
          <p:spPr bwMode="auto">
            <a:xfrm>
              <a:off x="3810" y="2928"/>
              <a:ext cx="22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i="1">
                  <a:latin typeface="Times New Roman" pitchFamily="18" charset="0"/>
                </a:rPr>
                <a:t>a</a:t>
              </a:r>
              <a:endParaRPr lang="en-US" sz="1200" b="1">
                <a:latin typeface="Times New Roman" pitchFamily="18" charset="0"/>
              </a:endParaRPr>
            </a:p>
          </p:txBody>
        </p:sp>
        <p:sp>
          <p:nvSpPr>
            <p:cNvPr id="214035" name="Text Box 19"/>
            <p:cNvSpPr txBox="1">
              <a:spLocks noChangeArrowheads="1"/>
            </p:cNvSpPr>
            <p:nvPr/>
          </p:nvSpPr>
          <p:spPr bwMode="auto">
            <a:xfrm>
              <a:off x="4224" y="3504"/>
              <a:ext cx="19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rgbClr val="333333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214036" name="Text Box 20"/>
            <p:cNvSpPr txBox="1">
              <a:spLocks noChangeArrowheads="1"/>
            </p:cNvSpPr>
            <p:nvPr/>
          </p:nvSpPr>
          <p:spPr bwMode="auto">
            <a:xfrm>
              <a:off x="2976" y="3504"/>
              <a:ext cx="480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>
                  <a:solidFill>
                    <a:srgbClr val="333333"/>
                  </a:solidFill>
                  <a:latin typeface="Times New Roman" pitchFamily="18" charset="0"/>
                </a:rPr>
                <a:t>x</a:t>
              </a:r>
              <a:r>
                <a:rPr lang="en-US" sz="1200" i="1">
                  <a:solidFill>
                    <a:srgbClr val="333333"/>
                  </a:solidFill>
                  <a:latin typeface="Times New Roman" pitchFamily="18" charset="0"/>
                </a:rPr>
                <a:t>+</a:t>
              </a:r>
              <a:r>
                <a:rPr lang="en-US" sz="1200" b="1">
                  <a:solidFill>
                    <a:srgbClr val="333333"/>
                  </a:solidFill>
                  <a:latin typeface="Times New Roman" pitchFamily="18" charset="0"/>
                </a:rPr>
                <a:t>e</a:t>
              </a:r>
              <a:r>
                <a:rPr lang="en-US" sz="1200" i="1" baseline="-25000">
                  <a:solidFill>
                    <a:srgbClr val="333333"/>
                  </a:solidFill>
                  <a:latin typeface="Times New Roman" pitchFamily="18" charset="0"/>
                </a:rPr>
                <a:t>a</a:t>
              </a:r>
              <a:r>
                <a:rPr lang="en-US" sz="1200" i="1">
                  <a:solidFill>
                    <a:srgbClr val="333333"/>
                  </a:solidFill>
                  <a:latin typeface="Symbol" pitchFamily="18" charset="2"/>
                </a:rPr>
                <a:t>D</a:t>
              </a:r>
              <a:r>
                <a:rPr lang="en-US" sz="1200" i="1">
                  <a:solidFill>
                    <a:srgbClr val="333333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14037" name="AutoShape 21"/>
            <p:cNvSpPr>
              <a:spLocks noChangeArrowheads="1"/>
            </p:cNvSpPr>
            <p:nvPr/>
          </p:nvSpPr>
          <p:spPr bwMode="auto">
            <a:xfrm rot="5400000">
              <a:off x="2976" y="321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8" name="AutoShape 22"/>
            <p:cNvSpPr>
              <a:spLocks noChangeArrowheads="1"/>
            </p:cNvSpPr>
            <p:nvPr/>
          </p:nvSpPr>
          <p:spPr bwMode="auto">
            <a:xfrm rot="5400000">
              <a:off x="4128" y="3216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39" name="AutoShape 23"/>
            <p:cNvSpPr>
              <a:spLocks noChangeArrowheads="1"/>
            </p:cNvSpPr>
            <p:nvPr/>
          </p:nvSpPr>
          <p:spPr bwMode="auto">
            <a:xfrm rot="16200000">
              <a:off x="4128" y="2640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0" name="AutoShape 24"/>
            <p:cNvSpPr>
              <a:spLocks noChangeArrowheads="1"/>
            </p:cNvSpPr>
            <p:nvPr/>
          </p:nvSpPr>
          <p:spPr bwMode="auto">
            <a:xfrm rot="16200000">
              <a:off x="2976" y="2640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1" name="AutoShape 25"/>
            <p:cNvSpPr>
              <a:spLocks noChangeArrowheads="1"/>
            </p:cNvSpPr>
            <p:nvPr/>
          </p:nvSpPr>
          <p:spPr bwMode="auto">
            <a:xfrm rot="-24317743">
              <a:off x="3216" y="268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2" name="AutoShape 26"/>
            <p:cNvSpPr>
              <a:spLocks noChangeArrowheads="1"/>
            </p:cNvSpPr>
            <p:nvPr/>
          </p:nvSpPr>
          <p:spPr bwMode="auto">
            <a:xfrm rot="-24317743">
              <a:off x="4368" y="268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3" name="AutoShape 27"/>
            <p:cNvSpPr>
              <a:spLocks noChangeArrowheads="1"/>
            </p:cNvSpPr>
            <p:nvPr/>
          </p:nvSpPr>
          <p:spPr bwMode="auto">
            <a:xfrm rot="13500000">
              <a:off x="3888" y="268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4" name="AutoShape 28"/>
            <p:cNvSpPr>
              <a:spLocks noChangeArrowheads="1"/>
            </p:cNvSpPr>
            <p:nvPr/>
          </p:nvSpPr>
          <p:spPr bwMode="auto">
            <a:xfrm rot="13500000">
              <a:off x="2736" y="268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5" name="AutoShape 29"/>
            <p:cNvSpPr>
              <a:spLocks noChangeArrowheads="1"/>
            </p:cNvSpPr>
            <p:nvPr/>
          </p:nvSpPr>
          <p:spPr bwMode="auto">
            <a:xfrm rot="8100000">
              <a:off x="2736" y="316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6" name="AutoShape 30"/>
            <p:cNvSpPr>
              <a:spLocks noChangeArrowheads="1"/>
            </p:cNvSpPr>
            <p:nvPr/>
          </p:nvSpPr>
          <p:spPr bwMode="auto">
            <a:xfrm rot="8100000">
              <a:off x="3888" y="316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7" name="AutoShape 31"/>
            <p:cNvSpPr>
              <a:spLocks noChangeArrowheads="1"/>
            </p:cNvSpPr>
            <p:nvPr/>
          </p:nvSpPr>
          <p:spPr bwMode="auto">
            <a:xfrm rot="2700000">
              <a:off x="3216" y="316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048" name="AutoShape 32"/>
            <p:cNvSpPr>
              <a:spLocks noChangeArrowheads="1"/>
            </p:cNvSpPr>
            <p:nvPr/>
          </p:nvSpPr>
          <p:spPr bwMode="auto">
            <a:xfrm rot="2700000">
              <a:off x="4368" y="3168"/>
              <a:ext cx="384" cy="192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9525" algn="ctr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14049" name="Picture 33"/>
            <p:cNvPicPr>
              <a:picLocks noChangeAspect="1" noChangeArrowheads="1"/>
            </p:cNvPicPr>
            <p:nvPr/>
          </p:nvPicPr>
          <p:blipFill>
            <a:blip r:embed="rId6" cstate="print"/>
            <a:srcRect l="40685" r="33636" b="-7384"/>
            <a:stretch>
              <a:fillRect/>
            </a:stretch>
          </p:blipFill>
          <p:spPr bwMode="auto">
            <a:xfrm>
              <a:off x="2832" y="2400"/>
              <a:ext cx="679" cy="1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14050" name="Picture 34"/>
            <p:cNvPicPr>
              <a:picLocks noChangeAspect="1" noChangeArrowheads="1"/>
            </p:cNvPicPr>
            <p:nvPr/>
          </p:nvPicPr>
          <p:blipFill>
            <a:blip r:embed="rId6" cstate="print"/>
            <a:srcRect l="68210" r="14975" b="-1230"/>
            <a:stretch>
              <a:fillRect/>
            </a:stretch>
          </p:blipFill>
          <p:spPr bwMode="auto">
            <a:xfrm>
              <a:off x="4080" y="2400"/>
              <a:ext cx="449" cy="1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214051" name="Rectangle 35"/>
          <p:cNvSpPr>
            <a:spLocks noChangeArrowheads="1"/>
          </p:cNvSpPr>
          <p:nvPr/>
        </p:nvSpPr>
        <p:spPr bwMode="auto">
          <a:xfrm>
            <a:off x="6553200" y="3200400"/>
            <a:ext cx="1371600" cy="381000"/>
          </a:xfrm>
          <a:prstGeom prst="rect">
            <a:avLst/>
          </a:prstGeom>
          <a:noFill/>
          <a:ln w="15875" algn="ctr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4052" name="Rectangle 36"/>
          <p:cNvSpPr>
            <a:spLocks noChangeArrowheads="1"/>
          </p:cNvSpPr>
          <p:nvPr/>
        </p:nvSpPr>
        <p:spPr bwMode="auto">
          <a:xfrm>
            <a:off x="4148138" y="3200400"/>
            <a:ext cx="2100262" cy="381000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4053" name="Text Box 37"/>
          <p:cNvSpPr txBox="1">
            <a:spLocks noChangeArrowheads="1"/>
          </p:cNvSpPr>
          <p:nvPr/>
        </p:nvSpPr>
        <p:spPr bwMode="auto">
          <a:xfrm>
            <a:off x="4267200" y="381000"/>
            <a:ext cx="4876800" cy="958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Balasubramanian, K., et al. (1987) </a:t>
            </a:r>
            <a:r>
              <a:rPr lang="pt-BR" sz="1000" b="1">
                <a:solidFill>
                  <a:srgbClr val="990000"/>
                </a:solidFill>
                <a:cs typeface="Times New Roman" pitchFamily="18" charset="0"/>
              </a:rPr>
              <a:t>Phys. Rev. A 36, 2248-2253</a:t>
            </a:r>
            <a:endParaRPr lang="en-US" sz="1000" b="1">
              <a:solidFill>
                <a:srgbClr val="990000"/>
              </a:solidFill>
              <a:cs typeface="Times New Roman" pitchFamily="18" charset="0"/>
            </a:endParaRPr>
          </a:p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Dardis, O. and J. McCloskey (1998) Phys. Rev. E 57, 4834-4837</a:t>
            </a:r>
          </a:p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Dardis, O. and J. McCloskey (1998) Geophys. Res. Let. 25, 1471-1474</a:t>
            </a:r>
          </a:p>
          <a:p>
            <a:pPr eaLnBrk="0" hangingPunct="0">
              <a:spcAft>
                <a:spcPts val="675"/>
              </a:spcAft>
            </a:pPr>
            <a:r>
              <a:rPr lang="en-US" sz="1000" b="1">
                <a:solidFill>
                  <a:srgbClr val="990000"/>
                </a:solidFill>
                <a:cs typeface="Times New Roman" pitchFamily="18" charset="0"/>
              </a:rPr>
              <a:t>Freed, D.M. (1998) Int. J. Modern Phys C 9, 1491-1503</a:t>
            </a:r>
          </a:p>
        </p:txBody>
      </p:sp>
      <p:sp>
        <p:nvSpPr>
          <p:cNvPr id="214054" name="Rectangle 38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3657600" cy="914400"/>
          </a:xfrm>
        </p:spPr>
        <p:txBody>
          <a:bodyPr/>
          <a:lstStyle/>
          <a:p>
            <a:r>
              <a:rPr lang="en-US"/>
              <a:t>Porous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2"/>
          <p:cNvSpPr txBox="1">
            <a:spLocks noChangeArrowheads="1"/>
          </p:cNvSpPr>
          <p:nvPr/>
        </p:nvSpPr>
        <p:spPr bwMode="auto">
          <a:xfrm>
            <a:off x="4267200" y="762000"/>
            <a:ext cx="4876800" cy="31908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sz="1200">
                <a:solidFill>
                  <a:schemeClr val="bg2"/>
                </a:solidFill>
              </a:rPr>
              <a:t>Dardis, O. and J. McCloskey (1998) </a:t>
            </a:r>
            <a:r>
              <a:rPr lang="en-US" sz="1200" i="1">
                <a:solidFill>
                  <a:schemeClr val="bg2"/>
                </a:solidFill>
              </a:rPr>
              <a:t>Phys. Rev. E 57,</a:t>
            </a:r>
            <a:r>
              <a:rPr lang="en-US" sz="1200">
                <a:solidFill>
                  <a:schemeClr val="bg2"/>
                </a:solidFill>
              </a:rPr>
              <a:t> 4834-4837</a:t>
            </a:r>
          </a:p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sz="1200">
                <a:solidFill>
                  <a:schemeClr val="bg2"/>
                </a:solidFill>
              </a:rPr>
              <a:t>Dardis, O. and J. McCloskey (1998) </a:t>
            </a:r>
            <a:r>
              <a:rPr lang="en-US" sz="1200" i="1">
                <a:solidFill>
                  <a:schemeClr val="bg2"/>
                </a:solidFill>
              </a:rPr>
              <a:t>Geophys. Res. Let. 25,</a:t>
            </a:r>
            <a:r>
              <a:rPr lang="en-US" sz="1200">
                <a:solidFill>
                  <a:schemeClr val="bg2"/>
                </a:solidFill>
              </a:rPr>
              <a:t> 1471-1474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3962400" cy="914400"/>
          </a:xfrm>
        </p:spPr>
        <p:txBody>
          <a:bodyPr/>
          <a:lstStyle/>
          <a:p>
            <a:r>
              <a:rPr lang="en-US"/>
              <a:t>Porous Media</a:t>
            </a:r>
          </a:p>
        </p:txBody>
      </p:sp>
      <p:sp>
        <p:nvSpPr>
          <p:cNvPr id="218116" name="Rectangle 4"/>
          <p:cNvSpPr>
            <a:spLocks noChangeArrowheads="1"/>
          </p:cNvSpPr>
          <p:nvPr/>
        </p:nvSpPr>
        <p:spPr bwMode="auto">
          <a:xfrm>
            <a:off x="0" y="200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8117" name="Object 5"/>
          <p:cNvGraphicFramePr>
            <a:graphicFrameLocks noChangeAspect="1"/>
          </p:cNvGraphicFramePr>
          <p:nvPr/>
        </p:nvGraphicFramePr>
        <p:xfrm>
          <a:off x="3124200" y="2857500"/>
          <a:ext cx="5867400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2" name="Worksheet" r:id="rId4" imgW="8671394" imgH="5928360" progId="Excel.Sheet.8">
                  <p:embed/>
                </p:oleObj>
              </mc:Choice>
              <mc:Fallback>
                <p:oleObj name="Worksheet" r:id="rId4" imgW="8671394" imgH="5928360" progId="Excel.Sheet.8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857500"/>
                        <a:ext cx="5867400" cy="4000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18" name="Rectangle 6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8119" name="Object 7"/>
          <p:cNvGraphicFramePr>
            <a:graphicFrameLocks noChangeAspect="1"/>
          </p:cNvGraphicFramePr>
          <p:nvPr/>
        </p:nvGraphicFramePr>
        <p:xfrm>
          <a:off x="5029200" y="4914900"/>
          <a:ext cx="28194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3" name="Equation" r:id="rId6" imgW="1981200" imgH="457200" progId="Equation.3">
                  <p:embed/>
                </p:oleObj>
              </mc:Choice>
              <mc:Fallback>
                <p:oleObj name="Equation" r:id="rId6" imgW="1981200" imgH="4572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914900"/>
                        <a:ext cx="2819400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20" name="Rectangle 8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18121" name="Object 9"/>
          <p:cNvGraphicFramePr>
            <a:graphicFrameLocks noChangeAspect="1"/>
          </p:cNvGraphicFramePr>
          <p:nvPr/>
        </p:nvGraphicFramePr>
        <p:xfrm>
          <a:off x="838200" y="1371600"/>
          <a:ext cx="2133600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24" name="Equation" r:id="rId8" imgW="1205977" imgH="444307" progId="Equation.3">
                  <p:embed/>
                </p:oleObj>
              </mc:Choice>
              <mc:Fallback>
                <p:oleObj name="Equation" r:id="rId8" imgW="1205977" imgH="444307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2133600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8122" name="Rectangle 10"/>
          <p:cNvSpPr>
            <a:spLocks noChangeArrowheads="1"/>
          </p:cNvSpPr>
          <p:nvPr/>
        </p:nvSpPr>
        <p:spPr bwMode="auto">
          <a:xfrm>
            <a:off x="6705600" y="2133600"/>
            <a:ext cx="21066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4A4924"/>
                </a:solidFill>
                <a:latin typeface="Lucida Sans Unicode" pitchFamily="34" charset="0"/>
              </a:rPr>
              <a:t>u = -G*/(2n</a:t>
            </a:r>
            <a:r>
              <a:rPr lang="en-US" i="1" baseline="-25000">
                <a:solidFill>
                  <a:srgbClr val="4A4924"/>
                </a:solidFill>
                <a:latin typeface="Lucida Sans Unicode" pitchFamily="34" charset="0"/>
              </a:rPr>
              <a:t>s</a:t>
            </a:r>
            <a:r>
              <a:rPr lang="en-US" i="1">
                <a:solidFill>
                  <a:srgbClr val="4A4924"/>
                </a:solidFill>
                <a:latin typeface="Symbol" pitchFamily="18" charset="2"/>
              </a:rPr>
              <a:t>r</a:t>
            </a:r>
            <a:r>
              <a:rPr lang="en-US" i="1">
                <a:solidFill>
                  <a:srgbClr val="4A4924"/>
                </a:solidFill>
                <a:latin typeface="Lucida Sans Unicode" pitchFamily="34" charset="0"/>
              </a:rPr>
              <a:t>)</a:t>
            </a: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 </a:t>
            </a: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4953000" y="2133600"/>
            <a:ext cx="2209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Darcy’s Law:</a:t>
            </a:r>
          </a:p>
        </p:txBody>
      </p:sp>
      <p:sp>
        <p:nvSpPr>
          <p:cNvPr id="218124" name="Text Box 12"/>
          <p:cNvSpPr txBox="1">
            <a:spLocks noChangeArrowheads="1"/>
          </p:cNvSpPr>
          <p:nvPr/>
        </p:nvSpPr>
        <p:spPr bwMode="auto">
          <a:xfrm>
            <a:off x="762000" y="2590800"/>
            <a:ext cx="2209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Damping factor related to scatterer density </a:t>
            </a:r>
            <a:r>
              <a:rPr lang="en-US" i="1"/>
              <a:t>n</a:t>
            </a:r>
            <a:r>
              <a:rPr lang="en-US" i="1" baseline="-25000"/>
              <a:t>s</a:t>
            </a:r>
          </a:p>
        </p:txBody>
      </p:sp>
      <p:sp>
        <p:nvSpPr>
          <p:cNvPr id="218125" name="Line 13"/>
          <p:cNvSpPr>
            <a:spLocks noChangeShapeType="1"/>
          </p:cNvSpPr>
          <p:nvPr/>
        </p:nvSpPr>
        <p:spPr bwMode="auto">
          <a:xfrm flipV="1">
            <a:off x="1676400" y="19050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4953000" y="1371600"/>
            <a:ext cx="236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4A4924"/>
                </a:solidFill>
                <a:latin typeface="Lucida Sans Unicode" pitchFamily="34" charset="0"/>
              </a:rPr>
              <a:t>Permeability:</a:t>
            </a:r>
            <a:r>
              <a:rPr lang="en-US" sz="2400">
                <a:latin typeface="Times New Roman" pitchFamily="18" charset="0"/>
              </a:rPr>
              <a:t> </a:t>
            </a:r>
          </a:p>
        </p:txBody>
      </p:sp>
      <p:pic>
        <p:nvPicPr>
          <p:cNvPr id="218127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600" y="1371600"/>
            <a:ext cx="895350" cy="49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Text Box 2"/>
          <p:cNvSpPr txBox="1">
            <a:spLocks noChangeArrowheads="1"/>
          </p:cNvSpPr>
          <p:nvPr/>
        </p:nvSpPr>
        <p:spPr bwMode="auto">
          <a:xfrm>
            <a:off x="4267200" y="762000"/>
            <a:ext cx="4876800" cy="31908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sz="1200">
                <a:solidFill>
                  <a:schemeClr val="bg2"/>
                </a:solidFill>
              </a:rPr>
              <a:t>Dardis, O. and J. McCloskey (1998) </a:t>
            </a:r>
            <a:r>
              <a:rPr lang="en-US" sz="1200" i="1">
                <a:solidFill>
                  <a:schemeClr val="bg2"/>
                </a:solidFill>
              </a:rPr>
              <a:t>Phys. Rev. E 57,</a:t>
            </a:r>
            <a:r>
              <a:rPr lang="en-US" sz="1200">
                <a:solidFill>
                  <a:schemeClr val="bg2"/>
                </a:solidFill>
              </a:rPr>
              <a:t> 4834-4837</a:t>
            </a:r>
          </a:p>
          <a:p>
            <a:pPr>
              <a:lnSpc>
                <a:spcPct val="75000"/>
              </a:lnSpc>
              <a:spcBef>
                <a:spcPct val="25000"/>
              </a:spcBef>
            </a:pPr>
            <a:r>
              <a:rPr lang="en-US" sz="1200">
                <a:solidFill>
                  <a:schemeClr val="bg2"/>
                </a:solidFill>
              </a:rPr>
              <a:t>Dardis, O. and J. McCloskey (1998) </a:t>
            </a:r>
            <a:r>
              <a:rPr lang="en-US" sz="1200" i="1">
                <a:solidFill>
                  <a:schemeClr val="bg2"/>
                </a:solidFill>
              </a:rPr>
              <a:t>Geophys. Res. Let. 25,</a:t>
            </a:r>
            <a:r>
              <a:rPr lang="en-US" sz="1200">
                <a:solidFill>
                  <a:schemeClr val="bg2"/>
                </a:solidFill>
              </a:rPr>
              <a:t> 1471-1474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3581400" cy="914400"/>
          </a:xfrm>
        </p:spPr>
        <p:txBody>
          <a:bodyPr/>
          <a:lstStyle/>
          <a:p>
            <a:r>
              <a:rPr lang="en-US" sz="4000"/>
              <a:t>Porous Media</a:t>
            </a:r>
          </a:p>
        </p:txBody>
      </p:sp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0" y="200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0165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0166" name="Rectangle 6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0" y="2008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20168" name="Object 8"/>
          <p:cNvGraphicFramePr>
            <a:graphicFrameLocks noChangeAspect="1"/>
          </p:cNvGraphicFramePr>
          <p:nvPr/>
        </p:nvGraphicFramePr>
        <p:xfrm>
          <a:off x="838200" y="1420813"/>
          <a:ext cx="7521575" cy="512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69" name="Worksheet" r:id="rId4" imgW="8671394" imgH="5928360" progId="Excel.Sheet.8">
                  <p:embed/>
                </p:oleObj>
              </mc:Choice>
              <mc:Fallback>
                <p:oleObj name="Worksheet" r:id="rId4" imgW="8671394" imgH="5928360" progId="Excel.Sheet.8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420813"/>
                        <a:ext cx="7521575" cy="5126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SCMP LBM </a:t>
            </a:r>
            <a:r>
              <a:rPr lang="en-US" dirty="0"/>
              <a:t>Adhesive Force Formula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0"/>
            <a:ext cx="7772400" cy="2438400"/>
          </a:xfrm>
        </p:spPr>
        <p:txBody>
          <a:bodyPr/>
          <a:lstStyle/>
          <a:p>
            <a:r>
              <a:rPr lang="en-US" sz="2800"/>
              <a:t>s is a ‘switch’ that takes on value 1 if the site at </a:t>
            </a:r>
            <a:r>
              <a:rPr lang="en-US" sz="2800" b="1"/>
              <a:t>x</a:t>
            </a:r>
            <a:r>
              <a:rPr lang="en-US" sz="2800"/>
              <a:t> + </a:t>
            </a:r>
            <a:r>
              <a:rPr lang="en-US" sz="2800" b="1"/>
              <a:t>e</a:t>
            </a:r>
            <a:r>
              <a:rPr lang="en-US" sz="2800" baseline="-25000"/>
              <a:t>a</a:t>
            </a:r>
            <a:r>
              <a:rPr lang="en-US" sz="2800">
                <a:latin typeface="Symbol" pitchFamily="18" charset="2"/>
              </a:rPr>
              <a:t>D</a:t>
            </a:r>
            <a:r>
              <a:rPr lang="en-US" sz="2800"/>
              <a:t>t is a solid and is 0 otherwise</a:t>
            </a:r>
          </a:p>
          <a:p>
            <a:r>
              <a:rPr lang="en-US" sz="2800"/>
              <a:t>We seem to have flexibility in the choice of the pre-sum factor; the papers cited use </a:t>
            </a:r>
            <a:r>
              <a:rPr lang="en-US" sz="2800">
                <a:latin typeface="Symbol" pitchFamily="18" charset="2"/>
              </a:rPr>
              <a:t>r</a:t>
            </a:r>
            <a:r>
              <a:rPr lang="en-US" sz="2800"/>
              <a:t> or </a:t>
            </a:r>
            <a:r>
              <a:rPr lang="en-US" sz="2800">
                <a:latin typeface="Symbol" pitchFamily="18" charset="2"/>
              </a:rPr>
              <a:t>Y</a:t>
            </a:r>
            <a:endParaRPr lang="en-US" sz="2800"/>
          </a:p>
        </p:txBody>
      </p:sp>
      <p:graphicFrame>
        <p:nvGraphicFramePr>
          <p:cNvPr id="167940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1990725"/>
          <a:ext cx="6791325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19" name="Equation" r:id="rId3" imgW="2590560" imgH="444240" progId="Equation.3">
                  <p:embed/>
                </p:oleObj>
              </mc:Choice>
              <mc:Fallback>
                <p:oleObj name="Equation" r:id="rId3" imgW="2590560" imgH="4442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90725"/>
                        <a:ext cx="6791325" cy="1165225"/>
                      </a:xfrm>
                      <a:prstGeom prst="rect">
                        <a:avLst/>
                      </a:prstGeom>
                      <a:solidFill>
                        <a:srgbClr val="CCCC0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blob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2819400"/>
            <a:ext cx="4114800" cy="4114800"/>
          </a:xfrm>
          <a:prstGeom prst="rect">
            <a:avLst/>
          </a:prstGeom>
          <a:noFill/>
        </p:spPr>
      </p:pic>
      <p:sp>
        <p:nvSpPr>
          <p:cNvPr id="2222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Anisotropic Dispersion</a:t>
            </a: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2057400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When solute transport is simulated with this standard porous medium method, ‘dispersion’ is isotropic, which is incorrect: </a:t>
            </a:r>
            <a:endParaRPr lang="en-US"/>
          </a:p>
        </p:txBody>
      </p:sp>
      <p:graphicFrame>
        <p:nvGraphicFramePr>
          <p:cNvPr id="222213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14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Anisotropic Dispersion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371600"/>
            <a:ext cx="8001000" cy="3733800"/>
          </a:xfrm>
        </p:spPr>
        <p:txBody>
          <a:bodyPr/>
          <a:lstStyle/>
          <a:p>
            <a:pPr marL="341313" indent="-341313">
              <a:lnSpc>
                <a:spcPct val="90000"/>
              </a:lnSpc>
            </a:pPr>
            <a:endParaRPr lang="en-US" sz="2400"/>
          </a:p>
          <a:p>
            <a:pPr marL="341313" indent="-341313">
              <a:lnSpc>
                <a:spcPct val="90000"/>
              </a:lnSpc>
            </a:pPr>
            <a:endParaRPr lang="en-US" sz="2400"/>
          </a:p>
          <a:p>
            <a:pPr marL="341313" indent="-341313">
              <a:lnSpc>
                <a:spcPct val="90000"/>
              </a:lnSpc>
            </a:pPr>
            <a:endParaRPr lang="en-US" sz="2400"/>
          </a:p>
          <a:p>
            <a:pPr marL="341313" indent="-341313">
              <a:lnSpc>
                <a:spcPct val="90000"/>
              </a:lnSpc>
            </a:pPr>
            <a:endParaRPr lang="en-US" sz="2400"/>
          </a:p>
          <a:p>
            <a:pPr marL="341313" indent="-341313">
              <a:lnSpc>
                <a:spcPct val="90000"/>
              </a:lnSpc>
            </a:pPr>
            <a:r>
              <a:rPr lang="en-US" sz="2400"/>
              <a:t> </a:t>
            </a:r>
            <a:r>
              <a:rPr lang="en-US" sz="2400">
                <a:latin typeface="Symbol" pitchFamily="18" charset="2"/>
              </a:rPr>
              <a:t>d</a:t>
            </a:r>
            <a:r>
              <a:rPr lang="en-US" sz="2400" baseline="-25000">
                <a:latin typeface="Symbol" pitchFamily="18" charset="2"/>
              </a:rPr>
              <a:t>ab</a:t>
            </a:r>
            <a:r>
              <a:rPr lang="en-US" sz="2400"/>
              <a:t> is the Kronecker Delta and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sz="2400" baseline="-25000"/>
              <a:t>L</a:t>
            </a:r>
            <a:r>
              <a:rPr lang="en-US" sz="2400"/>
              <a:t> and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sz="2400" baseline="-25000"/>
              <a:t>T</a:t>
            </a:r>
            <a:r>
              <a:rPr lang="en-US" sz="2400"/>
              <a:t> are the longitudinal and transverse dispersivities respectively (</a:t>
            </a:r>
            <a:r>
              <a:rPr lang="en-US" sz="2400">
                <a:latin typeface="Symbol" pitchFamily="18" charset="2"/>
              </a:rPr>
              <a:t>d</a:t>
            </a:r>
            <a:r>
              <a:rPr lang="en-US" sz="2400" baseline="-25000">
                <a:latin typeface="Symbol" pitchFamily="18" charset="2"/>
              </a:rPr>
              <a:t>ab</a:t>
            </a:r>
            <a:r>
              <a:rPr lang="en-US" sz="2400"/>
              <a:t> = 1 for </a:t>
            </a:r>
            <a:r>
              <a:rPr lang="en-US" sz="2400">
                <a:latin typeface="Symbol" pitchFamily="18" charset="2"/>
              </a:rPr>
              <a:t>a</a:t>
            </a:r>
            <a:r>
              <a:rPr lang="en-US" sz="2400"/>
              <a:t> = </a:t>
            </a:r>
            <a:r>
              <a:rPr lang="en-US" sz="2400">
                <a:latin typeface="Symbol" pitchFamily="18" charset="2"/>
              </a:rPr>
              <a:t>b</a:t>
            </a:r>
            <a:r>
              <a:rPr lang="en-US" sz="2400"/>
              <a:t>)</a:t>
            </a:r>
          </a:p>
          <a:p>
            <a:pPr marL="341313" indent="-341313">
              <a:lnSpc>
                <a:spcPct val="90000"/>
              </a:lnSpc>
            </a:pPr>
            <a:endParaRPr lang="en-US" sz="2400"/>
          </a:p>
          <a:p>
            <a:pPr marL="341313" indent="-341313">
              <a:lnSpc>
                <a:spcPct val="90000"/>
              </a:lnSpc>
            </a:pPr>
            <a:r>
              <a:rPr lang="en-US" sz="2400"/>
              <a:t>Use results to determine dispersion tensor: </a:t>
            </a:r>
          </a:p>
        </p:txBody>
      </p:sp>
      <p:graphicFrame>
        <p:nvGraphicFramePr>
          <p:cNvPr id="224260" name="Object 4"/>
          <p:cNvGraphicFramePr>
            <a:graphicFrameLocks noChangeAspect="1"/>
          </p:cNvGraphicFramePr>
          <p:nvPr/>
        </p:nvGraphicFramePr>
        <p:xfrm>
          <a:off x="1066800" y="1447800"/>
          <a:ext cx="6829425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2" name="Equation" r:id="rId3" imgW="2311200" imgH="495000" progId="Equation.3">
                  <p:embed/>
                </p:oleObj>
              </mc:Choice>
              <mc:Fallback>
                <p:oleObj name="Equation" r:id="rId3" imgW="2311200" imgH="495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447800"/>
                        <a:ext cx="6829425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4261" name="Object 5"/>
          <p:cNvGraphicFramePr>
            <a:graphicFrameLocks noChangeAspect="1"/>
          </p:cNvGraphicFramePr>
          <p:nvPr/>
        </p:nvGraphicFramePr>
        <p:xfrm>
          <a:off x="3810000" y="5181600"/>
          <a:ext cx="1751013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63" name="Equation" r:id="rId5" imgW="749160" imgH="482400" progId="Equation.3">
                  <p:embed/>
                </p:oleObj>
              </mc:Choice>
              <mc:Fallback>
                <p:oleObj name="Equation" r:id="rId5" imgW="749160" imgH="48240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5181600"/>
                        <a:ext cx="1751013" cy="1128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/>
              <a:t>Anisotropic Dispersion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24800" cy="3840163"/>
          </a:xfrm>
        </p:spPr>
        <p:txBody>
          <a:bodyPr/>
          <a:lstStyle/>
          <a:p>
            <a:r>
              <a:rPr lang="en-US">
                <a:solidFill>
                  <a:srgbClr val="000066"/>
                </a:solidFill>
              </a:rPr>
              <a:t>Dispersion tensor: </a:t>
            </a:r>
          </a:p>
          <a:p>
            <a:endParaRPr lang="en-US">
              <a:solidFill>
                <a:srgbClr val="000066"/>
              </a:solidFill>
            </a:endParaRPr>
          </a:p>
          <a:p>
            <a:endParaRPr lang="en-US">
              <a:solidFill>
                <a:srgbClr val="000066"/>
              </a:solidFill>
            </a:endParaRPr>
          </a:p>
          <a:p>
            <a:endParaRPr lang="en-US">
              <a:solidFill>
                <a:srgbClr val="000066"/>
              </a:solidFill>
            </a:endParaRPr>
          </a:p>
          <a:p>
            <a:r>
              <a:rPr lang="en-US">
                <a:solidFill>
                  <a:srgbClr val="000066"/>
                </a:solidFill>
              </a:rPr>
              <a:t>Mass conservation:</a:t>
            </a:r>
          </a:p>
          <a:p>
            <a:endParaRPr lang="en-US"/>
          </a:p>
          <a:p>
            <a:endParaRPr lang="en-US"/>
          </a:p>
          <a:p>
            <a:endParaRPr lang="en-US">
              <a:solidFill>
                <a:srgbClr val="000066"/>
              </a:solidFill>
            </a:endParaRPr>
          </a:p>
          <a:p>
            <a:endParaRPr lang="en-US">
              <a:solidFill>
                <a:srgbClr val="000066"/>
              </a:solidFill>
            </a:endParaRPr>
          </a:p>
          <a:p>
            <a:pPr>
              <a:buFontTx/>
              <a:buNone/>
            </a:pPr>
            <a:endParaRPr lang="en-US"/>
          </a:p>
        </p:txBody>
      </p:sp>
      <p:graphicFrame>
        <p:nvGraphicFramePr>
          <p:cNvPr id="225284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810125" y="4876800"/>
          <a:ext cx="2562225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8" name="Equation" r:id="rId4" imgW="1193800" imgH="495300" progId="Equation.3">
                  <p:embed/>
                </p:oleObj>
              </mc:Choice>
              <mc:Fallback>
                <p:oleObj name="Equation" r:id="rId4" imgW="1193800" imgH="4953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25" y="4876800"/>
                        <a:ext cx="2562225" cy="1023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5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4176713" y="2286000"/>
          <a:ext cx="3133725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89" name="Equation" r:id="rId6" imgW="1726920" imgH="1282680" progId="Equation.3">
                  <p:embed/>
                </p:oleObj>
              </mc:Choice>
              <mc:Fallback>
                <p:oleObj name="Equation" r:id="rId6" imgW="1726920" imgH="12826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6713" y="2286000"/>
                        <a:ext cx="3133725" cy="2241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0" name="Equation" r:id="rId8" imgW="114120" imgH="215640" progId="Equation.3">
                  <p:embed/>
                </p:oleObj>
              </mc:Choice>
              <mc:Fallback>
                <p:oleObj name="Equation" r:id="rId8" imgW="114120" imgH="21564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87" name="Object 7"/>
          <p:cNvGraphicFramePr>
            <a:graphicFrameLocks noChangeAspect="1"/>
          </p:cNvGraphicFramePr>
          <p:nvPr/>
        </p:nvGraphicFramePr>
        <p:xfrm>
          <a:off x="2286000" y="5029200"/>
          <a:ext cx="12954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291" name="Equation" r:id="rId10" imgW="647700" imgH="431800" progId="Equation.3">
                  <p:embed/>
                </p:oleObj>
              </mc:Choice>
              <mc:Fallback>
                <p:oleObj name="Equation" r:id="rId10" imgW="647700" imgH="4318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5029200"/>
                        <a:ext cx="12954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1066800" y="990600"/>
            <a:ext cx="7324725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>
                <a:solidFill>
                  <a:srgbClr val="4A4924"/>
                </a:solidFill>
              </a:rPr>
              <a:t>Zhang X, Bengough AG, Crawford JW, Young IM, 2002, A lattice BGK model for advection and anisotropic dispersion equation. Adv Wat Resour 25:1-8</a:t>
            </a:r>
          </a:p>
          <a:p>
            <a:endParaRPr lang="en-US" sz="1000">
              <a:solidFill>
                <a:srgbClr val="4A4924"/>
              </a:solidFill>
            </a:endParaRPr>
          </a:p>
          <a:p>
            <a:r>
              <a:rPr lang="en-US" sz="1000">
                <a:solidFill>
                  <a:srgbClr val="4A4924"/>
                </a:solidFill>
              </a:rPr>
              <a:t>Zhang X, Crawford JW, Bengough AG, Young IM, 2002, On boundary conditions in the lattice Boltzmann model for advection and anisotropic dispersion equation. Adv Wat Resour 25:601-609</a:t>
            </a:r>
          </a:p>
        </p:txBody>
      </p:sp>
      <p:sp>
        <p:nvSpPr>
          <p:cNvPr id="225289" name="Text Box 9"/>
          <p:cNvSpPr txBox="1">
            <a:spLocks noChangeArrowheads="1"/>
          </p:cNvSpPr>
          <p:nvPr/>
        </p:nvSpPr>
        <p:spPr bwMode="auto">
          <a:xfrm>
            <a:off x="7772400" y="2971800"/>
            <a:ext cx="1143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Invert to solve for </a:t>
            </a:r>
            <a:r>
              <a:rPr lang="en-US">
                <a:latin typeface="Symbol" pitchFamily="18" charset="2"/>
              </a:rPr>
              <a:t>t</a:t>
            </a:r>
            <a:r>
              <a:rPr lang="en-US"/>
              <a:t>s</a:t>
            </a:r>
          </a:p>
        </p:txBody>
      </p:sp>
      <p:sp>
        <p:nvSpPr>
          <p:cNvPr id="225290" name="AutoShape 10"/>
          <p:cNvSpPr>
            <a:spLocks/>
          </p:cNvSpPr>
          <p:nvPr/>
        </p:nvSpPr>
        <p:spPr bwMode="auto">
          <a:xfrm>
            <a:off x="7239000" y="2209800"/>
            <a:ext cx="533400" cy="2286000"/>
          </a:xfrm>
          <a:prstGeom prst="rightBrace">
            <a:avLst>
              <a:gd name="adj1" fmla="val 357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839200" cy="1143000"/>
          </a:xfrm>
        </p:spPr>
        <p:txBody>
          <a:bodyPr/>
          <a:lstStyle/>
          <a:p>
            <a:r>
              <a:rPr lang="en-US" sz="4000"/>
              <a:t>Verification against analytical solution</a:t>
            </a:r>
          </a:p>
        </p:txBody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3505200" cy="4525963"/>
          </a:xfrm>
        </p:spPr>
        <p:txBody>
          <a:bodyPr/>
          <a:lstStyle/>
          <a:p>
            <a:pPr marL="341313" indent="-341313">
              <a:lnSpc>
                <a:spcPct val="90000"/>
              </a:lnSpc>
            </a:pPr>
            <a:r>
              <a:rPr lang="en-US" sz="2400"/>
              <a:t>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sz="2400" baseline="-25000"/>
              <a:t>L</a:t>
            </a:r>
            <a:r>
              <a:rPr lang="en-US" sz="2400"/>
              <a:t>=0.5, </a:t>
            </a:r>
            <a:r>
              <a:rPr lang="en-US" sz="2400">
                <a:latin typeface="Symbol" pitchFamily="18" charset="2"/>
              </a:rPr>
              <a:t>G</a:t>
            </a:r>
            <a:r>
              <a:rPr lang="en-US" sz="2400" baseline="-25000"/>
              <a:t>T</a:t>
            </a:r>
            <a:r>
              <a:rPr lang="en-US" sz="2400"/>
              <a:t>=0.1 lu</a:t>
            </a:r>
          </a:p>
          <a:p>
            <a:pPr marL="341313" indent="-341313">
              <a:lnSpc>
                <a:spcPct val="90000"/>
              </a:lnSpc>
            </a:pPr>
            <a:r>
              <a:rPr lang="en-US" sz="2400"/>
              <a:t>Periodic boundaries</a:t>
            </a:r>
          </a:p>
          <a:p>
            <a:pPr marL="341313" indent="-341313">
              <a:lnSpc>
                <a:spcPct val="90000"/>
              </a:lnSpc>
            </a:pPr>
            <a:r>
              <a:rPr lang="en-US" sz="2400"/>
              <a:t>Gravity forcing (v</a:t>
            </a:r>
            <a:r>
              <a:rPr lang="en-US" sz="2400" baseline="-25000"/>
              <a:t>x</a:t>
            </a:r>
            <a:r>
              <a:rPr lang="en-US" sz="2400"/>
              <a:t>=0.01lu ts</a:t>
            </a:r>
            <a:r>
              <a:rPr lang="en-US" sz="2400" baseline="30000"/>
              <a:t>-1</a:t>
            </a:r>
            <a:r>
              <a:rPr lang="en-US" sz="2400"/>
              <a:t>,</a:t>
            </a:r>
          </a:p>
          <a:p>
            <a:pPr marL="341313" indent="-341313">
              <a:lnSpc>
                <a:spcPct val="90000"/>
              </a:lnSpc>
              <a:buFontTx/>
              <a:buNone/>
            </a:pPr>
            <a:r>
              <a:rPr lang="en-US" sz="2400"/>
              <a:t>	v</a:t>
            </a:r>
            <a:r>
              <a:rPr lang="en-US" sz="2400" baseline="-25000"/>
              <a:t>y</a:t>
            </a:r>
            <a:r>
              <a:rPr lang="en-US" sz="2400"/>
              <a:t>=0.005 lu ts</a:t>
            </a:r>
            <a:r>
              <a:rPr lang="en-US" sz="2400" baseline="30000"/>
              <a:t>-1</a:t>
            </a:r>
            <a:r>
              <a:rPr lang="en-US" sz="2400"/>
              <a:t>)</a:t>
            </a:r>
          </a:p>
          <a:p>
            <a:pPr marL="341313" indent="-341313">
              <a:lnSpc>
                <a:spcPct val="90000"/>
              </a:lnSpc>
            </a:pPr>
            <a:endParaRPr lang="en-US" sz="2400"/>
          </a:p>
        </p:txBody>
      </p:sp>
      <p:pic>
        <p:nvPicPr>
          <p:cNvPr id="227332" name="Picture 4" descr="AnimationWizard2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10013" y="3940175"/>
            <a:ext cx="5019675" cy="2509838"/>
          </a:xfrm>
          <a:noFill/>
          <a:ln/>
        </p:spPr>
      </p:pic>
      <p:pic>
        <p:nvPicPr>
          <p:cNvPr id="2273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787525"/>
            <a:ext cx="6400800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7334" name="Text Box 6"/>
          <p:cNvSpPr txBox="1">
            <a:spLocks noChangeArrowheads="1"/>
          </p:cNvSpPr>
          <p:nvPr/>
        </p:nvSpPr>
        <p:spPr bwMode="auto">
          <a:xfrm>
            <a:off x="5426075" y="3159125"/>
            <a:ext cx="2360613" cy="654050"/>
          </a:xfrm>
          <a:prstGeom prst="rect">
            <a:avLst/>
          </a:prstGeom>
          <a:noFill/>
          <a:ln w="12700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StAnMod 3DADE Analytical Solution</a:t>
            </a:r>
          </a:p>
        </p:txBody>
      </p:sp>
      <p:sp>
        <p:nvSpPr>
          <p:cNvPr id="227335" name="Line 7"/>
          <p:cNvSpPr>
            <a:spLocks noChangeShapeType="1"/>
          </p:cNvSpPr>
          <p:nvPr/>
        </p:nvSpPr>
        <p:spPr bwMode="auto">
          <a:xfrm>
            <a:off x="6657975" y="3860800"/>
            <a:ext cx="976313" cy="493713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6829425" y="5543550"/>
            <a:ext cx="1871663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LBM Solution</a:t>
            </a:r>
          </a:p>
        </p:txBody>
      </p:sp>
      <p:sp>
        <p:nvSpPr>
          <p:cNvPr id="227337" name="Line 9"/>
          <p:cNvSpPr>
            <a:spLocks noChangeShapeType="1"/>
          </p:cNvSpPr>
          <p:nvPr/>
        </p:nvSpPr>
        <p:spPr bwMode="auto">
          <a:xfrm flipV="1">
            <a:off x="8091488" y="4675188"/>
            <a:ext cx="1587" cy="8223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7338" name="Rectangle 10"/>
          <p:cNvSpPr>
            <a:spLocks noChangeArrowheads="1"/>
          </p:cNvSpPr>
          <p:nvPr/>
        </p:nvSpPr>
        <p:spPr bwMode="auto">
          <a:xfrm>
            <a:off x="914400" y="1752600"/>
            <a:ext cx="7924800" cy="4525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baseline="30000"/>
          </a:p>
        </p:txBody>
      </p:sp>
      <p:sp>
        <p:nvSpPr>
          <p:cNvPr id="227339" name="Text Box 11"/>
          <p:cNvSpPr txBox="1">
            <a:spLocks noChangeArrowheads="1"/>
          </p:cNvSpPr>
          <p:nvPr/>
        </p:nvSpPr>
        <p:spPr bwMode="auto">
          <a:xfrm>
            <a:off x="4629150" y="4552950"/>
            <a:ext cx="1709738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 = 15,000 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Random K Field</a:t>
            </a:r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9380" name="Picture 4" descr="ns81x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819400"/>
            <a:ext cx="2057400" cy="2057400"/>
          </a:xfrm>
          <a:prstGeom prst="rect">
            <a:avLst/>
          </a:prstGeom>
          <a:noFill/>
        </p:spPr>
      </p:pic>
      <p:pic>
        <p:nvPicPr>
          <p:cNvPr id="229381" name="Picture 5" descr="AnimationWizard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600200"/>
            <a:ext cx="2057400" cy="2057400"/>
          </a:xfrm>
          <a:prstGeom prst="rect">
            <a:avLst/>
          </a:prstGeom>
          <a:noFill/>
        </p:spPr>
      </p:pic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5632450" y="1447800"/>
          <a:ext cx="3463925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4" name="Worksheet" r:id="rId5" imgW="8671394" imgH="5928360" progId="Excel.Sheet.8">
                  <p:embed/>
                </p:oleObj>
              </mc:Choice>
              <mc:Fallback>
                <p:oleObj name="Worksheet" r:id="rId5" imgW="8671394" imgH="5928360" progId="Excel.Sheet.8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2450" y="1447800"/>
                        <a:ext cx="3463925" cy="236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5603875" y="4114800"/>
          <a:ext cx="3463925" cy="236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385" name="Worksheet" r:id="rId7" imgW="8671394" imgH="5928360" progId="Excel.Sheet.8">
                  <p:embed/>
                </p:oleObj>
              </mc:Choice>
              <mc:Fallback>
                <p:oleObj name="Worksheet" r:id="rId7" imgW="8671394" imgH="5928360" progId="Excel.Sheet.8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3875" y="4114800"/>
                        <a:ext cx="3463925" cy="236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9384" name="Picture 8" descr="AnimationWizard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39624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Conduit with porous background</a:t>
            </a:r>
          </a:p>
        </p:txBody>
      </p:sp>
      <p:pic>
        <p:nvPicPr>
          <p:cNvPr id="230403" name="Picture 3" descr="AnimationWizard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4191000" cy="4191000"/>
          </a:xfrm>
          <a:prstGeom prst="rect">
            <a:avLst/>
          </a:prstGeom>
          <a:noFill/>
        </p:spPr>
      </p:pic>
      <p:pic>
        <p:nvPicPr>
          <p:cNvPr id="230404" name="Picture 4" descr="ns81x81_for_p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828800"/>
            <a:ext cx="4186238" cy="4186238"/>
          </a:xfrm>
          <a:prstGeom prst="rect">
            <a:avLst/>
          </a:prstGeom>
          <a:noFill/>
        </p:spPr>
      </p:pic>
      <p:pic>
        <p:nvPicPr>
          <p:cNvPr id="230405" name="Picture 5" descr="ns81x81_for_ppt_overla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1563" y="1833563"/>
            <a:ext cx="4186237" cy="4186237"/>
          </a:xfrm>
          <a:prstGeom prst="rect">
            <a:avLst/>
          </a:prstGeom>
          <a:noFill/>
        </p:spPr>
      </p:pic>
      <p:sp>
        <p:nvSpPr>
          <p:cNvPr id="230406" name="Text Box 6"/>
          <p:cNvSpPr txBox="1">
            <a:spLocks noChangeArrowheads="1"/>
          </p:cNvSpPr>
          <p:nvPr/>
        </p:nvSpPr>
        <p:spPr bwMode="auto">
          <a:xfrm>
            <a:off x="3886200" y="1371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 </a:t>
            </a:r>
            <a:r>
              <a:rPr lang="en-US">
                <a:latin typeface="Times" pitchFamily="18" charset="0"/>
              </a:rPr>
              <a:t>≈ </a:t>
            </a:r>
            <a:r>
              <a:rPr lang="en-US"/>
              <a:t>1300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Conduit with porous background</a:t>
            </a:r>
          </a:p>
        </p:txBody>
      </p:sp>
      <p:pic>
        <p:nvPicPr>
          <p:cNvPr id="231427" name="Picture 3" descr="ns81x81_for_pp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828800"/>
            <a:ext cx="4186238" cy="4186238"/>
          </a:xfrm>
          <a:prstGeom prst="rect">
            <a:avLst/>
          </a:prstGeom>
          <a:noFill/>
        </p:spPr>
      </p:pic>
      <p:pic>
        <p:nvPicPr>
          <p:cNvPr id="231428" name="Picture 4" descr="c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191000" cy="4191000"/>
          </a:xfrm>
          <a:prstGeom prst="rect">
            <a:avLst/>
          </a:prstGeom>
          <a:noFill/>
        </p:spPr>
      </p:pic>
      <p:pic>
        <p:nvPicPr>
          <p:cNvPr id="231429" name="Picture 5" descr="ns81x81_for_ppt_overla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6800" y="1828800"/>
            <a:ext cx="4186238" cy="4186238"/>
          </a:xfrm>
          <a:prstGeom prst="rect">
            <a:avLst/>
          </a:prstGeom>
          <a:noFill/>
        </p:spPr>
      </p:pic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3886200" y="1371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 </a:t>
            </a:r>
            <a:r>
              <a:rPr lang="en-US">
                <a:latin typeface="Times" pitchFamily="18" charset="0"/>
              </a:rPr>
              <a:t>≈ </a:t>
            </a:r>
            <a:r>
              <a:rPr lang="en-US"/>
              <a:t>1300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Conduit with porous background</a:t>
            </a:r>
          </a:p>
        </p:txBody>
      </p:sp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3886200" y="13716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Re </a:t>
            </a:r>
            <a:r>
              <a:rPr lang="en-US">
                <a:latin typeface="Times" pitchFamily="18" charset="0"/>
              </a:rPr>
              <a:t>≈ </a:t>
            </a:r>
            <a:r>
              <a:rPr lang="en-US"/>
              <a:t>1300</a:t>
            </a:r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1143000" y="1676400"/>
          <a:ext cx="7239000" cy="494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53" name="Worksheet" r:id="rId3" imgW="8671394" imgH="5928360" progId="Excel.Sheet.8">
                  <p:embed/>
                </p:oleObj>
              </mc:Choice>
              <mc:Fallback>
                <p:oleObj name="Worksheet" r:id="rId3" imgW="8671394" imgH="5928360" progId="Excel.Sheet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676400"/>
                        <a:ext cx="7239000" cy="4948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6578</TotalTime>
  <Words>4368</Words>
  <Application>Microsoft Office PowerPoint</Application>
  <PresentationFormat>On-screen Show (4:3)</PresentationFormat>
  <Paragraphs>807</Paragraphs>
  <Slides>97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97</vt:i4>
      </vt:variant>
    </vt:vector>
  </HeadingPairs>
  <TitlesOfParts>
    <vt:vector size="110" baseType="lpstr">
      <vt:lpstr>Arial</vt:lpstr>
      <vt:lpstr>Arial Unicode MS</vt:lpstr>
      <vt:lpstr>Courier New</vt:lpstr>
      <vt:lpstr>Lucida Sans Unicode</vt:lpstr>
      <vt:lpstr>Symbol</vt:lpstr>
      <vt:lpstr>Times</vt:lpstr>
      <vt:lpstr>Times New Roman</vt:lpstr>
      <vt:lpstr>Wingdings</vt:lpstr>
      <vt:lpstr>Default Design</vt:lpstr>
      <vt:lpstr>Equation</vt:lpstr>
      <vt:lpstr>Worksheet</vt:lpstr>
      <vt:lpstr>Chart</vt:lpstr>
      <vt:lpstr>Bitmap Image</vt:lpstr>
      <vt:lpstr>Final Exam Review</vt:lpstr>
      <vt:lpstr>Young-Laplace Eqn (1805)</vt:lpstr>
      <vt:lpstr>Young-Laplace (-Gauss)Eqn (1805, 1806, 1830)</vt:lpstr>
      <vt:lpstr>Measuring Surface Tension</vt:lpstr>
      <vt:lpstr>Surface Adhesion (Adsorption) in LBM</vt:lpstr>
      <vt:lpstr>Wetting</vt:lpstr>
      <vt:lpstr>Wetting</vt:lpstr>
      <vt:lpstr>Geometrically-controlled Superhydrophobic surfaces</vt:lpstr>
      <vt:lpstr>SCMP LBM Adhesive Force Formula</vt:lpstr>
      <vt:lpstr>Computation of y</vt:lpstr>
      <vt:lpstr>Sforce</vt:lpstr>
      <vt:lpstr>Sforce</vt:lpstr>
      <vt:lpstr>Contact Angles in SCMP LBM</vt:lpstr>
      <vt:lpstr>Contact Angles in SCMP LBM</vt:lpstr>
      <vt:lpstr>Contact Angles in LBM</vt:lpstr>
      <vt:lpstr>Contact Angles in LBM</vt:lpstr>
      <vt:lpstr>Contact Angles in LBM</vt:lpstr>
      <vt:lpstr>Contact Angles in LBM</vt:lpstr>
      <vt:lpstr>Contact Angles in LBM</vt:lpstr>
      <vt:lpstr>Multicomponent Multiphase  LB Models</vt:lpstr>
      <vt:lpstr>Adding a component/substance</vt:lpstr>
      <vt:lpstr>One composite u for feq calculation (Eqn. 95 in Sukop and Thorne; note error in 2006 printing)</vt:lpstr>
      <vt:lpstr>One composite u for feq calculation</vt:lpstr>
      <vt:lpstr>Interparticle Forces</vt:lpstr>
      <vt:lpstr>Interparticle Forces</vt:lpstr>
      <vt:lpstr>Interparticle Forces</vt:lpstr>
      <vt:lpstr>Interparticle Forces</vt:lpstr>
      <vt:lpstr>Complementary Densities</vt:lpstr>
      <vt:lpstr>Complementary Densities</vt:lpstr>
      <vt:lpstr>Computing big U (aka ueq)</vt:lpstr>
      <vt:lpstr>Multicomponent Multiphase LBM</vt:lpstr>
      <vt:lpstr>Phase (fluid-fluid) separation</vt:lpstr>
      <vt:lpstr>Laplace Law</vt:lpstr>
      <vt:lpstr>Metastability</vt:lpstr>
      <vt:lpstr>MCMP LBM with Surfaces</vt:lpstr>
      <vt:lpstr>MCMP SForce</vt:lpstr>
      <vt:lpstr>MCMP surface forces</vt:lpstr>
      <vt:lpstr>90-degree contact angle</vt:lpstr>
      <vt:lpstr>PowerPoint Presentation</vt:lpstr>
      <vt:lpstr>45° Contact Angle</vt:lpstr>
      <vt:lpstr>2 Phase Flow Analytical Solution</vt:lpstr>
      <vt:lpstr>Co- and Counter-current flows</vt:lpstr>
      <vt:lpstr>Countercurrent air and water</vt:lpstr>
      <vt:lpstr>Density and Viscosity Contrasts</vt:lpstr>
      <vt:lpstr>Multicomponent Miscible  LB Models</vt:lpstr>
      <vt:lpstr>Solute/Heat Transport</vt:lpstr>
      <vt:lpstr>Diffusion Modeling with LB</vt:lpstr>
      <vt:lpstr>1-D Tests</vt:lpstr>
      <vt:lpstr>1-D Test with a wall</vt:lpstr>
      <vt:lpstr>2-D Test</vt:lpstr>
      <vt:lpstr>Effective Diffusion</vt:lpstr>
      <vt:lpstr>Gravity and Bond Number</vt:lpstr>
      <vt:lpstr>PowerPoint Presentation</vt:lpstr>
      <vt:lpstr>LBM Constant Concentration</vt:lpstr>
      <vt:lpstr>Constant Concentration BC Code</vt:lpstr>
      <vt:lpstr>LBM Constant Flux Boundaries</vt:lpstr>
      <vt:lpstr>LBM Fixed/Zero Diffusive Flux</vt:lpstr>
      <vt:lpstr>Constant Diffusive Flux Code</vt:lpstr>
      <vt:lpstr>Macroscopic Governing Equations</vt:lpstr>
      <vt:lpstr>PowerPoint Presentation</vt:lpstr>
      <vt:lpstr>PowerPoint Presentation</vt:lpstr>
      <vt:lpstr>Breakthrough Curve</vt:lpstr>
      <vt:lpstr>Taylor Dispersion</vt:lpstr>
      <vt:lpstr>Taylor Dispersion</vt:lpstr>
      <vt:lpstr>Taylor/Aris Dispersion</vt:lpstr>
      <vt:lpstr>PowerPoint Presentation</vt:lpstr>
      <vt:lpstr>Continuous Source</vt:lpstr>
      <vt:lpstr>Pulse Source</vt:lpstr>
      <vt:lpstr>Solute Transport in Porous Media</vt:lpstr>
      <vt:lpstr>Analytical Solutions</vt:lpstr>
      <vt:lpstr>Analytical Solutions</vt:lpstr>
      <vt:lpstr>Convection-Diffusion (1D Open)</vt:lpstr>
      <vt:lpstr>Taylor-Aris Dispersion</vt:lpstr>
      <vt:lpstr>Taylor-Aris Dispersion</vt:lpstr>
      <vt:lpstr>Peclet Number Correlations</vt:lpstr>
      <vt:lpstr>Peclet Number Correlations</vt:lpstr>
      <vt:lpstr>High Reynolds Number</vt:lpstr>
      <vt:lpstr>High Reynolds Number</vt:lpstr>
      <vt:lpstr>Diffusion, Dead End Pores, and Tailing</vt:lpstr>
      <vt:lpstr>PowerPoint Presentation</vt:lpstr>
      <vt:lpstr>Buoyancy</vt:lpstr>
      <vt:lpstr>Buoyancy</vt:lpstr>
      <vt:lpstr>Porous Media Flow Modeling with Lattice Boltzmann Methods</vt:lpstr>
      <vt:lpstr>Outline</vt:lpstr>
      <vt:lpstr>Motivation</vt:lpstr>
      <vt:lpstr>LBM Basics</vt:lpstr>
      <vt:lpstr>Porous Media</vt:lpstr>
      <vt:lpstr>Porous Media</vt:lpstr>
      <vt:lpstr>Porous Media</vt:lpstr>
      <vt:lpstr>Anisotropic Dispersion</vt:lpstr>
      <vt:lpstr>Anisotropic Dispersion</vt:lpstr>
      <vt:lpstr>Anisotropic Dispersion</vt:lpstr>
      <vt:lpstr>Verification against analytical solution</vt:lpstr>
      <vt:lpstr>Random K Field</vt:lpstr>
      <vt:lpstr>Conduit with porous background</vt:lpstr>
      <vt:lpstr>Conduit with porous background</vt:lpstr>
      <vt:lpstr>Conduit with porous background</vt:lpstr>
    </vt:vector>
  </TitlesOfParts>
  <Company>FIU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Multi-Component Multiphase Lattice Boltzmann Models</dc:title>
  <dc:creator>Mike Sukop</dc:creator>
  <cp:lastModifiedBy>Michael Sukop</cp:lastModifiedBy>
  <cp:revision>70</cp:revision>
  <dcterms:created xsi:type="dcterms:W3CDTF">2004-03-02T17:27:25Z</dcterms:created>
  <dcterms:modified xsi:type="dcterms:W3CDTF">2017-12-04T17:51:13Z</dcterms:modified>
</cp:coreProperties>
</file>