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62"/>
  </p:notesMasterIdLst>
  <p:handoutMasterIdLst>
    <p:handoutMasterId r:id="rId63"/>
  </p:handoutMasterIdLst>
  <p:sldIdLst>
    <p:sldId id="338" r:id="rId3"/>
    <p:sldId id="340" r:id="rId4"/>
    <p:sldId id="341" r:id="rId5"/>
    <p:sldId id="342" r:id="rId6"/>
    <p:sldId id="343" r:id="rId7"/>
    <p:sldId id="345" r:id="rId8"/>
    <p:sldId id="387" r:id="rId9"/>
    <p:sldId id="388" r:id="rId10"/>
    <p:sldId id="389" r:id="rId11"/>
    <p:sldId id="346" r:id="rId12"/>
    <p:sldId id="347" r:id="rId13"/>
    <p:sldId id="348" r:id="rId14"/>
    <p:sldId id="390" r:id="rId15"/>
    <p:sldId id="391" r:id="rId16"/>
    <p:sldId id="392" r:id="rId17"/>
    <p:sldId id="393" r:id="rId18"/>
    <p:sldId id="394" r:id="rId19"/>
    <p:sldId id="395" r:id="rId20"/>
    <p:sldId id="396" r:id="rId21"/>
    <p:sldId id="397" r:id="rId22"/>
    <p:sldId id="398" r:id="rId23"/>
    <p:sldId id="349" r:id="rId24"/>
    <p:sldId id="399" r:id="rId25"/>
    <p:sldId id="350" r:id="rId26"/>
    <p:sldId id="400" r:id="rId27"/>
    <p:sldId id="351" r:id="rId28"/>
    <p:sldId id="352" r:id="rId29"/>
    <p:sldId id="401" r:id="rId30"/>
    <p:sldId id="353" r:id="rId31"/>
    <p:sldId id="402" r:id="rId32"/>
    <p:sldId id="403" r:id="rId33"/>
    <p:sldId id="404" r:id="rId34"/>
    <p:sldId id="405" r:id="rId35"/>
    <p:sldId id="406" r:id="rId36"/>
    <p:sldId id="354" r:id="rId37"/>
    <p:sldId id="407" r:id="rId38"/>
    <p:sldId id="408" r:id="rId39"/>
    <p:sldId id="409" r:id="rId40"/>
    <p:sldId id="410" r:id="rId41"/>
    <p:sldId id="411" r:id="rId42"/>
    <p:sldId id="412" r:id="rId43"/>
    <p:sldId id="413" r:id="rId44"/>
    <p:sldId id="414" r:id="rId45"/>
    <p:sldId id="415" r:id="rId46"/>
    <p:sldId id="355" r:id="rId47"/>
    <p:sldId id="356" r:id="rId48"/>
    <p:sldId id="357" r:id="rId49"/>
    <p:sldId id="416" r:id="rId50"/>
    <p:sldId id="358" r:id="rId51"/>
    <p:sldId id="359" r:id="rId52"/>
    <p:sldId id="360" r:id="rId53"/>
    <p:sldId id="417" r:id="rId54"/>
    <p:sldId id="361" r:id="rId55"/>
    <p:sldId id="422" r:id="rId56"/>
    <p:sldId id="419" r:id="rId57"/>
    <p:sldId id="423" r:id="rId58"/>
    <p:sldId id="424" r:id="rId59"/>
    <p:sldId id="425" r:id="rId60"/>
    <p:sldId id="298" r:id="rId61"/>
  </p:sldIdLst>
  <p:sldSz cx="9144000" cy="6858000" type="screen4x3"/>
  <p:notesSz cx="6858000" cy="9144000"/>
  <p:embeddedFontLst>
    <p:embeddedFont>
      <p:font typeface="Noto Sans Symbols" panose="020B0604020202020204" pitchFamily="34" charset="0"/>
      <p:regular r:id="rId64"/>
      <p:bold r:id="rId65"/>
      <p:italic r:id="rId66"/>
      <p:boldItalic r:id="rId67"/>
    </p:embeddedFont>
    <p:embeddedFont>
      <p:font typeface="Verdana" panose="020B060403050404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20"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822" userDrawn="1">
          <p15:clr>
            <a:srgbClr val="A4A3A4"/>
          </p15:clr>
        </p15:guide>
        <p15:guide id="6" orient="horz" pos="981" userDrawn="1">
          <p15:clr>
            <a:srgbClr val="A4A3A4"/>
          </p15:clr>
        </p15:guide>
        <p15:guide id="7" pos="6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2" autoAdjust="0"/>
    <p:restoredTop sz="81197" autoAdjust="0"/>
  </p:normalViewPr>
  <p:slideViewPr>
    <p:cSldViewPr snapToGrid="0" snapToObjects="1">
      <p:cViewPr varScale="1">
        <p:scale>
          <a:sx n="99" d="100"/>
          <a:sy n="99" d="100"/>
        </p:scale>
        <p:origin x="1776" y="176"/>
      </p:cViewPr>
      <p:guideLst>
        <p:guide orient="horz" pos="4020"/>
        <p:guide pos="295"/>
        <p:guide orient="horz" pos="4178"/>
        <p:guide orient="horz" pos="119"/>
        <p:guide orient="horz" pos="822"/>
        <p:guide orient="horz" pos="981"/>
        <p:guide pos="6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84" d="100"/>
          <a:sy n="84" d="100"/>
        </p:scale>
        <p:origin x="307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handoutMaster" Target="handoutMasters/handoutMaster1.xml"/><Relationship Id="rId68"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3.fntdata"/><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2.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image" Target="../media/image55.wmf"/><Relationship Id="rId3" Type="http://schemas.openxmlformats.org/officeDocument/2006/relationships/image" Target="../media/image45.wmf"/><Relationship Id="rId7" Type="http://schemas.openxmlformats.org/officeDocument/2006/relationships/image" Target="../media/image49.wmf"/><Relationship Id="rId12" Type="http://schemas.openxmlformats.org/officeDocument/2006/relationships/image" Target="../media/image54.wmf"/><Relationship Id="rId2" Type="http://schemas.openxmlformats.org/officeDocument/2006/relationships/image" Target="../media/image44.wmf"/><Relationship Id="rId16" Type="http://schemas.openxmlformats.org/officeDocument/2006/relationships/image" Target="../media/image58.wmf"/><Relationship Id="rId1" Type="http://schemas.openxmlformats.org/officeDocument/2006/relationships/image" Target="../media/image43.wmf"/><Relationship Id="rId6" Type="http://schemas.openxmlformats.org/officeDocument/2006/relationships/image" Target="../media/image48.wmf"/><Relationship Id="rId11" Type="http://schemas.openxmlformats.org/officeDocument/2006/relationships/image" Target="../media/image53.wmf"/><Relationship Id="rId5" Type="http://schemas.openxmlformats.org/officeDocument/2006/relationships/image" Target="../media/image47.wmf"/><Relationship Id="rId15" Type="http://schemas.openxmlformats.org/officeDocument/2006/relationships/image" Target="../media/image57.wmf"/><Relationship Id="rId10"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1.wmf"/><Relationship Id="rId14"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08624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vertical axis is labeled, Tickets, in millions and ranges from 10 to 60, in increments of 10. The horizontal axis is labeled, Jackpot, in million dollars and ranges from 100 to 350, in increments of 50. The data from the scatterplot is tabulated as follows. The table has 1 Rows and 10 columns. The columns have the following headings from left to right. Jackpot, 334, 127, 300, 227, 202, 180, 164, 145, 255. The Row entries are as follows. Row 1. Tickets, 54, 16, 41, 27, 23, 18, 18, 16, 26.</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2883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distance between negative 1 and r = negative 0.666 and the distance between 1 and r = 0.666 are labeled, correlation. The distance between r = negative 0.666 and r = 0.666 is labeled, no correlation.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10065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distance between negative 1 and r = negative 0.666 and the distance between 1 and r = 0.666 are labeled, correlation. The distance between r = negative 0.666 and r = 0.666 is labeled, no correlation.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34292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distance between negative 1 and r = negative 0.666 and the distance between 1 and r = 0.666 are labeled, correlation. The distance between r = negative 0.666 and r = 0.666 is labeled, no correlation.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97745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 = start fraction start expression r over the square root of start expression start fraction 1 minus r squared over n minus 2 end fraction end expression end expression end fraction = start fraction start expression 0.947 over the square root of start expression start fraction 1 minus 0.947 squared over 9 minus 2 end fraction end expression end expression end fraction = 7.800</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764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vertical axis ranges from 10 to 25, in increments of 5. The horizontal axis ranges from 0 to 10, in increments of 2. The points are scattered in a weak linear positive manner from (1, 2) to (10, 25). All values are estimated.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0042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vertical axis ranges from negative 50 to 10, in increments of 10. The horizontal axis ranges from 0 to 10, in increments of 2. The points are scattered in a strong linear negative manner from (1, 0) to (10, negative 48). All values are estimated.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7030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vertical axis ranges from 0 to 10, in increments of 2. The horizontal axis ranges from 0 to 10, in increments of 2. The points are scarcely scattered between (0, 1) and (1, 10) to (9, 1) and (9, 10). All values are estimated.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5626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vertical axis ranges from 10 to 100, in increments of 10. The horizontal axis ranges from 0 to 20, in increments of 5. The points are scattered in a downward opening parabolic manner from (19, 1) to its peak at (10, 98), and ends at (18, 38). All values are estimated.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9824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 tab window for a, positive correlation, r = 0.859, displays a scatterplot in the x y plane. The vertical axis ranges from 10 to 25, in increments of 5. The horizontal axis ranges from 0 to 10, in increments of 2. The points are scattered in a weak linear positive manner from (1, 2) to (10, 25). The mini tab window for b, negative correlation, r = negative 0. 971 displays a scatterplot in the x y plane. The vertical axis ranges from negative 50 to 10, in increments of 10. The horizontal axis ranges from 0 to 10, in increments of 2. The points are scattered in a strong linear negative manner from (1, 0) to (10, negative 48). The mini tab window for c, no correlation, r = 0.074, displays a scatterplot in the x y plane. The vertical axis ranges from 0 to 10, in increments of 2. The horizontal axis ranges from 0 to 10, in increments of 2. The points are scarcely scattered between (0, 1) and (1, 10) to (9, 1) and (9, 10). The mini tab window for d, non linear relationship, r = negative 0. 330 displays a scatterplot in the x y plane. The vertical axis ranges from 10 to 100, in increments of 10. The horizontal axis ranges from 0 to 20, in increments of 5. The points are scattered in a downward opening parabolic manner from (19, 1) to its peak at (10, 98), and ends at (18, 38). All values are estimated.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0799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 =start fraction n left parenthesis sum of x y right parenthesis minus left parenthesis sum of x right parenthesis left parenthesis sum of y right parenthesis over square root of start expression n left parenthesis sum of x squared right parenthesis minus left parenthesis sum of x right parenthesis squared end expression square root of start expression n left parenthesis sum of y squared right parenthesis minus left parenthesis sum of y right parenthesis squared end expression end fraction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2481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stat disk output titled, Correlation results lists three lines. The lines are as follows. Line 1. Correlation coefficient, r, 0.94735. Line 2. Critical, r, + or minus 0.66638. Line 3. P value, two tailed, 0.00010. The value, 0.94735, is highlighted. A mini tab output titled, Correlations lists the jackpot value 0.947 for the entry, ticket. The value, 0.947, is highlighted. A stat crunch output, lists four lines. The lines are as follows. Line 1. Sample size, 9. Line 2. R, Correlation coefficient = 0.94734912, which is highlighted. Line 3. R squared = 0.89747036. Line 4. Estimate of error standard deviation, 4.43722227. An X L Stat window depicts a table. The table is as follows. The table has 2 Rows and 3 columns. The columns have the following headings from left to right. Variables, Jackpot, Tickets. The Row entries are as follows. Row 1. Jackpot, 1, 0.947. Row 2. Tickets, 0.947, 1. The second row first entry, 0.947, is highlighted. A graphing calculator screen titled, Lin </a:t>
            </a:r>
            <a:r>
              <a:rPr lang="en-US" dirty="0" err="1"/>
              <a:t>Reg</a:t>
            </a:r>
            <a:r>
              <a:rPr lang="en-US" dirty="0"/>
              <a:t> T Test, displays 8 lines. The lines are as follows. Line 1. Y = a + b x. Line 2. Beta does not equal 0 and roe does not equal 0. Line 3. Up arrow d f = 7. Line 4. a = negative 10.87168641. Line 5. b = 0.1741702056. Line 6. s = 4.437222696. Line 7. r squared = 0.8974703628. Line 8. r = 0.947349124. Line 8 is highlighted. A J M P output displays a table titled, Summary Statistics. The table is as follows. A Table has 3 Rows and 5 columns. The columns have the following headings from left to right. Parameter, Value, Lower 95%, Upper 95%, Significant Probability. The Row entries are as follows. Row 1. Correlation, 0.947349, 0.763736, 0.989145, 0.0001 asterisk. Row 2. Covariance, 865.8194, blank, blank, blank. Row 3. Count, 9, blank, blank, blank. The value 0.947349 is highlighted.
The table is as follows. The table has 6 Rows and 3 columns. The columns have the following headings from left to right. Correlations, Jackpot, Tickets. The Row entries are as follows. Row 1. Jackpot, Pearson Correlation, 1, 0.947 double asterisk. Row 2. Jackpot, Significance, 2 tailed, Blank, 0. Row 3. Jackpot, N, 9, 9. Row 4. Tickets, Pearson Correlation, 0.947 double asterisk, 1. Row 5. Tickets, Significance, 2 tailed, 0, Blank. Row 6. Tickets, N, 9, 9. Double asterisk, correlation is significant at the 0.01 level, 2 tailed. The row 1 column 3 entry, 0.947 double asterisk is highlighted.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06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=start fraction n left parenthesis sum of x y right parenthesis minus left parenthesis sum of x right parenthesis left parenthesis sum of y right parenthesis over square root of start expression n left parenthesis sum of x squared right parenthesis minus left parenthesis sum of x right parenthesis squared end expression square root of start expression n left parenthesis sum of y squared right parenthesis minus left parenthesis sum of y right parenthesis squared end expression end fraction
= start fraction 9 left parenthesis 58,285 right parenthesis minus left parenthesis 1934 right parenthesis left parenthesis 239 right parenthesis over square root of start expression 9 left parenthesis 455,364 right parenthesis minus left parenthesis 1934 right parenthesis squared end expression square root of start expression 9 left parenthesis 7961 right parenthesis minus left parenthesis 239 right parenthesis squared end fraction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8468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14" name="TextBox 13"/>
          <p:cNvSpPr txBox="1"/>
          <p:nvPr userDrawn="1"/>
        </p:nvSpPr>
        <p:spPr>
          <a:xfrm>
            <a:off x="7848600" y="6428601"/>
            <a:ext cx="740520" cy="246221"/>
          </a:xfrm>
          <a:prstGeom prst="rect">
            <a:avLst/>
          </a:prstGeom>
          <a:noFill/>
        </p:spPr>
        <p:txBody>
          <a:bodyPr wrap="none" rtlCol="0">
            <a:spAutoFit/>
          </a:bodyPr>
          <a:lstStyle/>
          <a:p>
            <a:r>
              <a:rPr lang="en-US" sz="1000" dirty="0"/>
              <a:t>Slide - </a:t>
            </a:r>
            <a:fld id="{41D1A099-64B4-E24A-BD44-17411C0B0428}" type="slidenum">
              <a:rPr lang="en-US" sz="1000" smtClean="0"/>
              <a:t>‹#›</a:t>
            </a:fld>
            <a:endParaRPr lang="en-US" sz="1000"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66603" y="1552575"/>
            <a:ext cx="2595602"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3290555" y="1552575"/>
            <a:ext cx="2595603"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20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93309"/>
            <a:ext cx="8229600" cy="387941"/>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063853"/>
            <a:ext cx="8229600" cy="342864"/>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495832"/>
            <a:ext cx="8229600" cy="358833"/>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2946415"/>
            <a:ext cx="8229600" cy="394716"/>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3423855"/>
            <a:ext cx="8229600" cy="325285"/>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3857050"/>
            <a:ext cx="8229600" cy="425083"/>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4338157"/>
            <a:ext cx="8229600" cy="395774"/>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4837386"/>
            <a:ext cx="8229600" cy="238689"/>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57200" y="5211857"/>
            <a:ext cx="8229600" cy="283495"/>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57200" y="5606853"/>
            <a:ext cx="8229600" cy="269645"/>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57200" y="5983525"/>
            <a:ext cx="8229600" cy="268831"/>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57201" y="6331844"/>
            <a:ext cx="8229600" cy="244392"/>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57201" y="6654233"/>
            <a:ext cx="8046362" cy="263943"/>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57201" y="7063805"/>
            <a:ext cx="8046362" cy="290825"/>
          </a:xfrm>
        </p:spPr>
        <p:txBody>
          <a:bodyPr lIns="0" tIns="0" r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27"/>
          </p:nvPr>
        </p:nvSpPr>
        <p:spPr>
          <a:xfrm>
            <a:off x="457200" y="7483231"/>
            <a:ext cx="8012113" cy="219075"/>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8"/>
          </p:nvPr>
        </p:nvSpPr>
        <p:spPr>
          <a:xfrm>
            <a:off x="457200" y="7832725"/>
            <a:ext cx="8012113" cy="293688"/>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9"/>
          </p:nvPr>
        </p:nvSpPr>
        <p:spPr>
          <a:xfrm>
            <a:off x="457200" y="8258175"/>
            <a:ext cx="8047038" cy="327025"/>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0"/>
          </p:nvPr>
        </p:nvSpPr>
        <p:spPr>
          <a:xfrm>
            <a:off x="457200" y="8609013"/>
            <a:ext cx="8012113" cy="323850"/>
          </a:xfrm>
        </p:spPr>
        <p:txBody>
          <a:bodyPr lIns="0" tIns="0" rIns="0" bIns="0"/>
          <a:lstStyle>
            <a:lvl1pPr indent="-255600">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1"/>
          </p:nvPr>
        </p:nvSpPr>
        <p:spPr>
          <a:xfrm>
            <a:off x="457200" y="9036050"/>
            <a:ext cx="8047038" cy="239713"/>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57200" y="9466263"/>
            <a:ext cx="8047038" cy="150812"/>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Text Placeholder 28"/>
          <p:cNvSpPr>
            <a:spLocks noGrp="1"/>
          </p:cNvSpPr>
          <p:nvPr>
            <p:ph type="body" sz="quarter" idx="33"/>
          </p:nvPr>
        </p:nvSpPr>
        <p:spPr>
          <a:xfrm>
            <a:off x="457200" y="9807575"/>
            <a:ext cx="8047038" cy="263525"/>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2" name="Text Placeholder 31"/>
          <p:cNvSpPr>
            <a:spLocks noGrp="1"/>
          </p:cNvSpPr>
          <p:nvPr>
            <p:ph type="body" sz="quarter" idx="34"/>
          </p:nvPr>
        </p:nvSpPr>
        <p:spPr>
          <a:xfrm>
            <a:off x="457200" y="10174288"/>
            <a:ext cx="8012113" cy="322262"/>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4" name="Text Placeholder 33"/>
          <p:cNvSpPr>
            <a:spLocks noGrp="1"/>
          </p:cNvSpPr>
          <p:nvPr>
            <p:ph type="body" sz="quarter" idx="35"/>
          </p:nvPr>
        </p:nvSpPr>
        <p:spPr>
          <a:xfrm>
            <a:off x="457200" y="10663977"/>
            <a:ext cx="8047038" cy="257175"/>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8" name="Text Placeholder 37"/>
          <p:cNvSpPr>
            <a:spLocks noGrp="1"/>
          </p:cNvSpPr>
          <p:nvPr>
            <p:ph type="body" sz="quarter" idx="36"/>
          </p:nvPr>
        </p:nvSpPr>
        <p:spPr>
          <a:xfrm>
            <a:off x="457200" y="11063288"/>
            <a:ext cx="8047038" cy="295275"/>
          </a:xfrm>
        </p:spPr>
        <p:txBody>
          <a:bodyPr lIns="0" tIns="0" rIns="0" bIns="0"/>
          <a:lstStyle>
            <a:lvl1pPr indent="-255600">
              <a:defRPr>
                <a:latin typeface="+mn-lt"/>
              </a:defRPr>
            </a:lvl1pPr>
            <a:lvl2pPr indent="-284400">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484240011"/>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7848600" y="6428601"/>
            <a:ext cx="740520" cy="246221"/>
          </a:xfrm>
          <a:prstGeom prst="rect">
            <a:avLst/>
          </a:prstGeom>
          <a:noFill/>
        </p:spPr>
        <p:txBody>
          <a:bodyPr wrap="none" rtlCol="0">
            <a:spAutoFit/>
          </a:bodyPr>
          <a:lstStyle/>
          <a:p>
            <a:r>
              <a:rPr lang="en-US" sz="1000" dirty="0"/>
              <a:t>Slide - </a:t>
            </a:r>
            <a:fld id="{41D1A099-64B4-E24A-BD44-17411C0B0428}" type="slidenum">
              <a:rPr lang="en-US" sz="1000" smtClean="0"/>
              <a:t>‹#›</a:t>
            </a:fld>
            <a:endParaRPr lang="en-US" sz="1000" dirty="0"/>
          </a:p>
        </p:txBody>
      </p:sp>
      <p:sp>
        <p:nvSpPr>
          <p:cNvPr id="16" name="TextBox 15"/>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2023, 2019,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79607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49011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80610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541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58689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487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61030" y="1556326"/>
            <a:ext cx="3631545" cy="452062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1563574"/>
            <a:ext cx="4452258" cy="2105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243595" y="3977558"/>
            <a:ext cx="4443205" cy="211227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3" r:id="rId2"/>
    <p:sldLayoutId id="2147483684" r:id="rId3"/>
    <p:sldLayoutId id="2147483685" r:id="rId4"/>
    <p:sldLayoutId id="214748368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4963" y="6429344"/>
            <a:ext cx="6019799" cy="200054"/>
          </a:xfrm>
          <a:prstGeom prst="rect">
            <a:avLst/>
          </a:prstGeom>
          <a:noFill/>
          <a:ln>
            <a:noFill/>
          </a:ln>
        </p:spPr>
        <p:txBody>
          <a:bodyPr lIns="91425" tIns="45700" rIns="91425" bIns="45700" anchor="ctr" anchorCtr="0">
            <a:noAutofit/>
          </a:bodyPr>
          <a:lstStyle/>
          <a:p>
            <a:pPr marL="0" indent="0" algn="ct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solidFill>
                  <a:schemeClr val="tx1"/>
                </a:solidFill>
                <a:latin typeface="Verdana" panose="020B0604030504040204" pitchFamily="34" charset="0"/>
                <a:ea typeface="Verdana" panose="020B0604030504040204" pitchFamily="34" charset="0"/>
                <a:cs typeface="Times New Roman" panose="02020603050405020304" pitchFamily="18" charset="0"/>
              </a:rPr>
              <a:t>2023, 2019, 2015</a:t>
            </a:r>
            <a:r>
              <a:rPr lang="en-IN" sz="1200" dirty="0">
                <a:latin typeface="Verdana" panose="020B0604030504040204" pitchFamily="34" charset="0"/>
                <a:ea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6"/>
          <a:srcRect t="22152" b="22152"/>
          <a:stretch>
            <a:fillRect/>
          </a:stretch>
        </p:blipFill>
        <p:spPr>
          <a:xfrm>
            <a:off x="315677" y="6420639"/>
            <a:ext cx="1176574" cy="296443"/>
          </a:xfrm>
          <a:prstGeom prst="rect">
            <a:avLst/>
          </a:prstGeom>
        </p:spPr>
      </p:pic>
      <p:sp>
        <p:nvSpPr>
          <p:cNvPr id="9" name="TextBox 8"/>
          <p:cNvSpPr txBox="1"/>
          <p:nvPr userDrawn="1"/>
        </p:nvSpPr>
        <p:spPr>
          <a:xfrm>
            <a:off x="7848600" y="6428601"/>
            <a:ext cx="740520" cy="246221"/>
          </a:xfrm>
          <a:prstGeom prst="rect">
            <a:avLst/>
          </a:prstGeom>
          <a:noFill/>
        </p:spPr>
        <p:txBody>
          <a:bodyPr wrap="none" rtlCol="0">
            <a:spAutoFit/>
          </a:bodyPr>
          <a:lstStyle/>
          <a:p>
            <a:r>
              <a:rPr lang="en-US" sz="1000" dirty="0"/>
              <a:t>Slide - </a:t>
            </a:r>
            <a:fld id="{41D1A099-64B4-E24A-BD44-17411C0B0428}" type="slidenum">
              <a:rPr lang="en-US" sz="1000" smtClean="0"/>
              <a:t>‹#›</a:t>
            </a:fld>
            <a:endParaRPr lang="en-US" sz="1000" dirty="0"/>
          </a:p>
        </p:txBody>
      </p:sp>
    </p:spTree>
  </p:cSld>
  <p:clrMap bg1="lt1" tx1="dk1" bg2="dk2" tx2="lt2" accent1="accent1" accent2="accent2" accent3="accent3" accent4="accent4" accent5="accent5" accent6="accent6" hlink="hlink" folHlink="folHlink"/>
  <p:sldLayoutIdLst>
    <p:sldLayoutId id="2147483664" r:id="rId1"/>
    <p:sldLayoutId id="2147483682" r:id="rId2"/>
    <p:sldLayoutId id="2147483650" r:id="rId3"/>
    <p:sldLayoutId id="2147483676" r:id="rId4"/>
    <p:sldLayoutId id="2147483677" r:id="rId5"/>
    <p:sldLayoutId id="2147483678" r:id="rId6"/>
    <p:sldLayoutId id="2147483679" r:id="rId7"/>
    <p:sldLayoutId id="2147483680" r:id="rId8"/>
    <p:sldLayoutId id="2147483681" r:id="rId9"/>
    <p:sldLayoutId id="2147483671" r:id="rId10"/>
    <p:sldLayoutId id="2147483673" r:id="rId11"/>
    <p:sldLayoutId id="2147483670" r:id="rId12"/>
    <p:sldLayoutId id="2147483669" r:id="rId13"/>
    <p:sldLayoutId id="214748365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16.bin"/><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6.wmf"/><Relationship Id="rId5" Type="http://schemas.openxmlformats.org/officeDocument/2006/relationships/oleObject" Target="../embeddings/oleObject18.bin"/><Relationship Id="rId4" Type="http://schemas.openxmlformats.org/officeDocument/2006/relationships/image" Target="../media/image2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3.wmf"/><Relationship Id="rId2" Type="http://schemas.openxmlformats.org/officeDocument/2006/relationships/slideLayout" Target="../slideLayouts/slideLayout13.xml"/><Relationship Id="rId16" Type="http://schemas.openxmlformats.org/officeDocument/2006/relationships/image" Target="../media/image35.wmf"/><Relationship Id="rId1" Type="http://schemas.openxmlformats.org/officeDocument/2006/relationships/vmlDrawing" Target="../drawings/vmlDrawing8.vml"/><Relationship Id="rId6" Type="http://schemas.openxmlformats.org/officeDocument/2006/relationships/image" Target="../media/image30.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2.bin"/><Relationship Id="rId14" Type="http://schemas.openxmlformats.org/officeDocument/2006/relationships/image" Target="../media/image34.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9.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36.wmf"/><Relationship Id="rId4" Type="http://schemas.openxmlformats.org/officeDocument/2006/relationships/oleObject" Target="../embeddings/oleObject26.bin"/><Relationship Id="rId9" Type="http://schemas.openxmlformats.org/officeDocument/2006/relationships/image" Target="../media/image3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40.wmf"/><Relationship Id="rId5" Type="http://schemas.openxmlformats.org/officeDocument/2006/relationships/oleObject" Target="../embeddings/oleObject30.bin"/><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8.xml"/><Relationship Id="rId1" Type="http://schemas.openxmlformats.org/officeDocument/2006/relationships/vmlDrawing" Target="../drawings/vmlDrawing11.vml"/><Relationship Id="rId4" Type="http://schemas.openxmlformats.org/officeDocument/2006/relationships/image" Target="../media/image42.wmf"/></Relationships>
</file>

<file path=ppt/slides/_rels/slide33.xml.rels><?xml version="1.0" encoding="UTF-8" standalone="yes"?>
<Relationships xmlns="http://schemas.openxmlformats.org/package/2006/relationships"><Relationship Id="rId13" Type="http://schemas.openxmlformats.org/officeDocument/2006/relationships/oleObject" Target="../embeddings/oleObject38.bin"/><Relationship Id="rId18" Type="http://schemas.openxmlformats.org/officeDocument/2006/relationships/image" Target="../media/image50.wmf"/><Relationship Id="rId26" Type="http://schemas.openxmlformats.org/officeDocument/2006/relationships/image" Target="../media/image54.wmf"/><Relationship Id="rId3" Type="http://schemas.openxmlformats.org/officeDocument/2006/relationships/oleObject" Target="../embeddings/oleObject33.bin"/><Relationship Id="rId21" Type="http://schemas.openxmlformats.org/officeDocument/2006/relationships/oleObject" Target="../embeddings/oleObject42.bin"/><Relationship Id="rId34" Type="http://schemas.openxmlformats.org/officeDocument/2006/relationships/image" Target="../media/image58.wmf"/><Relationship Id="rId7" Type="http://schemas.openxmlformats.org/officeDocument/2006/relationships/oleObject" Target="../embeddings/oleObject35.bin"/><Relationship Id="rId12" Type="http://schemas.openxmlformats.org/officeDocument/2006/relationships/image" Target="../media/image47.wmf"/><Relationship Id="rId17" Type="http://schemas.openxmlformats.org/officeDocument/2006/relationships/oleObject" Target="../embeddings/oleObject40.bin"/><Relationship Id="rId25" Type="http://schemas.openxmlformats.org/officeDocument/2006/relationships/oleObject" Target="../embeddings/oleObject44.bin"/><Relationship Id="rId33" Type="http://schemas.openxmlformats.org/officeDocument/2006/relationships/oleObject" Target="../embeddings/oleObject48.bin"/><Relationship Id="rId2" Type="http://schemas.openxmlformats.org/officeDocument/2006/relationships/slideLayout" Target="../slideLayouts/slideLayout7.xml"/><Relationship Id="rId16" Type="http://schemas.openxmlformats.org/officeDocument/2006/relationships/image" Target="../media/image49.wmf"/><Relationship Id="rId20" Type="http://schemas.openxmlformats.org/officeDocument/2006/relationships/image" Target="../media/image51.wmf"/><Relationship Id="rId29" Type="http://schemas.openxmlformats.org/officeDocument/2006/relationships/oleObject" Target="../embeddings/oleObject46.bin"/><Relationship Id="rId1" Type="http://schemas.openxmlformats.org/officeDocument/2006/relationships/vmlDrawing" Target="../drawings/vmlDrawing12.vml"/><Relationship Id="rId6" Type="http://schemas.openxmlformats.org/officeDocument/2006/relationships/image" Target="../media/image44.wmf"/><Relationship Id="rId11" Type="http://schemas.openxmlformats.org/officeDocument/2006/relationships/oleObject" Target="../embeddings/oleObject37.bin"/><Relationship Id="rId24" Type="http://schemas.openxmlformats.org/officeDocument/2006/relationships/image" Target="../media/image53.wmf"/><Relationship Id="rId32" Type="http://schemas.openxmlformats.org/officeDocument/2006/relationships/image" Target="../media/image57.wmf"/><Relationship Id="rId5" Type="http://schemas.openxmlformats.org/officeDocument/2006/relationships/oleObject" Target="../embeddings/oleObject34.bin"/><Relationship Id="rId15" Type="http://schemas.openxmlformats.org/officeDocument/2006/relationships/oleObject" Target="../embeddings/oleObject39.bin"/><Relationship Id="rId23" Type="http://schemas.openxmlformats.org/officeDocument/2006/relationships/oleObject" Target="../embeddings/oleObject43.bin"/><Relationship Id="rId28" Type="http://schemas.openxmlformats.org/officeDocument/2006/relationships/image" Target="../media/image55.wmf"/><Relationship Id="rId10" Type="http://schemas.openxmlformats.org/officeDocument/2006/relationships/image" Target="../media/image46.wmf"/><Relationship Id="rId19" Type="http://schemas.openxmlformats.org/officeDocument/2006/relationships/oleObject" Target="../embeddings/oleObject41.bin"/><Relationship Id="rId31" Type="http://schemas.openxmlformats.org/officeDocument/2006/relationships/oleObject" Target="../embeddings/oleObject47.bin"/><Relationship Id="rId4" Type="http://schemas.openxmlformats.org/officeDocument/2006/relationships/image" Target="../media/image43.wmf"/><Relationship Id="rId9" Type="http://schemas.openxmlformats.org/officeDocument/2006/relationships/oleObject" Target="../embeddings/oleObject36.bin"/><Relationship Id="rId14" Type="http://schemas.openxmlformats.org/officeDocument/2006/relationships/image" Target="../media/image48.wmf"/><Relationship Id="rId22" Type="http://schemas.openxmlformats.org/officeDocument/2006/relationships/image" Target="../media/image52.wmf"/><Relationship Id="rId27" Type="http://schemas.openxmlformats.org/officeDocument/2006/relationships/oleObject" Target="../embeddings/oleObject45.bin"/><Relationship Id="rId30" Type="http://schemas.openxmlformats.org/officeDocument/2006/relationships/image" Target="../media/image56.wmf"/><Relationship Id="rId8" Type="http://schemas.openxmlformats.org/officeDocument/2006/relationships/image" Target="../media/image4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60.wmf"/><Relationship Id="rId5" Type="http://schemas.openxmlformats.org/officeDocument/2006/relationships/oleObject" Target="../embeddings/oleObject50.bin"/><Relationship Id="rId4" Type="http://schemas.openxmlformats.org/officeDocument/2006/relationships/image" Target="../media/image5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63.wmf"/><Relationship Id="rId5" Type="http://schemas.openxmlformats.org/officeDocument/2006/relationships/oleObject" Target="../embeddings/oleObject52.bin"/><Relationship Id="rId4" Type="http://schemas.openxmlformats.org/officeDocument/2006/relationships/image" Target="../media/image62.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6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66.png"/><Relationship Id="rId5" Type="http://schemas.openxmlformats.org/officeDocument/2006/relationships/image" Target="../media/image67.wmf"/><Relationship Id="rId4" Type="http://schemas.openxmlformats.org/officeDocument/2006/relationships/oleObject" Target="../embeddings/oleObject55.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image" Target="../media/image68.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image" Target="../media/image69.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71.wmf"/><Relationship Id="rId5" Type="http://schemas.openxmlformats.org/officeDocument/2006/relationships/oleObject" Target="../embeddings/oleObject59.bin"/><Relationship Id="rId4" Type="http://schemas.openxmlformats.org/officeDocument/2006/relationships/image" Target="../media/image70.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74.wmf"/><Relationship Id="rId5" Type="http://schemas.openxmlformats.org/officeDocument/2006/relationships/oleObject" Target="../embeddings/oleObject62.bin"/><Relationship Id="rId4" Type="http://schemas.openxmlformats.org/officeDocument/2006/relationships/image" Target="../media/image73.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71.wmf"/><Relationship Id="rId5" Type="http://schemas.openxmlformats.org/officeDocument/2006/relationships/oleObject" Target="../embeddings/oleObject64.bin"/><Relationship Id="rId4" Type="http://schemas.openxmlformats.org/officeDocument/2006/relationships/image" Target="../media/image70.w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75.wmf"/><Relationship Id="rId4" Type="http://schemas.openxmlformats.org/officeDocument/2006/relationships/oleObject" Target="../embeddings/oleObject66.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image" Target="../media/image77.wmf"/><Relationship Id="rId5" Type="http://schemas.openxmlformats.org/officeDocument/2006/relationships/oleObject" Target="../embeddings/oleObject68.bin"/><Relationship Id="rId4" Type="http://schemas.openxmlformats.org/officeDocument/2006/relationships/image" Target="../media/image76.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oleObject" Target="../embeddings/oleObject69.bin"/><Relationship Id="rId7" Type="http://schemas.openxmlformats.org/officeDocument/2006/relationships/image" Target="../media/image79.wmf"/><Relationship Id="rId2" Type="http://schemas.openxmlformats.org/officeDocument/2006/relationships/slideLayout" Target="../slideLayouts/slideLayout8.xml"/><Relationship Id="rId1" Type="http://schemas.openxmlformats.org/officeDocument/2006/relationships/vmlDrawing" Target="../drawings/vmlDrawing24.vml"/><Relationship Id="rId6" Type="http://schemas.openxmlformats.org/officeDocument/2006/relationships/oleObject" Target="../embeddings/oleObject71.bin"/><Relationship Id="rId5" Type="http://schemas.openxmlformats.org/officeDocument/2006/relationships/oleObject" Target="../embeddings/oleObject70.bin"/><Relationship Id="rId4" Type="http://schemas.openxmlformats.org/officeDocument/2006/relationships/image" Target="../media/image78.wmf"/></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81.sv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987333"/>
          </a:xfrm>
        </p:spPr>
        <p:txBody>
          <a:bodyPr anchor="ctr"/>
          <a:lstStyle/>
          <a:p>
            <a:r>
              <a:rPr lang="en-US" altLang="en-US" dirty="0"/>
              <a:t>Essentials of Statistics</a:t>
            </a:r>
            <a:endParaRPr lang="en-US" dirty="0"/>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200" y="1212419"/>
            <a:ext cx="8229600" cy="413524"/>
          </a:xfrm>
        </p:spPr>
        <p:txBody>
          <a:bodyPr anchor="ctr"/>
          <a:lstStyle/>
          <a:p>
            <a:r>
              <a:rPr lang="en-US" altLang="en-US" dirty="0">
                <a:solidFill>
                  <a:schemeClr val="tx2"/>
                </a:solidFill>
              </a:rPr>
              <a:t>Seventh</a:t>
            </a:r>
            <a:r>
              <a:rPr lang="en-US" dirty="0">
                <a:solidFill>
                  <a:schemeClr val="tx2"/>
                </a:solidFill>
              </a:rPr>
              <a:t> Edition</a:t>
            </a:r>
          </a:p>
        </p:txBody>
      </p:sp>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4645224" y="2023280"/>
            <a:ext cx="4061361" cy="1186345"/>
          </a:xfrm>
        </p:spPr>
        <p:txBody>
          <a:bodyPr/>
          <a:lstStyle/>
          <a:p>
            <a:pPr marL="0" algn="ctr"/>
            <a:r>
              <a:rPr lang="en-US" sz="4000" b="1">
                <a:solidFill>
                  <a:schemeClr val="tx1"/>
                </a:solidFill>
                <a:latin typeface="+mj-lt"/>
              </a:rPr>
              <a:t>Chapter 10</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4645224" y="3369966"/>
            <a:ext cx="4061361" cy="1600068"/>
          </a:xfrm>
        </p:spPr>
        <p:txBody>
          <a:bodyPr/>
          <a:lstStyle/>
          <a:p>
            <a:r>
              <a:rPr lang="en-US" altLang="en-US" sz="3600" dirty="0">
                <a:solidFill>
                  <a:schemeClr val="tx1"/>
                </a:solidFill>
              </a:rPr>
              <a:t>Correlation and Regression</a:t>
            </a:r>
          </a:p>
        </p:txBody>
      </p:sp>
      <p:pic>
        <p:nvPicPr>
          <p:cNvPr id="10" name="Picture 9">
            <a:extLst>
              <a:ext uri="{FF2B5EF4-FFF2-40B4-BE49-F238E27FC236}">
                <a16:creationId xmlns:a16="http://schemas.microsoft.com/office/drawing/2014/main" id="{D26500C5-EEC1-744D-85AF-7F6F92B6257B}"/>
              </a:ext>
            </a:extLst>
          </p:cNvPr>
          <p:cNvPicPr>
            <a:picLocks noChangeAspect="1"/>
          </p:cNvPicPr>
          <p:nvPr/>
        </p:nvPicPr>
        <p:blipFill>
          <a:blip r:embed="rId3"/>
          <a:srcRect/>
          <a:stretch/>
        </p:blipFill>
        <p:spPr>
          <a:xfrm>
            <a:off x="571150" y="1725574"/>
            <a:ext cx="3533623" cy="4526732"/>
          </a:xfrm>
          <a:prstGeom prst="rect">
            <a:avLst/>
          </a:prstGeom>
          <a:ln w="9525">
            <a:solidFill>
              <a:schemeClr val="tx1"/>
            </a:solidFill>
          </a:ln>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1"/>
              </a:ext>
            </a:extLst>
          </p:cNvPr>
          <p:cNvSpPr>
            <a:spLocks noGrp="1"/>
          </p:cNvSpPr>
          <p:nvPr>
            <p:ph sz="quarter" idx="17"/>
          </p:nvPr>
        </p:nvSpPr>
        <p:spPr>
          <a:xfrm>
            <a:off x="1573469" y="6415232"/>
            <a:ext cx="6087080" cy="228600"/>
          </a:xfrm>
        </p:spPr>
        <p:txBody>
          <a:bodyPr/>
          <a:lstStyle/>
          <a:p>
            <a:pPr marL="0" indent="0" algn="ctr"/>
            <a:r>
              <a:rPr lang="en-US" altLang="en-US" sz="1200" b="0" dirty="0">
                <a:latin typeface="Verdana"/>
                <a:ea typeface="Verdana" panose="020B0604030504040204" pitchFamily="34" charset="0"/>
                <a:cs typeface="Verdana" panose="020B0604030504040204" pitchFamily="34" charset="0"/>
              </a:rPr>
              <a:t>Copyright © </a:t>
            </a:r>
            <a:r>
              <a:rPr lang="en-US" altLang="en-US" dirty="0">
                <a:solidFill>
                  <a:schemeClr val="tx1"/>
                </a:solidFill>
                <a:cs typeface="Times New Roman" panose="02020603050405020304" pitchFamily="18" charset="0"/>
              </a:rPr>
              <a:t>2023, 2019, 2015</a:t>
            </a:r>
            <a:r>
              <a:rPr lang="en-US" dirty="0"/>
              <a:t>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pic>
        <p:nvPicPr>
          <p:cNvPr id="22" name="Picture Placeholder 21" descr="Pearson Logo">
            <a:extLst>
              <a:ext uri="{FF2B5EF4-FFF2-40B4-BE49-F238E27FC236}">
                <a16:creationId xmlns:a16="http://schemas.microsoft.com/office/drawing/2014/main"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Tree>
    <p:extLst>
      <p:ext uri="{BB962C8B-B14F-4D97-AF65-F5344CB8AC3E}">
        <p14:creationId xmlns:p14="http://schemas.microsoft.com/office/powerpoint/2010/main" val="93454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Measure the Strength of the Linear Correlation With </a:t>
            </a:r>
            <a:r>
              <a:rPr lang="en-US" sz="3400" i="1" dirty="0"/>
              <a:t>r</a:t>
            </a:r>
            <a:endParaRPr lang="en-US" sz="3400" dirty="0"/>
          </a:p>
        </p:txBody>
      </p:sp>
      <p:sp>
        <p:nvSpPr>
          <p:cNvPr id="4" name="Content Placeholder 3"/>
          <p:cNvSpPr>
            <a:spLocks noGrp="1"/>
          </p:cNvSpPr>
          <p:nvPr>
            <p:ph sz="quarter" idx="13"/>
          </p:nvPr>
        </p:nvSpPr>
        <p:spPr>
          <a:xfrm>
            <a:off x="457199" y="1556327"/>
            <a:ext cx="3057525" cy="2695039"/>
          </a:xfrm>
        </p:spPr>
        <p:txBody>
          <a:bodyPr/>
          <a:lstStyle/>
          <a:p>
            <a:pPr marL="0" indent="0">
              <a:buNone/>
            </a:pPr>
            <a:r>
              <a:rPr lang="en-US" dirty="0"/>
              <a:t>We use the linear correlation coefficient </a:t>
            </a:r>
            <a:r>
              <a:rPr lang="en-US" i="1" dirty="0"/>
              <a:t>r</a:t>
            </a:r>
            <a:r>
              <a:rPr lang="en-US" dirty="0"/>
              <a:t>, which is a number that measures the strength of the linear association between the two variables.</a:t>
            </a:r>
          </a:p>
        </p:txBody>
      </p:sp>
      <p:pic>
        <p:nvPicPr>
          <p:cNvPr id="6" name="Content Placeholder 5" descr="Four mini tab outputs measures the strength of the linear correlation with r. For long description in Notes pane, press F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740727" y="1557338"/>
            <a:ext cx="4978908" cy="3673328"/>
          </a:xfrm>
          <a:prstGeom prst="rect">
            <a:avLst/>
          </a:prstGeom>
        </p:spPr>
      </p:pic>
    </p:spTree>
    <p:extLst>
      <p:ext uri="{BB962C8B-B14F-4D97-AF65-F5344CB8AC3E}">
        <p14:creationId xmlns:p14="http://schemas.microsoft.com/office/powerpoint/2010/main" val="138248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 Correlation Coefficient </a:t>
            </a:r>
            <a:r>
              <a:rPr lang="en-US" i="1"/>
              <a:t>r</a:t>
            </a:r>
            <a:endParaRPr lang="en-US"/>
          </a:p>
        </p:txBody>
      </p:sp>
      <p:sp>
        <p:nvSpPr>
          <p:cNvPr id="3" name="Content Placeholder 2"/>
          <p:cNvSpPr>
            <a:spLocks noGrp="1"/>
          </p:cNvSpPr>
          <p:nvPr>
            <p:ph sz="quarter" idx="13"/>
          </p:nvPr>
        </p:nvSpPr>
        <p:spPr>
          <a:xfrm>
            <a:off x="457200" y="1556327"/>
            <a:ext cx="7867403" cy="4310084"/>
          </a:xfrm>
        </p:spPr>
        <p:txBody>
          <a:bodyPr/>
          <a:lstStyle/>
          <a:p>
            <a:pPr marL="9525" lvl="1" indent="0">
              <a:spcBef>
                <a:spcPts val="1200"/>
              </a:spcBef>
              <a:buNone/>
            </a:pPr>
            <a:r>
              <a:rPr lang="en-US" b="1" dirty="0">
                <a:solidFill>
                  <a:schemeClr val="tx1"/>
                </a:solidFill>
              </a:rPr>
              <a:t>Definition</a:t>
            </a:r>
          </a:p>
          <a:p>
            <a:pPr marL="9525" lvl="1" indent="0">
              <a:spcBef>
                <a:spcPts val="1200"/>
              </a:spcBef>
              <a:buNone/>
            </a:pPr>
            <a:r>
              <a:rPr lang="en-US" dirty="0"/>
              <a:t>The </a:t>
            </a:r>
            <a:r>
              <a:rPr lang="en-US" b="1" dirty="0"/>
              <a:t>linear correlation coefficient </a:t>
            </a:r>
            <a:r>
              <a:rPr lang="en-US" b="1" i="1" dirty="0"/>
              <a:t>r </a:t>
            </a:r>
            <a:r>
              <a:rPr lang="en-US" dirty="0"/>
              <a:t>measures the strength of the linear correlation between the paired quantitative </a:t>
            </a:r>
            <a:r>
              <a:rPr lang="en-US" i="1" dirty="0"/>
              <a:t>x </a:t>
            </a:r>
            <a:r>
              <a:rPr lang="en-US" dirty="0"/>
              <a:t>values and </a:t>
            </a:r>
            <a:r>
              <a:rPr lang="en-US" i="1" dirty="0"/>
              <a:t>y </a:t>
            </a:r>
            <a:r>
              <a:rPr lang="en-US" dirty="0"/>
              <a:t>values in a </a:t>
            </a:r>
            <a:r>
              <a:rPr lang="en-US" b="1" dirty="0"/>
              <a:t>sample</a:t>
            </a:r>
            <a:r>
              <a:rPr lang="en-US" dirty="0"/>
              <a:t>.</a:t>
            </a:r>
          </a:p>
          <a:p>
            <a:pPr marL="9525" lvl="1" indent="0">
              <a:spcBef>
                <a:spcPts val="1200"/>
              </a:spcBef>
              <a:buNone/>
            </a:pPr>
            <a:r>
              <a:rPr lang="en-US" dirty="0"/>
              <a:t>The linear correlation coefficient </a:t>
            </a:r>
            <a:r>
              <a:rPr lang="en-US" i="1" dirty="0"/>
              <a:t>r </a:t>
            </a:r>
            <a:r>
              <a:rPr lang="en-US" dirty="0"/>
              <a:t>is computed by using Formula 10-1 or Formula 10-2, included in the following Key Elements box. [The linear correlation coefficient is sometimes referred to as the </a:t>
            </a:r>
            <a:r>
              <a:rPr lang="en-US" b="1" dirty="0"/>
              <a:t>Pearson product moment correlation coefficient </a:t>
            </a:r>
            <a:r>
              <a:rPr lang="en-US" dirty="0"/>
              <a:t>in honor of Karl Pearson (1857–1936), who originally developed it.]</a:t>
            </a:r>
          </a:p>
        </p:txBody>
      </p:sp>
    </p:spTree>
    <p:extLst>
      <p:ext uri="{BB962C8B-B14F-4D97-AF65-F5344CB8AC3E}">
        <p14:creationId xmlns:p14="http://schemas.microsoft.com/office/powerpoint/2010/main" val="348857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Calculating and Interpreting the Linear Correlation Coefficient </a:t>
            </a:r>
            <a:r>
              <a:rPr lang="en-US" sz="3400" i="1"/>
              <a:t>r </a:t>
            </a:r>
            <a:r>
              <a:rPr lang="en-US" sz="2000" b="0"/>
              <a:t>(1 of 10)</a:t>
            </a:r>
          </a:p>
        </p:txBody>
      </p:sp>
      <p:sp>
        <p:nvSpPr>
          <p:cNvPr id="3" name="Content Placeholder 2"/>
          <p:cNvSpPr>
            <a:spLocks noGrp="1"/>
          </p:cNvSpPr>
          <p:nvPr>
            <p:ph sz="quarter" idx="13"/>
          </p:nvPr>
        </p:nvSpPr>
        <p:spPr>
          <a:xfrm>
            <a:off x="457200" y="1556328"/>
            <a:ext cx="7891153" cy="1555008"/>
          </a:xfrm>
        </p:spPr>
        <p:txBody>
          <a:bodyPr/>
          <a:lstStyle/>
          <a:p>
            <a:pPr marL="0" indent="0">
              <a:buNone/>
            </a:pPr>
            <a:r>
              <a:rPr lang="en-US" b="1"/>
              <a:t>Objective</a:t>
            </a:r>
          </a:p>
          <a:p>
            <a:pPr marL="0" indent="0">
              <a:buNone/>
            </a:pPr>
            <a:r>
              <a:rPr lang="en-US"/>
              <a:t>Determine whether there is a linear correlation between two variables.</a:t>
            </a:r>
          </a:p>
        </p:txBody>
      </p:sp>
    </p:spTree>
    <p:extLst>
      <p:ext uri="{BB962C8B-B14F-4D97-AF65-F5344CB8AC3E}">
        <p14:creationId xmlns:p14="http://schemas.microsoft.com/office/powerpoint/2010/main" val="32183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Calculating and Interpreting the Linear Correlation Coefficient </a:t>
            </a:r>
            <a:r>
              <a:rPr lang="en-US" sz="3400" i="1"/>
              <a:t>r </a:t>
            </a:r>
            <a:r>
              <a:rPr lang="en-US" sz="2000" b="0"/>
              <a:t>(2 of 10)</a:t>
            </a:r>
          </a:p>
        </p:txBody>
      </p:sp>
      <p:sp>
        <p:nvSpPr>
          <p:cNvPr id="4" name="Content Placeholder 3"/>
          <p:cNvSpPr>
            <a:spLocks noGrp="1"/>
          </p:cNvSpPr>
          <p:nvPr>
            <p:ph sz="quarter" idx="13"/>
          </p:nvPr>
        </p:nvSpPr>
        <p:spPr>
          <a:xfrm>
            <a:off x="457200" y="1552575"/>
            <a:ext cx="6489865" cy="941244"/>
          </a:xfrm>
        </p:spPr>
        <p:txBody>
          <a:bodyPr/>
          <a:lstStyle/>
          <a:p>
            <a:pPr marL="0" indent="0">
              <a:buNone/>
            </a:pPr>
            <a:r>
              <a:rPr lang="en-US" sz="2200" b="1"/>
              <a:t>Notation for the Linear Correlation Coefficient</a:t>
            </a:r>
            <a:endParaRPr lang="en-US" sz="2200" b="1" i="1"/>
          </a:p>
          <a:p>
            <a:pPr marL="0" indent="0">
              <a:buNone/>
            </a:pPr>
            <a:r>
              <a:rPr lang="en-US" sz="2200" i="1"/>
              <a:t>n </a:t>
            </a:r>
            <a:r>
              <a:rPr lang="en-US" sz="2200"/>
              <a:t>number of </a:t>
            </a:r>
            <a:r>
              <a:rPr lang="en-US" sz="2200" b="1"/>
              <a:t>pairs</a:t>
            </a:r>
            <a:r>
              <a:rPr lang="en-US" sz="2200" i="1"/>
              <a:t> </a:t>
            </a:r>
            <a:r>
              <a:rPr lang="en-US" sz="2200"/>
              <a:t>of sample data.</a:t>
            </a:r>
          </a:p>
        </p:txBody>
      </p:sp>
      <p:graphicFrame>
        <p:nvGraphicFramePr>
          <p:cNvPr id="18" name="Object 17" descr="sum"/>
          <p:cNvGraphicFramePr>
            <a:graphicFrameLocks noChangeAspect="1"/>
          </p:cNvGraphicFramePr>
          <p:nvPr>
            <p:extLst>
              <p:ext uri="{D42A27DB-BD31-4B8C-83A1-F6EECF244321}">
                <p14:modId xmlns:p14="http://schemas.microsoft.com/office/powerpoint/2010/main" val="1865009924"/>
              </p:ext>
            </p:extLst>
          </p:nvPr>
        </p:nvGraphicFramePr>
        <p:xfrm>
          <a:off x="471168" y="2552414"/>
          <a:ext cx="472314" cy="409339"/>
        </p:xfrm>
        <a:graphic>
          <a:graphicData uri="http://schemas.openxmlformats.org/presentationml/2006/ole">
            <mc:AlternateContent xmlns:mc="http://schemas.openxmlformats.org/markup-compatibility/2006">
              <mc:Choice xmlns:v="urn:schemas-microsoft-com:vml" Requires="v">
                <p:oleObj spid="_x0000_s1055" name="Equation" r:id="rId3" imgW="291960" imgH="253800" progId="Equation.DSMT4">
                  <p:embed/>
                </p:oleObj>
              </mc:Choice>
              <mc:Fallback>
                <p:oleObj name="Equation" r:id="rId3" imgW="291960" imgH="253800" progId="Equation.DSMT4">
                  <p:embed/>
                  <p:pic>
                    <p:nvPicPr>
                      <p:cNvPr id="18" name="Object 17"/>
                      <p:cNvPicPr/>
                      <p:nvPr/>
                    </p:nvPicPr>
                    <p:blipFill>
                      <a:blip r:embed="rId4"/>
                      <a:stretch>
                        <a:fillRect/>
                      </a:stretch>
                    </p:blipFill>
                    <p:spPr>
                      <a:xfrm>
                        <a:off x="471168" y="2552414"/>
                        <a:ext cx="472314" cy="409339"/>
                      </a:xfrm>
                      <a:prstGeom prst="rect">
                        <a:avLst/>
                      </a:prstGeom>
                    </p:spPr>
                  </p:pic>
                </p:oleObj>
              </mc:Fallback>
            </mc:AlternateContent>
          </a:graphicData>
        </a:graphic>
      </p:graphicFrame>
      <p:sp>
        <p:nvSpPr>
          <p:cNvPr id="5" name="Content Placeholder 4"/>
          <p:cNvSpPr>
            <a:spLocks noGrp="1"/>
          </p:cNvSpPr>
          <p:nvPr>
            <p:ph sz="quarter" idx="14"/>
          </p:nvPr>
        </p:nvSpPr>
        <p:spPr>
          <a:xfrm>
            <a:off x="1128157" y="2552414"/>
            <a:ext cx="5058888" cy="400336"/>
          </a:xfrm>
        </p:spPr>
        <p:txBody>
          <a:bodyPr/>
          <a:lstStyle/>
          <a:p>
            <a:pPr marL="0" indent="0">
              <a:buNone/>
            </a:pPr>
            <a:r>
              <a:rPr lang="en-US" sz="2200"/>
              <a:t>denotes addition of the items indicated.</a:t>
            </a:r>
          </a:p>
        </p:txBody>
      </p:sp>
      <p:graphicFrame>
        <p:nvGraphicFramePr>
          <p:cNvPr id="19" name="Object 18" descr="the sum of x"/>
          <p:cNvGraphicFramePr>
            <a:graphicFrameLocks noChangeAspect="1"/>
          </p:cNvGraphicFramePr>
          <p:nvPr>
            <p:extLst>
              <p:ext uri="{D42A27DB-BD31-4B8C-83A1-F6EECF244321}">
                <p14:modId xmlns:p14="http://schemas.microsoft.com/office/powerpoint/2010/main" val="3494529937"/>
              </p:ext>
            </p:extLst>
          </p:nvPr>
        </p:nvGraphicFramePr>
        <p:xfrm>
          <a:off x="471168" y="3135313"/>
          <a:ext cx="492125" cy="409575"/>
        </p:xfrm>
        <a:graphic>
          <a:graphicData uri="http://schemas.openxmlformats.org/presentationml/2006/ole">
            <mc:AlternateContent xmlns:mc="http://schemas.openxmlformats.org/markup-compatibility/2006">
              <mc:Choice xmlns:v="urn:schemas-microsoft-com:vml" Requires="v">
                <p:oleObj spid="_x0000_s1056" name="Equation" r:id="rId5" imgW="304560" imgH="253800" progId="Equation.DSMT4">
                  <p:embed/>
                </p:oleObj>
              </mc:Choice>
              <mc:Fallback>
                <p:oleObj name="Equation" r:id="rId5" imgW="304560" imgH="253800" progId="Equation.DSMT4">
                  <p:embed/>
                  <p:pic>
                    <p:nvPicPr>
                      <p:cNvPr id="18" name="Object 17"/>
                      <p:cNvPicPr/>
                      <p:nvPr/>
                    </p:nvPicPr>
                    <p:blipFill>
                      <a:blip r:embed="rId6"/>
                      <a:stretch>
                        <a:fillRect/>
                      </a:stretch>
                    </p:blipFill>
                    <p:spPr>
                      <a:xfrm>
                        <a:off x="471168" y="3135313"/>
                        <a:ext cx="492125" cy="409575"/>
                      </a:xfrm>
                      <a:prstGeom prst="rect">
                        <a:avLst/>
                      </a:prstGeom>
                    </p:spPr>
                  </p:pic>
                </p:oleObj>
              </mc:Fallback>
            </mc:AlternateContent>
          </a:graphicData>
        </a:graphic>
      </p:graphicFrame>
      <p:sp>
        <p:nvSpPr>
          <p:cNvPr id="6" name="Content Placeholder 5"/>
          <p:cNvSpPr>
            <a:spLocks noGrp="1"/>
          </p:cNvSpPr>
          <p:nvPr>
            <p:ph sz="quarter" idx="15"/>
          </p:nvPr>
        </p:nvSpPr>
        <p:spPr>
          <a:xfrm>
            <a:off x="1128157" y="3135313"/>
            <a:ext cx="2529444" cy="379783"/>
          </a:xfrm>
        </p:spPr>
        <p:txBody>
          <a:bodyPr/>
          <a:lstStyle/>
          <a:p>
            <a:pPr marL="0" indent="0">
              <a:buNone/>
            </a:pPr>
            <a:r>
              <a:rPr lang="en-US" sz="2200"/>
              <a:t>sum of all </a:t>
            </a:r>
            <a:r>
              <a:rPr lang="en-US" sz="2200" i="1"/>
              <a:t>x </a:t>
            </a:r>
            <a:r>
              <a:rPr lang="en-US" sz="2200"/>
              <a:t>values.</a:t>
            </a:r>
          </a:p>
        </p:txBody>
      </p:sp>
      <p:graphicFrame>
        <p:nvGraphicFramePr>
          <p:cNvPr id="20" name="Object 19" descr="the sum of x squared"/>
          <p:cNvGraphicFramePr>
            <a:graphicFrameLocks noChangeAspect="1"/>
          </p:cNvGraphicFramePr>
          <p:nvPr>
            <p:extLst>
              <p:ext uri="{D42A27DB-BD31-4B8C-83A1-F6EECF244321}">
                <p14:modId xmlns:p14="http://schemas.microsoft.com/office/powerpoint/2010/main" val="3482320707"/>
              </p:ext>
            </p:extLst>
          </p:nvPr>
        </p:nvGraphicFramePr>
        <p:xfrm>
          <a:off x="462531" y="3653464"/>
          <a:ext cx="574675" cy="450850"/>
        </p:xfrm>
        <a:graphic>
          <a:graphicData uri="http://schemas.openxmlformats.org/presentationml/2006/ole">
            <mc:AlternateContent xmlns:mc="http://schemas.openxmlformats.org/markup-compatibility/2006">
              <mc:Choice xmlns:v="urn:schemas-microsoft-com:vml" Requires="v">
                <p:oleObj spid="_x0000_s1057" name="Equation" r:id="rId7" imgW="355320" imgH="279360" progId="Equation.DSMT4">
                  <p:embed/>
                </p:oleObj>
              </mc:Choice>
              <mc:Fallback>
                <p:oleObj name="Equation" r:id="rId7" imgW="355320" imgH="279360" progId="Equation.DSMT4">
                  <p:embed/>
                  <p:pic>
                    <p:nvPicPr>
                      <p:cNvPr id="19" name="Object 18"/>
                      <p:cNvPicPr/>
                      <p:nvPr/>
                    </p:nvPicPr>
                    <p:blipFill>
                      <a:blip r:embed="rId8"/>
                      <a:stretch>
                        <a:fillRect/>
                      </a:stretch>
                    </p:blipFill>
                    <p:spPr>
                      <a:xfrm>
                        <a:off x="462531" y="3653464"/>
                        <a:ext cx="574675" cy="450850"/>
                      </a:xfrm>
                      <a:prstGeom prst="rect">
                        <a:avLst/>
                      </a:prstGeom>
                    </p:spPr>
                  </p:pic>
                </p:oleObj>
              </mc:Fallback>
            </mc:AlternateContent>
          </a:graphicData>
        </a:graphic>
      </p:graphicFrame>
      <p:sp>
        <p:nvSpPr>
          <p:cNvPr id="7" name="Content Placeholder 6"/>
          <p:cNvSpPr>
            <a:spLocks noGrp="1"/>
          </p:cNvSpPr>
          <p:nvPr>
            <p:ph sz="quarter" idx="16"/>
          </p:nvPr>
        </p:nvSpPr>
        <p:spPr>
          <a:xfrm>
            <a:off x="1128157" y="3733284"/>
            <a:ext cx="7006440" cy="399328"/>
          </a:xfrm>
        </p:spPr>
        <p:txBody>
          <a:bodyPr/>
          <a:lstStyle/>
          <a:p>
            <a:pPr marL="432" indent="0">
              <a:buNone/>
            </a:pPr>
            <a:r>
              <a:rPr lang="en-US" sz="2200"/>
              <a:t>indicates that each </a:t>
            </a:r>
            <a:r>
              <a:rPr lang="en-US" sz="2200" i="1"/>
              <a:t>x </a:t>
            </a:r>
            <a:r>
              <a:rPr lang="en-US" sz="2200"/>
              <a:t>value should be squared and then</a:t>
            </a:r>
          </a:p>
        </p:txBody>
      </p:sp>
      <p:sp>
        <p:nvSpPr>
          <p:cNvPr id="8" name="Content Placeholder 7"/>
          <p:cNvSpPr>
            <a:spLocks noGrp="1"/>
          </p:cNvSpPr>
          <p:nvPr>
            <p:ph sz="quarter" idx="17"/>
          </p:nvPr>
        </p:nvSpPr>
        <p:spPr>
          <a:xfrm>
            <a:off x="457200" y="4200974"/>
            <a:ext cx="2974769" cy="406653"/>
          </a:xfrm>
        </p:spPr>
        <p:txBody>
          <a:bodyPr/>
          <a:lstStyle/>
          <a:p>
            <a:pPr marL="432" indent="0">
              <a:buNone/>
            </a:pPr>
            <a:r>
              <a:rPr lang="en-US" sz="2200"/>
              <a:t>those squares added.</a:t>
            </a:r>
          </a:p>
        </p:txBody>
      </p:sp>
      <p:graphicFrame>
        <p:nvGraphicFramePr>
          <p:cNvPr id="21" name="Object 20" descr="left parenthesis the sum of x right parenthesis squared"/>
          <p:cNvGraphicFramePr>
            <a:graphicFrameLocks noChangeAspect="1"/>
          </p:cNvGraphicFramePr>
          <p:nvPr>
            <p:extLst>
              <p:ext uri="{D42A27DB-BD31-4B8C-83A1-F6EECF244321}">
                <p14:modId xmlns:p14="http://schemas.microsoft.com/office/powerpoint/2010/main" val="2022753692"/>
              </p:ext>
            </p:extLst>
          </p:nvPr>
        </p:nvGraphicFramePr>
        <p:xfrm>
          <a:off x="471168" y="4704287"/>
          <a:ext cx="758825" cy="492125"/>
        </p:xfrm>
        <a:graphic>
          <a:graphicData uri="http://schemas.openxmlformats.org/presentationml/2006/ole">
            <mc:AlternateContent xmlns:mc="http://schemas.openxmlformats.org/markup-compatibility/2006">
              <mc:Choice xmlns:v="urn:schemas-microsoft-com:vml" Requires="v">
                <p:oleObj spid="_x0000_s1058" name="Equation" r:id="rId9" imgW="469800" imgH="304560" progId="Equation.DSMT4">
                  <p:embed/>
                </p:oleObj>
              </mc:Choice>
              <mc:Fallback>
                <p:oleObj name="Equation" r:id="rId9" imgW="469800" imgH="304560" progId="Equation.DSMT4">
                  <p:embed/>
                  <p:pic>
                    <p:nvPicPr>
                      <p:cNvPr id="20" name="Object 19"/>
                      <p:cNvPicPr/>
                      <p:nvPr/>
                    </p:nvPicPr>
                    <p:blipFill>
                      <a:blip r:embed="rId10"/>
                      <a:stretch>
                        <a:fillRect/>
                      </a:stretch>
                    </p:blipFill>
                    <p:spPr>
                      <a:xfrm>
                        <a:off x="471168" y="4704287"/>
                        <a:ext cx="758825" cy="492125"/>
                      </a:xfrm>
                      <a:prstGeom prst="rect">
                        <a:avLst/>
                      </a:prstGeom>
                    </p:spPr>
                  </p:pic>
                </p:oleObj>
              </mc:Fallback>
            </mc:AlternateContent>
          </a:graphicData>
        </a:graphic>
      </p:graphicFrame>
      <p:sp>
        <p:nvSpPr>
          <p:cNvPr id="9" name="Content Placeholder 8"/>
          <p:cNvSpPr>
            <a:spLocks noGrp="1"/>
          </p:cNvSpPr>
          <p:nvPr>
            <p:ph sz="quarter" idx="18"/>
          </p:nvPr>
        </p:nvSpPr>
        <p:spPr>
          <a:xfrm>
            <a:off x="1341913" y="4802061"/>
            <a:ext cx="7196447" cy="375579"/>
          </a:xfrm>
        </p:spPr>
        <p:txBody>
          <a:bodyPr/>
          <a:lstStyle/>
          <a:p>
            <a:pPr marL="432" indent="0">
              <a:buNone/>
            </a:pPr>
            <a:r>
              <a:rPr lang="en-US" sz="2200"/>
              <a:t>indicates that the </a:t>
            </a:r>
            <a:r>
              <a:rPr lang="en-US" sz="2200" i="1"/>
              <a:t>x </a:t>
            </a:r>
            <a:r>
              <a:rPr lang="en-US" sz="2200"/>
              <a:t>values should be added and the total</a:t>
            </a:r>
          </a:p>
        </p:txBody>
      </p:sp>
      <p:sp>
        <p:nvSpPr>
          <p:cNvPr id="10" name="Content Placeholder 9"/>
          <p:cNvSpPr>
            <a:spLocks noGrp="1"/>
          </p:cNvSpPr>
          <p:nvPr>
            <p:ph sz="quarter" idx="19"/>
          </p:nvPr>
        </p:nvSpPr>
        <p:spPr>
          <a:xfrm>
            <a:off x="457201" y="5300522"/>
            <a:ext cx="3901044" cy="399329"/>
          </a:xfrm>
        </p:spPr>
        <p:txBody>
          <a:bodyPr/>
          <a:lstStyle/>
          <a:p>
            <a:pPr marL="432" indent="0">
              <a:buNone/>
            </a:pPr>
            <a:r>
              <a:rPr lang="en-US" sz="2200"/>
              <a:t>then squared. Avoid confusing</a:t>
            </a:r>
          </a:p>
        </p:txBody>
      </p:sp>
      <p:graphicFrame>
        <p:nvGraphicFramePr>
          <p:cNvPr id="22" name="Object 21" descr="the sum of x squared and left parenthesis the sum of x right parenthesis squared."/>
          <p:cNvGraphicFramePr>
            <a:graphicFrameLocks noChangeAspect="1"/>
          </p:cNvGraphicFramePr>
          <p:nvPr>
            <p:extLst>
              <p:ext uri="{D42A27DB-BD31-4B8C-83A1-F6EECF244321}">
                <p14:modId xmlns:p14="http://schemas.microsoft.com/office/powerpoint/2010/main" val="2853178764"/>
              </p:ext>
            </p:extLst>
          </p:nvPr>
        </p:nvGraphicFramePr>
        <p:xfrm>
          <a:off x="4442506" y="5231780"/>
          <a:ext cx="1925637" cy="492125"/>
        </p:xfrm>
        <a:graphic>
          <a:graphicData uri="http://schemas.openxmlformats.org/presentationml/2006/ole">
            <mc:AlternateContent xmlns:mc="http://schemas.openxmlformats.org/markup-compatibility/2006">
              <mc:Choice xmlns:v="urn:schemas-microsoft-com:vml" Requires="v">
                <p:oleObj spid="_x0000_s1059" name="Equation" r:id="rId11" imgW="1193760" imgH="304560" progId="Equation.DSMT4">
                  <p:embed/>
                </p:oleObj>
              </mc:Choice>
              <mc:Fallback>
                <p:oleObj name="Equation" r:id="rId11" imgW="1193760" imgH="304560" progId="Equation.DSMT4">
                  <p:embed/>
                  <p:pic>
                    <p:nvPicPr>
                      <p:cNvPr id="21" name="Object 20"/>
                      <p:cNvPicPr/>
                      <p:nvPr/>
                    </p:nvPicPr>
                    <p:blipFill>
                      <a:blip r:embed="rId12"/>
                      <a:stretch>
                        <a:fillRect/>
                      </a:stretch>
                    </p:blipFill>
                    <p:spPr>
                      <a:xfrm>
                        <a:off x="4442506" y="5231780"/>
                        <a:ext cx="1925637" cy="492125"/>
                      </a:xfrm>
                      <a:prstGeom prst="rect">
                        <a:avLst/>
                      </a:prstGeom>
                    </p:spPr>
                  </p:pic>
                </p:oleObj>
              </mc:Fallback>
            </mc:AlternateContent>
          </a:graphicData>
        </a:graphic>
      </p:graphicFrame>
    </p:spTree>
    <p:extLst>
      <p:ext uri="{BB962C8B-B14F-4D97-AF65-F5344CB8AC3E}">
        <p14:creationId xmlns:p14="http://schemas.microsoft.com/office/powerpoint/2010/main" val="2989933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Calculating and Interpreting the Linear Correlation Coefficient </a:t>
            </a:r>
            <a:r>
              <a:rPr lang="en-US" sz="3400" i="1"/>
              <a:t>r </a:t>
            </a:r>
            <a:r>
              <a:rPr lang="en-US" sz="2000" b="0"/>
              <a:t>(3 of 10)</a:t>
            </a:r>
          </a:p>
        </p:txBody>
      </p:sp>
      <p:sp>
        <p:nvSpPr>
          <p:cNvPr id="4" name="Content Placeholder 3"/>
          <p:cNvSpPr>
            <a:spLocks noGrp="1"/>
          </p:cNvSpPr>
          <p:nvPr>
            <p:ph sz="quarter" idx="13"/>
          </p:nvPr>
        </p:nvSpPr>
        <p:spPr>
          <a:xfrm>
            <a:off x="457200" y="1593309"/>
            <a:ext cx="6929252" cy="413621"/>
          </a:xfrm>
        </p:spPr>
        <p:txBody>
          <a:bodyPr/>
          <a:lstStyle/>
          <a:p>
            <a:pPr marL="0" indent="0">
              <a:buNone/>
            </a:pPr>
            <a:r>
              <a:rPr lang="en-US" sz="2400" b="1"/>
              <a:t>Notation for the Linear Correlation Coefficient</a:t>
            </a:r>
            <a:endParaRPr lang="en-US" sz="2400"/>
          </a:p>
        </p:txBody>
      </p:sp>
      <p:graphicFrame>
        <p:nvGraphicFramePr>
          <p:cNvPr id="18" name="Object 17" descr="the sum of x y"/>
          <p:cNvGraphicFramePr>
            <a:graphicFrameLocks noChangeAspect="1"/>
          </p:cNvGraphicFramePr>
          <p:nvPr>
            <p:extLst>
              <p:ext uri="{D42A27DB-BD31-4B8C-83A1-F6EECF244321}">
                <p14:modId xmlns:p14="http://schemas.microsoft.com/office/powerpoint/2010/main" val="126895755"/>
              </p:ext>
            </p:extLst>
          </p:nvPr>
        </p:nvGraphicFramePr>
        <p:xfrm>
          <a:off x="462107" y="2084141"/>
          <a:ext cx="675798" cy="450533"/>
        </p:xfrm>
        <a:graphic>
          <a:graphicData uri="http://schemas.openxmlformats.org/presentationml/2006/ole">
            <mc:AlternateContent xmlns:mc="http://schemas.openxmlformats.org/markup-compatibility/2006">
              <mc:Choice xmlns:v="urn:schemas-microsoft-com:vml" Requires="v">
                <p:oleObj spid="_x0000_s2061" name="Equation" r:id="rId3" imgW="380880" imgH="253800" progId="Equation.DSMT4">
                  <p:embed/>
                </p:oleObj>
              </mc:Choice>
              <mc:Fallback>
                <p:oleObj name="Equation" r:id="rId3" imgW="380880" imgH="253800" progId="Equation.DSMT4">
                  <p:embed/>
                  <p:pic>
                    <p:nvPicPr>
                      <p:cNvPr id="22" name="Object 21"/>
                      <p:cNvPicPr/>
                      <p:nvPr/>
                    </p:nvPicPr>
                    <p:blipFill>
                      <a:blip r:embed="rId4"/>
                      <a:stretch>
                        <a:fillRect/>
                      </a:stretch>
                    </p:blipFill>
                    <p:spPr>
                      <a:xfrm>
                        <a:off x="462107" y="2084141"/>
                        <a:ext cx="675798" cy="450533"/>
                      </a:xfrm>
                      <a:prstGeom prst="rect">
                        <a:avLst/>
                      </a:prstGeom>
                    </p:spPr>
                  </p:pic>
                </p:oleObj>
              </mc:Fallback>
            </mc:AlternateContent>
          </a:graphicData>
        </a:graphic>
      </p:graphicFrame>
      <p:sp>
        <p:nvSpPr>
          <p:cNvPr id="5" name="Content Placeholder 4"/>
          <p:cNvSpPr>
            <a:spLocks noGrp="1"/>
          </p:cNvSpPr>
          <p:nvPr>
            <p:ph sz="quarter" idx="14"/>
          </p:nvPr>
        </p:nvSpPr>
        <p:spPr>
          <a:xfrm>
            <a:off x="1197033" y="2084141"/>
            <a:ext cx="7258996" cy="445303"/>
          </a:xfrm>
        </p:spPr>
        <p:txBody>
          <a:bodyPr/>
          <a:lstStyle/>
          <a:p>
            <a:pPr marL="432" indent="0">
              <a:buNone/>
            </a:pPr>
            <a:r>
              <a:rPr lang="en-US" sz="2400" dirty="0"/>
              <a:t>indicates that each </a:t>
            </a:r>
            <a:r>
              <a:rPr lang="en-US" sz="2400" i="1" dirty="0"/>
              <a:t>x </a:t>
            </a:r>
            <a:r>
              <a:rPr lang="en-US" sz="2400" dirty="0"/>
              <a:t>value should first be multiplied</a:t>
            </a:r>
          </a:p>
        </p:txBody>
      </p:sp>
      <p:sp>
        <p:nvSpPr>
          <p:cNvPr id="6" name="Content Placeholder 5"/>
          <p:cNvSpPr>
            <a:spLocks noGrp="1"/>
          </p:cNvSpPr>
          <p:nvPr>
            <p:ph sz="quarter" idx="15"/>
          </p:nvPr>
        </p:nvSpPr>
        <p:spPr>
          <a:xfrm>
            <a:off x="457200" y="2595588"/>
            <a:ext cx="8229600" cy="783252"/>
          </a:xfrm>
        </p:spPr>
        <p:txBody>
          <a:bodyPr/>
          <a:lstStyle/>
          <a:p>
            <a:pPr marL="0" indent="0">
              <a:buNone/>
            </a:pPr>
            <a:r>
              <a:rPr lang="en-US" sz="2400"/>
              <a:t>by its corresponding </a:t>
            </a:r>
            <a:r>
              <a:rPr lang="en-US" sz="2400" i="1"/>
              <a:t>y</a:t>
            </a:r>
            <a:r>
              <a:rPr lang="en-US" sz="2400"/>
              <a:t> value. After obtaining all such products, find their sum.</a:t>
            </a:r>
          </a:p>
        </p:txBody>
      </p:sp>
      <p:sp>
        <p:nvSpPr>
          <p:cNvPr id="7" name="Content Placeholder 6"/>
          <p:cNvSpPr>
            <a:spLocks noGrp="1"/>
          </p:cNvSpPr>
          <p:nvPr>
            <p:ph sz="quarter" idx="16"/>
          </p:nvPr>
        </p:nvSpPr>
        <p:spPr>
          <a:xfrm>
            <a:off x="457200" y="3486750"/>
            <a:ext cx="6537366" cy="394716"/>
          </a:xfrm>
        </p:spPr>
        <p:txBody>
          <a:bodyPr/>
          <a:lstStyle/>
          <a:p>
            <a:pPr marL="0" indent="0">
              <a:buNone/>
            </a:pPr>
            <a:r>
              <a:rPr lang="en-US" sz="2400" i="1"/>
              <a:t>r</a:t>
            </a:r>
            <a:r>
              <a:rPr lang="en-US" sz="2400"/>
              <a:t> linear correlation coefficient for </a:t>
            </a:r>
            <a:r>
              <a:rPr lang="en-US" sz="2400" b="1"/>
              <a:t>sample</a:t>
            </a:r>
            <a:r>
              <a:rPr lang="en-US" sz="2400"/>
              <a:t> data</a:t>
            </a:r>
          </a:p>
        </p:txBody>
      </p:sp>
      <p:graphicFrame>
        <p:nvGraphicFramePr>
          <p:cNvPr id="28" name="Object 27" descr="rho"/>
          <p:cNvGraphicFramePr>
            <a:graphicFrameLocks noChangeAspect="1"/>
          </p:cNvGraphicFramePr>
          <p:nvPr>
            <p:extLst>
              <p:ext uri="{D42A27DB-BD31-4B8C-83A1-F6EECF244321}">
                <p14:modId xmlns:p14="http://schemas.microsoft.com/office/powerpoint/2010/main" val="2234450605"/>
              </p:ext>
            </p:extLst>
          </p:nvPr>
        </p:nvGraphicFramePr>
        <p:xfrm>
          <a:off x="457200" y="3986193"/>
          <a:ext cx="298608" cy="321310"/>
        </p:xfrm>
        <a:graphic>
          <a:graphicData uri="http://schemas.openxmlformats.org/presentationml/2006/ole">
            <mc:AlternateContent xmlns:mc="http://schemas.openxmlformats.org/markup-compatibility/2006">
              <mc:Choice xmlns:v="urn:schemas-microsoft-com:vml" Requires="v">
                <p:oleObj spid="_x0000_s2062" name="Equation" r:id="rId5" imgW="152280" imgH="164880" progId="Equation.DSMT4">
                  <p:embed/>
                </p:oleObj>
              </mc:Choice>
              <mc:Fallback>
                <p:oleObj name="Equation" r:id="rId5" imgW="152280" imgH="164880" progId="Equation.DSMT4">
                  <p:embed/>
                  <p:pic>
                    <p:nvPicPr>
                      <p:cNvPr id="18" name="Object 17"/>
                      <p:cNvPicPr/>
                      <p:nvPr/>
                    </p:nvPicPr>
                    <p:blipFill>
                      <a:blip r:embed="rId6"/>
                      <a:stretch>
                        <a:fillRect/>
                      </a:stretch>
                    </p:blipFill>
                    <p:spPr>
                      <a:xfrm>
                        <a:off x="457200" y="3986193"/>
                        <a:ext cx="298608" cy="321310"/>
                      </a:xfrm>
                      <a:prstGeom prst="rect">
                        <a:avLst/>
                      </a:prstGeom>
                    </p:spPr>
                  </p:pic>
                </p:oleObj>
              </mc:Fallback>
            </mc:AlternateContent>
          </a:graphicData>
        </a:graphic>
      </p:graphicFrame>
      <p:sp>
        <p:nvSpPr>
          <p:cNvPr id="3" name="Content Placeholder 2"/>
          <p:cNvSpPr>
            <a:spLocks noGrp="1"/>
          </p:cNvSpPr>
          <p:nvPr>
            <p:ph sz="quarter" idx="17"/>
          </p:nvPr>
        </p:nvSpPr>
        <p:spPr>
          <a:xfrm>
            <a:off x="835631" y="3939858"/>
            <a:ext cx="7656022" cy="418386"/>
          </a:xfrm>
        </p:spPr>
        <p:txBody>
          <a:bodyPr/>
          <a:lstStyle/>
          <a:p>
            <a:pPr marL="432" indent="0">
              <a:buNone/>
            </a:pPr>
            <a:r>
              <a:rPr lang="en-US" sz="2400"/>
              <a:t>linear correlation coefficient for a</a:t>
            </a:r>
            <a:r>
              <a:rPr lang="en-US" sz="2400" i="1"/>
              <a:t> </a:t>
            </a:r>
            <a:r>
              <a:rPr lang="en-US" sz="2400" b="1"/>
              <a:t>population</a:t>
            </a:r>
            <a:r>
              <a:rPr lang="en-US" sz="2400" i="1"/>
              <a:t> </a:t>
            </a:r>
            <a:r>
              <a:rPr lang="en-US" sz="2400"/>
              <a:t>of paired</a:t>
            </a:r>
          </a:p>
        </p:txBody>
      </p:sp>
      <p:sp>
        <p:nvSpPr>
          <p:cNvPr id="8" name="Content Placeholder 7"/>
          <p:cNvSpPr>
            <a:spLocks noGrp="1"/>
          </p:cNvSpPr>
          <p:nvPr>
            <p:ph sz="quarter" idx="18"/>
          </p:nvPr>
        </p:nvSpPr>
        <p:spPr>
          <a:xfrm>
            <a:off x="457200" y="4462971"/>
            <a:ext cx="872836" cy="417787"/>
          </a:xfrm>
        </p:spPr>
        <p:txBody>
          <a:bodyPr/>
          <a:lstStyle/>
          <a:p>
            <a:pPr marL="432" indent="0">
              <a:buNone/>
            </a:pPr>
            <a:r>
              <a:rPr lang="en-US" sz="2400"/>
              <a:t>data</a:t>
            </a:r>
          </a:p>
        </p:txBody>
      </p:sp>
    </p:spTree>
    <p:extLst>
      <p:ext uri="{BB962C8B-B14F-4D97-AF65-F5344CB8AC3E}">
        <p14:creationId xmlns:p14="http://schemas.microsoft.com/office/powerpoint/2010/main" val="193172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Calculating and Interpreting the Linear Correlation Coefficient </a:t>
            </a:r>
            <a:r>
              <a:rPr lang="en-US" sz="3400" i="1"/>
              <a:t>r </a:t>
            </a:r>
            <a:r>
              <a:rPr lang="en-US" sz="2000" b="0"/>
              <a:t>(4 of 10)</a:t>
            </a:r>
          </a:p>
        </p:txBody>
      </p:sp>
      <p:sp>
        <p:nvSpPr>
          <p:cNvPr id="3" name="Content Placeholder 2"/>
          <p:cNvSpPr>
            <a:spLocks noGrp="1"/>
          </p:cNvSpPr>
          <p:nvPr>
            <p:ph sz="quarter" idx="13"/>
          </p:nvPr>
        </p:nvSpPr>
        <p:spPr>
          <a:xfrm>
            <a:off x="457200" y="1556327"/>
            <a:ext cx="8229600" cy="4298208"/>
          </a:xfrm>
        </p:spPr>
        <p:txBody>
          <a:bodyPr/>
          <a:lstStyle/>
          <a:p>
            <a:pPr marL="0" indent="0">
              <a:spcBef>
                <a:spcPts val="1200"/>
              </a:spcBef>
              <a:buClr>
                <a:schemeClr val="tx1"/>
              </a:buClr>
              <a:buNone/>
            </a:pPr>
            <a:r>
              <a:rPr lang="en-US" b="1" dirty="0"/>
              <a:t>Requirements</a:t>
            </a:r>
          </a:p>
          <a:p>
            <a:pPr marL="0" indent="0">
              <a:spcBef>
                <a:spcPts val="1200"/>
              </a:spcBef>
              <a:buClr>
                <a:schemeClr val="tx1"/>
              </a:buClr>
              <a:buNone/>
            </a:pPr>
            <a:r>
              <a:rPr lang="en-US" dirty="0"/>
              <a:t>Given any collection of sample paired quantitative data, the linear correlation coefficient </a:t>
            </a:r>
            <a:r>
              <a:rPr lang="en-US" i="1" dirty="0"/>
              <a:t>r </a:t>
            </a:r>
            <a:r>
              <a:rPr lang="en-US" dirty="0"/>
              <a:t>can always be computed, but the following requirements should be satisfied when using the sample paired data to make a conclusion about linear correlation in the corresponding population of paired data.</a:t>
            </a:r>
          </a:p>
          <a:p>
            <a:pPr marL="432000" indent="-432000">
              <a:buClr>
                <a:schemeClr val="tx2"/>
              </a:buClr>
              <a:buFont typeface="+mj-lt"/>
              <a:buAutoNum type="arabicPeriod"/>
            </a:pPr>
            <a:r>
              <a:rPr lang="en-US" dirty="0"/>
              <a:t>The sample of paired (</a:t>
            </a:r>
            <a:r>
              <a:rPr lang="en-US" i="1" dirty="0"/>
              <a:t>x</a:t>
            </a:r>
            <a:r>
              <a:rPr lang="en-US" dirty="0"/>
              <a:t>, </a:t>
            </a:r>
            <a:r>
              <a:rPr lang="en-US" i="1" dirty="0"/>
              <a:t>y</a:t>
            </a:r>
            <a:r>
              <a:rPr lang="en-US" dirty="0"/>
              <a:t>) data is a simple random sample of quantitative data. </a:t>
            </a:r>
          </a:p>
          <a:p>
            <a:pPr marL="432000" indent="-432000">
              <a:buClr>
                <a:schemeClr val="tx2"/>
              </a:buClr>
              <a:buFont typeface="+mj-lt"/>
              <a:buAutoNum type="arabicPeriod"/>
            </a:pPr>
            <a:r>
              <a:rPr lang="en-US" dirty="0"/>
              <a:t>Visual examination of the scatterplot must confirm that the points approximate a straight-line pattern.</a:t>
            </a:r>
          </a:p>
        </p:txBody>
      </p:sp>
    </p:spTree>
    <p:extLst>
      <p:ext uri="{BB962C8B-B14F-4D97-AF65-F5344CB8AC3E}">
        <p14:creationId xmlns:p14="http://schemas.microsoft.com/office/powerpoint/2010/main" val="367070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Calculating and Interpreting the Linear Correlation Coefficient </a:t>
            </a:r>
            <a:r>
              <a:rPr lang="en-US" sz="3400" i="1"/>
              <a:t>r </a:t>
            </a:r>
            <a:r>
              <a:rPr lang="en-US" sz="2000" b="0"/>
              <a:t>(5 of 10)</a:t>
            </a:r>
          </a:p>
        </p:txBody>
      </p:sp>
      <p:sp>
        <p:nvSpPr>
          <p:cNvPr id="4" name="Content Placeholder 3"/>
          <p:cNvSpPr>
            <a:spLocks noGrp="1"/>
          </p:cNvSpPr>
          <p:nvPr>
            <p:ph sz="quarter" idx="13"/>
          </p:nvPr>
        </p:nvSpPr>
        <p:spPr>
          <a:xfrm>
            <a:off x="457200" y="1556327"/>
            <a:ext cx="8081158" cy="2510848"/>
          </a:xfrm>
        </p:spPr>
        <p:txBody>
          <a:bodyPr/>
          <a:lstStyle/>
          <a:p>
            <a:pPr marL="0" indent="0">
              <a:spcBef>
                <a:spcPts val="1200"/>
              </a:spcBef>
              <a:buNone/>
            </a:pPr>
            <a:r>
              <a:rPr lang="en-US" b="1" dirty="0"/>
              <a:t>Requirements</a:t>
            </a:r>
            <a:endParaRPr lang="en-US" dirty="0"/>
          </a:p>
          <a:p>
            <a:pPr marL="432000" indent="-432000">
              <a:buFont typeface="+mj-lt"/>
              <a:buAutoNum type="arabicPeriod" startAt="3"/>
            </a:pPr>
            <a:r>
              <a:rPr lang="en-US" dirty="0"/>
              <a:t>Because results can be strongly affected by the presence of outliers, any outliers must be removed if they are known to be errors. The effects of any other outliers should be considered by calculating </a:t>
            </a:r>
            <a:r>
              <a:rPr lang="en-US" i="1" dirty="0"/>
              <a:t>r </a:t>
            </a:r>
            <a:r>
              <a:rPr lang="en-US" dirty="0"/>
              <a:t>with and without the outliers included*.</a:t>
            </a:r>
          </a:p>
        </p:txBody>
      </p:sp>
      <p:sp>
        <p:nvSpPr>
          <p:cNvPr id="5" name="Content Placeholder 4"/>
          <p:cNvSpPr>
            <a:spLocks noGrp="1"/>
          </p:cNvSpPr>
          <p:nvPr>
            <p:ph sz="quarter" idx="14"/>
          </p:nvPr>
        </p:nvSpPr>
        <p:spPr>
          <a:xfrm>
            <a:off x="457200" y="4227477"/>
            <a:ext cx="8081158" cy="1258923"/>
          </a:xfrm>
        </p:spPr>
        <p:txBody>
          <a:bodyPr/>
          <a:lstStyle/>
          <a:p>
            <a:pPr marL="0" indent="0">
              <a:spcBef>
                <a:spcPts val="1200"/>
              </a:spcBef>
              <a:buNone/>
            </a:pPr>
            <a:r>
              <a:rPr lang="en-US" dirty="0"/>
              <a:t>*Requirements 2 and 3 above are simplified attempts at checking this formal requirement: The pairs of (</a:t>
            </a:r>
            <a:r>
              <a:rPr lang="en-US" i="1" dirty="0"/>
              <a:t>x</a:t>
            </a:r>
            <a:r>
              <a:rPr lang="en-US" dirty="0"/>
              <a:t>, </a:t>
            </a:r>
            <a:r>
              <a:rPr lang="en-US" i="1" dirty="0"/>
              <a:t>y</a:t>
            </a:r>
            <a:r>
              <a:rPr lang="en-US" dirty="0"/>
              <a:t>) data must have a bivariate normal distribution.</a:t>
            </a:r>
          </a:p>
        </p:txBody>
      </p:sp>
    </p:spTree>
    <p:extLst>
      <p:ext uri="{BB962C8B-B14F-4D97-AF65-F5344CB8AC3E}">
        <p14:creationId xmlns:p14="http://schemas.microsoft.com/office/powerpoint/2010/main" val="1397623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Calculating and Interpreting the Linear Correlation Coefficient </a:t>
            </a:r>
            <a:r>
              <a:rPr lang="en-US" sz="3400" i="1"/>
              <a:t>r </a:t>
            </a:r>
            <a:r>
              <a:rPr lang="en-US" sz="2000" b="0"/>
              <a:t>(6 of 10)</a:t>
            </a:r>
          </a:p>
        </p:txBody>
      </p:sp>
      <p:sp>
        <p:nvSpPr>
          <p:cNvPr id="4" name="Content Placeholder 3"/>
          <p:cNvSpPr>
            <a:spLocks noGrp="1"/>
          </p:cNvSpPr>
          <p:nvPr>
            <p:ph sz="quarter" idx="13"/>
          </p:nvPr>
        </p:nvSpPr>
        <p:spPr>
          <a:xfrm>
            <a:off x="457201" y="1552575"/>
            <a:ext cx="4011768" cy="418729"/>
          </a:xfrm>
        </p:spPr>
        <p:txBody>
          <a:bodyPr/>
          <a:lstStyle/>
          <a:p>
            <a:pPr marL="0" indent="0">
              <a:buFont typeface="Arial" panose="020B0604020202020204" pitchFamily="34" charset="0"/>
              <a:buNone/>
            </a:pPr>
            <a:r>
              <a:rPr lang="en-US"/>
              <a:t>Formulas for Calculating </a:t>
            </a:r>
            <a:r>
              <a:rPr lang="en-US" i="1"/>
              <a:t>r</a:t>
            </a:r>
            <a:endParaRPr lang="en-US"/>
          </a:p>
        </p:txBody>
      </p:sp>
      <p:sp>
        <p:nvSpPr>
          <p:cNvPr id="5" name="Content Placeholder 4"/>
          <p:cNvSpPr>
            <a:spLocks noGrp="1"/>
          </p:cNvSpPr>
          <p:nvPr>
            <p:ph sz="quarter" idx="14"/>
          </p:nvPr>
        </p:nvSpPr>
        <p:spPr>
          <a:xfrm>
            <a:off x="457200" y="2216772"/>
            <a:ext cx="1989117" cy="431425"/>
          </a:xfrm>
        </p:spPr>
        <p:txBody>
          <a:bodyPr/>
          <a:lstStyle/>
          <a:p>
            <a:pPr marL="0" indent="0">
              <a:buNone/>
            </a:pPr>
            <a:r>
              <a:rPr lang="en-US"/>
              <a:t>Formula 10-1</a:t>
            </a:r>
          </a:p>
        </p:txBody>
      </p:sp>
      <p:graphicFrame>
        <p:nvGraphicFramePr>
          <p:cNvPr id="18" name="Object 17" descr="A formula. For long description in Notes pane, press F6."/>
          <p:cNvGraphicFramePr>
            <a:graphicFrameLocks noChangeAspect="1"/>
          </p:cNvGraphicFramePr>
          <p:nvPr>
            <p:extLst>
              <p:ext uri="{D42A27DB-BD31-4B8C-83A1-F6EECF244321}">
                <p14:modId xmlns:p14="http://schemas.microsoft.com/office/powerpoint/2010/main" val="3292780285"/>
              </p:ext>
            </p:extLst>
          </p:nvPr>
        </p:nvGraphicFramePr>
        <p:xfrm>
          <a:off x="2104548" y="2822611"/>
          <a:ext cx="4934903" cy="1082675"/>
        </p:xfrm>
        <a:graphic>
          <a:graphicData uri="http://schemas.openxmlformats.org/presentationml/2006/ole">
            <mc:AlternateContent xmlns:mc="http://schemas.openxmlformats.org/markup-compatibility/2006">
              <mc:Choice xmlns:v="urn:schemas-microsoft-com:vml" Requires="v">
                <p:oleObj spid="_x0000_s3079" name="Equation" r:id="rId4" imgW="2781000" imgH="609480" progId="Equation.DSMT4">
                  <p:embed/>
                </p:oleObj>
              </mc:Choice>
              <mc:Fallback>
                <p:oleObj name="Equation" r:id="rId4" imgW="2781000" imgH="609480" progId="Equation.DSMT4">
                  <p:embed/>
                  <p:pic>
                    <p:nvPicPr>
                      <p:cNvPr id="22" name="Object 21"/>
                      <p:cNvPicPr/>
                      <p:nvPr/>
                    </p:nvPicPr>
                    <p:blipFill>
                      <a:blip r:embed="rId5"/>
                      <a:stretch>
                        <a:fillRect/>
                      </a:stretch>
                    </p:blipFill>
                    <p:spPr>
                      <a:xfrm>
                        <a:off x="2104548" y="2822611"/>
                        <a:ext cx="4934903" cy="1082675"/>
                      </a:xfrm>
                      <a:prstGeom prst="rect">
                        <a:avLst/>
                      </a:prstGeom>
                    </p:spPr>
                  </p:pic>
                </p:oleObj>
              </mc:Fallback>
            </mc:AlternateContent>
          </a:graphicData>
        </a:graphic>
      </p:graphicFrame>
      <p:sp>
        <p:nvSpPr>
          <p:cNvPr id="6" name="Content Placeholder 5"/>
          <p:cNvSpPr>
            <a:spLocks noGrp="1"/>
          </p:cNvSpPr>
          <p:nvPr>
            <p:ph sz="quarter" idx="15"/>
          </p:nvPr>
        </p:nvSpPr>
        <p:spPr>
          <a:xfrm>
            <a:off x="457200" y="4158158"/>
            <a:ext cx="4696691" cy="473219"/>
          </a:xfrm>
        </p:spPr>
        <p:txBody>
          <a:bodyPr/>
          <a:lstStyle/>
          <a:p>
            <a:pPr marL="0" indent="0">
              <a:buNone/>
            </a:pPr>
            <a:r>
              <a:rPr lang="en-US"/>
              <a:t>(Good format for calculations)</a:t>
            </a:r>
          </a:p>
        </p:txBody>
      </p:sp>
    </p:spTree>
    <p:extLst>
      <p:ext uri="{BB962C8B-B14F-4D97-AF65-F5344CB8AC3E}">
        <p14:creationId xmlns:p14="http://schemas.microsoft.com/office/powerpoint/2010/main" val="1613105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Calculating and Interpreting the Linear Correlation Coefficient </a:t>
            </a:r>
            <a:r>
              <a:rPr lang="en-US" sz="3400" i="1"/>
              <a:t>r </a:t>
            </a:r>
            <a:r>
              <a:rPr lang="en-US" sz="2000" b="0"/>
              <a:t>(7 of 10)</a:t>
            </a:r>
          </a:p>
        </p:txBody>
      </p:sp>
      <p:sp>
        <p:nvSpPr>
          <p:cNvPr id="4" name="Content Placeholder 3"/>
          <p:cNvSpPr>
            <a:spLocks noGrp="1"/>
          </p:cNvSpPr>
          <p:nvPr>
            <p:ph sz="quarter" idx="13"/>
          </p:nvPr>
        </p:nvSpPr>
        <p:spPr>
          <a:xfrm>
            <a:off x="457201" y="1552574"/>
            <a:ext cx="3770416" cy="418729"/>
          </a:xfrm>
        </p:spPr>
        <p:txBody>
          <a:bodyPr/>
          <a:lstStyle/>
          <a:p>
            <a:pPr marL="0" indent="0">
              <a:buFont typeface="Arial" panose="020B0604020202020204" pitchFamily="34" charset="0"/>
              <a:buNone/>
            </a:pPr>
            <a:r>
              <a:rPr lang="en-US"/>
              <a:t>Formulas for Calculating </a:t>
            </a:r>
            <a:r>
              <a:rPr lang="en-US" i="1"/>
              <a:t>r</a:t>
            </a:r>
            <a:endParaRPr lang="en-US"/>
          </a:p>
        </p:txBody>
      </p:sp>
      <p:sp>
        <p:nvSpPr>
          <p:cNvPr id="5" name="Content Placeholder 4"/>
          <p:cNvSpPr>
            <a:spLocks noGrp="1"/>
          </p:cNvSpPr>
          <p:nvPr>
            <p:ph sz="quarter" idx="14"/>
          </p:nvPr>
        </p:nvSpPr>
        <p:spPr>
          <a:xfrm>
            <a:off x="457201" y="2121771"/>
            <a:ext cx="2112027" cy="419548"/>
          </a:xfrm>
        </p:spPr>
        <p:txBody>
          <a:bodyPr/>
          <a:lstStyle/>
          <a:p>
            <a:pPr marL="0" indent="0">
              <a:buNone/>
            </a:pPr>
            <a:r>
              <a:rPr lang="en-US"/>
              <a:t>Formula 10-2</a:t>
            </a:r>
          </a:p>
        </p:txBody>
      </p:sp>
      <p:graphicFrame>
        <p:nvGraphicFramePr>
          <p:cNvPr id="18" name="Object 17" descr="r = start fraction sum of start expression z sub x z sub y end expression over n minus 1 end fraction"/>
          <p:cNvGraphicFramePr>
            <a:graphicFrameLocks noChangeAspect="1"/>
          </p:cNvGraphicFramePr>
          <p:nvPr>
            <p:extLst>
              <p:ext uri="{D42A27DB-BD31-4B8C-83A1-F6EECF244321}">
                <p14:modId xmlns:p14="http://schemas.microsoft.com/office/powerpoint/2010/main" val="2828660099"/>
              </p:ext>
            </p:extLst>
          </p:nvPr>
        </p:nvGraphicFramePr>
        <p:xfrm>
          <a:off x="1063662" y="2753249"/>
          <a:ext cx="1636236" cy="843438"/>
        </p:xfrm>
        <a:graphic>
          <a:graphicData uri="http://schemas.openxmlformats.org/presentationml/2006/ole">
            <mc:AlternateContent xmlns:mc="http://schemas.openxmlformats.org/markup-compatibility/2006">
              <mc:Choice xmlns:v="urn:schemas-microsoft-com:vml" Requires="v">
                <p:oleObj spid="_x0000_s4115" name="Equation" r:id="rId3" imgW="838080" imgH="431640" progId="Equation.DSMT4">
                  <p:embed/>
                </p:oleObj>
              </mc:Choice>
              <mc:Fallback>
                <p:oleObj name="Equation" r:id="rId3" imgW="838080" imgH="431640" progId="Equation.DSMT4">
                  <p:embed/>
                  <p:pic>
                    <p:nvPicPr>
                      <p:cNvPr id="18" name="Object 17"/>
                      <p:cNvPicPr/>
                      <p:nvPr/>
                    </p:nvPicPr>
                    <p:blipFill>
                      <a:blip r:embed="rId4"/>
                      <a:stretch>
                        <a:fillRect/>
                      </a:stretch>
                    </p:blipFill>
                    <p:spPr>
                      <a:xfrm>
                        <a:off x="1063662" y="2753249"/>
                        <a:ext cx="1636236" cy="843438"/>
                      </a:xfrm>
                      <a:prstGeom prst="rect">
                        <a:avLst/>
                      </a:prstGeom>
                    </p:spPr>
                  </p:pic>
                </p:oleObj>
              </mc:Fallback>
            </mc:AlternateContent>
          </a:graphicData>
        </a:graphic>
      </p:graphicFrame>
      <p:sp>
        <p:nvSpPr>
          <p:cNvPr id="6" name="Content Placeholder 5"/>
          <p:cNvSpPr>
            <a:spLocks noGrp="1"/>
          </p:cNvSpPr>
          <p:nvPr>
            <p:ph sz="quarter" idx="15"/>
          </p:nvPr>
        </p:nvSpPr>
        <p:spPr>
          <a:xfrm>
            <a:off x="2848890" y="3002370"/>
            <a:ext cx="4644440" cy="451262"/>
          </a:xfrm>
        </p:spPr>
        <p:txBody>
          <a:bodyPr/>
          <a:lstStyle/>
          <a:p>
            <a:pPr marL="0" indent="0">
              <a:buFont typeface="Arial" panose="020B0604020202020204" pitchFamily="34" charset="0"/>
              <a:buNone/>
            </a:pPr>
            <a:r>
              <a:rPr lang="en-US"/>
              <a:t>(Good format for understanding)</a:t>
            </a:r>
          </a:p>
        </p:txBody>
      </p:sp>
      <p:sp>
        <p:nvSpPr>
          <p:cNvPr id="7" name="Content Placeholder 6"/>
          <p:cNvSpPr>
            <a:spLocks noGrp="1"/>
          </p:cNvSpPr>
          <p:nvPr>
            <p:ph sz="quarter" idx="16"/>
          </p:nvPr>
        </p:nvSpPr>
        <p:spPr>
          <a:xfrm>
            <a:off x="457201" y="3716110"/>
            <a:ext cx="951898" cy="410240"/>
          </a:xfrm>
        </p:spPr>
        <p:txBody>
          <a:bodyPr/>
          <a:lstStyle/>
          <a:p>
            <a:pPr marL="432" indent="0">
              <a:buNone/>
            </a:pPr>
            <a:r>
              <a:rPr lang="en-US"/>
              <a:t>where</a:t>
            </a:r>
          </a:p>
        </p:txBody>
      </p:sp>
      <p:graphicFrame>
        <p:nvGraphicFramePr>
          <p:cNvPr id="19" name="Object 18" descr="z sub x"/>
          <p:cNvGraphicFramePr>
            <a:graphicFrameLocks noChangeAspect="1"/>
          </p:cNvGraphicFramePr>
          <p:nvPr>
            <p:extLst>
              <p:ext uri="{D42A27DB-BD31-4B8C-83A1-F6EECF244321}">
                <p14:modId xmlns:p14="http://schemas.microsoft.com/office/powerpoint/2010/main" val="1410910412"/>
              </p:ext>
            </p:extLst>
          </p:nvPr>
        </p:nvGraphicFramePr>
        <p:xfrm>
          <a:off x="1513830" y="3673214"/>
          <a:ext cx="352743" cy="492443"/>
        </p:xfrm>
        <a:graphic>
          <a:graphicData uri="http://schemas.openxmlformats.org/presentationml/2006/ole">
            <mc:AlternateContent xmlns:mc="http://schemas.openxmlformats.org/markup-compatibility/2006">
              <mc:Choice xmlns:v="urn:schemas-microsoft-com:vml" Requires="v">
                <p:oleObj spid="_x0000_s4116" name="Equation" r:id="rId5" imgW="164880" imgH="228600" progId="Equation.DSMT4">
                  <p:embed/>
                </p:oleObj>
              </mc:Choice>
              <mc:Fallback>
                <p:oleObj name="Equation" r:id="rId5" imgW="164880" imgH="228600" progId="Equation.DSMT4">
                  <p:embed/>
                  <p:pic>
                    <p:nvPicPr>
                      <p:cNvPr id="18" name="Object 17"/>
                      <p:cNvPicPr/>
                      <p:nvPr/>
                    </p:nvPicPr>
                    <p:blipFill>
                      <a:blip r:embed="rId6"/>
                      <a:stretch>
                        <a:fillRect/>
                      </a:stretch>
                    </p:blipFill>
                    <p:spPr>
                      <a:xfrm>
                        <a:off x="1513830" y="3673214"/>
                        <a:ext cx="352743" cy="492443"/>
                      </a:xfrm>
                      <a:prstGeom prst="rect">
                        <a:avLst/>
                      </a:prstGeom>
                    </p:spPr>
                  </p:pic>
                </p:oleObj>
              </mc:Fallback>
            </mc:AlternateContent>
          </a:graphicData>
        </a:graphic>
      </p:graphicFrame>
      <p:sp>
        <p:nvSpPr>
          <p:cNvPr id="8" name="Content Placeholder 7"/>
          <p:cNvSpPr>
            <a:spLocks noGrp="1"/>
          </p:cNvSpPr>
          <p:nvPr>
            <p:ph sz="quarter" idx="17"/>
          </p:nvPr>
        </p:nvSpPr>
        <p:spPr>
          <a:xfrm>
            <a:off x="1971305" y="3727986"/>
            <a:ext cx="6329547" cy="410237"/>
          </a:xfrm>
        </p:spPr>
        <p:txBody>
          <a:bodyPr/>
          <a:lstStyle/>
          <a:p>
            <a:pPr marL="432" indent="0">
              <a:buNone/>
            </a:pPr>
            <a:r>
              <a:rPr lang="en-US"/>
              <a:t>denotes the </a:t>
            </a:r>
            <a:r>
              <a:rPr lang="en-US" i="1"/>
              <a:t>z</a:t>
            </a:r>
            <a:r>
              <a:rPr lang="en-US"/>
              <a:t> score for an individual sample</a:t>
            </a:r>
          </a:p>
        </p:txBody>
      </p:sp>
      <p:sp>
        <p:nvSpPr>
          <p:cNvPr id="9" name="Content Placeholder 8"/>
          <p:cNvSpPr>
            <a:spLocks noGrp="1"/>
          </p:cNvSpPr>
          <p:nvPr>
            <p:ph sz="quarter" idx="18"/>
          </p:nvPr>
        </p:nvSpPr>
        <p:spPr>
          <a:xfrm>
            <a:off x="457201" y="4279456"/>
            <a:ext cx="1704108" cy="404101"/>
          </a:xfrm>
        </p:spPr>
        <p:txBody>
          <a:bodyPr/>
          <a:lstStyle/>
          <a:p>
            <a:pPr marL="432" indent="0">
              <a:buNone/>
            </a:pPr>
            <a:r>
              <a:rPr lang="en-US"/>
              <a:t>value </a:t>
            </a:r>
            <a:r>
              <a:rPr lang="en-US" i="1"/>
              <a:t>x</a:t>
            </a:r>
            <a:r>
              <a:rPr lang="en-US"/>
              <a:t> and</a:t>
            </a:r>
          </a:p>
        </p:txBody>
      </p:sp>
      <p:graphicFrame>
        <p:nvGraphicFramePr>
          <p:cNvPr id="20" name="Object 19" descr="z sub y"/>
          <p:cNvGraphicFramePr>
            <a:graphicFrameLocks noChangeAspect="1"/>
          </p:cNvGraphicFramePr>
          <p:nvPr>
            <p:extLst>
              <p:ext uri="{D42A27DB-BD31-4B8C-83A1-F6EECF244321}">
                <p14:modId xmlns:p14="http://schemas.microsoft.com/office/powerpoint/2010/main" val="1833983167"/>
              </p:ext>
            </p:extLst>
          </p:nvPr>
        </p:nvGraphicFramePr>
        <p:xfrm>
          <a:off x="2216485" y="4228923"/>
          <a:ext cx="352743" cy="520383"/>
        </p:xfrm>
        <a:graphic>
          <a:graphicData uri="http://schemas.openxmlformats.org/presentationml/2006/ole">
            <mc:AlternateContent xmlns:mc="http://schemas.openxmlformats.org/markup-compatibility/2006">
              <mc:Choice xmlns:v="urn:schemas-microsoft-com:vml" Requires="v">
                <p:oleObj spid="_x0000_s4117" name="Equation" r:id="rId7" imgW="164880" imgH="241200" progId="Equation.DSMT4">
                  <p:embed/>
                </p:oleObj>
              </mc:Choice>
              <mc:Fallback>
                <p:oleObj name="Equation" r:id="rId7" imgW="164880" imgH="241200" progId="Equation.DSMT4">
                  <p:embed/>
                  <p:pic>
                    <p:nvPicPr>
                      <p:cNvPr id="19" name="Object 18"/>
                      <p:cNvPicPr/>
                      <p:nvPr/>
                    </p:nvPicPr>
                    <p:blipFill>
                      <a:blip r:embed="rId8"/>
                      <a:stretch>
                        <a:fillRect/>
                      </a:stretch>
                    </p:blipFill>
                    <p:spPr>
                      <a:xfrm>
                        <a:off x="2216485" y="4228923"/>
                        <a:ext cx="352743" cy="520383"/>
                      </a:xfrm>
                      <a:prstGeom prst="rect">
                        <a:avLst/>
                      </a:prstGeom>
                    </p:spPr>
                  </p:pic>
                </p:oleObj>
              </mc:Fallback>
            </mc:AlternateContent>
          </a:graphicData>
        </a:graphic>
      </p:graphicFrame>
      <p:sp>
        <p:nvSpPr>
          <p:cNvPr id="10" name="Content Placeholder 9"/>
          <p:cNvSpPr>
            <a:spLocks noGrp="1"/>
          </p:cNvSpPr>
          <p:nvPr>
            <p:ph sz="quarter" idx="19"/>
          </p:nvPr>
        </p:nvSpPr>
        <p:spPr>
          <a:xfrm>
            <a:off x="2660074" y="4300077"/>
            <a:ext cx="4987636" cy="440257"/>
          </a:xfrm>
        </p:spPr>
        <p:txBody>
          <a:bodyPr/>
          <a:lstStyle/>
          <a:p>
            <a:pPr marL="432" indent="0">
              <a:buNone/>
            </a:pPr>
            <a:r>
              <a:rPr lang="en-US"/>
              <a:t>is the </a:t>
            </a:r>
            <a:r>
              <a:rPr lang="en-US" i="1"/>
              <a:t>z</a:t>
            </a:r>
            <a:r>
              <a:rPr lang="en-US"/>
              <a:t> score for the corresponding</a:t>
            </a:r>
          </a:p>
        </p:txBody>
      </p:sp>
      <p:sp>
        <p:nvSpPr>
          <p:cNvPr id="11" name="Content Placeholder 10"/>
          <p:cNvSpPr>
            <a:spLocks noGrp="1"/>
          </p:cNvSpPr>
          <p:nvPr>
            <p:ph sz="quarter" idx="20"/>
          </p:nvPr>
        </p:nvSpPr>
        <p:spPr>
          <a:xfrm>
            <a:off x="435986" y="4817865"/>
            <a:ext cx="2307214" cy="446693"/>
          </a:xfrm>
        </p:spPr>
        <p:txBody>
          <a:bodyPr/>
          <a:lstStyle/>
          <a:p>
            <a:pPr marL="0" indent="0">
              <a:buNone/>
            </a:pPr>
            <a:r>
              <a:rPr lang="en-US"/>
              <a:t>sample value </a:t>
            </a:r>
            <a:r>
              <a:rPr lang="en-US" i="1"/>
              <a:t>y</a:t>
            </a:r>
            <a:r>
              <a:rPr lang="en-US"/>
              <a:t>.</a:t>
            </a:r>
          </a:p>
        </p:txBody>
      </p:sp>
    </p:spTree>
    <p:extLst>
      <p:ext uri="{BB962C8B-B14F-4D97-AF65-F5344CB8AC3E}">
        <p14:creationId xmlns:p14="http://schemas.microsoft.com/office/powerpoint/2010/main" val="51697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Calculating and Interpreting the Linear Correlation Coefficient </a:t>
            </a:r>
            <a:r>
              <a:rPr lang="en-US" sz="3400" i="1"/>
              <a:t>r </a:t>
            </a:r>
            <a:r>
              <a:rPr lang="en-US" sz="2000" b="0"/>
              <a:t>(8 of 10)</a:t>
            </a:r>
          </a:p>
        </p:txBody>
      </p:sp>
      <p:sp>
        <p:nvSpPr>
          <p:cNvPr id="3" name="Content Placeholder 2"/>
          <p:cNvSpPr>
            <a:spLocks noGrp="1"/>
          </p:cNvSpPr>
          <p:nvPr>
            <p:ph sz="quarter" idx="13"/>
          </p:nvPr>
        </p:nvSpPr>
        <p:spPr>
          <a:xfrm>
            <a:off x="457200" y="1556327"/>
            <a:ext cx="8229600" cy="1875642"/>
          </a:xfrm>
        </p:spPr>
        <p:txBody>
          <a:bodyPr/>
          <a:lstStyle/>
          <a:p>
            <a:pPr marL="0" indent="0">
              <a:buNone/>
            </a:pPr>
            <a:r>
              <a:rPr lang="en-US" b="1" dirty="0"/>
              <a:t>Rounding</a:t>
            </a:r>
            <a:r>
              <a:rPr lang="en-US" b="1" i="1" dirty="0"/>
              <a:t> </a:t>
            </a:r>
            <a:r>
              <a:rPr lang="en-US" b="1" dirty="0"/>
              <a:t>the</a:t>
            </a:r>
            <a:r>
              <a:rPr lang="en-US" b="1" i="1" dirty="0"/>
              <a:t> </a:t>
            </a:r>
            <a:r>
              <a:rPr lang="en-US" b="1" dirty="0"/>
              <a:t>Linear</a:t>
            </a:r>
            <a:r>
              <a:rPr lang="en-US" b="1" i="1" dirty="0"/>
              <a:t> </a:t>
            </a:r>
            <a:r>
              <a:rPr lang="en-US" b="1" dirty="0"/>
              <a:t>Correlation Coefficient </a:t>
            </a:r>
            <a:r>
              <a:rPr lang="en-US" b="1" i="1" dirty="0"/>
              <a:t>r</a:t>
            </a:r>
            <a:endParaRPr lang="en-US" b="1" dirty="0"/>
          </a:p>
          <a:p>
            <a:pPr marL="0" indent="0">
              <a:buNone/>
            </a:pPr>
            <a:r>
              <a:rPr lang="en-US" dirty="0"/>
              <a:t>Round the linear correlation coefficient </a:t>
            </a:r>
            <a:r>
              <a:rPr lang="en-US" i="1" dirty="0"/>
              <a:t>r </a:t>
            </a:r>
            <a:r>
              <a:rPr lang="en-US" dirty="0"/>
              <a:t>to three decimal places so that its value can be directly compared to critical values.</a:t>
            </a:r>
          </a:p>
        </p:txBody>
      </p:sp>
    </p:spTree>
    <p:extLst>
      <p:ext uri="{BB962C8B-B14F-4D97-AF65-F5344CB8AC3E}">
        <p14:creationId xmlns:p14="http://schemas.microsoft.com/office/powerpoint/2010/main" val="295096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16FF4D-3818-C24B-9FF9-34C55B09134F}"/>
              </a:ext>
            </a:extLst>
          </p:cNvPr>
          <p:cNvSpPr>
            <a:spLocks noGrp="1"/>
          </p:cNvSpPr>
          <p:nvPr>
            <p:ph type="title"/>
          </p:nvPr>
        </p:nvSpPr>
        <p:spPr>
          <a:xfrm>
            <a:off x="457200" y="215371"/>
            <a:ext cx="8229600" cy="1097279"/>
          </a:xfrm>
        </p:spPr>
        <p:txBody>
          <a:bodyPr/>
          <a:lstStyle/>
          <a:p>
            <a:r>
              <a:rPr lang="en-US" altLang="en-US" dirty="0"/>
              <a:t>Correlation and Regression</a:t>
            </a:r>
            <a:endParaRPr lang="en-IN" dirty="0"/>
          </a:p>
        </p:txBody>
      </p:sp>
      <p:sp>
        <p:nvSpPr>
          <p:cNvPr id="9" name="Content Placeholder 2">
            <a:extLst>
              <a:ext uri="{FF2B5EF4-FFF2-40B4-BE49-F238E27FC236}">
                <a16:creationId xmlns:a16="http://schemas.microsoft.com/office/drawing/2014/main" id="{DC7AA232-100B-CC4F-BCA5-9D2FE74DE576}"/>
              </a:ext>
            </a:extLst>
          </p:cNvPr>
          <p:cNvSpPr>
            <a:spLocks noGrp="1"/>
          </p:cNvSpPr>
          <p:nvPr>
            <p:ph sz="quarter" idx="13"/>
          </p:nvPr>
        </p:nvSpPr>
        <p:spPr>
          <a:xfrm>
            <a:off x="457200" y="1556327"/>
            <a:ext cx="8229600" cy="4586896"/>
          </a:xfrm>
        </p:spPr>
        <p:txBody>
          <a:bodyPr/>
          <a:lstStyle/>
          <a:p>
            <a:pPr marL="12700" indent="0" defTabSz="690563">
              <a:spcBef>
                <a:spcPct val="50000"/>
              </a:spcBef>
              <a:buNone/>
              <a:defRPr/>
            </a:pPr>
            <a:r>
              <a:rPr lang="en-US" b="1" dirty="0">
                <a:solidFill>
                  <a:schemeClr val="tx2"/>
                </a:solidFill>
              </a:rPr>
              <a:t>10-1</a:t>
            </a:r>
            <a:r>
              <a:rPr lang="en-US" b="1" dirty="0"/>
              <a:t> Correlation</a:t>
            </a:r>
          </a:p>
          <a:p>
            <a:pPr marL="12700" indent="0" defTabSz="690563">
              <a:spcBef>
                <a:spcPct val="50000"/>
              </a:spcBef>
              <a:buNone/>
              <a:defRPr/>
            </a:pPr>
            <a:r>
              <a:rPr lang="en-US" dirty="0">
                <a:solidFill>
                  <a:schemeClr val="tx2"/>
                </a:solidFill>
              </a:rPr>
              <a:t>10-2</a:t>
            </a:r>
            <a:r>
              <a:rPr lang="en-US" dirty="0"/>
              <a:t> Regression</a:t>
            </a:r>
          </a:p>
          <a:p>
            <a:pPr marL="12700" indent="0" defTabSz="690563">
              <a:spcBef>
                <a:spcPct val="50000"/>
              </a:spcBef>
              <a:buNone/>
              <a:defRPr/>
            </a:pPr>
            <a:r>
              <a:rPr lang="en-US" dirty="0">
                <a:solidFill>
                  <a:schemeClr val="tx2"/>
                </a:solidFill>
              </a:rPr>
              <a:t>10-3</a:t>
            </a:r>
            <a:r>
              <a:rPr lang="en-US" dirty="0"/>
              <a:t> Rank Correlation</a:t>
            </a:r>
          </a:p>
        </p:txBody>
      </p:sp>
    </p:spTree>
    <p:extLst>
      <p:ext uri="{BB962C8B-B14F-4D97-AF65-F5344CB8AC3E}">
        <p14:creationId xmlns:p14="http://schemas.microsoft.com/office/powerpoint/2010/main" val="7616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Calculating and Interpreting the Linear Correlation Coefficient </a:t>
            </a:r>
            <a:r>
              <a:rPr lang="en-US" sz="3400" i="1"/>
              <a:t>r </a:t>
            </a:r>
            <a:r>
              <a:rPr lang="en-US" sz="2000" b="0"/>
              <a:t>(9 of 10)</a:t>
            </a:r>
          </a:p>
        </p:txBody>
      </p:sp>
      <p:sp>
        <p:nvSpPr>
          <p:cNvPr id="4" name="Content Placeholder 3"/>
          <p:cNvSpPr>
            <a:spLocks noGrp="1"/>
          </p:cNvSpPr>
          <p:nvPr>
            <p:ph sz="quarter" idx="13"/>
          </p:nvPr>
        </p:nvSpPr>
        <p:spPr>
          <a:xfrm>
            <a:off x="457199" y="1552574"/>
            <a:ext cx="7998031" cy="1036247"/>
          </a:xfrm>
        </p:spPr>
        <p:txBody>
          <a:bodyPr/>
          <a:lstStyle/>
          <a:p>
            <a:pPr marL="0" indent="0">
              <a:buNone/>
            </a:pPr>
            <a:r>
              <a:rPr lang="en-US" b="1"/>
              <a:t>Interpreting the Linear Correlation Coefficient </a:t>
            </a:r>
            <a:r>
              <a:rPr lang="en-US" b="1" i="1"/>
              <a:t>r</a:t>
            </a:r>
            <a:endParaRPr lang="en-US" b="1"/>
          </a:p>
          <a:p>
            <a:pPr marL="0" indent="0">
              <a:buNone/>
            </a:pPr>
            <a:r>
              <a:rPr lang="en-US" b="1"/>
              <a:t>Using </a:t>
            </a:r>
            <a:r>
              <a:rPr lang="en-US" b="1" i="1"/>
              <a:t>P</a:t>
            </a:r>
            <a:r>
              <a:rPr lang="en-US" b="1"/>
              <a:t>-Value from Technology to Interpret </a:t>
            </a:r>
            <a:r>
              <a:rPr lang="en-US" b="1" i="1"/>
              <a:t>r</a:t>
            </a:r>
            <a:r>
              <a:rPr lang="en-US" b="1"/>
              <a:t>:</a:t>
            </a:r>
            <a:r>
              <a:rPr lang="en-US" b="1" i="1"/>
              <a:t> </a:t>
            </a:r>
            <a:r>
              <a:rPr lang="en-US"/>
              <a:t>Use</a:t>
            </a:r>
          </a:p>
        </p:txBody>
      </p:sp>
      <p:sp>
        <p:nvSpPr>
          <p:cNvPr id="5" name="Content Placeholder 4"/>
          <p:cNvSpPr>
            <a:spLocks noGrp="1"/>
          </p:cNvSpPr>
          <p:nvPr>
            <p:ph sz="quarter" idx="14"/>
          </p:nvPr>
        </p:nvSpPr>
        <p:spPr>
          <a:xfrm>
            <a:off x="457200" y="2661724"/>
            <a:ext cx="4637313" cy="402109"/>
          </a:xfrm>
        </p:spPr>
        <p:txBody>
          <a:bodyPr/>
          <a:lstStyle/>
          <a:p>
            <a:pPr marL="0" indent="0">
              <a:buNone/>
            </a:pPr>
            <a:r>
              <a:rPr lang="en-US"/>
              <a:t>the </a:t>
            </a:r>
            <a:r>
              <a:rPr lang="en-US" i="1"/>
              <a:t>P</a:t>
            </a:r>
            <a:r>
              <a:rPr lang="en-US"/>
              <a:t>-value and significance level</a:t>
            </a:r>
          </a:p>
        </p:txBody>
      </p:sp>
      <p:graphicFrame>
        <p:nvGraphicFramePr>
          <p:cNvPr id="18" name="Object 17" descr="alpha"/>
          <p:cNvGraphicFramePr>
            <a:graphicFrameLocks noChangeAspect="1"/>
          </p:cNvGraphicFramePr>
          <p:nvPr>
            <p:extLst>
              <p:ext uri="{D42A27DB-BD31-4B8C-83A1-F6EECF244321}">
                <p14:modId xmlns:p14="http://schemas.microsoft.com/office/powerpoint/2010/main" val="1157881456"/>
              </p:ext>
            </p:extLst>
          </p:nvPr>
        </p:nvGraphicFramePr>
        <p:xfrm>
          <a:off x="5182106" y="2726510"/>
          <a:ext cx="359204" cy="330391"/>
        </p:xfrm>
        <a:graphic>
          <a:graphicData uri="http://schemas.openxmlformats.org/presentationml/2006/ole">
            <mc:AlternateContent xmlns:mc="http://schemas.openxmlformats.org/markup-compatibility/2006">
              <mc:Choice xmlns:v="urn:schemas-microsoft-com:vml" Requires="v">
                <p:oleObj spid="_x0000_s5139" name="Equation" r:id="rId3" imgW="152280" imgH="139680" progId="Equation.DSMT4">
                  <p:embed/>
                </p:oleObj>
              </mc:Choice>
              <mc:Fallback>
                <p:oleObj name="Equation" r:id="rId3" imgW="152280" imgH="139680" progId="Equation.DSMT4">
                  <p:embed/>
                  <p:pic>
                    <p:nvPicPr>
                      <p:cNvPr id="18" name="Object 17"/>
                      <p:cNvPicPr/>
                      <p:nvPr/>
                    </p:nvPicPr>
                    <p:blipFill>
                      <a:blip r:embed="rId4"/>
                      <a:stretch>
                        <a:fillRect/>
                      </a:stretch>
                    </p:blipFill>
                    <p:spPr>
                      <a:xfrm>
                        <a:off x="5182106" y="2726510"/>
                        <a:ext cx="359204" cy="330391"/>
                      </a:xfrm>
                      <a:prstGeom prst="rect">
                        <a:avLst/>
                      </a:prstGeom>
                    </p:spPr>
                  </p:pic>
                </p:oleObj>
              </mc:Fallback>
            </mc:AlternateContent>
          </a:graphicData>
        </a:graphic>
      </p:graphicFrame>
      <p:sp>
        <p:nvSpPr>
          <p:cNvPr id="6" name="Content Placeholder 5"/>
          <p:cNvSpPr>
            <a:spLocks noGrp="1"/>
          </p:cNvSpPr>
          <p:nvPr>
            <p:ph sz="quarter" idx="15"/>
          </p:nvPr>
        </p:nvSpPr>
        <p:spPr>
          <a:xfrm>
            <a:off x="5628904" y="2661724"/>
            <a:ext cx="1603170" cy="413985"/>
          </a:xfrm>
        </p:spPr>
        <p:txBody>
          <a:bodyPr/>
          <a:lstStyle/>
          <a:p>
            <a:pPr marL="0" indent="0">
              <a:buNone/>
            </a:pPr>
            <a:r>
              <a:rPr lang="en-US"/>
              <a:t>as follows:</a:t>
            </a:r>
          </a:p>
        </p:txBody>
      </p:sp>
      <p:sp>
        <p:nvSpPr>
          <p:cNvPr id="7" name="Content Placeholder 6"/>
          <p:cNvSpPr>
            <a:spLocks noGrp="1"/>
          </p:cNvSpPr>
          <p:nvPr>
            <p:ph sz="quarter" idx="16"/>
          </p:nvPr>
        </p:nvSpPr>
        <p:spPr>
          <a:xfrm>
            <a:off x="457200" y="3186078"/>
            <a:ext cx="1193471" cy="428768"/>
          </a:xfrm>
        </p:spPr>
        <p:txBody>
          <a:bodyPr/>
          <a:lstStyle/>
          <a:p>
            <a:pPr marL="432" indent="0">
              <a:buNone/>
            </a:pPr>
            <a:r>
              <a:rPr lang="en-US" i="1"/>
              <a:t>P</a:t>
            </a:r>
            <a:r>
              <a:rPr lang="en-US"/>
              <a:t>-value</a:t>
            </a:r>
          </a:p>
        </p:txBody>
      </p:sp>
      <p:graphicFrame>
        <p:nvGraphicFramePr>
          <p:cNvPr id="19" name="Object 18" descr="is less than or equal to alpha colon"/>
          <p:cNvGraphicFramePr>
            <a:graphicFrameLocks noChangeAspect="1"/>
          </p:cNvGraphicFramePr>
          <p:nvPr>
            <p:extLst>
              <p:ext uri="{D42A27DB-BD31-4B8C-83A1-F6EECF244321}">
                <p14:modId xmlns:p14="http://schemas.microsoft.com/office/powerpoint/2010/main" val="2301866318"/>
              </p:ext>
            </p:extLst>
          </p:nvPr>
        </p:nvGraphicFramePr>
        <p:xfrm>
          <a:off x="1781298" y="3178409"/>
          <a:ext cx="747712" cy="388937"/>
        </p:xfrm>
        <a:graphic>
          <a:graphicData uri="http://schemas.openxmlformats.org/presentationml/2006/ole">
            <mc:AlternateContent xmlns:mc="http://schemas.openxmlformats.org/markup-compatibility/2006">
              <mc:Choice xmlns:v="urn:schemas-microsoft-com:vml" Requires="v">
                <p:oleObj spid="_x0000_s5140" name="Equation" r:id="rId5" imgW="317160" imgH="164880" progId="Equation.DSMT4">
                  <p:embed/>
                </p:oleObj>
              </mc:Choice>
              <mc:Fallback>
                <p:oleObj name="Equation" r:id="rId5" imgW="317160" imgH="164880" progId="Equation.DSMT4">
                  <p:embed/>
                  <p:pic>
                    <p:nvPicPr>
                      <p:cNvPr id="18" name="Object 17"/>
                      <p:cNvPicPr/>
                      <p:nvPr/>
                    </p:nvPicPr>
                    <p:blipFill>
                      <a:blip r:embed="rId6"/>
                      <a:stretch>
                        <a:fillRect/>
                      </a:stretch>
                    </p:blipFill>
                    <p:spPr>
                      <a:xfrm>
                        <a:off x="1781298" y="3178409"/>
                        <a:ext cx="747712" cy="388937"/>
                      </a:xfrm>
                      <a:prstGeom prst="rect">
                        <a:avLst/>
                      </a:prstGeom>
                    </p:spPr>
                  </p:pic>
                </p:oleObj>
              </mc:Fallback>
            </mc:AlternateContent>
          </a:graphicData>
        </a:graphic>
      </p:graphicFrame>
      <p:sp>
        <p:nvSpPr>
          <p:cNvPr id="8" name="Content Placeholder 7"/>
          <p:cNvSpPr>
            <a:spLocks noGrp="1"/>
          </p:cNvSpPr>
          <p:nvPr>
            <p:ph sz="quarter" idx="17"/>
          </p:nvPr>
        </p:nvSpPr>
        <p:spPr>
          <a:xfrm>
            <a:off x="2659635" y="3186079"/>
            <a:ext cx="5819346" cy="428768"/>
          </a:xfrm>
        </p:spPr>
        <p:txBody>
          <a:bodyPr/>
          <a:lstStyle/>
          <a:p>
            <a:pPr marL="0" indent="0">
              <a:buNone/>
            </a:pPr>
            <a:r>
              <a:rPr lang="en-US"/>
              <a:t>Supports the claim of a linear correlation.</a:t>
            </a:r>
          </a:p>
        </p:txBody>
      </p:sp>
      <p:sp>
        <p:nvSpPr>
          <p:cNvPr id="9" name="Content Placeholder 8"/>
          <p:cNvSpPr>
            <a:spLocks noGrp="1"/>
          </p:cNvSpPr>
          <p:nvPr>
            <p:ph sz="quarter" idx="18"/>
          </p:nvPr>
        </p:nvSpPr>
        <p:spPr>
          <a:xfrm>
            <a:off x="457201" y="3852349"/>
            <a:ext cx="1193470" cy="439388"/>
          </a:xfrm>
        </p:spPr>
        <p:txBody>
          <a:bodyPr/>
          <a:lstStyle/>
          <a:p>
            <a:pPr marL="432" indent="0">
              <a:buNone/>
            </a:pPr>
            <a:r>
              <a:rPr lang="en-US" i="1"/>
              <a:t>P</a:t>
            </a:r>
            <a:r>
              <a:rPr lang="en-US"/>
              <a:t>-value</a:t>
            </a:r>
          </a:p>
        </p:txBody>
      </p:sp>
      <p:graphicFrame>
        <p:nvGraphicFramePr>
          <p:cNvPr id="20" name="Object 19" descr="is greater than alpha colon"/>
          <p:cNvGraphicFramePr>
            <a:graphicFrameLocks noChangeAspect="1"/>
          </p:cNvGraphicFramePr>
          <p:nvPr>
            <p:extLst>
              <p:ext uri="{D42A27DB-BD31-4B8C-83A1-F6EECF244321}">
                <p14:modId xmlns:p14="http://schemas.microsoft.com/office/powerpoint/2010/main" val="3070680869"/>
              </p:ext>
            </p:extLst>
          </p:nvPr>
        </p:nvGraphicFramePr>
        <p:xfrm>
          <a:off x="1757548" y="3922179"/>
          <a:ext cx="747713" cy="328613"/>
        </p:xfrm>
        <a:graphic>
          <a:graphicData uri="http://schemas.openxmlformats.org/presentationml/2006/ole">
            <mc:AlternateContent xmlns:mc="http://schemas.openxmlformats.org/markup-compatibility/2006">
              <mc:Choice xmlns:v="urn:schemas-microsoft-com:vml" Requires="v">
                <p:oleObj spid="_x0000_s5141" name="Equation" r:id="rId7" imgW="317160" imgH="139680" progId="Equation.DSMT4">
                  <p:embed/>
                </p:oleObj>
              </mc:Choice>
              <mc:Fallback>
                <p:oleObj name="Equation" r:id="rId7" imgW="317160" imgH="139680" progId="Equation.DSMT4">
                  <p:embed/>
                  <p:pic>
                    <p:nvPicPr>
                      <p:cNvPr id="19" name="Object 18"/>
                      <p:cNvPicPr/>
                      <p:nvPr/>
                    </p:nvPicPr>
                    <p:blipFill>
                      <a:blip r:embed="rId8"/>
                      <a:stretch>
                        <a:fillRect/>
                      </a:stretch>
                    </p:blipFill>
                    <p:spPr>
                      <a:xfrm>
                        <a:off x="1757548" y="3922179"/>
                        <a:ext cx="747713" cy="328613"/>
                      </a:xfrm>
                      <a:prstGeom prst="rect">
                        <a:avLst/>
                      </a:prstGeom>
                    </p:spPr>
                  </p:pic>
                </p:oleObj>
              </mc:Fallback>
            </mc:AlternateContent>
          </a:graphicData>
        </a:graphic>
      </p:graphicFrame>
      <p:sp>
        <p:nvSpPr>
          <p:cNvPr id="10" name="Content Placeholder 9"/>
          <p:cNvSpPr>
            <a:spLocks noGrp="1"/>
          </p:cNvSpPr>
          <p:nvPr>
            <p:ph sz="quarter" idx="19"/>
          </p:nvPr>
        </p:nvSpPr>
        <p:spPr>
          <a:xfrm>
            <a:off x="2659635" y="3852351"/>
            <a:ext cx="6027166" cy="802776"/>
          </a:xfrm>
        </p:spPr>
        <p:txBody>
          <a:bodyPr/>
          <a:lstStyle/>
          <a:p>
            <a:pPr marL="432" indent="0">
              <a:buNone/>
            </a:pPr>
            <a:r>
              <a:rPr lang="en-US"/>
              <a:t>Does not support the claim of a linear correlation.</a:t>
            </a:r>
          </a:p>
        </p:txBody>
      </p:sp>
    </p:spTree>
    <p:extLst>
      <p:ext uri="{BB962C8B-B14F-4D97-AF65-F5344CB8AC3E}">
        <p14:creationId xmlns:p14="http://schemas.microsoft.com/office/powerpoint/2010/main" val="3519366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Calculating and Interpreting the Linear Correlation Coefficient </a:t>
            </a:r>
            <a:r>
              <a:rPr lang="en-US" sz="3400" i="1"/>
              <a:t>r </a:t>
            </a:r>
            <a:r>
              <a:rPr lang="en-US" sz="2000" b="0"/>
              <a:t>(10 of 10)</a:t>
            </a:r>
          </a:p>
        </p:txBody>
      </p:sp>
      <p:sp>
        <p:nvSpPr>
          <p:cNvPr id="4" name="Content Placeholder 3"/>
          <p:cNvSpPr>
            <a:spLocks noGrp="1"/>
          </p:cNvSpPr>
          <p:nvPr>
            <p:ph sz="quarter" idx="13"/>
          </p:nvPr>
        </p:nvSpPr>
        <p:spPr>
          <a:xfrm>
            <a:off x="457200" y="1552574"/>
            <a:ext cx="8378042" cy="1333129"/>
          </a:xfrm>
        </p:spPr>
        <p:txBody>
          <a:bodyPr/>
          <a:lstStyle/>
          <a:p>
            <a:pPr marL="0" indent="0">
              <a:spcBef>
                <a:spcPts val="1200"/>
              </a:spcBef>
              <a:buNone/>
            </a:pPr>
            <a:r>
              <a:rPr lang="en-US" b="1" dirty="0"/>
              <a:t>Interpreting the Linear Correlation Coefficient </a:t>
            </a:r>
            <a:r>
              <a:rPr lang="en-US" b="1" i="1" dirty="0"/>
              <a:t>r</a:t>
            </a:r>
            <a:endParaRPr lang="en-US" b="1" dirty="0"/>
          </a:p>
          <a:p>
            <a:pPr marL="0" indent="0">
              <a:spcBef>
                <a:spcPts val="1200"/>
              </a:spcBef>
              <a:buNone/>
            </a:pPr>
            <a:r>
              <a:rPr lang="en-US" b="1" dirty="0"/>
              <a:t>Using Table A-6 to Interpret </a:t>
            </a:r>
            <a:r>
              <a:rPr lang="en-US" b="1" i="1" dirty="0"/>
              <a:t>r</a:t>
            </a:r>
            <a:r>
              <a:rPr lang="en-US" b="1" dirty="0"/>
              <a:t>:</a:t>
            </a:r>
            <a:r>
              <a:rPr lang="en-US" b="1" i="1" dirty="0"/>
              <a:t> </a:t>
            </a:r>
            <a:r>
              <a:rPr lang="en-US" dirty="0"/>
              <a:t>Consider critical values from Table A-6 or technology as being both positive and negative:</a:t>
            </a:r>
          </a:p>
        </p:txBody>
      </p:sp>
      <p:sp>
        <p:nvSpPr>
          <p:cNvPr id="5" name="Content Placeholder 4"/>
          <p:cNvSpPr>
            <a:spLocks noGrp="1"/>
          </p:cNvSpPr>
          <p:nvPr>
            <p:ph sz="quarter" idx="14"/>
          </p:nvPr>
        </p:nvSpPr>
        <p:spPr>
          <a:xfrm>
            <a:off x="457200" y="2953478"/>
            <a:ext cx="2286000" cy="407240"/>
          </a:xfrm>
        </p:spPr>
        <p:txBody>
          <a:bodyPr/>
          <a:lstStyle/>
          <a:p>
            <a:r>
              <a:rPr lang="en-US" b="1" dirty="0"/>
              <a:t>Correlation </a:t>
            </a:r>
            <a:r>
              <a:rPr lang="en-US" dirty="0"/>
              <a:t>If</a:t>
            </a:r>
          </a:p>
        </p:txBody>
      </p:sp>
      <p:graphicFrame>
        <p:nvGraphicFramePr>
          <p:cNvPr id="18" name="Object 17" descr="the absolute value of r is greater than or equal to"/>
          <p:cNvGraphicFramePr>
            <a:graphicFrameLocks noChangeAspect="1"/>
          </p:cNvGraphicFramePr>
          <p:nvPr>
            <p:extLst>
              <p:ext uri="{D42A27DB-BD31-4B8C-83A1-F6EECF244321}">
                <p14:modId xmlns:p14="http://schemas.microsoft.com/office/powerpoint/2010/main" val="2075505100"/>
              </p:ext>
            </p:extLst>
          </p:nvPr>
        </p:nvGraphicFramePr>
        <p:xfrm>
          <a:off x="2786565" y="2920397"/>
          <a:ext cx="494975" cy="449653"/>
        </p:xfrm>
        <a:graphic>
          <a:graphicData uri="http://schemas.openxmlformats.org/presentationml/2006/ole">
            <mc:AlternateContent xmlns:mc="http://schemas.openxmlformats.org/markup-compatibility/2006">
              <mc:Choice xmlns:v="urn:schemas-microsoft-com:vml" Requires="v">
                <p:oleObj spid="_x0000_s6157" name="Equation" r:id="rId3" imgW="279360" imgH="253800" progId="Equation.DSMT4">
                  <p:embed/>
                </p:oleObj>
              </mc:Choice>
              <mc:Fallback>
                <p:oleObj name="Equation" r:id="rId3" imgW="279360" imgH="253800" progId="Equation.DSMT4">
                  <p:embed/>
                  <p:pic>
                    <p:nvPicPr>
                      <p:cNvPr id="20" name="Object 19"/>
                      <p:cNvPicPr/>
                      <p:nvPr/>
                    </p:nvPicPr>
                    <p:blipFill>
                      <a:blip r:embed="rId4"/>
                      <a:stretch>
                        <a:fillRect/>
                      </a:stretch>
                    </p:blipFill>
                    <p:spPr>
                      <a:xfrm>
                        <a:off x="2786565" y="2920397"/>
                        <a:ext cx="494975" cy="449653"/>
                      </a:xfrm>
                      <a:prstGeom prst="rect">
                        <a:avLst/>
                      </a:prstGeom>
                    </p:spPr>
                  </p:pic>
                </p:oleObj>
              </mc:Fallback>
            </mc:AlternateContent>
          </a:graphicData>
        </a:graphic>
      </p:graphicFrame>
      <p:sp>
        <p:nvSpPr>
          <p:cNvPr id="6" name="Content Placeholder 5"/>
          <p:cNvSpPr>
            <a:spLocks noGrp="1"/>
          </p:cNvSpPr>
          <p:nvPr>
            <p:ph sz="quarter" idx="15"/>
          </p:nvPr>
        </p:nvSpPr>
        <p:spPr>
          <a:xfrm>
            <a:off x="3371796" y="2953479"/>
            <a:ext cx="4976557" cy="407240"/>
          </a:xfrm>
        </p:spPr>
        <p:txBody>
          <a:bodyPr/>
          <a:lstStyle/>
          <a:p>
            <a:pPr marL="432" indent="0">
              <a:buNone/>
            </a:pPr>
            <a:r>
              <a:rPr lang="en-US" dirty="0"/>
              <a:t>critical value, conclude that there is</a:t>
            </a:r>
          </a:p>
        </p:txBody>
      </p:sp>
      <p:sp>
        <p:nvSpPr>
          <p:cNvPr id="7" name="Content Placeholder 6"/>
          <p:cNvSpPr>
            <a:spLocks noGrp="1"/>
          </p:cNvSpPr>
          <p:nvPr>
            <p:ph sz="quarter" idx="16"/>
          </p:nvPr>
        </p:nvSpPr>
        <p:spPr>
          <a:xfrm>
            <a:off x="457200" y="3442588"/>
            <a:ext cx="8229600" cy="785029"/>
          </a:xfrm>
        </p:spPr>
        <p:txBody>
          <a:bodyPr/>
          <a:lstStyle/>
          <a:p>
            <a:pPr marL="255600" indent="0">
              <a:buNone/>
            </a:pPr>
            <a:r>
              <a:rPr lang="en-US" dirty="0"/>
              <a:t>sufficient evidence to support the claim of a linear correlation.</a:t>
            </a:r>
          </a:p>
        </p:txBody>
      </p:sp>
      <p:sp>
        <p:nvSpPr>
          <p:cNvPr id="8" name="Content Placeholder 7"/>
          <p:cNvSpPr>
            <a:spLocks noGrp="1"/>
          </p:cNvSpPr>
          <p:nvPr>
            <p:ph sz="quarter" idx="17"/>
          </p:nvPr>
        </p:nvSpPr>
        <p:spPr>
          <a:xfrm>
            <a:off x="457200" y="4305425"/>
            <a:ext cx="2749138" cy="431577"/>
          </a:xfrm>
        </p:spPr>
        <p:txBody>
          <a:bodyPr/>
          <a:lstStyle/>
          <a:p>
            <a:r>
              <a:rPr lang="en-US" b="1"/>
              <a:t>No Correlation </a:t>
            </a:r>
            <a:r>
              <a:rPr lang="en-US"/>
              <a:t>If</a:t>
            </a:r>
          </a:p>
        </p:txBody>
      </p:sp>
      <p:graphicFrame>
        <p:nvGraphicFramePr>
          <p:cNvPr id="19" name="Object 18" descr="the absolute value of r is less than"/>
          <p:cNvGraphicFramePr>
            <a:graphicFrameLocks noChangeAspect="1"/>
          </p:cNvGraphicFramePr>
          <p:nvPr>
            <p:extLst>
              <p:ext uri="{D42A27DB-BD31-4B8C-83A1-F6EECF244321}">
                <p14:modId xmlns:p14="http://schemas.microsoft.com/office/powerpoint/2010/main" val="4023990248"/>
              </p:ext>
            </p:extLst>
          </p:nvPr>
        </p:nvGraphicFramePr>
        <p:xfrm>
          <a:off x="3248265" y="4284986"/>
          <a:ext cx="494975" cy="449653"/>
        </p:xfrm>
        <a:graphic>
          <a:graphicData uri="http://schemas.openxmlformats.org/presentationml/2006/ole">
            <mc:AlternateContent xmlns:mc="http://schemas.openxmlformats.org/markup-compatibility/2006">
              <mc:Choice xmlns:v="urn:schemas-microsoft-com:vml" Requires="v">
                <p:oleObj spid="_x0000_s6158" name="Equation" r:id="rId5" imgW="279360" imgH="253800" progId="Equation.DSMT4">
                  <p:embed/>
                </p:oleObj>
              </mc:Choice>
              <mc:Fallback>
                <p:oleObj name="Equation" r:id="rId5" imgW="279360" imgH="253800" progId="Equation.DSMT4">
                  <p:embed/>
                  <p:pic>
                    <p:nvPicPr>
                      <p:cNvPr id="18" name="Object 17"/>
                      <p:cNvPicPr/>
                      <p:nvPr/>
                    </p:nvPicPr>
                    <p:blipFill>
                      <a:blip r:embed="rId6"/>
                      <a:stretch>
                        <a:fillRect/>
                      </a:stretch>
                    </p:blipFill>
                    <p:spPr>
                      <a:xfrm>
                        <a:off x="3248265" y="4284986"/>
                        <a:ext cx="494975" cy="449653"/>
                      </a:xfrm>
                      <a:prstGeom prst="rect">
                        <a:avLst/>
                      </a:prstGeom>
                    </p:spPr>
                  </p:pic>
                </p:oleObj>
              </mc:Fallback>
            </mc:AlternateContent>
          </a:graphicData>
        </a:graphic>
      </p:graphicFrame>
      <p:sp>
        <p:nvSpPr>
          <p:cNvPr id="9" name="Content Placeholder 8"/>
          <p:cNvSpPr>
            <a:spLocks noGrp="1"/>
          </p:cNvSpPr>
          <p:nvPr>
            <p:ph sz="quarter" idx="18"/>
          </p:nvPr>
        </p:nvSpPr>
        <p:spPr>
          <a:xfrm>
            <a:off x="3808613" y="4305425"/>
            <a:ext cx="4878188" cy="431577"/>
          </a:xfrm>
        </p:spPr>
        <p:txBody>
          <a:bodyPr/>
          <a:lstStyle/>
          <a:p>
            <a:pPr marL="432" indent="0">
              <a:buNone/>
            </a:pPr>
            <a:r>
              <a:rPr lang="en-US" dirty="0"/>
              <a:t>critical value, conclude that there is</a:t>
            </a:r>
          </a:p>
        </p:txBody>
      </p:sp>
      <p:sp>
        <p:nvSpPr>
          <p:cNvPr id="10" name="Content Placeholder 9"/>
          <p:cNvSpPr>
            <a:spLocks noGrp="1"/>
          </p:cNvSpPr>
          <p:nvPr>
            <p:ph sz="quarter" idx="19"/>
          </p:nvPr>
        </p:nvSpPr>
        <p:spPr>
          <a:xfrm>
            <a:off x="457200" y="4829175"/>
            <a:ext cx="8229600" cy="818164"/>
          </a:xfrm>
        </p:spPr>
        <p:txBody>
          <a:bodyPr/>
          <a:lstStyle/>
          <a:p>
            <a:pPr marL="255600" indent="0">
              <a:buNone/>
            </a:pPr>
            <a:r>
              <a:rPr lang="en-US" dirty="0"/>
              <a:t>not sufficient evidence to support the claim of a linear correlation.</a:t>
            </a:r>
          </a:p>
        </p:txBody>
      </p:sp>
    </p:spTree>
    <p:extLst>
      <p:ext uri="{BB962C8B-B14F-4D97-AF65-F5344CB8AC3E}">
        <p14:creationId xmlns:p14="http://schemas.microsoft.com/office/powerpoint/2010/main" val="3638234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Properties of the Linear Correlation Coefficient </a:t>
            </a:r>
            <a:r>
              <a:rPr lang="en-US" sz="3400" i="1"/>
              <a:t>r </a:t>
            </a:r>
            <a:r>
              <a:rPr lang="en-US" sz="2000" b="0"/>
              <a:t>(1 of 2)</a:t>
            </a:r>
            <a:endParaRPr lang="en-US" sz="2000"/>
          </a:p>
        </p:txBody>
      </p:sp>
      <p:sp>
        <p:nvSpPr>
          <p:cNvPr id="4" name="Content Placeholder 3"/>
          <p:cNvSpPr>
            <a:spLocks noGrp="1"/>
          </p:cNvSpPr>
          <p:nvPr>
            <p:ph sz="quarter" idx="13"/>
          </p:nvPr>
        </p:nvSpPr>
        <p:spPr>
          <a:xfrm>
            <a:off x="457201" y="1552575"/>
            <a:ext cx="4993574" cy="406854"/>
          </a:xfrm>
        </p:spPr>
        <p:txBody>
          <a:bodyPr/>
          <a:lstStyle/>
          <a:p>
            <a:pPr marL="432000" indent="-432000">
              <a:buFont typeface="+mj-lt"/>
              <a:buAutoNum type="arabicPeriod"/>
            </a:pPr>
            <a:r>
              <a:rPr lang="en-US"/>
              <a:t>The value of </a:t>
            </a:r>
            <a:r>
              <a:rPr lang="en-US" i="1"/>
              <a:t>r </a:t>
            </a:r>
            <a:r>
              <a:rPr lang="en-US"/>
              <a:t>is always between</a:t>
            </a:r>
          </a:p>
        </p:txBody>
      </p:sp>
      <p:graphicFrame>
        <p:nvGraphicFramePr>
          <p:cNvPr id="18" name="Object 17" descr="negative 1"/>
          <p:cNvGraphicFramePr>
            <a:graphicFrameLocks noChangeAspect="1"/>
          </p:cNvGraphicFramePr>
          <p:nvPr>
            <p:extLst>
              <p:ext uri="{D42A27DB-BD31-4B8C-83A1-F6EECF244321}">
                <p14:modId xmlns:p14="http://schemas.microsoft.com/office/powerpoint/2010/main" val="870005560"/>
              </p:ext>
            </p:extLst>
          </p:nvPr>
        </p:nvGraphicFramePr>
        <p:xfrm>
          <a:off x="5551261" y="1540671"/>
          <a:ext cx="406977" cy="353579"/>
        </p:xfrm>
        <a:graphic>
          <a:graphicData uri="http://schemas.openxmlformats.org/presentationml/2006/ole">
            <mc:AlternateContent xmlns:mc="http://schemas.openxmlformats.org/markup-compatibility/2006">
              <mc:Choice xmlns:v="urn:schemas-microsoft-com:vml" Requires="v">
                <p:oleObj spid="_x0000_s7181" name="Equation" r:id="rId3" imgW="190440" imgH="164880" progId="Equation.DSMT4">
                  <p:embed/>
                </p:oleObj>
              </mc:Choice>
              <mc:Fallback>
                <p:oleObj name="Equation" r:id="rId3" imgW="190440" imgH="164880" progId="Equation.DSMT4">
                  <p:embed/>
                  <p:pic>
                    <p:nvPicPr>
                      <p:cNvPr id="19" name="Object 18"/>
                      <p:cNvPicPr/>
                      <p:nvPr/>
                    </p:nvPicPr>
                    <p:blipFill>
                      <a:blip r:embed="rId4"/>
                      <a:stretch>
                        <a:fillRect/>
                      </a:stretch>
                    </p:blipFill>
                    <p:spPr>
                      <a:xfrm>
                        <a:off x="5551261" y="1540671"/>
                        <a:ext cx="406977" cy="353579"/>
                      </a:xfrm>
                      <a:prstGeom prst="rect">
                        <a:avLst/>
                      </a:prstGeom>
                    </p:spPr>
                  </p:pic>
                </p:oleObj>
              </mc:Fallback>
            </mc:AlternateContent>
          </a:graphicData>
        </a:graphic>
      </p:graphicFrame>
      <p:sp>
        <p:nvSpPr>
          <p:cNvPr id="5" name="Content Placeholder 4"/>
          <p:cNvSpPr>
            <a:spLocks noGrp="1"/>
          </p:cNvSpPr>
          <p:nvPr>
            <p:ph sz="quarter" idx="14"/>
          </p:nvPr>
        </p:nvSpPr>
        <p:spPr>
          <a:xfrm>
            <a:off x="6082474" y="1557338"/>
            <a:ext cx="2396507" cy="413966"/>
          </a:xfrm>
        </p:spPr>
        <p:txBody>
          <a:bodyPr/>
          <a:lstStyle/>
          <a:p>
            <a:pPr marL="432" indent="0">
              <a:buNone/>
            </a:pPr>
            <a:r>
              <a:rPr lang="en-US"/>
              <a:t>and 1 inclusive.</a:t>
            </a:r>
          </a:p>
        </p:txBody>
      </p:sp>
      <p:sp>
        <p:nvSpPr>
          <p:cNvPr id="6" name="Content Placeholder 5"/>
          <p:cNvSpPr>
            <a:spLocks noGrp="1"/>
          </p:cNvSpPr>
          <p:nvPr>
            <p:ph sz="quarter" idx="15"/>
          </p:nvPr>
        </p:nvSpPr>
        <p:spPr>
          <a:xfrm>
            <a:off x="457201" y="2034350"/>
            <a:ext cx="1597230" cy="411967"/>
          </a:xfrm>
        </p:spPr>
        <p:txBody>
          <a:bodyPr/>
          <a:lstStyle/>
          <a:p>
            <a:pPr marL="432000" indent="0">
              <a:buNone/>
            </a:pPr>
            <a:r>
              <a:rPr lang="en-US" dirty="0"/>
              <a:t>That is,</a:t>
            </a:r>
          </a:p>
        </p:txBody>
      </p:sp>
      <p:graphicFrame>
        <p:nvGraphicFramePr>
          <p:cNvPr id="19" name="Object 18" descr="negative 1 is less than or equal to r is less than or equal to 1."/>
          <p:cNvGraphicFramePr>
            <a:graphicFrameLocks noChangeAspect="1"/>
          </p:cNvGraphicFramePr>
          <p:nvPr>
            <p:extLst>
              <p:ext uri="{D42A27DB-BD31-4B8C-83A1-F6EECF244321}">
                <p14:modId xmlns:p14="http://schemas.microsoft.com/office/powerpoint/2010/main" val="1348109411"/>
              </p:ext>
            </p:extLst>
          </p:nvPr>
        </p:nvGraphicFramePr>
        <p:xfrm>
          <a:off x="2113806" y="2050626"/>
          <a:ext cx="1408113" cy="379413"/>
        </p:xfrm>
        <a:graphic>
          <a:graphicData uri="http://schemas.openxmlformats.org/presentationml/2006/ole">
            <mc:AlternateContent xmlns:mc="http://schemas.openxmlformats.org/markup-compatibility/2006">
              <mc:Choice xmlns:v="urn:schemas-microsoft-com:vml" Requires="v">
                <p:oleObj spid="_x0000_s7182" name="Equation" r:id="rId5" imgW="660240" imgH="177480" progId="Equation.DSMT4">
                  <p:embed/>
                </p:oleObj>
              </mc:Choice>
              <mc:Fallback>
                <p:oleObj name="Equation" r:id="rId5" imgW="660240" imgH="177480" progId="Equation.DSMT4">
                  <p:embed/>
                  <p:pic>
                    <p:nvPicPr>
                      <p:cNvPr id="18" name="Object 17"/>
                      <p:cNvPicPr/>
                      <p:nvPr/>
                    </p:nvPicPr>
                    <p:blipFill>
                      <a:blip r:embed="rId6"/>
                      <a:stretch>
                        <a:fillRect/>
                      </a:stretch>
                    </p:blipFill>
                    <p:spPr>
                      <a:xfrm>
                        <a:off x="2113806" y="2050626"/>
                        <a:ext cx="1408113" cy="379413"/>
                      </a:xfrm>
                      <a:prstGeom prst="rect">
                        <a:avLst/>
                      </a:prstGeom>
                    </p:spPr>
                  </p:pic>
                </p:oleObj>
              </mc:Fallback>
            </mc:AlternateContent>
          </a:graphicData>
        </a:graphic>
      </p:graphicFrame>
      <p:sp>
        <p:nvSpPr>
          <p:cNvPr id="7" name="Content Placeholder 6"/>
          <p:cNvSpPr>
            <a:spLocks noGrp="1"/>
          </p:cNvSpPr>
          <p:nvPr>
            <p:ph sz="quarter" idx="16"/>
          </p:nvPr>
        </p:nvSpPr>
        <p:spPr>
          <a:xfrm>
            <a:off x="457201" y="2537515"/>
            <a:ext cx="7701148" cy="2081986"/>
          </a:xfrm>
        </p:spPr>
        <p:txBody>
          <a:bodyPr/>
          <a:lstStyle/>
          <a:p>
            <a:pPr marL="432000" indent="-432000">
              <a:buClr>
                <a:schemeClr val="tx2"/>
              </a:buClr>
              <a:buFont typeface="+mj-lt"/>
              <a:buAutoNum type="arabicPeriod" startAt="2"/>
            </a:pPr>
            <a:r>
              <a:rPr lang="en-US" dirty="0"/>
              <a:t>If all values of either variable are converted to a different scale, the value of </a:t>
            </a:r>
            <a:r>
              <a:rPr lang="en-US" i="1" dirty="0"/>
              <a:t>r </a:t>
            </a:r>
            <a:r>
              <a:rPr lang="en-US" dirty="0"/>
              <a:t>does not change.</a:t>
            </a:r>
          </a:p>
          <a:p>
            <a:pPr marL="432000" indent="-432000">
              <a:buClr>
                <a:schemeClr val="tx2"/>
              </a:buClr>
              <a:buFont typeface="+mj-lt"/>
              <a:buAutoNum type="arabicPeriod" startAt="2"/>
            </a:pPr>
            <a:r>
              <a:rPr lang="en-US" dirty="0"/>
              <a:t>The value of </a:t>
            </a:r>
            <a:r>
              <a:rPr lang="en-US" i="1" dirty="0"/>
              <a:t>r </a:t>
            </a:r>
            <a:r>
              <a:rPr lang="en-US" dirty="0"/>
              <a:t>is not affected by the choice of </a:t>
            </a:r>
            <a:r>
              <a:rPr lang="en-US" i="1" dirty="0"/>
              <a:t>x </a:t>
            </a:r>
            <a:r>
              <a:rPr lang="en-US" dirty="0"/>
              <a:t>or </a:t>
            </a:r>
            <a:r>
              <a:rPr lang="en-US" i="1" dirty="0"/>
              <a:t>y</a:t>
            </a:r>
            <a:r>
              <a:rPr lang="en-US" dirty="0"/>
              <a:t>. Interchange all </a:t>
            </a:r>
            <a:r>
              <a:rPr lang="en-US" i="1" dirty="0"/>
              <a:t>x </a:t>
            </a:r>
            <a:r>
              <a:rPr lang="en-US" dirty="0"/>
              <a:t>values and </a:t>
            </a:r>
            <a:r>
              <a:rPr lang="en-US" i="1" dirty="0"/>
              <a:t>y </a:t>
            </a:r>
            <a:r>
              <a:rPr lang="en-US" dirty="0"/>
              <a:t>values, and the value of </a:t>
            </a:r>
            <a:r>
              <a:rPr lang="en-US" i="1" dirty="0"/>
              <a:t>r </a:t>
            </a:r>
            <a:r>
              <a:rPr lang="en-US" dirty="0"/>
              <a:t>will not change.</a:t>
            </a:r>
          </a:p>
        </p:txBody>
      </p:sp>
    </p:spTree>
    <p:extLst>
      <p:ext uri="{BB962C8B-B14F-4D97-AF65-F5344CB8AC3E}">
        <p14:creationId xmlns:p14="http://schemas.microsoft.com/office/powerpoint/2010/main" val="2213562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Properties of the Linear Correlation Coefficient </a:t>
            </a:r>
            <a:r>
              <a:rPr lang="en-US" sz="3400" i="1"/>
              <a:t>r </a:t>
            </a:r>
            <a:r>
              <a:rPr lang="en-US" sz="2000" b="0"/>
              <a:t>(2 of 2)</a:t>
            </a:r>
            <a:endParaRPr lang="en-US" sz="2000"/>
          </a:p>
        </p:txBody>
      </p:sp>
      <p:sp>
        <p:nvSpPr>
          <p:cNvPr id="3" name="Content Placeholder 2"/>
          <p:cNvSpPr>
            <a:spLocks noGrp="1"/>
          </p:cNvSpPr>
          <p:nvPr>
            <p:ph sz="quarter" idx="13"/>
          </p:nvPr>
        </p:nvSpPr>
        <p:spPr>
          <a:xfrm>
            <a:off x="457200" y="1556327"/>
            <a:ext cx="8081158" cy="2837543"/>
          </a:xfrm>
        </p:spPr>
        <p:txBody>
          <a:bodyPr/>
          <a:lstStyle/>
          <a:p>
            <a:pPr marL="432000" indent="-432000">
              <a:buClr>
                <a:schemeClr val="tx2"/>
              </a:buClr>
              <a:buFont typeface="+mj-lt"/>
              <a:buAutoNum type="arabicPeriod" startAt="4"/>
            </a:pPr>
            <a:r>
              <a:rPr lang="en-US" dirty="0"/>
              <a:t>​​</a:t>
            </a:r>
            <a:r>
              <a:rPr lang="en-US" i="1" dirty="0"/>
              <a:t>r </a:t>
            </a:r>
            <a:r>
              <a:rPr lang="en-US" dirty="0"/>
              <a:t>measures the strength of a linear relationship. It is not designed to measure the strength of a relationship that is not linear.</a:t>
            </a:r>
          </a:p>
          <a:p>
            <a:pPr marL="432000" indent="-432000">
              <a:buClr>
                <a:schemeClr val="tx2"/>
              </a:buClr>
              <a:buFont typeface="+mj-lt"/>
              <a:buAutoNum type="arabicPeriod" startAt="4"/>
            </a:pPr>
            <a:r>
              <a:rPr lang="en-US" dirty="0"/>
              <a:t>​</a:t>
            </a:r>
            <a:r>
              <a:rPr lang="en-US" i="1" dirty="0"/>
              <a:t>r </a:t>
            </a:r>
            <a:r>
              <a:rPr lang="en-US" dirty="0"/>
              <a:t>is very sensitive to outliers in the sense that a single outlier could dramatically affect its value.</a:t>
            </a:r>
          </a:p>
        </p:txBody>
      </p:sp>
    </p:spTree>
    <p:extLst>
      <p:ext uri="{BB962C8B-B14F-4D97-AF65-F5344CB8AC3E}">
        <p14:creationId xmlns:p14="http://schemas.microsoft.com/office/powerpoint/2010/main" val="1772726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US" sz="3000"/>
              <a:t>Example: Finding </a:t>
            </a:r>
            <a:r>
              <a:rPr lang="en-US" sz="3000" i="1"/>
              <a:t>r</a:t>
            </a:r>
            <a:r>
              <a:rPr lang="en-US" sz="3000"/>
              <a:t> Using Technology </a:t>
            </a:r>
            <a:r>
              <a:rPr lang="en-US" sz="2000" b="0"/>
              <a:t>(1 of 2)</a:t>
            </a:r>
            <a:endParaRPr lang="en-US" sz="2000"/>
          </a:p>
        </p:txBody>
      </p:sp>
      <p:sp>
        <p:nvSpPr>
          <p:cNvPr id="4" name="Content Placeholder 3"/>
          <p:cNvSpPr>
            <a:spLocks noGrp="1"/>
          </p:cNvSpPr>
          <p:nvPr>
            <p:ph sz="quarter" idx="13"/>
          </p:nvPr>
        </p:nvSpPr>
        <p:spPr>
          <a:xfrm>
            <a:off x="457200" y="1556327"/>
            <a:ext cx="8093034" cy="1305626"/>
          </a:xfrm>
        </p:spPr>
        <p:txBody>
          <a:bodyPr/>
          <a:lstStyle/>
          <a:p>
            <a:pPr marL="0" indent="0">
              <a:buNone/>
            </a:pPr>
            <a:r>
              <a:rPr lang="en-US" dirty="0"/>
              <a:t>Use technology to find the linear correlation coefficient </a:t>
            </a:r>
            <a:r>
              <a:rPr lang="en-US" i="1" dirty="0"/>
              <a:t>r </a:t>
            </a:r>
            <a:r>
              <a:rPr lang="en-US" dirty="0"/>
              <a:t>for the Powerball jackpot amounts and numbers of tickets listed in the table.</a:t>
            </a:r>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384021110"/>
              </p:ext>
            </p:extLst>
          </p:nvPr>
        </p:nvGraphicFramePr>
        <p:xfrm>
          <a:off x="457200" y="3217863"/>
          <a:ext cx="8229600" cy="792480"/>
        </p:xfrm>
        <a:graphic>
          <a:graphicData uri="http://schemas.openxmlformats.org/drawingml/2006/table">
            <a:tbl>
              <a:tblPr firstCol="1" bandRow="1">
                <a:tableStyleId>{2D5ABB26-0587-4C30-8999-92F81FD0307C}</a:tableStyleId>
              </a:tblPr>
              <a:tblGrid>
                <a:gridCol w="1502229">
                  <a:extLst>
                    <a:ext uri="{9D8B030D-6E8A-4147-A177-3AD203B41FA5}">
                      <a16:colId xmlns:a16="http://schemas.microsoft.com/office/drawing/2014/main" val="1246621281"/>
                    </a:ext>
                  </a:extLst>
                </a:gridCol>
                <a:gridCol w="866898">
                  <a:extLst>
                    <a:ext uri="{9D8B030D-6E8A-4147-A177-3AD203B41FA5}">
                      <a16:colId xmlns:a16="http://schemas.microsoft.com/office/drawing/2014/main" val="1886339256"/>
                    </a:ext>
                  </a:extLst>
                </a:gridCol>
                <a:gridCol w="843148">
                  <a:extLst>
                    <a:ext uri="{9D8B030D-6E8A-4147-A177-3AD203B41FA5}">
                      <a16:colId xmlns:a16="http://schemas.microsoft.com/office/drawing/2014/main" val="3281815263"/>
                    </a:ext>
                  </a:extLst>
                </a:gridCol>
                <a:gridCol w="712520">
                  <a:extLst>
                    <a:ext uri="{9D8B030D-6E8A-4147-A177-3AD203B41FA5}">
                      <a16:colId xmlns:a16="http://schemas.microsoft.com/office/drawing/2014/main" val="1673394563"/>
                    </a:ext>
                  </a:extLst>
                </a:gridCol>
                <a:gridCol w="771896">
                  <a:extLst>
                    <a:ext uri="{9D8B030D-6E8A-4147-A177-3AD203B41FA5}">
                      <a16:colId xmlns:a16="http://schemas.microsoft.com/office/drawing/2014/main" val="1465135074"/>
                    </a:ext>
                  </a:extLst>
                </a:gridCol>
                <a:gridCol w="688769">
                  <a:extLst>
                    <a:ext uri="{9D8B030D-6E8A-4147-A177-3AD203B41FA5}">
                      <a16:colId xmlns:a16="http://schemas.microsoft.com/office/drawing/2014/main" val="3845342609"/>
                    </a:ext>
                  </a:extLst>
                </a:gridCol>
                <a:gridCol w="748145">
                  <a:extLst>
                    <a:ext uri="{9D8B030D-6E8A-4147-A177-3AD203B41FA5}">
                      <a16:colId xmlns:a16="http://schemas.microsoft.com/office/drawing/2014/main" val="1533437072"/>
                    </a:ext>
                  </a:extLst>
                </a:gridCol>
                <a:gridCol w="736270">
                  <a:extLst>
                    <a:ext uri="{9D8B030D-6E8A-4147-A177-3AD203B41FA5}">
                      <a16:colId xmlns:a16="http://schemas.microsoft.com/office/drawing/2014/main" val="3507381879"/>
                    </a:ext>
                  </a:extLst>
                </a:gridCol>
                <a:gridCol w="665019">
                  <a:extLst>
                    <a:ext uri="{9D8B030D-6E8A-4147-A177-3AD203B41FA5}">
                      <a16:colId xmlns:a16="http://schemas.microsoft.com/office/drawing/2014/main" val="1838166470"/>
                    </a:ext>
                  </a:extLst>
                </a:gridCol>
                <a:gridCol w="694706">
                  <a:extLst>
                    <a:ext uri="{9D8B030D-6E8A-4147-A177-3AD203B41FA5}">
                      <a16:colId xmlns:a16="http://schemas.microsoft.com/office/drawing/2014/main" val="483601371"/>
                    </a:ext>
                  </a:extLst>
                </a:gridCol>
              </a:tblGrid>
              <a:tr h="370840">
                <a:tc>
                  <a:txBody>
                    <a:bodyPr/>
                    <a:lstStyle/>
                    <a:p>
                      <a:pPr algn="ctr"/>
                      <a:r>
                        <a:rPr lang="en-US" sz="2000" b="1" noProof="0" dirty="0">
                          <a:solidFill>
                            <a:schemeClr val="tx1"/>
                          </a:solidFill>
                          <a:latin typeface="+mn-lt"/>
                        </a:rPr>
                        <a:t>Jackpot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dirty="0">
                          <a:solidFill>
                            <a:schemeClr val="tx1"/>
                          </a:solidFill>
                          <a:latin typeface="+mn-lt"/>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138589"/>
                  </a:ext>
                </a:extLst>
              </a:tr>
              <a:tr h="370840">
                <a:tc>
                  <a:txBody>
                    <a:bodyPr/>
                    <a:lstStyle/>
                    <a:p>
                      <a:pPr algn="ctr"/>
                      <a:r>
                        <a:rPr lang="en-US" sz="2000" b="1" noProof="0">
                          <a:solidFill>
                            <a:schemeClr val="tx1"/>
                          </a:solidFill>
                          <a:latin typeface="+mn-lt"/>
                        </a:rPr>
                        <a:t>Tickets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dirty="0">
                          <a:solidFill>
                            <a:schemeClr val="tx1"/>
                          </a:solidFill>
                          <a:latin typeface="+mn-lt"/>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1868041"/>
                  </a:ext>
                </a:extLst>
              </a:tr>
            </a:tbl>
          </a:graphicData>
        </a:graphic>
      </p:graphicFrame>
    </p:spTree>
    <p:extLst>
      <p:ext uri="{BB962C8B-B14F-4D97-AF65-F5344CB8AC3E}">
        <p14:creationId xmlns:p14="http://schemas.microsoft.com/office/powerpoint/2010/main" val="133032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171411" cy="1097279"/>
          </a:xfrm>
        </p:spPr>
        <p:txBody>
          <a:bodyPr/>
          <a:lstStyle/>
          <a:p>
            <a:r>
              <a:rPr lang="en-US" sz="3000" dirty="0"/>
              <a:t>Example: Finding </a:t>
            </a:r>
            <a:r>
              <a:rPr lang="en-US" sz="3000" i="1" dirty="0"/>
              <a:t>r</a:t>
            </a:r>
            <a:r>
              <a:rPr lang="en-US" sz="3000" dirty="0"/>
              <a:t> Using Technology </a:t>
            </a:r>
            <a:r>
              <a:rPr lang="en-US" sz="2000" b="0" dirty="0"/>
              <a:t>(2 of 2)</a:t>
            </a:r>
            <a:endParaRPr lang="en-IN" sz="2000" dirty="0"/>
          </a:p>
        </p:txBody>
      </p:sp>
      <p:sp>
        <p:nvSpPr>
          <p:cNvPr id="4" name="Content Placeholder 3"/>
          <p:cNvSpPr>
            <a:spLocks noGrp="1"/>
          </p:cNvSpPr>
          <p:nvPr>
            <p:ph sz="quarter" idx="13"/>
          </p:nvPr>
        </p:nvSpPr>
        <p:spPr>
          <a:xfrm>
            <a:off x="457200" y="1552575"/>
            <a:ext cx="1169719" cy="394978"/>
          </a:xfrm>
        </p:spPr>
        <p:txBody>
          <a:bodyPr/>
          <a:lstStyle/>
          <a:p>
            <a:pPr marL="0" indent="0">
              <a:spcBef>
                <a:spcPts val="1200"/>
              </a:spcBef>
              <a:buNone/>
            </a:pPr>
            <a:r>
              <a:rPr lang="en-US" sz="2200" dirty="0"/>
              <a:t>Solution</a:t>
            </a:r>
          </a:p>
        </p:txBody>
      </p:sp>
      <p:pic>
        <p:nvPicPr>
          <p:cNvPr id="18" name="Content Placeholder 17" descr="A statdisk, Minitab, StatCrunch, graphing calculator screen X L stat, and J M P screenshot displays the output for r value. For long description in Notes pane, press F6.">
            <a:extLst>
              <a:ext uri="{FF2B5EF4-FFF2-40B4-BE49-F238E27FC236}">
                <a16:creationId xmlns:a16="http://schemas.microsoft.com/office/drawing/2014/main" id="{536CF3A7-444F-254E-AC0E-943495451D12}"/>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57200" y="2034351"/>
            <a:ext cx="4946471" cy="3442645"/>
          </a:xfrm>
          <a:prstGeom prst="rect">
            <a:avLst/>
          </a:prstGeom>
        </p:spPr>
      </p:pic>
      <p:pic>
        <p:nvPicPr>
          <p:cNvPr id="19" name="Content Placeholder 18" descr="A S P S S output depicts a table. For long description in Notes pane, press F6.">
            <a:extLst>
              <a:ext uri="{FF2B5EF4-FFF2-40B4-BE49-F238E27FC236}">
                <a16:creationId xmlns:a16="http://schemas.microsoft.com/office/drawing/2014/main" id="{4A1EA115-AEF1-B54D-BC29-5BFE1DB8E687}"/>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5508034" y="1552575"/>
            <a:ext cx="3134566" cy="1519968"/>
          </a:xfrm>
          <a:prstGeom prst="rect">
            <a:avLst/>
          </a:prstGeom>
        </p:spPr>
      </p:pic>
      <p:sp>
        <p:nvSpPr>
          <p:cNvPr id="7" name="Content Placeholder 6"/>
          <p:cNvSpPr>
            <a:spLocks noGrp="1"/>
          </p:cNvSpPr>
          <p:nvPr>
            <p:ph sz="quarter" idx="16"/>
          </p:nvPr>
        </p:nvSpPr>
        <p:spPr>
          <a:xfrm>
            <a:off x="5557912" y="3859482"/>
            <a:ext cx="3134566" cy="1833294"/>
          </a:xfrm>
        </p:spPr>
        <p:txBody>
          <a:bodyPr/>
          <a:lstStyle/>
          <a:p>
            <a:pPr marL="0" indent="0">
              <a:spcBef>
                <a:spcPts val="1200"/>
              </a:spcBef>
              <a:buFont typeface="Arial" panose="020B0604020202020204" pitchFamily="34" charset="0"/>
              <a:buNone/>
            </a:pPr>
            <a:r>
              <a:rPr lang="en-US" sz="2200" dirty="0"/>
              <a:t>The value of </a:t>
            </a:r>
            <a:r>
              <a:rPr lang="en-US" sz="2200" i="1" dirty="0"/>
              <a:t>r </a:t>
            </a:r>
            <a:r>
              <a:rPr lang="en-US" sz="2200" dirty="0"/>
              <a:t>will be automatically calculated with software or a calculator. </a:t>
            </a:r>
            <a:r>
              <a:rPr lang="en-US" sz="2200" i="1" dirty="0"/>
              <a:t>r </a:t>
            </a:r>
            <a:r>
              <a:rPr lang="en-US" sz="2200" dirty="0"/>
              <a:t>= 0.947 (rounded).</a:t>
            </a:r>
            <a:endParaRPr lang="en-IN" sz="2200" dirty="0"/>
          </a:p>
        </p:txBody>
      </p:sp>
    </p:spTree>
    <p:extLst>
      <p:ext uri="{BB962C8B-B14F-4D97-AF65-F5344CB8AC3E}">
        <p14:creationId xmlns:p14="http://schemas.microsoft.com/office/powerpoint/2010/main" val="283388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US" sz="3000" dirty="0"/>
              <a:t>Example: Finding </a:t>
            </a:r>
            <a:r>
              <a:rPr lang="en-US" sz="3000" i="1" dirty="0"/>
              <a:t>r</a:t>
            </a:r>
            <a:r>
              <a:rPr lang="en-US" sz="3000" dirty="0"/>
              <a:t> Using Formula 10-1 </a:t>
            </a:r>
            <a:r>
              <a:rPr lang="en-US" sz="2000" b="0" dirty="0"/>
              <a:t>(1 of 3)</a:t>
            </a:r>
            <a:endParaRPr lang="en-IN" sz="2000" dirty="0"/>
          </a:p>
        </p:txBody>
      </p:sp>
      <p:sp>
        <p:nvSpPr>
          <p:cNvPr id="4" name="Content Placeholder 3"/>
          <p:cNvSpPr>
            <a:spLocks noGrp="1"/>
          </p:cNvSpPr>
          <p:nvPr>
            <p:ph sz="quarter" idx="13"/>
          </p:nvPr>
        </p:nvSpPr>
        <p:spPr>
          <a:xfrm>
            <a:off x="457200" y="1556328"/>
            <a:ext cx="8229600" cy="1198748"/>
          </a:xfrm>
        </p:spPr>
        <p:txBody>
          <a:bodyPr/>
          <a:lstStyle/>
          <a:p>
            <a:pPr marL="0" indent="0">
              <a:buNone/>
            </a:pPr>
            <a:r>
              <a:rPr lang="en-US" dirty="0"/>
              <a:t>Use Formula 10-1 to find the linear correlation coefficient </a:t>
            </a:r>
            <a:r>
              <a:rPr lang="en-US" i="1" dirty="0"/>
              <a:t>r </a:t>
            </a:r>
            <a:r>
              <a:rPr lang="en-US" dirty="0"/>
              <a:t>for the Powerball jackpot amounts and numbers of tickets listed in the table.</a:t>
            </a:r>
            <a:endParaRPr lang="en-IN"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374549111"/>
              </p:ext>
            </p:extLst>
          </p:nvPr>
        </p:nvGraphicFramePr>
        <p:xfrm>
          <a:off x="457200" y="3129381"/>
          <a:ext cx="8229600" cy="792480"/>
        </p:xfrm>
        <a:graphic>
          <a:graphicData uri="http://schemas.openxmlformats.org/drawingml/2006/table">
            <a:tbl>
              <a:tblPr firstCol="1" bandRow="1">
                <a:tableStyleId>{2D5ABB26-0587-4C30-8999-92F81FD0307C}</a:tableStyleId>
              </a:tblPr>
              <a:tblGrid>
                <a:gridCol w="1632857">
                  <a:extLst>
                    <a:ext uri="{9D8B030D-6E8A-4147-A177-3AD203B41FA5}">
                      <a16:colId xmlns:a16="http://schemas.microsoft.com/office/drawing/2014/main" val="314586837"/>
                    </a:ext>
                  </a:extLst>
                </a:gridCol>
                <a:gridCol w="819398">
                  <a:extLst>
                    <a:ext uri="{9D8B030D-6E8A-4147-A177-3AD203B41FA5}">
                      <a16:colId xmlns:a16="http://schemas.microsoft.com/office/drawing/2014/main" val="3988713206"/>
                    </a:ext>
                  </a:extLst>
                </a:gridCol>
                <a:gridCol w="760020">
                  <a:extLst>
                    <a:ext uri="{9D8B030D-6E8A-4147-A177-3AD203B41FA5}">
                      <a16:colId xmlns:a16="http://schemas.microsoft.com/office/drawing/2014/main" val="3892355010"/>
                    </a:ext>
                  </a:extLst>
                </a:gridCol>
                <a:gridCol w="688769">
                  <a:extLst>
                    <a:ext uri="{9D8B030D-6E8A-4147-A177-3AD203B41FA5}">
                      <a16:colId xmlns:a16="http://schemas.microsoft.com/office/drawing/2014/main" val="1966518111"/>
                    </a:ext>
                  </a:extLst>
                </a:gridCol>
                <a:gridCol w="807522">
                  <a:extLst>
                    <a:ext uri="{9D8B030D-6E8A-4147-A177-3AD203B41FA5}">
                      <a16:colId xmlns:a16="http://schemas.microsoft.com/office/drawing/2014/main" val="2323050335"/>
                    </a:ext>
                  </a:extLst>
                </a:gridCol>
                <a:gridCol w="807522">
                  <a:extLst>
                    <a:ext uri="{9D8B030D-6E8A-4147-A177-3AD203B41FA5}">
                      <a16:colId xmlns:a16="http://schemas.microsoft.com/office/drawing/2014/main" val="2400627043"/>
                    </a:ext>
                  </a:extLst>
                </a:gridCol>
                <a:gridCol w="760021">
                  <a:extLst>
                    <a:ext uri="{9D8B030D-6E8A-4147-A177-3AD203B41FA5}">
                      <a16:colId xmlns:a16="http://schemas.microsoft.com/office/drawing/2014/main" val="3025986014"/>
                    </a:ext>
                  </a:extLst>
                </a:gridCol>
                <a:gridCol w="617517">
                  <a:extLst>
                    <a:ext uri="{9D8B030D-6E8A-4147-A177-3AD203B41FA5}">
                      <a16:colId xmlns:a16="http://schemas.microsoft.com/office/drawing/2014/main" val="1355502225"/>
                    </a:ext>
                  </a:extLst>
                </a:gridCol>
                <a:gridCol w="712519">
                  <a:extLst>
                    <a:ext uri="{9D8B030D-6E8A-4147-A177-3AD203B41FA5}">
                      <a16:colId xmlns:a16="http://schemas.microsoft.com/office/drawing/2014/main" val="1341967093"/>
                    </a:ext>
                  </a:extLst>
                </a:gridCol>
                <a:gridCol w="623455">
                  <a:extLst>
                    <a:ext uri="{9D8B030D-6E8A-4147-A177-3AD203B41FA5}">
                      <a16:colId xmlns:a16="http://schemas.microsoft.com/office/drawing/2014/main" val="2683355270"/>
                    </a:ext>
                  </a:extLst>
                </a:gridCol>
              </a:tblGrid>
              <a:tr h="370840">
                <a:tc>
                  <a:txBody>
                    <a:bodyPr/>
                    <a:lstStyle/>
                    <a:p>
                      <a:pPr algn="l"/>
                      <a:r>
                        <a:rPr lang="en-US" sz="2000" b="1" noProof="0" dirty="0">
                          <a:solidFill>
                            <a:schemeClr val="tx1"/>
                          </a:solidFill>
                          <a:latin typeface="+mn-lt"/>
                        </a:rPr>
                        <a:t>Jackpot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477206"/>
                  </a:ext>
                </a:extLst>
              </a:tr>
              <a:tr h="370840">
                <a:tc>
                  <a:txBody>
                    <a:bodyPr/>
                    <a:lstStyle/>
                    <a:p>
                      <a:pPr algn="l"/>
                      <a:r>
                        <a:rPr lang="en-US" sz="2000" b="1" noProof="0">
                          <a:solidFill>
                            <a:schemeClr val="tx1"/>
                          </a:solidFill>
                          <a:latin typeface="+mn-lt"/>
                        </a:rPr>
                        <a:t>Tickets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dirty="0">
                          <a:solidFill>
                            <a:schemeClr val="tx1"/>
                          </a:solidFill>
                          <a:latin typeface="+mn-lt"/>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6986233"/>
                  </a:ext>
                </a:extLst>
              </a:tr>
            </a:tbl>
          </a:graphicData>
        </a:graphic>
      </p:graphicFrame>
    </p:spTree>
    <p:extLst>
      <p:ext uri="{BB962C8B-B14F-4D97-AF65-F5344CB8AC3E}">
        <p14:creationId xmlns:p14="http://schemas.microsoft.com/office/powerpoint/2010/main" val="2334241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171411" cy="1097279"/>
          </a:xfrm>
        </p:spPr>
        <p:txBody>
          <a:bodyPr/>
          <a:lstStyle/>
          <a:p>
            <a:r>
              <a:rPr lang="en-US" sz="3000"/>
              <a:t>Example: Finding </a:t>
            </a:r>
            <a:r>
              <a:rPr lang="en-US" sz="3000" i="1"/>
              <a:t>r</a:t>
            </a:r>
            <a:r>
              <a:rPr lang="en-US" sz="3000"/>
              <a:t> Using Formula 10-1 </a:t>
            </a:r>
            <a:r>
              <a:rPr lang="en-US" sz="2000" b="0"/>
              <a:t>(2 of 3)</a:t>
            </a:r>
            <a:endParaRPr lang="en-US" sz="2000"/>
          </a:p>
        </p:txBody>
      </p:sp>
      <p:sp>
        <p:nvSpPr>
          <p:cNvPr id="4" name="Content Placeholder 3"/>
          <p:cNvSpPr>
            <a:spLocks noGrp="1"/>
          </p:cNvSpPr>
          <p:nvPr>
            <p:ph sz="quarter" idx="13"/>
          </p:nvPr>
        </p:nvSpPr>
        <p:spPr>
          <a:xfrm>
            <a:off x="457202" y="1552575"/>
            <a:ext cx="2430952" cy="3969451"/>
          </a:xfrm>
        </p:spPr>
        <p:txBody>
          <a:bodyPr/>
          <a:lstStyle/>
          <a:p>
            <a:pPr marL="0" indent="0">
              <a:spcBef>
                <a:spcPts val="1200"/>
              </a:spcBef>
              <a:buNone/>
            </a:pPr>
            <a:r>
              <a:rPr lang="en-US" sz="2000"/>
              <a:t>Solution</a:t>
            </a:r>
          </a:p>
          <a:p>
            <a:pPr marL="0" indent="0">
              <a:spcBef>
                <a:spcPts val="1200"/>
              </a:spcBef>
              <a:buNone/>
            </a:pPr>
            <a:r>
              <a:rPr lang="en-US" sz="2000"/>
              <a:t>The variable </a:t>
            </a:r>
            <a:r>
              <a:rPr lang="en-US" sz="2000" i="1"/>
              <a:t>x </a:t>
            </a:r>
            <a:r>
              <a:rPr lang="en-US" sz="2000"/>
              <a:t>is used for the jackpot amount, the variable </a:t>
            </a:r>
            <a:r>
              <a:rPr lang="en-US" sz="2000" i="1"/>
              <a:t>y </a:t>
            </a:r>
            <a:r>
              <a:rPr lang="en-US" sz="2000"/>
              <a:t>is used for the numbers of lottery tickets, there are 9 pairs of data, </a:t>
            </a:r>
            <a:r>
              <a:rPr lang="en-US" sz="2000" i="1"/>
              <a:t>n </a:t>
            </a:r>
            <a:r>
              <a:rPr lang="en-US" sz="2000"/>
              <a:t>= 9, and the other required values are computed in the table.</a:t>
            </a:r>
          </a:p>
        </p:txBody>
      </p:sp>
      <p:graphicFrame>
        <p:nvGraphicFramePr>
          <p:cNvPr id="18" name="Content Placeholder 17"/>
          <p:cNvGraphicFramePr>
            <a:graphicFrameLocks noGrp="1"/>
          </p:cNvGraphicFramePr>
          <p:nvPr>
            <p:ph sz="quarter" idx="14"/>
            <p:extLst>
              <p:ext uri="{D42A27DB-BD31-4B8C-83A1-F6EECF244321}">
                <p14:modId xmlns:p14="http://schemas.microsoft.com/office/powerpoint/2010/main" val="115908549"/>
              </p:ext>
            </p:extLst>
          </p:nvPr>
        </p:nvGraphicFramePr>
        <p:xfrm>
          <a:off x="3123209" y="1577477"/>
          <a:ext cx="5364086" cy="4348306"/>
        </p:xfrm>
        <a:graphic>
          <a:graphicData uri="http://schemas.openxmlformats.org/drawingml/2006/table">
            <a:tbl>
              <a:tblPr firstRow="1" bandRow="1">
                <a:tableStyleId>{2D5ABB26-0587-4C30-8999-92F81FD0307C}</a:tableStyleId>
              </a:tblPr>
              <a:tblGrid>
                <a:gridCol w="1075320">
                  <a:extLst>
                    <a:ext uri="{9D8B030D-6E8A-4147-A177-3AD203B41FA5}">
                      <a16:colId xmlns:a16="http://schemas.microsoft.com/office/drawing/2014/main" val="1980148498"/>
                    </a:ext>
                  </a:extLst>
                </a:gridCol>
                <a:gridCol w="986327">
                  <a:extLst>
                    <a:ext uri="{9D8B030D-6E8A-4147-A177-3AD203B41FA5}">
                      <a16:colId xmlns:a16="http://schemas.microsoft.com/office/drawing/2014/main" val="1909281718"/>
                    </a:ext>
                  </a:extLst>
                </a:gridCol>
                <a:gridCol w="1271842">
                  <a:extLst>
                    <a:ext uri="{9D8B030D-6E8A-4147-A177-3AD203B41FA5}">
                      <a16:colId xmlns:a16="http://schemas.microsoft.com/office/drawing/2014/main" val="1224026605"/>
                    </a:ext>
                  </a:extLst>
                </a:gridCol>
                <a:gridCol w="943898">
                  <a:extLst>
                    <a:ext uri="{9D8B030D-6E8A-4147-A177-3AD203B41FA5}">
                      <a16:colId xmlns:a16="http://schemas.microsoft.com/office/drawing/2014/main" val="3421811786"/>
                    </a:ext>
                  </a:extLst>
                </a:gridCol>
                <a:gridCol w="1086699">
                  <a:extLst>
                    <a:ext uri="{9D8B030D-6E8A-4147-A177-3AD203B41FA5}">
                      <a16:colId xmlns:a16="http://schemas.microsoft.com/office/drawing/2014/main" val="1886847762"/>
                    </a:ext>
                  </a:extLst>
                </a:gridCol>
              </a:tblGrid>
              <a:tr h="371650">
                <a:tc>
                  <a:txBody>
                    <a:bodyPr/>
                    <a:lstStyle/>
                    <a:p>
                      <a:pPr algn="ctr"/>
                      <a:r>
                        <a:rPr lang="en-US" sz="1400" b="1" i="1" noProof="0" dirty="0">
                          <a:latin typeface="+mn-lt"/>
                        </a:rPr>
                        <a:t>x </a:t>
                      </a:r>
                      <a:r>
                        <a:rPr lang="en-US" sz="1400" b="1" i="0" noProof="0" dirty="0">
                          <a:latin typeface="+mn-lt"/>
                        </a:rPr>
                        <a:t>Jackpot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1" noProof="0">
                          <a:latin typeface="+mn-lt"/>
                        </a:rPr>
                        <a:t>y </a:t>
                      </a:r>
                      <a:r>
                        <a:rPr lang="en-US" sz="1400" b="1" i="0" noProof="0">
                          <a:latin typeface="+mn-lt"/>
                        </a:rPr>
                        <a:t>Tickets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 b="1" i="0" baseline="30000" noProof="0" dirty="0">
                          <a:latin typeface="+mn-lt"/>
                        </a:rPr>
                        <a:t>x squared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 b="1" noProof="0">
                          <a:latin typeface="+mn-lt"/>
                        </a:rPr>
                        <a:t>y squared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1" noProof="0">
                          <a:latin typeface="+mn-lt"/>
                        </a:rPr>
                        <a:t>x</a:t>
                      </a:r>
                      <a:r>
                        <a:rPr lang="en-US" sz="100" b="1" i="1" noProof="0">
                          <a:latin typeface="+mn-lt"/>
                        </a:rPr>
                        <a:t> </a:t>
                      </a:r>
                      <a:r>
                        <a:rPr lang="en-US" sz="1400" b="1" i="1" noProof="0">
                          <a:latin typeface="+mn-lt"/>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4130640"/>
                  </a:ext>
                </a:extLst>
              </a:tr>
              <a:tr h="371650">
                <a:tc>
                  <a:txBody>
                    <a:bodyPr/>
                    <a:lstStyle/>
                    <a:p>
                      <a:pPr algn="ctr"/>
                      <a:r>
                        <a:rPr lang="en-US" sz="1400" noProof="0">
                          <a:latin typeface="+mn-lt"/>
                        </a:rPr>
                        <a:t>5334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111,556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2916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18,036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60546"/>
                  </a:ext>
                </a:extLst>
              </a:tr>
              <a:tr h="371650">
                <a:tc>
                  <a:txBody>
                    <a:bodyPr/>
                    <a:lstStyle/>
                    <a:p>
                      <a:pPr algn="ctr"/>
                      <a:r>
                        <a:rPr lang="en-US" sz="1400" noProof="0">
                          <a:latin typeface="+mn-lt"/>
                        </a:rPr>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16,129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2032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0933293"/>
                  </a:ext>
                </a:extLst>
              </a:tr>
              <a:tr h="371650">
                <a:tc>
                  <a:txBody>
                    <a:bodyPr/>
                    <a:lstStyle/>
                    <a:p>
                      <a:pPr algn="ctr"/>
                      <a:r>
                        <a:rPr lang="en-US" sz="1400" noProof="0">
                          <a:latin typeface="+mn-lt"/>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90,000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1681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12,300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9590163"/>
                  </a:ext>
                </a:extLst>
              </a:tr>
              <a:tr h="371650">
                <a:tc>
                  <a:txBody>
                    <a:bodyPr/>
                    <a:lstStyle/>
                    <a:p>
                      <a:pPr algn="ctr"/>
                      <a:r>
                        <a:rPr lang="en-US" sz="1400" noProof="0">
                          <a:latin typeface="+mn-lt"/>
                        </a:rPr>
                        <a:t>227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51,529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729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6129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301832"/>
                  </a:ext>
                </a:extLst>
              </a:tr>
              <a:tr h="371650">
                <a:tc>
                  <a:txBody>
                    <a:bodyPr/>
                    <a:lstStyle/>
                    <a:p>
                      <a:pPr algn="ctr"/>
                      <a:r>
                        <a:rPr lang="en-US" sz="1400" noProof="0">
                          <a:latin typeface="+mn-lt"/>
                        </a:rPr>
                        <a:t>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40,804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529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4646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5403369"/>
                  </a:ext>
                </a:extLst>
              </a:tr>
              <a:tr h="371650">
                <a:tc>
                  <a:txBody>
                    <a:bodyPr/>
                    <a:lstStyle/>
                    <a:p>
                      <a:pPr algn="ctr"/>
                      <a:r>
                        <a:rPr lang="en-US" sz="1400" noProof="0">
                          <a:latin typeface="+mn-lt"/>
                        </a:rP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32,400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3240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294073"/>
                  </a:ext>
                </a:extLst>
              </a:tr>
              <a:tr h="371650">
                <a:tc>
                  <a:txBody>
                    <a:bodyPr/>
                    <a:lstStyle/>
                    <a:p>
                      <a:pPr algn="ctr"/>
                      <a:r>
                        <a:rPr lang="en-US" sz="1400" noProof="0">
                          <a:latin typeface="+mn-lt"/>
                        </a:rPr>
                        <a:t>164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26,896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2952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1684621"/>
                  </a:ext>
                </a:extLst>
              </a:tr>
              <a:tr h="371650">
                <a:tc>
                  <a:txBody>
                    <a:bodyPr/>
                    <a:lstStyle/>
                    <a:p>
                      <a:pPr algn="ctr"/>
                      <a:r>
                        <a:rPr lang="en-US" sz="1400" noProof="0">
                          <a:latin typeface="+mn-lt"/>
                        </a:rPr>
                        <a:t>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21,025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dirty="0">
                          <a:latin typeface="+mn-lt"/>
                        </a:rPr>
                        <a:t>2320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7861702"/>
                  </a:ext>
                </a:extLst>
              </a:tr>
              <a:tr h="371650">
                <a:tc>
                  <a:txBody>
                    <a:bodyPr/>
                    <a:lstStyle/>
                    <a:p>
                      <a:pPr algn="ctr"/>
                      <a:r>
                        <a:rPr lang="en-US" sz="1400" noProof="0">
                          <a:latin typeface="+mn-lt"/>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65,025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676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noProof="0">
                          <a:latin typeface="+mn-lt"/>
                        </a:rPr>
                        <a:t>6630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212952"/>
                  </a:ext>
                </a:extLst>
              </a:tr>
              <a:tr h="631806">
                <a:tc>
                  <a:txBody>
                    <a:bodyPr/>
                    <a:lstStyle/>
                    <a:p>
                      <a:pPr algn="ctr"/>
                      <a:r>
                        <a:rPr lang="en-US" sz="100" noProof="0">
                          <a:latin typeface="+mn-lt"/>
                        </a:rPr>
                        <a:t>the sum of x = 1934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 noProof="0">
                          <a:latin typeface="+mn-lt"/>
                        </a:rPr>
                        <a:t>the sum of y = 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 noProof="0" dirty="0">
                          <a:latin typeface="+mn-lt"/>
                        </a:rPr>
                        <a:t>the sum of x squared = 455,364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 noProof="0">
                          <a:latin typeface="+mn-lt"/>
                        </a:rPr>
                        <a:t>the sum of y squared = 7691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 noProof="0" dirty="0">
                          <a:latin typeface="+mn-lt"/>
                        </a:rPr>
                        <a:t>the sum of x y = 58,285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0646441"/>
                  </a:ext>
                </a:extLst>
              </a:tr>
            </a:tbl>
          </a:graphicData>
        </a:graphic>
      </p:graphicFrame>
      <p:graphicFrame>
        <p:nvGraphicFramePr>
          <p:cNvPr id="19" name="Object 1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73250989"/>
              </p:ext>
            </p:extLst>
          </p:nvPr>
        </p:nvGraphicFramePr>
        <p:xfrm>
          <a:off x="5635303" y="1608654"/>
          <a:ext cx="229403" cy="244636"/>
        </p:xfrm>
        <a:graphic>
          <a:graphicData uri="http://schemas.openxmlformats.org/presentationml/2006/ole">
            <mc:AlternateContent xmlns:mc="http://schemas.openxmlformats.org/markup-compatibility/2006">
              <mc:Choice xmlns:v="urn:schemas-microsoft-com:vml" Requires="v">
                <p:oleObj spid="_x0000_s8235" name="Equation" r:id="rId3" imgW="190440" imgH="203040" progId="Equation.DSMT4">
                  <p:embed/>
                </p:oleObj>
              </mc:Choice>
              <mc:Fallback>
                <p:oleObj name="Equation" r:id="rId3" imgW="190440" imgH="203040" progId="Equation.DSMT4">
                  <p:embed/>
                  <p:pic>
                    <p:nvPicPr>
                      <p:cNvPr id="19" name="Object 18"/>
                      <p:cNvPicPr/>
                      <p:nvPr/>
                    </p:nvPicPr>
                    <p:blipFill>
                      <a:blip r:embed="rId4"/>
                      <a:stretch>
                        <a:fillRect/>
                      </a:stretch>
                    </p:blipFill>
                    <p:spPr>
                      <a:xfrm>
                        <a:off x="5635303" y="1608654"/>
                        <a:ext cx="229403" cy="244636"/>
                      </a:xfrm>
                      <a:prstGeom prst="rect">
                        <a:avLst/>
                      </a:prstGeom>
                      <a:solidFill>
                        <a:schemeClr val="bg1"/>
                      </a:solidFill>
                    </p:spPr>
                  </p:pic>
                </p:oleObj>
              </mc:Fallback>
            </mc:AlternateContent>
          </a:graphicData>
        </a:graphic>
      </p:graphicFrame>
      <p:graphicFrame>
        <p:nvGraphicFramePr>
          <p:cNvPr id="20" name="Object 19">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56303188"/>
              </p:ext>
            </p:extLst>
          </p:nvPr>
        </p:nvGraphicFramePr>
        <p:xfrm>
          <a:off x="6887901" y="1615719"/>
          <a:ext cx="230188" cy="276225"/>
        </p:xfrm>
        <a:graphic>
          <a:graphicData uri="http://schemas.openxmlformats.org/presentationml/2006/ole">
            <mc:AlternateContent xmlns:mc="http://schemas.openxmlformats.org/markup-compatibility/2006">
              <mc:Choice xmlns:v="urn:schemas-microsoft-com:vml" Requires="v">
                <p:oleObj spid="_x0000_s8236" name="Equation" r:id="rId5" imgW="190440" imgH="228600" progId="Equation.DSMT4">
                  <p:embed/>
                </p:oleObj>
              </mc:Choice>
              <mc:Fallback>
                <p:oleObj name="Equation" r:id="rId5" imgW="190440" imgH="228600" progId="Equation.DSMT4">
                  <p:embed/>
                  <p:pic>
                    <p:nvPicPr>
                      <p:cNvPr id="19" name="Object 18"/>
                      <p:cNvPicPr/>
                      <p:nvPr/>
                    </p:nvPicPr>
                    <p:blipFill>
                      <a:blip r:embed="rId6"/>
                      <a:stretch>
                        <a:fillRect/>
                      </a:stretch>
                    </p:blipFill>
                    <p:spPr>
                      <a:xfrm>
                        <a:off x="6887901" y="1615719"/>
                        <a:ext cx="230188" cy="276225"/>
                      </a:xfrm>
                      <a:prstGeom prst="rect">
                        <a:avLst/>
                      </a:prstGeom>
                      <a:solidFill>
                        <a:schemeClr val="bg1"/>
                      </a:solidFill>
                    </p:spPr>
                  </p:pic>
                </p:oleObj>
              </mc:Fallback>
            </mc:AlternateContent>
          </a:graphicData>
        </a:graphic>
      </p:graphicFrame>
      <p:graphicFrame>
        <p:nvGraphicFramePr>
          <p:cNvPr id="21" name="Object 2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1849355"/>
              </p:ext>
            </p:extLst>
          </p:nvPr>
        </p:nvGraphicFramePr>
        <p:xfrm>
          <a:off x="3199815" y="5425579"/>
          <a:ext cx="904875" cy="306388"/>
        </p:xfrm>
        <a:graphic>
          <a:graphicData uri="http://schemas.openxmlformats.org/presentationml/2006/ole">
            <mc:AlternateContent xmlns:mc="http://schemas.openxmlformats.org/markup-compatibility/2006">
              <mc:Choice xmlns:v="urn:schemas-microsoft-com:vml" Requires="v">
                <p:oleObj spid="_x0000_s8237" name="Equation" r:id="rId7" imgW="749160" imgH="253800" progId="Equation.DSMT4">
                  <p:embed/>
                </p:oleObj>
              </mc:Choice>
              <mc:Fallback>
                <p:oleObj name="Equation" r:id="rId7" imgW="749160" imgH="253800" progId="Equation.DSMT4">
                  <p:embed/>
                  <p:pic>
                    <p:nvPicPr>
                      <p:cNvPr id="20" name="Object 19"/>
                      <p:cNvPicPr/>
                      <p:nvPr/>
                    </p:nvPicPr>
                    <p:blipFill>
                      <a:blip r:embed="rId8"/>
                      <a:stretch>
                        <a:fillRect/>
                      </a:stretch>
                    </p:blipFill>
                    <p:spPr>
                      <a:xfrm>
                        <a:off x="3199815" y="5425579"/>
                        <a:ext cx="904875" cy="306388"/>
                      </a:xfrm>
                      <a:prstGeom prst="rect">
                        <a:avLst/>
                      </a:prstGeom>
                      <a:solidFill>
                        <a:schemeClr val="bg1"/>
                      </a:solidFill>
                    </p:spPr>
                  </p:pic>
                </p:oleObj>
              </mc:Fallback>
            </mc:AlternateContent>
          </a:graphicData>
        </a:graphic>
      </p:graphicFrame>
      <p:graphicFrame>
        <p:nvGraphicFramePr>
          <p:cNvPr id="22" name="Object 21">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46441799"/>
              </p:ext>
            </p:extLst>
          </p:nvPr>
        </p:nvGraphicFramePr>
        <p:xfrm>
          <a:off x="4258777" y="5425580"/>
          <a:ext cx="842962" cy="306387"/>
        </p:xfrm>
        <a:graphic>
          <a:graphicData uri="http://schemas.openxmlformats.org/presentationml/2006/ole">
            <mc:AlternateContent xmlns:mc="http://schemas.openxmlformats.org/markup-compatibility/2006">
              <mc:Choice xmlns:v="urn:schemas-microsoft-com:vml" Requires="v">
                <p:oleObj spid="_x0000_s8238" name="Equation" r:id="rId9" imgW="698400" imgH="253800" progId="Equation.DSMT4">
                  <p:embed/>
                </p:oleObj>
              </mc:Choice>
              <mc:Fallback>
                <p:oleObj name="Equation" r:id="rId9" imgW="698400" imgH="253800" progId="Equation.DSMT4">
                  <p:embed/>
                  <p:pic>
                    <p:nvPicPr>
                      <p:cNvPr id="21" name="Object 20"/>
                      <p:cNvPicPr/>
                      <p:nvPr/>
                    </p:nvPicPr>
                    <p:blipFill>
                      <a:blip r:embed="rId10"/>
                      <a:stretch>
                        <a:fillRect/>
                      </a:stretch>
                    </p:blipFill>
                    <p:spPr>
                      <a:xfrm>
                        <a:off x="4258777" y="5425580"/>
                        <a:ext cx="842962" cy="306387"/>
                      </a:xfrm>
                      <a:prstGeom prst="rect">
                        <a:avLst/>
                      </a:prstGeom>
                      <a:solidFill>
                        <a:schemeClr val="bg1"/>
                      </a:solidFill>
                    </p:spPr>
                  </p:pic>
                </p:oleObj>
              </mc:Fallback>
            </mc:AlternateContent>
          </a:graphicData>
        </a:graphic>
      </p:graphicFrame>
      <p:graphicFrame>
        <p:nvGraphicFramePr>
          <p:cNvPr id="23" name="Object 22">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82664198"/>
              </p:ext>
            </p:extLst>
          </p:nvPr>
        </p:nvGraphicFramePr>
        <p:xfrm>
          <a:off x="5214047" y="5437041"/>
          <a:ext cx="1181173" cy="291517"/>
        </p:xfrm>
        <a:graphic>
          <a:graphicData uri="http://schemas.openxmlformats.org/presentationml/2006/ole">
            <mc:AlternateContent xmlns:mc="http://schemas.openxmlformats.org/markup-compatibility/2006">
              <mc:Choice xmlns:v="urn:schemas-microsoft-com:vml" Requires="v">
                <p:oleObj spid="_x0000_s8239" name="Equation" r:id="rId11" imgW="1028520" imgH="253800" progId="Equation.DSMT4">
                  <p:embed/>
                </p:oleObj>
              </mc:Choice>
              <mc:Fallback>
                <p:oleObj name="Equation" r:id="rId11" imgW="1028520" imgH="253800" progId="Equation.DSMT4">
                  <p:embed/>
                  <p:pic>
                    <p:nvPicPr>
                      <p:cNvPr id="22" name="Object 21"/>
                      <p:cNvPicPr/>
                      <p:nvPr/>
                    </p:nvPicPr>
                    <p:blipFill>
                      <a:blip r:embed="rId12"/>
                      <a:stretch>
                        <a:fillRect/>
                      </a:stretch>
                    </p:blipFill>
                    <p:spPr>
                      <a:xfrm>
                        <a:off x="5214047" y="5437041"/>
                        <a:ext cx="1181173" cy="291517"/>
                      </a:xfrm>
                      <a:prstGeom prst="rect">
                        <a:avLst/>
                      </a:prstGeom>
                      <a:solidFill>
                        <a:schemeClr val="bg1"/>
                      </a:solidFill>
                    </p:spPr>
                  </p:pic>
                </p:oleObj>
              </mc:Fallback>
            </mc:AlternateContent>
          </a:graphicData>
        </a:graphic>
      </p:graphicFrame>
      <p:graphicFrame>
        <p:nvGraphicFramePr>
          <p:cNvPr id="24" name="Object 2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42467556"/>
              </p:ext>
            </p:extLst>
          </p:nvPr>
        </p:nvGraphicFramePr>
        <p:xfrm>
          <a:off x="6472363" y="5428812"/>
          <a:ext cx="906463" cy="279400"/>
        </p:xfrm>
        <a:graphic>
          <a:graphicData uri="http://schemas.openxmlformats.org/presentationml/2006/ole">
            <mc:AlternateContent xmlns:mc="http://schemas.openxmlformats.org/markup-compatibility/2006">
              <mc:Choice xmlns:v="urn:schemas-microsoft-com:vml" Requires="v">
                <p:oleObj spid="_x0000_s8240" name="Equation" r:id="rId13" imgW="825480" imgH="253800" progId="Equation.DSMT4">
                  <p:embed/>
                </p:oleObj>
              </mc:Choice>
              <mc:Fallback>
                <p:oleObj name="Equation" r:id="rId13" imgW="825480" imgH="253800" progId="Equation.DSMT4">
                  <p:embed/>
                  <p:pic>
                    <p:nvPicPr>
                      <p:cNvPr id="23" name="Object 22"/>
                      <p:cNvPicPr/>
                      <p:nvPr/>
                    </p:nvPicPr>
                    <p:blipFill>
                      <a:blip r:embed="rId14"/>
                      <a:stretch>
                        <a:fillRect/>
                      </a:stretch>
                    </p:blipFill>
                    <p:spPr>
                      <a:xfrm>
                        <a:off x="6472363" y="5428812"/>
                        <a:ext cx="906463" cy="279400"/>
                      </a:xfrm>
                      <a:prstGeom prst="rect">
                        <a:avLst/>
                      </a:prstGeom>
                      <a:solidFill>
                        <a:schemeClr val="bg1"/>
                      </a:solidFill>
                    </p:spPr>
                  </p:pic>
                </p:oleObj>
              </mc:Fallback>
            </mc:AlternateContent>
          </a:graphicData>
        </a:graphic>
      </p:graphicFrame>
      <p:graphicFrame>
        <p:nvGraphicFramePr>
          <p:cNvPr id="25" name="Object 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66598365"/>
              </p:ext>
            </p:extLst>
          </p:nvPr>
        </p:nvGraphicFramePr>
        <p:xfrm>
          <a:off x="7410971" y="5435219"/>
          <a:ext cx="1046162" cy="279400"/>
        </p:xfrm>
        <a:graphic>
          <a:graphicData uri="http://schemas.openxmlformats.org/presentationml/2006/ole">
            <mc:AlternateContent xmlns:mc="http://schemas.openxmlformats.org/markup-compatibility/2006">
              <mc:Choice xmlns:v="urn:schemas-microsoft-com:vml" Requires="v">
                <p:oleObj spid="_x0000_s8241" name="Equation" r:id="rId15" imgW="952200" imgH="253800" progId="Equation.DSMT4">
                  <p:embed/>
                </p:oleObj>
              </mc:Choice>
              <mc:Fallback>
                <p:oleObj name="Equation" r:id="rId15" imgW="952200" imgH="253800" progId="Equation.DSMT4">
                  <p:embed/>
                  <p:pic>
                    <p:nvPicPr>
                      <p:cNvPr id="24" name="Object 23"/>
                      <p:cNvPicPr/>
                      <p:nvPr/>
                    </p:nvPicPr>
                    <p:blipFill>
                      <a:blip r:embed="rId16"/>
                      <a:stretch>
                        <a:fillRect/>
                      </a:stretch>
                    </p:blipFill>
                    <p:spPr>
                      <a:xfrm>
                        <a:off x="7410971" y="5435219"/>
                        <a:ext cx="1046162" cy="2794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16324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088284" cy="1097279"/>
          </a:xfrm>
        </p:spPr>
        <p:txBody>
          <a:bodyPr/>
          <a:lstStyle/>
          <a:p>
            <a:r>
              <a:rPr lang="en-US" sz="3000" dirty="0"/>
              <a:t>Example: Finding </a:t>
            </a:r>
            <a:r>
              <a:rPr lang="en-US" sz="3000" i="1" dirty="0"/>
              <a:t>r</a:t>
            </a:r>
            <a:r>
              <a:rPr lang="en-US" sz="3000" dirty="0"/>
              <a:t> Using Formula 10-1 </a:t>
            </a:r>
            <a:r>
              <a:rPr lang="en-US" sz="2000" b="0" dirty="0"/>
              <a:t>(3 of 3)</a:t>
            </a:r>
            <a:endParaRPr lang="en-IN" sz="2000" dirty="0"/>
          </a:p>
        </p:txBody>
      </p:sp>
      <p:sp>
        <p:nvSpPr>
          <p:cNvPr id="3" name="Content Placeholder 2"/>
          <p:cNvSpPr>
            <a:spLocks noGrp="1"/>
          </p:cNvSpPr>
          <p:nvPr>
            <p:ph sz="quarter" idx="13"/>
          </p:nvPr>
        </p:nvSpPr>
        <p:spPr>
          <a:xfrm>
            <a:off x="457200" y="1556326"/>
            <a:ext cx="1335974" cy="450603"/>
          </a:xfrm>
        </p:spPr>
        <p:txBody>
          <a:bodyPr/>
          <a:lstStyle/>
          <a:p>
            <a:pPr marL="0" indent="0">
              <a:buNone/>
            </a:pPr>
            <a:r>
              <a:rPr lang="en-US" dirty="0"/>
              <a:t>Solution</a:t>
            </a:r>
            <a:endParaRPr lang="en-IN" dirty="0"/>
          </a:p>
        </p:txBody>
      </p:sp>
      <p:graphicFrame>
        <p:nvGraphicFramePr>
          <p:cNvPr id="4" name="Object 3" descr="A formula. For long description in Notes pane, press F6."/>
          <p:cNvGraphicFramePr>
            <a:graphicFrameLocks noChangeAspect="1"/>
          </p:cNvGraphicFramePr>
          <p:nvPr>
            <p:extLst>
              <p:ext uri="{D42A27DB-BD31-4B8C-83A1-F6EECF244321}">
                <p14:modId xmlns:p14="http://schemas.microsoft.com/office/powerpoint/2010/main" val="598368106"/>
              </p:ext>
            </p:extLst>
          </p:nvPr>
        </p:nvGraphicFramePr>
        <p:xfrm>
          <a:off x="1008063" y="2250605"/>
          <a:ext cx="6119812" cy="1300162"/>
        </p:xfrm>
        <a:graphic>
          <a:graphicData uri="http://schemas.openxmlformats.org/presentationml/2006/ole">
            <mc:AlternateContent xmlns:mc="http://schemas.openxmlformats.org/markup-compatibility/2006">
              <mc:Choice xmlns:v="urn:schemas-microsoft-com:vml" Requires="v">
                <p:oleObj spid="_x0000_s9235" name="Equation" r:id="rId4" imgW="2869920" imgH="609480" progId="Equation.DSMT4">
                  <p:embed/>
                </p:oleObj>
              </mc:Choice>
              <mc:Fallback>
                <p:oleObj name="Equation" r:id="rId4" imgW="2869920" imgH="609480" progId="Equation.DSMT4">
                  <p:embed/>
                  <p:pic>
                    <p:nvPicPr>
                      <p:cNvPr id="19" name="Object 18"/>
                      <p:cNvPicPr/>
                      <p:nvPr/>
                    </p:nvPicPr>
                    <p:blipFill>
                      <a:blip r:embed="rId5"/>
                      <a:stretch>
                        <a:fillRect/>
                      </a:stretch>
                    </p:blipFill>
                    <p:spPr>
                      <a:xfrm>
                        <a:off x="1008063" y="2250605"/>
                        <a:ext cx="6119812" cy="1300162"/>
                      </a:xfrm>
                      <a:prstGeom prst="rect">
                        <a:avLst/>
                      </a:prstGeom>
                    </p:spPr>
                  </p:pic>
                </p:oleObj>
              </mc:Fallback>
            </mc:AlternateContent>
          </a:graphicData>
        </a:graphic>
      </p:graphicFrame>
      <p:graphicFrame>
        <p:nvGraphicFramePr>
          <p:cNvPr id="5" name="Object 4" descr="A calculation. For long description in Notes pane, press F6."/>
          <p:cNvGraphicFramePr>
            <a:graphicFrameLocks noChangeAspect="1"/>
          </p:cNvGraphicFramePr>
          <p:nvPr>
            <p:extLst>
              <p:ext uri="{D42A27DB-BD31-4B8C-83A1-F6EECF244321}">
                <p14:modId xmlns:p14="http://schemas.microsoft.com/office/powerpoint/2010/main" val="3267907960"/>
              </p:ext>
            </p:extLst>
          </p:nvPr>
        </p:nvGraphicFramePr>
        <p:xfrm>
          <a:off x="1240290" y="3649354"/>
          <a:ext cx="6344127" cy="1101884"/>
        </p:xfrm>
        <a:graphic>
          <a:graphicData uri="http://schemas.openxmlformats.org/presentationml/2006/ole">
            <mc:AlternateContent xmlns:mc="http://schemas.openxmlformats.org/markup-compatibility/2006">
              <mc:Choice xmlns:v="urn:schemas-microsoft-com:vml" Requires="v">
                <p:oleObj spid="_x0000_s9236" name="Equation" r:id="rId6" imgW="2705040" imgH="469800" progId="Equation.DSMT4">
                  <p:embed/>
                </p:oleObj>
              </mc:Choice>
              <mc:Fallback>
                <p:oleObj name="Equation" r:id="rId6" imgW="2705040" imgH="469800" progId="Equation.DSMT4">
                  <p:embed/>
                  <p:pic>
                    <p:nvPicPr>
                      <p:cNvPr id="4" name="Object 3"/>
                      <p:cNvPicPr/>
                      <p:nvPr/>
                    </p:nvPicPr>
                    <p:blipFill>
                      <a:blip r:embed="rId7"/>
                      <a:stretch>
                        <a:fillRect/>
                      </a:stretch>
                    </p:blipFill>
                    <p:spPr>
                      <a:xfrm>
                        <a:off x="1240290" y="3649354"/>
                        <a:ext cx="6344127" cy="1101884"/>
                      </a:xfrm>
                      <a:prstGeom prst="rect">
                        <a:avLst/>
                      </a:prstGeom>
                    </p:spPr>
                  </p:pic>
                </p:oleObj>
              </mc:Fallback>
            </mc:AlternateContent>
          </a:graphicData>
        </a:graphic>
      </p:graphicFrame>
      <p:graphicFrame>
        <p:nvGraphicFramePr>
          <p:cNvPr id="6" name="Object 5" descr="= start fraction 62,339 over radical 357,920 radical 12,098 end fraction = 0.947"/>
          <p:cNvGraphicFramePr>
            <a:graphicFrameLocks noChangeAspect="1"/>
          </p:cNvGraphicFramePr>
          <p:nvPr>
            <p:extLst>
              <p:ext uri="{D42A27DB-BD31-4B8C-83A1-F6EECF244321}">
                <p14:modId xmlns:p14="http://schemas.microsoft.com/office/powerpoint/2010/main" val="673955884"/>
              </p:ext>
            </p:extLst>
          </p:nvPr>
        </p:nvGraphicFramePr>
        <p:xfrm>
          <a:off x="1240290" y="4849825"/>
          <a:ext cx="4319587" cy="1042988"/>
        </p:xfrm>
        <a:graphic>
          <a:graphicData uri="http://schemas.openxmlformats.org/presentationml/2006/ole">
            <mc:AlternateContent xmlns:mc="http://schemas.openxmlformats.org/markup-compatibility/2006">
              <mc:Choice xmlns:v="urn:schemas-microsoft-com:vml" Requires="v">
                <p:oleObj spid="_x0000_s9237" name="Equation" r:id="rId8" imgW="1841400" imgH="444240" progId="Equation.DSMT4">
                  <p:embed/>
                </p:oleObj>
              </mc:Choice>
              <mc:Fallback>
                <p:oleObj name="Equation" r:id="rId8" imgW="1841400" imgH="444240" progId="Equation.DSMT4">
                  <p:embed/>
                  <p:pic>
                    <p:nvPicPr>
                      <p:cNvPr id="5" name="Object 4"/>
                      <p:cNvPicPr/>
                      <p:nvPr/>
                    </p:nvPicPr>
                    <p:blipFill>
                      <a:blip r:embed="rId9"/>
                      <a:stretch>
                        <a:fillRect/>
                      </a:stretch>
                    </p:blipFill>
                    <p:spPr>
                      <a:xfrm>
                        <a:off x="1240290" y="4849825"/>
                        <a:ext cx="4319587" cy="1042988"/>
                      </a:xfrm>
                      <a:prstGeom prst="rect">
                        <a:avLst/>
                      </a:prstGeom>
                    </p:spPr>
                  </p:pic>
                </p:oleObj>
              </mc:Fallback>
            </mc:AlternateContent>
          </a:graphicData>
        </a:graphic>
      </p:graphicFrame>
    </p:spTree>
    <p:extLst>
      <p:ext uri="{BB962C8B-B14F-4D97-AF65-F5344CB8AC3E}">
        <p14:creationId xmlns:p14="http://schemas.microsoft.com/office/powerpoint/2010/main" val="4207694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US" sz="3000" dirty="0"/>
              <a:t>Example: Finding </a:t>
            </a:r>
            <a:r>
              <a:rPr lang="en-US" sz="3000" i="1" dirty="0"/>
              <a:t>r</a:t>
            </a:r>
            <a:r>
              <a:rPr lang="en-US" sz="3000" dirty="0"/>
              <a:t> Using Formula 10-2 </a:t>
            </a:r>
            <a:r>
              <a:rPr lang="en-US" sz="2000" b="0" dirty="0"/>
              <a:t>(1 of 6)</a:t>
            </a:r>
            <a:endParaRPr lang="en-IN" sz="2000" dirty="0"/>
          </a:p>
        </p:txBody>
      </p:sp>
      <p:sp>
        <p:nvSpPr>
          <p:cNvPr id="4" name="Content Placeholder 3"/>
          <p:cNvSpPr>
            <a:spLocks noGrp="1"/>
          </p:cNvSpPr>
          <p:nvPr>
            <p:ph sz="quarter" idx="13"/>
          </p:nvPr>
        </p:nvSpPr>
        <p:spPr>
          <a:xfrm>
            <a:off x="457200" y="1556327"/>
            <a:ext cx="8229600" cy="1174998"/>
          </a:xfrm>
        </p:spPr>
        <p:txBody>
          <a:bodyPr/>
          <a:lstStyle/>
          <a:p>
            <a:pPr marL="0" indent="0">
              <a:buNone/>
            </a:pPr>
            <a:r>
              <a:rPr lang="en-US" dirty="0"/>
              <a:t>Use Formula 10-2 to find the linear correlation coefficient </a:t>
            </a:r>
            <a:r>
              <a:rPr lang="en-US" i="1" dirty="0"/>
              <a:t>r </a:t>
            </a:r>
            <a:r>
              <a:rPr lang="en-US" dirty="0"/>
              <a:t>for the Powerball jackpot amounts and numbers of tickets listed in the table.</a:t>
            </a:r>
            <a:endParaRPr lang="en-IN"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3413242756"/>
              </p:ext>
            </p:extLst>
          </p:nvPr>
        </p:nvGraphicFramePr>
        <p:xfrm>
          <a:off x="457200" y="3217988"/>
          <a:ext cx="8229600" cy="792480"/>
        </p:xfrm>
        <a:graphic>
          <a:graphicData uri="http://schemas.openxmlformats.org/drawingml/2006/table">
            <a:tbl>
              <a:tblPr firstCol="1" bandRow="1">
                <a:tableStyleId>{2D5ABB26-0587-4C30-8999-92F81FD0307C}</a:tableStyleId>
              </a:tblPr>
              <a:tblGrid>
                <a:gridCol w="1751610">
                  <a:extLst>
                    <a:ext uri="{9D8B030D-6E8A-4147-A177-3AD203B41FA5}">
                      <a16:colId xmlns:a16="http://schemas.microsoft.com/office/drawing/2014/main" val="2094199096"/>
                    </a:ext>
                  </a:extLst>
                </a:gridCol>
                <a:gridCol w="771896">
                  <a:extLst>
                    <a:ext uri="{9D8B030D-6E8A-4147-A177-3AD203B41FA5}">
                      <a16:colId xmlns:a16="http://schemas.microsoft.com/office/drawing/2014/main" val="3449841293"/>
                    </a:ext>
                  </a:extLst>
                </a:gridCol>
                <a:gridCol w="665019">
                  <a:extLst>
                    <a:ext uri="{9D8B030D-6E8A-4147-A177-3AD203B41FA5}">
                      <a16:colId xmlns:a16="http://schemas.microsoft.com/office/drawing/2014/main" val="2579173820"/>
                    </a:ext>
                  </a:extLst>
                </a:gridCol>
                <a:gridCol w="700644">
                  <a:extLst>
                    <a:ext uri="{9D8B030D-6E8A-4147-A177-3AD203B41FA5}">
                      <a16:colId xmlns:a16="http://schemas.microsoft.com/office/drawing/2014/main" val="3548956356"/>
                    </a:ext>
                  </a:extLst>
                </a:gridCol>
                <a:gridCol w="771896">
                  <a:extLst>
                    <a:ext uri="{9D8B030D-6E8A-4147-A177-3AD203B41FA5}">
                      <a16:colId xmlns:a16="http://schemas.microsoft.com/office/drawing/2014/main" val="3909576015"/>
                    </a:ext>
                  </a:extLst>
                </a:gridCol>
                <a:gridCol w="783771">
                  <a:extLst>
                    <a:ext uri="{9D8B030D-6E8A-4147-A177-3AD203B41FA5}">
                      <a16:colId xmlns:a16="http://schemas.microsoft.com/office/drawing/2014/main" val="3360749816"/>
                    </a:ext>
                  </a:extLst>
                </a:gridCol>
                <a:gridCol w="712520">
                  <a:extLst>
                    <a:ext uri="{9D8B030D-6E8A-4147-A177-3AD203B41FA5}">
                      <a16:colId xmlns:a16="http://schemas.microsoft.com/office/drawing/2014/main" val="251555308"/>
                    </a:ext>
                  </a:extLst>
                </a:gridCol>
                <a:gridCol w="712519">
                  <a:extLst>
                    <a:ext uri="{9D8B030D-6E8A-4147-A177-3AD203B41FA5}">
                      <a16:colId xmlns:a16="http://schemas.microsoft.com/office/drawing/2014/main" val="4033248662"/>
                    </a:ext>
                  </a:extLst>
                </a:gridCol>
                <a:gridCol w="676894">
                  <a:extLst>
                    <a:ext uri="{9D8B030D-6E8A-4147-A177-3AD203B41FA5}">
                      <a16:colId xmlns:a16="http://schemas.microsoft.com/office/drawing/2014/main" val="4139720644"/>
                    </a:ext>
                  </a:extLst>
                </a:gridCol>
                <a:gridCol w="682831">
                  <a:extLst>
                    <a:ext uri="{9D8B030D-6E8A-4147-A177-3AD203B41FA5}">
                      <a16:colId xmlns:a16="http://schemas.microsoft.com/office/drawing/2014/main" val="3795943309"/>
                    </a:ext>
                  </a:extLst>
                </a:gridCol>
              </a:tblGrid>
              <a:tr h="370840">
                <a:tc>
                  <a:txBody>
                    <a:bodyPr/>
                    <a:lstStyle/>
                    <a:p>
                      <a:pPr algn="ctr"/>
                      <a:r>
                        <a:rPr lang="en-US" sz="2000" b="1" noProof="0" dirty="0">
                          <a:solidFill>
                            <a:schemeClr val="tx1"/>
                          </a:solidFill>
                          <a:latin typeface="+mn-lt"/>
                        </a:rPr>
                        <a:t>Jackpot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dirty="0">
                          <a:solidFill>
                            <a:schemeClr val="tx1"/>
                          </a:solidFill>
                          <a:latin typeface="+mn-lt"/>
                        </a:rPr>
                        <a:t>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116066"/>
                  </a:ext>
                </a:extLst>
              </a:tr>
              <a:tr h="370840">
                <a:tc>
                  <a:txBody>
                    <a:bodyPr/>
                    <a:lstStyle/>
                    <a:p>
                      <a:pPr algn="ctr"/>
                      <a:r>
                        <a:rPr lang="en-US" sz="2000" b="1" noProof="0">
                          <a:solidFill>
                            <a:schemeClr val="tx1"/>
                          </a:solidFill>
                          <a:latin typeface="+mn-lt"/>
                        </a:rPr>
                        <a:t>Tickets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dirty="0">
                          <a:solidFill>
                            <a:schemeClr val="tx1"/>
                          </a:solidFill>
                          <a:latin typeface="+mn-lt"/>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1159034"/>
                  </a:ext>
                </a:extLst>
              </a:tr>
            </a:tbl>
          </a:graphicData>
        </a:graphic>
      </p:graphicFrame>
    </p:spTree>
    <p:extLst>
      <p:ext uri="{BB962C8B-B14F-4D97-AF65-F5344CB8AC3E}">
        <p14:creationId xmlns:p14="http://schemas.microsoft.com/office/powerpoint/2010/main" val="46303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Key Concept</a:t>
            </a:r>
          </a:p>
        </p:txBody>
      </p:sp>
      <p:sp>
        <p:nvSpPr>
          <p:cNvPr id="2" name="Content Placeholder 1"/>
          <p:cNvSpPr>
            <a:spLocks noGrp="1"/>
          </p:cNvSpPr>
          <p:nvPr>
            <p:ph sz="quarter" idx="13"/>
          </p:nvPr>
        </p:nvSpPr>
        <p:spPr>
          <a:xfrm>
            <a:off x="457200" y="1556326"/>
            <a:ext cx="8124826" cy="4825424"/>
          </a:xfrm>
        </p:spPr>
        <p:txBody>
          <a:bodyPr/>
          <a:lstStyle/>
          <a:p>
            <a:pPr marL="0" indent="0">
              <a:spcBef>
                <a:spcPts val="600"/>
              </a:spcBef>
              <a:buNone/>
            </a:pPr>
            <a:r>
              <a:rPr lang="en-US" sz="2200" dirty="0"/>
              <a:t>We introduce the </a:t>
            </a:r>
            <a:r>
              <a:rPr lang="en-US" sz="2200" b="1" dirty="0"/>
              <a:t>linear correlation coefficient</a:t>
            </a:r>
            <a:r>
              <a:rPr lang="en-US" sz="2200" i="1" dirty="0"/>
              <a:t> r</a:t>
            </a:r>
            <a:r>
              <a:rPr lang="en-US" sz="2200" dirty="0"/>
              <a:t>, which is a number that measures how well paired sample data fit a straight-line pattern when graphed. We use the sample of paired data (sometimes called </a:t>
            </a:r>
            <a:r>
              <a:rPr lang="en-US" sz="2200" b="1" dirty="0"/>
              <a:t>bivariate data</a:t>
            </a:r>
            <a:r>
              <a:rPr lang="en-US" sz="2200" dirty="0"/>
              <a:t>) to find the value of </a:t>
            </a:r>
            <a:r>
              <a:rPr lang="en-US" sz="2200" i="1" dirty="0"/>
              <a:t>r</a:t>
            </a:r>
            <a:r>
              <a:rPr lang="en-US" sz="2200" dirty="0"/>
              <a:t>, and then we use </a:t>
            </a:r>
            <a:r>
              <a:rPr lang="en-US" sz="2200" i="1" dirty="0"/>
              <a:t>r </a:t>
            </a:r>
            <a:r>
              <a:rPr lang="en-US" sz="2200" dirty="0"/>
              <a:t>to decide whether there is a linear correlation between the two variables.</a:t>
            </a:r>
          </a:p>
          <a:p>
            <a:pPr marL="0" indent="0">
              <a:spcBef>
                <a:spcPts val="600"/>
              </a:spcBef>
              <a:buNone/>
            </a:pPr>
            <a:r>
              <a:rPr lang="en-US" sz="2200" dirty="0"/>
              <a:t>We consider only </a:t>
            </a:r>
            <a:r>
              <a:rPr lang="en-US" sz="2200" b="1" dirty="0"/>
              <a:t>linear</a:t>
            </a:r>
            <a:r>
              <a:rPr lang="en-US" sz="2200" i="1" dirty="0"/>
              <a:t> </a:t>
            </a:r>
            <a:r>
              <a:rPr lang="en-US" sz="2200" dirty="0"/>
              <a:t>relationships, which means that when graphed in a scatterplot, the points approximate a </a:t>
            </a:r>
            <a:r>
              <a:rPr lang="en-US" sz="2200" b="1" dirty="0"/>
              <a:t>straight-line</a:t>
            </a:r>
            <a:r>
              <a:rPr lang="en-US" sz="2200" dirty="0"/>
              <a:t> pattern. Then, we discuss methods for conducting a formal hypothesis test that can be used to decide whether there is a linear correlation between all population values for the two variables. Finally, we discuss a method of randomization whereby we resample many times to test the null hypothesis of no correlation.</a:t>
            </a:r>
          </a:p>
        </p:txBody>
      </p:sp>
    </p:spTree>
    <p:extLst>
      <p:ext uri="{BB962C8B-B14F-4D97-AF65-F5344CB8AC3E}">
        <p14:creationId xmlns:p14="http://schemas.microsoft.com/office/powerpoint/2010/main" val="1121608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US" sz="3000" dirty="0"/>
              <a:t>Example: Finding </a:t>
            </a:r>
            <a:r>
              <a:rPr lang="en-US" sz="3000" i="1" dirty="0"/>
              <a:t>r</a:t>
            </a:r>
            <a:r>
              <a:rPr lang="en-US" sz="3000" dirty="0"/>
              <a:t> Using Formula 10-2 </a:t>
            </a:r>
            <a:r>
              <a:rPr lang="en-US" sz="2000" b="0" dirty="0"/>
              <a:t>(2 of 6)</a:t>
            </a:r>
            <a:endParaRPr lang="en-IN" sz="2000" dirty="0"/>
          </a:p>
        </p:txBody>
      </p:sp>
      <p:sp>
        <p:nvSpPr>
          <p:cNvPr id="3" name="Content Placeholder 2"/>
          <p:cNvSpPr>
            <a:spLocks noGrp="1"/>
          </p:cNvSpPr>
          <p:nvPr>
            <p:ph sz="quarter" idx="13"/>
          </p:nvPr>
        </p:nvSpPr>
        <p:spPr>
          <a:xfrm>
            <a:off x="457200" y="1556328"/>
            <a:ext cx="7653647" cy="3241304"/>
          </a:xfrm>
        </p:spPr>
        <p:txBody>
          <a:bodyPr/>
          <a:lstStyle/>
          <a:p>
            <a:pPr marL="0" indent="0">
              <a:spcBef>
                <a:spcPts val="1200"/>
              </a:spcBef>
              <a:buNone/>
            </a:pPr>
            <a:r>
              <a:rPr lang="en-US" dirty="0"/>
              <a:t>Solution</a:t>
            </a:r>
          </a:p>
          <a:p>
            <a:pPr marL="0" indent="0">
              <a:buNone/>
            </a:pPr>
            <a:r>
              <a:rPr lang="en-US" dirty="0"/>
              <a:t>If manual calculations are absolutely necessary, Formula 10-1 is much easier than Formula 10-2, but Formula 10-2 has the advantage of making it easier to understand</a:t>
            </a:r>
            <a:r>
              <a:rPr lang="en-US" i="1" dirty="0"/>
              <a:t> </a:t>
            </a:r>
            <a:r>
              <a:rPr lang="en-US" dirty="0"/>
              <a:t>how </a:t>
            </a:r>
            <a:r>
              <a:rPr lang="en-US" i="1" dirty="0"/>
              <a:t>r </a:t>
            </a:r>
            <a:r>
              <a:rPr lang="en-US" dirty="0"/>
              <a:t>works. The variable </a:t>
            </a:r>
            <a:r>
              <a:rPr lang="en-US" i="1" dirty="0"/>
              <a:t>x </a:t>
            </a:r>
            <a:r>
              <a:rPr lang="en-US" dirty="0"/>
              <a:t>is used for the jackpot amount, and the variable </a:t>
            </a:r>
            <a:r>
              <a:rPr lang="en-US" i="1" dirty="0"/>
              <a:t>y </a:t>
            </a:r>
            <a:r>
              <a:rPr lang="en-US" dirty="0"/>
              <a:t>is used for the numbers of lottery tickets sold. In Formula 10-2, each sample value is replaced by its corresponding </a:t>
            </a:r>
            <a:r>
              <a:rPr lang="en-US" i="1" dirty="0"/>
              <a:t>z </a:t>
            </a:r>
            <a:r>
              <a:rPr lang="en-US" dirty="0"/>
              <a:t>score.</a:t>
            </a:r>
          </a:p>
        </p:txBody>
      </p:sp>
    </p:spTree>
    <p:extLst>
      <p:ext uri="{BB962C8B-B14F-4D97-AF65-F5344CB8AC3E}">
        <p14:creationId xmlns:p14="http://schemas.microsoft.com/office/powerpoint/2010/main" val="3149102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129847" cy="1097279"/>
          </a:xfrm>
        </p:spPr>
        <p:txBody>
          <a:bodyPr/>
          <a:lstStyle/>
          <a:p>
            <a:r>
              <a:rPr lang="en-US" sz="3000" dirty="0"/>
              <a:t>Example: Finding </a:t>
            </a:r>
            <a:r>
              <a:rPr lang="en-US" sz="3000" i="1" dirty="0"/>
              <a:t>r</a:t>
            </a:r>
            <a:r>
              <a:rPr lang="en-US" sz="3000" dirty="0"/>
              <a:t> Using Formula 10-2 </a:t>
            </a:r>
            <a:r>
              <a:rPr lang="en-US" sz="2000" b="0" dirty="0"/>
              <a:t>(3 of 6)</a:t>
            </a:r>
            <a:endParaRPr lang="en-IN" sz="2000" dirty="0"/>
          </a:p>
        </p:txBody>
      </p:sp>
      <p:sp>
        <p:nvSpPr>
          <p:cNvPr id="4" name="Content Placeholder 3"/>
          <p:cNvSpPr>
            <a:spLocks noGrp="1"/>
          </p:cNvSpPr>
          <p:nvPr>
            <p:ph sz="quarter" idx="13"/>
          </p:nvPr>
        </p:nvSpPr>
        <p:spPr>
          <a:xfrm>
            <a:off x="457200" y="1552574"/>
            <a:ext cx="7416140" cy="976870"/>
          </a:xfrm>
        </p:spPr>
        <p:txBody>
          <a:bodyPr/>
          <a:lstStyle/>
          <a:p>
            <a:pPr marL="0" indent="0">
              <a:spcBef>
                <a:spcPts val="1200"/>
              </a:spcBef>
              <a:buNone/>
            </a:pPr>
            <a:r>
              <a:rPr lang="en-US" dirty="0"/>
              <a:t>Solution</a:t>
            </a:r>
          </a:p>
          <a:p>
            <a:pPr marL="0" indent="0">
              <a:buNone/>
            </a:pPr>
            <a:r>
              <a:rPr lang="en-US" dirty="0"/>
              <a:t>For example, using unrounded numbers, the jackpots</a:t>
            </a:r>
            <a:endParaRPr lang="en-IN" dirty="0"/>
          </a:p>
        </p:txBody>
      </p:sp>
      <p:sp>
        <p:nvSpPr>
          <p:cNvPr id="5" name="Content Placeholder 4"/>
          <p:cNvSpPr>
            <a:spLocks noGrp="1"/>
          </p:cNvSpPr>
          <p:nvPr>
            <p:ph sz="quarter" idx="14"/>
          </p:nvPr>
        </p:nvSpPr>
        <p:spPr>
          <a:xfrm>
            <a:off x="457201" y="2626813"/>
            <a:ext cx="2262248" cy="413268"/>
          </a:xfrm>
        </p:spPr>
        <p:txBody>
          <a:bodyPr/>
          <a:lstStyle/>
          <a:p>
            <a:pPr marL="0" indent="0">
              <a:buNone/>
            </a:pPr>
            <a:r>
              <a:rPr lang="en-US" dirty="0"/>
              <a:t>have a mean of</a:t>
            </a:r>
            <a:endParaRPr lang="en-IN" dirty="0"/>
          </a:p>
        </p:txBody>
      </p:sp>
      <p:graphicFrame>
        <p:nvGraphicFramePr>
          <p:cNvPr id="18" name="Object 17" descr="x bar = 214.8889"/>
          <p:cNvGraphicFramePr>
            <a:graphicFrameLocks noChangeAspect="1"/>
          </p:cNvGraphicFramePr>
          <p:nvPr>
            <p:extLst>
              <p:ext uri="{D42A27DB-BD31-4B8C-83A1-F6EECF244321}">
                <p14:modId xmlns:p14="http://schemas.microsoft.com/office/powerpoint/2010/main" val="192405825"/>
              </p:ext>
            </p:extLst>
          </p:nvPr>
        </p:nvGraphicFramePr>
        <p:xfrm>
          <a:off x="2800199" y="2644809"/>
          <a:ext cx="1674091" cy="345052"/>
        </p:xfrm>
        <a:graphic>
          <a:graphicData uri="http://schemas.openxmlformats.org/presentationml/2006/ole">
            <mc:AlternateContent xmlns:mc="http://schemas.openxmlformats.org/markup-compatibility/2006">
              <mc:Choice xmlns:v="urn:schemas-microsoft-com:vml" Requires="v">
                <p:oleObj spid="_x0000_s10259" name="Equation" r:id="rId3" imgW="863280" imgH="177480" progId="Equation.DSMT4">
                  <p:embed/>
                </p:oleObj>
              </mc:Choice>
              <mc:Fallback>
                <p:oleObj name="Equation" r:id="rId3" imgW="863280" imgH="177480" progId="Equation.DSMT4">
                  <p:embed/>
                  <p:pic>
                    <p:nvPicPr>
                      <p:cNvPr id="6" name="Object 5"/>
                      <p:cNvPicPr/>
                      <p:nvPr/>
                    </p:nvPicPr>
                    <p:blipFill>
                      <a:blip r:embed="rId4"/>
                      <a:stretch>
                        <a:fillRect/>
                      </a:stretch>
                    </p:blipFill>
                    <p:spPr>
                      <a:xfrm>
                        <a:off x="2800199" y="2644809"/>
                        <a:ext cx="1674091" cy="345052"/>
                      </a:xfrm>
                      <a:prstGeom prst="rect">
                        <a:avLst/>
                      </a:prstGeom>
                    </p:spPr>
                  </p:pic>
                </p:oleObj>
              </mc:Fallback>
            </mc:AlternateContent>
          </a:graphicData>
        </a:graphic>
      </p:graphicFrame>
      <p:sp>
        <p:nvSpPr>
          <p:cNvPr id="6" name="Content Placeholder 5"/>
          <p:cNvSpPr>
            <a:spLocks noGrp="1"/>
          </p:cNvSpPr>
          <p:nvPr>
            <p:ph sz="quarter" idx="15"/>
          </p:nvPr>
        </p:nvSpPr>
        <p:spPr>
          <a:xfrm>
            <a:off x="4557154" y="2627061"/>
            <a:ext cx="3898078" cy="413020"/>
          </a:xfrm>
        </p:spPr>
        <p:txBody>
          <a:bodyPr/>
          <a:lstStyle/>
          <a:p>
            <a:pPr marL="432" indent="0">
              <a:buNone/>
            </a:pPr>
            <a:r>
              <a:rPr lang="en-US" dirty="0"/>
              <a:t>and a standard deviation of</a:t>
            </a:r>
            <a:endParaRPr lang="en-IN" dirty="0"/>
          </a:p>
        </p:txBody>
      </p:sp>
      <p:graphicFrame>
        <p:nvGraphicFramePr>
          <p:cNvPr id="19" name="Object 18" descr="s sub x = 70.5061,"/>
          <p:cNvGraphicFramePr>
            <a:graphicFrameLocks noChangeAspect="1"/>
          </p:cNvGraphicFramePr>
          <p:nvPr>
            <p:extLst>
              <p:ext uri="{D42A27DB-BD31-4B8C-83A1-F6EECF244321}">
                <p14:modId xmlns:p14="http://schemas.microsoft.com/office/powerpoint/2010/main" val="2035849654"/>
              </p:ext>
            </p:extLst>
          </p:nvPr>
        </p:nvGraphicFramePr>
        <p:xfrm>
          <a:off x="510696" y="3128209"/>
          <a:ext cx="1568683" cy="427939"/>
        </p:xfrm>
        <a:graphic>
          <a:graphicData uri="http://schemas.openxmlformats.org/presentationml/2006/ole">
            <mc:AlternateContent xmlns:mc="http://schemas.openxmlformats.org/markup-compatibility/2006">
              <mc:Choice xmlns:v="urn:schemas-microsoft-com:vml" Requires="v">
                <p:oleObj spid="_x0000_s10260" name="Equation" r:id="rId5" imgW="838080" imgH="228600" progId="Equation.DSMT4">
                  <p:embed/>
                </p:oleObj>
              </mc:Choice>
              <mc:Fallback>
                <p:oleObj name="Equation" r:id="rId5" imgW="838080" imgH="228600" progId="Equation.DSMT4">
                  <p:embed/>
                  <p:pic>
                    <p:nvPicPr>
                      <p:cNvPr id="18" name="Object 17"/>
                      <p:cNvPicPr/>
                      <p:nvPr/>
                    </p:nvPicPr>
                    <p:blipFill>
                      <a:blip r:embed="rId6"/>
                      <a:stretch>
                        <a:fillRect/>
                      </a:stretch>
                    </p:blipFill>
                    <p:spPr>
                      <a:xfrm>
                        <a:off x="510696" y="3128209"/>
                        <a:ext cx="1568683" cy="427939"/>
                      </a:xfrm>
                      <a:prstGeom prst="rect">
                        <a:avLst/>
                      </a:prstGeom>
                    </p:spPr>
                  </p:pic>
                </p:oleObj>
              </mc:Fallback>
            </mc:AlternateContent>
          </a:graphicData>
        </a:graphic>
      </p:graphicFrame>
      <p:sp>
        <p:nvSpPr>
          <p:cNvPr id="7" name="Content Placeholder 6"/>
          <p:cNvSpPr>
            <a:spLocks noGrp="1"/>
          </p:cNvSpPr>
          <p:nvPr>
            <p:ph sz="quarter" idx="16"/>
          </p:nvPr>
        </p:nvSpPr>
        <p:spPr>
          <a:xfrm>
            <a:off x="2261060" y="3146959"/>
            <a:ext cx="5921039" cy="415636"/>
          </a:xfrm>
        </p:spPr>
        <p:txBody>
          <a:bodyPr/>
          <a:lstStyle/>
          <a:p>
            <a:pPr marL="432" indent="0">
              <a:buNone/>
            </a:pPr>
            <a:r>
              <a:rPr lang="en-US" dirty="0"/>
              <a:t>so the first </a:t>
            </a:r>
            <a:r>
              <a:rPr lang="en-US" i="1" dirty="0"/>
              <a:t>x </a:t>
            </a:r>
            <a:r>
              <a:rPr lang="en-US" dirty="0"/>
              <a:t>value of 334 is converted to a </a:t>
            </a:r>
            <a:endParaRPr lang="en-IN" dirty="0"/>
          </a:p>
        </p:txBody>
      </p:sp>
      <p:sp>
        <p:nvSpPr>
          <p:cNvPr id="9" name="Content Placeholder 8"/>
          <p:cNvSpPr>
            <a:spLocks noGrp="1"/>
          </p:cNvSpPr>
          <p:nvPr>
            <p:ph sz="quarter" idx="18"/>
          </p:nvPr>
        </p:nvSpPr>
        <p:spPr>
          <a:xfrm>
            <a:off x="457200" y="3635145"/>
            <a:ext cx="2654135" cy="401391"/>
          </a:xfrm>
        </p:spPr>
        <p:txBody>
          <a:bodyPr/>
          <a:lstStyle/>
          <a:p>
            <a:pPr marL="0" indent="0">
              <a:buNone/>
            </a:pPr>
            <a:r>
              <a:rPr lang="en-US" i="1" dirty="0"/>
              <a:t>z </a:t>
            </a:r>
            <a:r>
              <a:rPr lang="en-US" dirty="0"/>
              <a:t>score of 1.6894:</a:t>
            </a:r>
          </a:p>
        </p:txBody>
      </p:sp>
      <p:graphicFrame>
        <p:nvGraphicFramePr>
          <p:cNvPr id="20" name="Object 19" descr="z sub x = start fraction x minus x sub 1 over s sub x end fraction = start fraction 334 minus 214.8889 over 70, 5061 end fraction = 1.6894"/>
          <p:cNvGraphicFramePr>
            <a:graphicFrameLocks noChangeAspect="1"/>
          </p:cNvGraphicFramePr>
          <p:nvPr>
            <p:extLst>
              <p:ext uri="{D42A27DB-BD31-4B8C-83A1-F6EECF244321}">
                <p14:modId xmlns:p14="http://schemas.microsoft.com/office/powerpoint/2010/main" val="505856298"/>
              </p:ext>
            </p:extLst>
          </p:nvPr>
        </p:nvGraphicFramePr>
        <p:xfrm>
          <a:off x="1896742" y="4180110"/>
          <a:ext cx="5320824" cy="979646"/>
        </p:xfrm>
        <a:graphic>
          <a:graphicData uri="http://schemas.openxmlformats.org/presentationml/2006/ole">
            <mc:AlternateContent xmlns:mc="http://schemas.openxmlformats.org/markup-compatibility/2006">
              <mc:Choice xmlns:v="urn:schemas-microsoft-com:vml" Requires="v">
                <p:oleObj spid="_x0000_s10261" name="Equation" r:id="rId7" imgW="2349360" imgH="431640" progId="Equation.DSMT4">
                  <p:embed/>
                </p:oleObj>
              </mc:Choice>
              <mc:Fallback>
                <p:oleObj name="Equation" r:id="rId7" imgW="2349360" imgH="431640" progId="Equation.DSMT4">
                  <p:embed/>
                  <p:pic>
                    <p:nvPicPr>
                      <p:cNvPr id="19" name="Object 18"/>
                      <p:cNvPicPr/>
                      <p:nvPr/>
                    </p:nvPicPr>
                    <p:blipFill>
                      <a:blip r:embed="rId8"/>
                      <a:stretch>
                        <a:fillRect/>
                      </a:stretch>
                    </p:blipFill>
                    <p:spPr>
                      <a:xfrm>
                        <a:off x="1896742" y="4180110"/>
                        <a:ext cx="5320824" cy="979646"/>
                      </a:xfrm>
                      <a:prstGeom prst="rect">
                        <a:avLst/>
                      </a:prstGeom>
                    </p:spPr>
                  </p:pic>
                </p:oleObj>
              </mc:Fallback>
            </mc:AlternateContent>
          </a:graphicData>
        </a:graphic>
      </p:graphicFrame>
    </p:spTree>
    <p:extLst>
      <p:ext uri="{BB962C8B-B14F-4D97-AF65-F5344CB8AC3E}">
        <p14:creationId xmlns:p14="http://schemas.microsoft.com/office/powerpoint/2010/main" val="382985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US" sz="3000" dirty="0"/>
              <a:t>Example: Finding </a:t>
            </a:r>
            <a:r>
              <a:rPr lang="en-US" sz="3000" i="1" dirty="0"/>
              <a:t>r</a:t>
            </a:r>
            <a:r>
              <a:rPr lang="en-US" sz="3000" dirty="0"/>
              <a:t> Using Formula 10-2 </a:t>
            </a:r>
            <a:r>
              <a:rPr lang="en-US" sz="2000" b="0" dirty="0"/>
              <a:t>(4 of 6)</a:t>
            </a:r>
            <a:endParaRPr lang="en-IN" sz="2000" dirty="0"/>
          </a:p>
        </p:txBody>
      </p:sp>
      <p:sp>
        <p:nvSpPr>
          <p:cNvPr id="4" name="Content Placeholder 3"/>
          <p:cNvSpPr>
            <a:spLocks noGrp="1"/>
          </p:cNvSpPr>
          <p:nvPr>
            <p:ph sz="quarter" idx="13"/>
          </p:nvPr>
        </p:nvSpPr>
        <p:spPr>
          <a:xfrm>
            <a:off x="457199" y="1556328"/>
            <a:ext cx="8199913" cy="1804390"/>
          </a:xfrm>
        </p:spPr>
        <p:txBody>
          <a:bodyPr/>
          <a:lstStyle/>
          <a:p>
            <a:pPr marL="0" indent="0">
              <a:spcBef>
                <a:spcPts val="1200"/>
              </a:spcBef>
              <a:buNone/>
            </a:pPr>
            <a:r>
              <a:rPr lang="en-US" sz="2600" dirty="0"/>
              <a:t>Solution</a:t>
            </a:r>
          </a:p>
          <a:p>
            <a:pPr marL="0" indent="0">
              <a:spcBef>
                <a:spcPts val="1200"/>
              </a:spcBef>
              <a:buNone/>
            </a:pPr>
            <a:r>
              <a:rPr lang="en-US" sz="2600" dirty="0"/>
              <a:t>The table on the next slide lists the </a:t>
            </a:r>
            <a:r>
              <a:rPr lang="en-US" sz="2600" i="1" dirty="0"/>
              <a:t>z </a:t>
            </a:r>
            <a:r>
              <a:rPr lang="en-US" sz="2600" dirty="0"/>
              <a:t>scores for all of the jackpot amounts (third column) and the </a:t>
            </a:r>
            <a:r>
              <a:rPr lang="en-US" sz="2600" i="1" dirty="0"/>
              <a:t>z </a:t>
            </a:r>
            <a:r>
              <a:rPr lang="en-US" sz="2600" dirty="0"/>
              <a:t>scores for all of the numbers of tickets (fourth column). The last</a:t>
            </a:r>
            <a:endParaRPr lang="en-IN" sz="2600" dirty="0"/>
          </a:p>
        </p:txBody>
      </p:sp>
      <p:sp>
        <p:nvSpPr>
          <p:cNvPr id="5" name="Content Placeholder 4"/>
          <p:cNvSpPr>
            <a:spLocks noGrp="1"/>
          </p:cNvSpPr>
          <p:nvPr>
            <p:ph sz="quarter" idx="14"/>
          </p:nvPr>
        </p:nvSpPr>
        <p:spPr>
          <a:xfrm>
            <a:off x="457200" y="3455719"/>
            <a:ext cx="5527964" cy="475013"/>
          </a:xfrm>
        </p:spPr>
        <p:txBody>
          <a:bodyPr/>
          <a:lstStyle/>
          <a:p>
            <a:pPr marL="0" indent="0">
              <a:spcBef>
                <a:spcPts val="1200"/>
              </a:spcBef>
              <a:buNone/>
            </a:pPr>
            <a:r>
              <a:rPr lang="en-US" sz="2600" dirty="0"/>
              <a:t>column of the table lists the products</a:t>
            </a:r>
            <a:endParaRPr lang="en-IN" sz="2600" dirty="0"/>
          </a:p>
        </p:txBody>
      </p:sp>
      <p:graphicFrame>
        <p:nvGraphicFramePr>
          <p:cNvPr id="6" name="Object 5" descr="z sub x times z sub y."/>
          <p:cNvGraphicFramePr>
            <a:graphicFrameLocks noChangeAspect="1"/>
          </p:cNvGraphicFramePr>
          <p:nvPr>
            <p:extLst>
              <p:ext uri="{D42A27DB-BD31-4B8C-83A1-F6EECF244321}">
                <p14:modId xmlns:p14="http://schemas.microsoft.com/office/powerpoint/2010/main" val="2966339733"/>
              </p:ext>
            </p:extLst>
          </p:nvPr>
        </p:nvGraphicFramePr>
        <p:xfrm>
          <a:off x="6058047" y="3422524"/>
          <a:ext cx="982663" cy="565150"/>
        </p:xfrm>
        <a:graphic>
          <a:graphicData uri="http://schemas.openxmlformats.org/presentationml/2006/ole">
            <mc:AlternateContent xmlns:mc="http://schemas.openxmlformats.org/markup-compatibility/2006">
              <mc:Choice xmlns:v="urn:schemas-microsoft-com:vml" Requires="v">
                <p:oleObj spid="_x0000_s11271" name="Equation" r:id="rId3" imgW="419040" imgH="241200" progId="Equation.DSMT4">
                  <p:embed/>
                </p:oleObj>
              </mc:Choice>
              <mc:Fallback>
                <p:oleObj name="Equation" r:id="rId3" imgW="419040" imgH="241200" progId="Equation.DSMT4">
                  <p:embed/>
                  <p:pic>
                    <p:nvPicPr>
                      <p:cNvPr id="18" name="Object 17"/>
                      <p:cNvPicPr/>
                      <p:nvPr/>
                    </p:nvPicPr>
                    <p:blipFill>
                      <a:blip r:embed="rId4"/>
                      <a:stretch>
                        <a:fillRect/>
                      </a:stretch>
                    </p:blipFill>
                    <p:spPr>
                      <a:xfrm>
                        <a:off x="6058047" y="3422524"/>
                        <a:ext cx="982663" cy="565150"/>
                      </a:xfrm>
                      <a:prstGeom prst="rect">
                        <a:avLst/>
                      </a:prstGeom>
                    </p:spPr>
                  </p:pic>
                </p:oleObj>
              </mc:Fallback>
            </mc:AlternateContent>
          </a:graphicData>
        </a:graphic>
      </p:graphicFrame>
    </p:spTree>
    <p:extLst>
      <p:ext uri="{BB962C8B-B14F-4D97-AF65-F5344CB8AC3E}">
        <p14:creationId xmlns:p14="http://schemas.microsoft.com/office/powerpoint/2010/main" val="3140688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US" sz="3000" dirty="0"/>
              <a:t>Example: Finding </a:t>
            </a:r>
            <a:r>
              <a:rPr lang="en-US" sz="3000" i="1" dirty="0"/>
              <a:t>r</a:t>
            </a:r>
            <a:r>
              <a:rPr lang="en-US" sz="3000" dirty="0"/>
              <a:t> Using Formula 10-2 </a:t>
            </a:r>
            <a:r>
              <a:rPr lang="en-US" sz="2000" b="0" dirty="0"/>
              <a:t>(5 of 6)</a:t>
            </a:r>
            <a:endParaRPr lang="en-IN" sz="20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838689417"/>
              </p:ext>
            </p:extLst>
          </p:nvPr>
        </p:nvGraphicFramePr>
        <p:xfrm>
          <a:off x="457200" y="1555750"/>
          <a:ext cx="8229600" cy="4429414"/>
        </p:xfrm>
        <a:graphic>
          <a:graphicData uri="http://schemas.openxmlformats.org/drawingml/2006/table">
            <a:tbl>
              <a:tblPr firstRow="1" bandRow="1">
                <a:tableStyleId>{2D5ABB26-0587-4C30-8999-92F81FD0307C}</a:tableStyleId>
              </a:tblPr>
              <a:tblGrid>
                <a:gridCol w="1525979">
                  <a:extLst>
                    <a:ext uri="{9D8B030D-6E8A-4147-A177-3AD203B41FA5}">
                      <a16:colId xmlns:a16="http://schemas.microsoft.com/office/drawing/2014/main" val="46856130"/>
                    </a:ext>
                  </a:extLst>
                </a:gridCol>
                <a:gridCol w="1591294">
                  <a:extLst>
                    <a:ext uri="{9D8B030D-6E8A-4147-A177-3AD203B41FA5}">
                      <a16:colId xmlns:a16="http://schemas.microsoft.com/office/drawing/2014/main" val="3595646454"/>
                    </a:ext>
                  </a:extLst>
                </a:gridCol>
                <a:gridCol w="1246909">
                  <a:extLst>
                    <a:ext uri="{9D8B030D-6E8A-4147-A177-3AD203B41FA5}">
                      <a16:colId xmlns:a16="http://schemas.microsoft.com/office/drawing/2014/main" val="1976910687"/>
                    </a:ext>
                  </a:extLst>
                </a:gridCol>
                <a:gridCol w="1330036">
                  <a:extLst>
                    <a:ext uri="{9D8B030D-6E8A-4147-A177-3AD203B41FA5}">
                      <a16:colId xmlns:a16="http://schemas.microsoft.com/office/drawing/2014/main" val="3273691330"/>
                    </a:ext>
                  </a:extLst>
                </a:gridCol>
                <a:gridCol w="2535382">
                  <a:extLst>
                    <a:ext uri="{9D8B030D-6E8A-4147-A177-3AD203B41FA5}">
                      <a16:colId xmlns:a16="http://schemas.microsoft.com/office/drawing/2014/main" val="3569244627"/>
                    </a:ext>
                  </a:extLst>
                </a:gridCol>
              </a:tblGrid>
              <a:tr h="370840">
                <a:tc>
                  <a:txBody>
                    <a:bodyPr/>
                    <a:lstStyle/>
                    <a:p>
                      <a:pPr algn="ctr"/>
                      <a:r>
                        <a:rPr lang="en-US" sz="2000" b="1" i="1" noProof="0">
                          <a:latin typeface="+mn-lt"/>
                        </a:rPr>
                        <a:t>x </a:t>
                      </a:r>
                      <a:r>
                        <a:rPr lang="en-US" sz="2000" b="1" i="0" noProof="0">
                          <a:latin typeface="+mn-lt"/>
                        </a:rPr>
                        <a:t>(Jackpot)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1" noProof="0" dirty="0">
                          <a:latin typeface="+mn-lt"/>
                        </a:rPr>
                        <a:t>y </a:t>
                      </a:r>
                      <a:r>
                        <a:rPr lang="en-US" sz="2000" b="1" i="0" noProof="0" dirty="0">
                          <a:latin typeface="+mn-lt"/>
                        </a:rPr>
                        <a:t>(Tickets)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 b="1" i="0" baseline="30000" noProof="0">
                          <a:latin typeface="+mn-lt"/>
                        </a:rPr>
                        <a:t>z sub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 b="1" noProof="0">
                          <a:latin typeface="+mn-lt"/>
                        </a:rPr>
                        <a:t>z sub 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 b="1" i="0" baseline="30000" noProof="0" dirty="0">
                          <a:latin typeface="+mn-lt"/>
                        </a:rPr>
                        <a:t>z sub x times z sub 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0289622"/>
                  </a:ext>
                </a:extLst>
              </a:tr>
              <a:tr h="370840">
                <a:tc>
                  <a:txBody>
                    <a:bodyPr/>
                    <a:lstStyle/>
                    <a:p>
                      <a:pPr algn="ctr"/>
                      <a:r>
                        <a:rPr lang="en-US" sz="2000" noProof="0">
                          <a:latin typeface="+mn-lt"/>
                        </a:rPr>
                        <a:t>5334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dirty="0">
                          <a:latin typeface="+mn-lt"/>
                        </a:rPr>
                        <a:t>1.6894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2.1172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3.57680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444854"/>
                  </a:ext>
                </a:extLst>
              </a:tr>
              <a:tr h="370840">
                <a:tc>
                  <a:txBody>
                    <a:bodyPr/>
                    <a:lstStyle/>
                    <a:p>
                      <a:pPr algn="ctr"/>
                      <a:r>
                        <a:rPr lang="en-US" sz="2000" noProof="0">
                          <a:latin typeface="+mn-lt"/>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n</a:t>
                      </a:r>
                      <a:r>
                        <a:rPr lang="en-US" sz="100" noProof="0">
                          <a:latin typeface="+mn-lt"/>
                        </a:rPr>
                        <a:t>egative 1.2465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n</a:t>
                      </a:r>
                      <a:r>
                        <a:rPr lang="en-US" sz="100" noProof="0">
                          <a:latin typeface="+mn-lt"/>
                        </a:rPr>
                        <a:t>egative 0.8143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1.01502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6331177"/>
                  </a:ext>
                </a:extLst>
              </a:tr>
              <a:tr h="370840">
                <a:tc>
                  <a:txBody>
                    <a:bodyPr/>
                    <a:lstStyle/>
                    <a:p>
                      <a:pPr algn="ctr"/>
                      <a:r>
                        <a:rPr lang="en-US" sz="2000" noProof="0">
                          <a:latin typeface="+mn-lt"/>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1.2071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1.1143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1.34507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5547291"/>
                  </a:ext>
                </a:extLst>
              </a:tr>
              <a:tr h="370840">
                <a:tc>
                  <a:txBody>
                    <a:bodyPr/>
                    <a:lstStyle/>
                    <a:p>
                      <a:pPr algn="ctr"/>
                      <a:r>
                        <a:rPr lang="en-US" sz="2000" noProof="0">
                          <a:latin typeface="+mn-lt"/>
                        </a:rPr>
                        <a:t>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0.1718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0.0343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0.00589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0598405"/>
                  </a:ext>
                </a:extLst>
              </a:tr>
              <a:tr h="370840">
                <a:tc>
                  <a:txBody>
                    <a:bodyPr/>
                    <a:lstStyle/>
                    <a:p>
                      <a:pPr algn="ctr"/>
                      <a:r>
                        <a:rPr lang="en-US" sz="2000" noProof="0">
                          <a:latin typeface="+mn-lt"/>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n</a:t>
                      </a:r>
                      <a:r>
                        <a:rPr lang="en-US" sz="100" noProof="0">
                          <a:latin typeface="+mn-lt"/>
                        </a:rPr>
                        <a:t>egative 0.1828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n</a:t>
                      </a:r>
                      <a:r>
                        <a:rPr lang="en-US" sz="100" noProof="0">
                          <a:latin typeface="+mn-lt"/>
                        </a:rPr>
                        <a:t>egative 0.2743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0.05014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1260652"/>
                  </a:ext>
                </a:extLst>
              </a:tr>
              <a:tr h="370840">
                <a:tc>
                  <a:txBody>
                    <a:bodyPr/>
                    <a:lstStyle/>
                    <a:p>
                      <a:pPr algn="ctr"/>
                      <a:r>
                        <a:rPr lang="en-US" sz="2000" noProof="0">
                          <a:latin typeface="+mn-lt"/>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n</a:t>
                      </a:r>
                      <a:r>
                        <a:rPr lang="en-US" sz="100" noProof="0">
                          <a:latin typeface="+mn-lt"/>
                        </a:rPr>
                        <a:t>egative 0.4948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n</a:t>
                      </a:r>
                      <a:r>
                        <a:rPr lang="en-US" sz="100" noProof="0">
                          <a:latin typeface="+mn-lt"/>
                        </a:rPr>
                        <a:t>egative 0.6600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0.32657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1676004"/>
                  </a:ext>
                </a:extLst>
              </a:tr>
              <a:tr h="370840">
                <a:tc>
                  <a:txBody>
                    <a:bodyPr/>
                    <a:lstStyle/>
                    <a:p>
                      <a:pPr algn="ctr"/>
                      <a:r>
                        <a:rPr lang="en-US" sz="2000" noProof="0">
                          <a:latin typeface="+mn-lt"/>
                        </a:rPr>
                        <a:t>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n</a:t>
                      </a:r>
                      <a:r>
                        <a:rPr lang="en-US" sz="100" noProof="0">
                          <a:latin typeface="+mn-lt"/>
                        </a:rPr>
                        <a:t>egative 0.7218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n</a:t>
                      </a:r>
                      <a:r>
                        <a:rPr lang="en-US" sz="100" noProof="0">
                          <a:latin typeface="+mn-lt"/>
                        </a:rPr>
                        <a:t>egative 0.6600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0.47639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761139"/>
                  </a:ext>
                </a:extLst>
              </a:tr>
              <a:tr h="370840">
                <a:tc>
                  <a:txBody>
                    <a:bodyPr/>
                    <a:lstStyle/>
                    <a:p>
                      <a:pPr algn="ctr"/>
                      <a:r>
                        <a:rPr lang="en-US" sz="2000" noProof="0">
                          <a:latin typeface="+mn-lt"/>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n</a:t>
                      </a:r>
                      <a:r>
                        <a:rPr lang="en-US" sz="100" noProof="0">
                          <a:latin typeface="+mn-lt"/>
                        </a:rPr>
                        <a:t>egative 0.9912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n</a:t>
                      </a:r>
                      <a:r>
                        <a:rPr lang="en-US" sz="100" noProof="0">
                          <a:latin typeface="+mn-lt"/>
                        </a:rPr>
                        <a:t>egative 0.8143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dirty="0">
                          <a:latin typeface="+mn-lt"/>
                        </a:rPr>
                        <a:t>0.80713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2826813"/>
                  </a:ext>
                </a:extLst>
              </a:tr>
              <a:tr h="370840">
                <a:tc>
                  <a:txBody>
                    <a:bodyPr/>
                    <a:lstStyle/>
                    <a:p>
                      <a:pPr algn="ctr"/>
                      <a:r>
                        <a:rPr lang="en-US" sz="2000" noProof="0">
                          <a:latin typeface="+mn-lt"/>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0.5689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noProof="0">
                          <a:latin typeface="+mn-lt"/>
                        </a:rPr>
                        <a:t>n</a:t>
                      </a:r>
                      <a:r>
                        <a:rPr lang="en-US" sz="100" noProof="0">
                          <a:latin typeface="+mn-lt"/>
                        </a:rPr>
                        <a:t>egative 0.0429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 noProof="0" dirty="0">
                          <a:latin typeface="+mn-lt"/>
                        </a:rPr>
                        <a:t>negative 0.02441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271756"/>
                  </a:ext>
                </a:extLst>
              </a:tr>
              <a:tr h="467014">
                <a:tc>
                  <a:txBody>
                    <a:bodyPr/>
                    <a:lstStyle/>
                    <a:p>
                      <a:pPr algn="ctr"/>
                      <a:r>
                        <a:rPr lang="en-US" sz="100" noProof="0">
                          <a:latin typeface="+mn-lt"/>
                        </a:rPr>
                        <a:t>Blank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mn-lt"/>
                          <a:ea typeface="+mn-ea"/>
                          <a:cs typeface="+mn-cs"/>
                          <a:sym typeface="Arial"/>
                        </a:rPr>
                        <a:t>Blank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mn-lt"/>
                          <a:ea typeface="+mn-ea"/>
                          <a:cs typeface="+mn-cs"/>
                          <a:sym typeface="Arial"/>
                        </a:rPr>
                        <a:t>Blank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mn-lt"/>
                          <a:ea typeface="+mn-ea"/>
                          <a:cs typeface="+mn-cs"/>
                          <a:sym typeface="Arial"/>
                        </a:rPr>
                        <a:t>Blank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 noProof="0" dirty="0">
                          <a:latin typeface="+mn-lt"/>
                        </a:rPr>
                        <a:t>the sum of z sub x times z sub y = 7.57862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464321"/>
                  </a:ext>
                </a:extLst>
              </a:tr>
            </a:tbl>
          </a:graphicData>
        </a:graphic>
      </p:graphicFrame>
      <p:graphicFrame>
        <p:nvGraphicFramePr>
          <p:cNvPr id="6"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26269281"/>
              </p:ext>
            </p:extLst>
          </p:nvPr>
        </p:nvGraphicFramePr>
        <p:xfrm>
          <a:off x="4027211" y="1585737"/>
          <a:ext cx="258329" cy="330488"/>
        </p:xfrm>
        <a:graphic>
          <a:graphicData uri="http://schemas.openxmlformats.org/presentationml/2006/ole">
            <mc:AlternateContent xmlns:mc="http://schemas.openxmlformats.org/markup-compatibility/2006">
              <mc:Choice xmlns:v="urn:schemas-microsoft-com:vml" Requires="v">
                <p:oleObj spid="_x0000_s12385" name="Equation" r:id="rId3" imgW="177480" imgH="228600" progId="Equation.DSMT4">
                  <p:embed/>
                </p:oleObj>
              </mc:Choice>
              <mc:Fallback>
                <p:oleObj name="Equation" r:id="rId3" imgW="177480" imgH="228600" progId="Equation.DSMT4">
                  <p:embed/>
                  <p:pic>
                    <p:nvPicPr>
                      <p:cNvPr id="5" name="Object 4"/>
                      <p:cNvPicPr/>
                      <p:nvPr/>
                    </p:nvPicPr>
                    <p:blipFill>
                      <a:blip r:embed="rId4"/>
                      <a:stretch>
                        <a:fillRect/>
                      </a:stretch>
                    </p:blipFill>
                    <p:spPr>
                      <a:xfrm>
                        <a:off x="4027211" y="1585737"/>
                        <a:ext cx="258329" cy="330488"/>
                      </a:xfrm>
                      <a:prstGeom prst="rect">
                        <a:avLst/>
                      </a:prstGeom>
                      <a:solidFill>
                        <a:schemeClr val="bg1"/>
                      </a:solidFill>
                    </p:spPr>
                  </p:pic>
                </p:oleObj>
              </mc:Fallback>
            </mc:AlternateContent>
          </a:graphicData>
        </a:graphic>
      </p:graphicFrame>
      <p:graphicFrame>
        <p:nvGraphicFramePr>
          <p:cNvPr id="7"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43878775"/>
              </p:ext>
            </p:extLst>
          </p:nvPr>
        </p:nvGraphicFramePr>
        <p:xfrm>
          <a:off x="5328500" y="1579625"/>
          <a:ext cx="239713" cy="349250"/>
        </p:xfrm>
        <a:graphic>
          <a:graphicData uri="http://schemas.openxmlformats.org/presentationml/2006/ole">
            <mc:AlternateContent xmlns:mc="http://schemas.openxmlformats.org/markup-compatibility/2006">
              <mc:Choice xmlns:v="urn:schemas-microsoft-com:vml" Requires="v">
                <p:oleObj spid="_x0000_s12386" name="Equation" r:id="rId5" imgW="164880" imgH="241200" progId="Equation.DSMT4">
                  <p:embed/>
                </p:oleObj>
              </mc:Choice>
              <mc:Fallback>
                <p:oleObj name="Equation" r:id="rId5" imgW="164880" imgH="241200" progId="Equation.DSMT4">
                  <p:embed/>
                  <p:pic>
                    <p:nvPicPr>
                      <p:cNvPr id="6" name="Object 5"/>
                      <p:cNvPicPr/>
                      <p:nvPr/>
                    </p:nvPicPr>
                    <p:blipFill>
                      <a:blip r:embed="rId6"/>
                      <a:stretch>
                        <a:fillRect/>
                      </a:stretch>
                    </p:blipFill>
                    <p:spPr>
                      <a:xfrm>
                        <a:off x="5328500" y="1579625"/>
                        <a:ext cx="239713" cy="349250"/>
                      </a:xfrm>
                      <a:prstGeom prst="rect">
                        <a:avLst/>
                      </a:prstGeom>
                      <a:solidFill>
                        <a:schemeClr val="bg1"/>
                      </a:solidFill>
                    </p:spPr>
                  </p:pic>
                </p:oleObj>
              </mc:Fallback>
            </mc:AlternateContent>
          </a:graphicData>
        </a:graphic>
      </p:graphicFrame>
      <p:graphicFrame>
        <p:nvGraphicFramePr>
          <p:cNvPr id="5"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84511282"/>
              </p:ext>
            </p:extLst>
          </p:nvPr>
        </p:nvGraphicFramePr>
        <p:xfrm>
          <a:off x="7054263" y="1557338"/>
          <a:ext cx="629870" cy="385414"/>
        </p:xfrm>
        <a:graphic>
          <a:graphicData uri="http://schemas.openxmlformats.org/presentationml/2006/ole">
            <mc:AlternateContent xmlns:mc="http://schemas.openxmlformats.org/markup-compatibility/2006">
              <mc:Choice xmlns:v="urn:schemas-microsoft-com:vml" Requires="v">
                <p:oleObj spid="_x0000_s12387" name="Equation" r:id="rId7" imgW="393480" imgH="241200" progId="Equation.DSMT4">
                  <p:embed/>
                </p:oleObj>
              </mc:Choice>
              <mc:Fallback>
                <p:oleObj name="Equation" r:id="rId7" imgW="393480" imgH="241200" progId="Equation.DSMT4">
                  <p:embed/>
                  <p:pic>
                    <p:nvPicPr>
                      <p:cNvPr id="6" name="Object 5"/>
                      <p:cNvPicPr/>
                      <p:nvPr/>
                    </p:nvPicPr>
                    <p:blipFill>
                      <a:blip r:embed="rId8"/>
                      <a:stretch>
                        <a:fillRect/>
                      </a:stretch>
                    </p:blipFill>
                    <p:spPr>
                      <a:xfrm>
                        <a:off x="7054263" y="1557338"/>
                        <a:ext cx="629870" cy="385414"/>
                      </a:xfrm>
                      <a:prstGeom prst="rect">
                        <a:avLst/>
                      </a:prstGeom>
                      <a:solidFill>
                        <a:schemeClr val="bg1"/>
                      </a:solidFill>
                    </p:spPr>
                  </p:pic>
                </p:oleObj>
              </mc:Fallback>
            </mc:AlternateContent>
          </a:graphicData>
        </a:graphic>
      </p:graphicFrame>
      <p:graphicFrame>
        <p:nvGraphicFramePr>
          <p:cNvPr id="8"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79511499"/>
              </p:ext>
            </p:extLst>
          </p:nvPr>
        </p:nvGraphicFramePr>
        <p:xfrm>
          <a:off x="3707274" y="2409159"/>
          <a:ext cx="945703" cy="307408"/>
        </p:xfrm>
        <a:graphic>
          <a:graphicData uri="http://schemas.openxmlformats.org/presentationml/2006/ole">
            <mc:AlternateContent xmlns:mc="http://schemas.openxmlformats.org/markup-compatibility/2006">
              <mc:Choice xmlns:v="urn:schemas-microsoft-com:vml" Requires="v">
                <p:oleObj spid="_x0000_s12388" name="Equation" r:id="rId9" imgW="545760" imgH="177480" progId="Equation.DSMT4">
                  <p:embed/>
                </p:oleObj>
              </mc:Choice>
              <mc:Fallback>
                <p:oleObj name="Equation" r:id="rId9" imgW="545760" imgH="177480" progId="Equation.DSMT4">
                  <p:embed/>
                  <p:pic>
                    <p:nvPicPr>
                      <p:cNvPr id="6" name="Object 5"/>
                      <p:cNvPicPr/>
                      <p:nvPr/>
                    </p:nvPicPr>
                    <p:blipFill>
                      <a:blip r:embed="rId10"/>
                      <a:stretch>
                        <a:fillRect/>
                      </a:stretch>
                    </p:blipFill>
                    <p:spPr>
                      <a:xfrm>
                        <a:off x="3707274" y="2409159"/>
                        <a:ext cx="945703" cy="307408"/>
                      </a:xfrm>
                      <a:prstGeom prst="rect">
                        <a:avLst/>
                      </a:prstGeom>
                      <a:solidFill>
                        <a:schemeClr val="bg1"/>
                      </a:solidFill>
                    </p:spPr>
                  </p:pic>
                </p:oleObj>
              </mc:Fallback>
            </mc:AlternateContent>
          </a:graphicData>
        </a:graphic>
      </p:graphicFrame>
      <p:graphicFrame>
        <p:nvGraphicFramePr>
          <p:cNvPr id="9" name="Object 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76482778"/>
              </p:ext>
            </p:extLst>
          </p:nvPr>
        </p:nvGraphicFramePr>
        <p:xfrm>
          <a:off x="4987379" y="2397284"/>
          <a:ext cx="945703" cy="307408"/>
        </p:xfrm>
        <a:graphic>
          <a:graphicData uri="http://schemas.openxmlformats.org/presentationml/2006/ole">
            <mc:AlternateContent xmlns:mc="http://schemas.openxmlformats.org/markup-compatibility/2006">
              <mc:Choice xmlns:v="urn:schemas-microsoft-com:vml" Requires="v">
                <p:oleObj spid="_x0000_s12389" name="Equation" r:id="rId11" imgW="545760" imgH="177480" progId="Equation.DSMT4">
                  <p:embed/>
                </p:oleObj>
              </mc:Choice>
              <mc:Fallback>
                <p:oleObj name="Equation" r:id="rId11" imgW="545760" imgH="177480" progId="Equation.DSMT4">
                  <p:embed/>
                  <p:pic>
                    <p:nvPicPr>
                      <p:cNvPr id="8" name="Object 7"/>
                      <p:cNvPicPr/>
                      <p:nvPr/>
                    </p:nvPicPr>
                    <p:blipFill>
                      <a:blip r:embed="rId12"/>
                      <a:stretch>
                        <a:fillRect/>
                      </a:stretch>
                    </p:blipFill>
                    <p:spPr>
                      <a:xfrm>
                        <a:off x="4987379" y="2397284"/>
                        <a:ext cx="945703" cy="307408"/>
                      </a:xfrm>
                      <a:prstGeom prst="rect">
                        <a:avLst/>
                      </a:prstGeom>
                      <a:solidFill>
                        <a:schemeClr val="bg1"/>
                      </a:solidFill>
                    </p:spPr>
                  </p:pic>
                </p:oleObj>
              </mc:Fallback>
            </mc:AlternateContent>
          </a:graphicData>
        </a:graphic>
      </p:graphicFrame>
      <p:graphicFrame>
        <p:nvGraphicFramePr>
          <p:cNvPr id="10" name="Object 9">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99368277"/>
              </p:ext>
            </p:extLst>
          </p:nvPr>
        </p:nvGraphicFramePr>
        <p:xfrm>
          <a:off x="3707273" y="3583820"/>
          <a:ext cx="945703" cy="307408"/>
        </p:xfrm>
        <a:graphic>
          <a:graphicData uri="http://schemas.openxmlformats.org/presentationml/2006/ole">
            <mc:AlternateContent xmlns:mc="http://schemas.openxmlformats.org/markup-compatibility/2006">
              <mc:Choice xmlns:v="urn:schemas-microsoft-com:vml" Requires="v">
                <p:oleObj spid="_x0000_s12390" name="Equation" r:id="rId13" imgW="545760" imgH="177480" progId="Equation.DSMT4">
                  <p:embed/>
                </p:oleObj>
              </mc:Choice>
              <mc:Fallback>
                <p:oleObj name="Equation" r:id="rId13" imgW="545760" imgH="177480" progId="Equation.DSMT4">
                  <p:embed/>
                  <p:pic>
                    <p:nvPicPr>
                      <p:cNvPr id="9" name="Object 8"/>
                      <p:cNvPicPr/>
                      <p:nvPr/>
                    </p:nvPicPr>
                    <p:blipFill>
                      <a:blip r:embed="rId14"/>
                      <a:stretch>
                        <a:fillRect/>
                      </a:stretch>
                    </p:blipFill>
                    <p:spPr>
                      <a:xfrm>
                        <a:off x="3707273" y="3583820"/>
                        <a:ext cx="945703" cy="307408"/>
                      </a:xfrm>
                      <a:prstGeom prst="rect">
                        <a:avLst/>
                      </a:prstGeom>
                      <a:solidFill>
                        <a:schemeClr val="bg1"/>
                      </a:solidFill>
                    </p:spPr>
                  </p:pic>
                </p:oleObj>
              </mc:Fallback>
            </mc:AlternateContent>
          </a:graphicData>
        </a:graphic>
      </p:graphicFrame>
      <p:graphicFrame>
        <p:nvGraphicFramePr>
          <p:cNvPr id="11" name="Object 1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1696503"/>
              </p:ext>
            </p:extLst>
          </p:nvPr>
        </p:nvGraphicFramePr>
        <p:xfrm>
          <a:off x="4987378" y="3591199"/>
          <a:ext cx="945703" cy="307408"/>
        </p:xfrm>
        <a:graphic>
          <a:graphicData uri="http://schemas.openxmlformats.org/presentationml/2006/ole">
            <mc:AlternateContent xmlns:mc="http://schemas.openxmlformats.org/markup-compatibility/2006">
              <mc:Choice xmlns:v="urn:schemas-microsoft-com:vml" Requires="v">
                <p:oleObj spid="_x0000_s12391" name="Equation" r:id="rId15" imgW="545760" imgH="177480" progId="Equation.DSMT4">
                  <p:embed/>
                </p:oleObj>
              </mc:Choice>
              <mc:Fallback>
                <p:oleObj name="Equation" r:id="rId15" imgW="545760" imgH="177480" progId="Equation.DSMT4">
                  <p:embed/>
                  <p:pic>
                    <p:nvPicPr>
                      <p:cNvPr id="10" name="Object 9"/>
                      <p:cNvPicPr/>
                      <p:nvPr/>
                    </p:nvPicPr>
                    <p:blipFill>
                      <a:blip r:embed="rId16"/>
                      <a:stretch>
                        <a:fillRect/>
                      </a:stretch>
                    </p:blipFill>
                    <p:spPr>
                      <a:xfrm>
                        <a:off x="4987378" y="3591199"/>
                        <a:ext cx="945703" cy="307408"/>
                      </a:xfrm>
                      <a:prstGeom prst="rect">
                        <a:avLst/>
                      </a:prstGeom>
                      <a:solidFill>
                        <a:schemeClr val="bg1"/>
                      </a:solidFill>
                    </p:spPr>
                  </p:pic>
                </p:oleObj>
              </mc:Fallback>
            </mc:AlternateContent>
          </a:graphicData>
        </a:graphic>
      </p:graphicFrame>
      <p:graphicFrame>
        <p:nvGraphicFramePr>
          <p:cNvPr id="12" name="Object 11">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8130013"/>
              </p:ext>
            </p:extLst>
          </p:nvPr>
        </p:nvGraphicFramePr>
        <p:xfrm>
          <a:off x="3707272" y="4006766"/>
          <a:ext cx="945703" cy="307408"/>
        </p:xfrm>
        <a:graphic>
          <a:graphicData uri="http://schemas.openxmlformats.org/presentationml/2006/ole">
            <mc:AlternateContent xmlns:mc="http://schemas.openxmlformats.org/markup-compatibility/2006">
              <mc:Choice xmlns:v="urn:schemas-microsoft-com:vml" Requires="v">
                <p:oleObj spid="_x0000_s12392" name="Equation" r:id="rId17" imgW="545760" imgH="177480" progId="Equation.DSMT4">
                  <p:embed/>
                </p:oleObj>
              </mc:Choice>
              <mc:Fallback>
                <p:oleObj name="Equation" r:id="rId17" imgW="545760" imgH="177480" progId="Equation.DSMT4">
                  <p:embed/>
                  <p:pic>
                    <p:nvPicPr>
                      <p:cNvPr id="11" name="Object 10"/>
                      <p:cNvPicPr/>
                      <p:nvPr/>
                    </p:nvPicPr>
                    <p:blipFill>
                      <a:blip r:embed="rId18"/>
                      <a:stretch>
                        <a:fillRect/>
                      </a:stretch>
                    </p:blipFill>
                    <p:spPr>
                      <a:xfrm>
                        <a:off x="3707272" y="4006766"/>
                        <a:ext cx="945703" cy="307408"/>
                      </a:xfrm>
                      <a:prstGeom prst="rect">
                        <a:avLst/>
                      </a:prstGeom>
                      <a:solidFill>
                        <a:schemeClr val="bg1"/>
                      </a:solidFill>
                    </p:spPr>
                  </p:pic>
                </p:oleObj>
              </mc:Fallback>
            </mc:AlternateContent>
          </a:graphicData>
        </a:graphic>
      </p:graphicFrame>
      <p:graphicFrame>
        <p:nvGraphicFramePr>
          <p:cNvPr id="13" name="Object 12">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83022856"/>
              </p:ext>
            </p:extLst>
          </p:nvPr>
        </p:nvGraphicFramePr>
        <p:xfrm>
          <a:off x="4987377" y="3992857"/>
          <a:ext cx="945703" cy="307408"/>
        </p:xfrm>
        <a:graphic>
          <a:graphicData uri="http://schemas.openxmlformats.org/presentationml/2006/ole">
            <mc:AlternateContent xmlns:mc="http://schemas.openxmlformats.org/markup-compatibility/2006">
              <mc:Choice xmlns:v="urn:schemas-microsoft-com:vml" Requires="v">
                <p:oleObj spid="_x0000_s12393" name="Equation" r:id="rId19" imgW="545760" imgH="177480" progId="Equation.DSMT4">
                  <p:embed/>
                </p:oleObj>
              </mc:Choice>
              <mc:Fallback>
                <p:oleObj name="Equation" r:id="rId19" imgW="545760" imgH="177480" progId="Equation.DSMT4">
                  <p:embed/>
                  <p:pic>
                    <p:nvPicPr>
                      <p:cNvPr id="12" name="Object 11"/>
                      <p:cNvPicPr/>
                      <p:nvPr/>
                    </p:nvPicPr>
                    <p:blipFill>
                      <a:blip r:embed="rId20"/>
                      <a:stretch>
                        <a:fillRect/>
                      </a:stretch>
                    </p:blipFill>
                    <p:spPr>
                      <a:xfrm>
                        <a:off x="4987377" y="3992857"/>
                        <a:ext cx="945703" cy="307408"/>
                      </a:xfrm>
                      <a:prstGeom prst="rect">
                        <a:avLst/>
                      </a:prstGeom>
                      <a:solidFill>
                        <a:schemeClr val="bg1"/>
                      </a:solidFill>
                    </p:spPr>
                  </p:pic>
                </p:oleObj>
              </mc:Fallback>
            </mc:AlternateContent>
          </a:graphicData>
        </a:graphic>
      </p:graphicFrame>
      <p:graphicFrame>
        <p:nvGraphicFramePr>
          <p:cNvPr id="14" name="Object 1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38153768"/>
              </p:ext>
            </p:extLst>
          </p:nvPr>
        </p:nvGraphicFramePr>
        <p:xfrm>
          <a:off x="3719148" y="4386055"/>
          <a:ext cx="945703" cy="307408"/>
        </p:xfrm>
        <a:graphic>
          <a:graphicData uri="http://schemas.openxmlformats.org/presentationml/2006/ole">
            <mc:AlternateContent xmlns:mc="http://schemas.openxmlformats.org/markup-compatibility/2006">
              <mc:Choice xmlns:v="urn:schemas-microsoft-com:vml" Requires="v">
                <p:oleObj spid="_x0000_s12394" name="Equation" r:id="rId21" imgW="545760" imgH="177480" progId="Equation.DSMT4">
                  <p:embed/>
                </p:oleObj>
              </mc:Choice>
              <mc:Fallback>
                <p:oleObj name="Equation" r:id="rId21" imgW="545760" imgH="177480" progId="Equation.DSMT4">
                  <p:embed/>
                  <p:pic>
                    <p:nvPicPr>
                      <p:cNvPr id="13" name="Object 12"/>
                      <p:cNvPicPr/>
                      <p:nvPr/>
                    </p:nvPicPr>
                    <p:blipFill>
                      <a:blip r:embed="rId22"/>
                      <a:stretch>
                        <a:fillRect/>
                      </a:stretch>
                    </p:blipFill>
                    <p:spPr>
                      <a:xfrm>
                        <a:off x="3719148" y="4386055"/>
                        <a:ext cx="945703" cy="307408"/>
                      </a:xfrm>
                      <a:prstGeom prst="rect">
                        <a:avLst/>
                      </a:prstGeom>
                      <a:solidFill>
                        <a:schemeClr val="bg1"/>
                      </a:solidFill>
                    </p:spPr>
                  </p:pic>
                </p:oleObj>
              </mc:Fallback>
            </mc:AlternateContent>
          </a:graphicData>
        </a:graphic>
      </p:graphicFrame>
      <p:graphicFrame>
        <p:nvGraphicFramePr>
          <p:cNvPr id="15" name="Object 1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3666442"/>
              </p:ext>
            </p:extLst>
          </p:nvPr>
        </p:nvGraphicFramePr>
        <p:xfrm>
          <a:off x="4987376" y="4386055"/>
          <a:ext cx="945703" cy="307408"/>
        </p:xfrm>
        <a:graphic>
          <a:graphicData uri="http://schemas.openxmlformats.org/presentationml/2006/ole">
            <mc:AlternateContent xmlns:mc="http://schemas.openxmlformats.org/markup-compatibility/2006">
              <mc:Choice xmlns:v="urn:schemas-microsoft-com:vml" Requires="v">
                <p:oleObj spid="_x0000_s12395" name="Equation" r:id="rId23" imgW="545760" imgH="177480" progId="Equation.DSMT4">
                  <p:embed/>
                </p:oleObj>
              </mc:Choice>
              <mc:Fallback>
                <p:oleObj name="Equation" r:id="rId23" imgW="545760" imgH="177480" progId="Equation.DSMT4">
                  <p:embed/>
                  <p:pic>
                    <p:nvPicPr>
                      <p:cNvPr id="14" name="Object 13"/>
                      <p:cNvPicPr/>
                      <p:nvPr/>
                    </p:nvPicPr>
                    <p:blipFill>
                      <a:blip r:embed="rId24"/>
                      <a:stretch>
                        <a:fillRect/>
                      </a:stretch>
                    </p:blipFill>
                    <p:spPr>
                      <a:xfrm>
                        <a:off x="4987376" y="4386055"/>
                        <a:ext cx="945703" cy="307408"/>
                      </a:xfrm>
                      <a:prstGeom prst="rect">
                        <a:avLst/>
                      </a:prstGeom>
                      <a:solidFill>
                        <a:schemeClr val="bg1"/>
                      </a:solidFill>
                    </p:spPr>
                  </p:pic>
                </p:oleObj>
              </mc:Fallback>
            </mc:AlternateContent>
          </a:graphicData>
        </a:graphic>
      </p:graphicFrame>
      <p:graphicFrame>
        <p:nvGraphicFramePr>
          <p:cNvPr id="16" name="Object 1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44367767"/>
              </p:ext>
            </p:extLst>
          </p:nvPr>
        </p:nvGraphicFramePr>
        <p:xfrm>
          <a:off x="3707271" y="4803292"/>
          <a:ext cx="945703" cy="307408"/>
        </p:xfrm>
        <a:graphic>
          <a:graphicData uri="http://schemas.openxmlformats.org/presentationml/2006/ole">
            <mc:AlternateContent xmlns:mc="http://schemas.openxmlformats.org/markup-compatibility/2006">
              <mc:Choice xmlns:v="urn:schemas-microsoft-com:vml" Requires="v">
                <p:oleObj spid="_x0000_s12396" name="Equation" r:id="rId25" imgW="545760" imgH="177480" progId="Equation.DSMT4">
                  <p:embed/>
                </p:oleObj>
              </mc:Choice>
              <mc:Fallback>
                <p:oleObj name="Equation" r:id="rId25" imgW="545760" imgH="177480" progId="Equation.DSMT4">
                  <p:embed/>
                  <p:pic>
                    <p:nvPicPr>
                      <p:cNvPr id="15" name="Object 14"/>
                      <p:cNvPicPr/>
                      <p:nvPr/>
                    </p:nvPicPr>
                    <p:blipFill>
                      <a:blip r:embed="rId26"/>
                      <a:stretch>
                        <a:fillRect/>
                      </a:stretch>
                    </p:blipFill>
                    <p:spPr>
                      <a:xfrm>
                        <a:off x="3707271" y="4803292"/>
                        <a:ext cx="945703" cy="307408"/>
                      </a:xfrm>
                      <a:prstGeom prst="rect">
                        <a:avLst/>
                      </a:prstGeom>
                      <a:solidFill>
                        <a:schemeClr val="bg1"/>
                      </a:solidFill>
                    </p:spPr>
                  </p:pic>
                </p:oleObj>
              </mc:Fallback>
            </mc:AlternateContent>
          </a:graphicData>
        </a:graphic>
      </p:graphicFrame>
      <p:graphicFrame>
        <p:nvGraphicFramePr>
          <p:cNvPr id="17" name="Object 1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29340016"/>
              </p:ext>
            </p:extLst>
          </p:nvPr>
        </p:nvGraphicFramePr>
        <p:xfrm>
          <a:off x="4963347" y="4784914"/>
          <a:ext cx="945703" cy="307408"/>
        </p:xfrm>
        <a:graphic>
          <a:graphicData uri="http://schemas.openxmlformats.org/presentationml/2006/ole">
            <mc:AlternateContent xmlns:mc="http://schemas.openxmlformats.org/markup-compatibility/2006">
              <mc:Choice xmlns:v="urn:schemas-microsoft-com:vml" Requires="v">
                <p:oleObj spid="_x0000_s12397" name="Equation" r:id="rId27" imgW="545760" imgH="177480" progId="Equation.DSMT4">
                  <p:embed/>
                </p:oleObj>
              </mc:Choice>
              <mc:Fallback>
                <p:oleObj name="Equation" r:id="rId27" imgW="545760" imgH="177480" progId="Equation.DSMT4">
                  <p:embed/>
                  <p:pic>
                    <p:nvPicPr>
                      <p:cNvPr id="16" name="Object 15"/>
                      <p:cNvPicPr/>
                      <p:nvPr/>
                    </p:nvPicPr>
                    <p:blipFill>
                      <a:blip r:embed="rId28"/>
                      <a:stretch>
                        <a:fillRect/>
                      </a:stretch>
                    </p:blipFill>
                    <p:spPr>
                      <a:xfrm>
                        <a:off x="4963347" y="4784914"/>
                        <a:ext cx="945703" cy="307408"/>
                      </a:xfrm>
                      <a:prstGeom prst="rect">
                        <a:avLst/>
                      </a:prstGeom>
                      <a:solidFill>
                        <a:schemeClr val="bg1"/>
                      </a:solidFill>
                    </p:spPr>
                  </p:pic>
                </p:oleObj>
              </mc:Fallback>
            </mc:AlternateContent>
          </a:graphicData>
        </a:graphic>
      </p:graphicFrame>
      <p:graphicFrame>
        <p:nvGraphicFramePr>
          <p:cNvPr id="18" name="Object 1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91098214"/>
              </p:ext>
            </p:extLst>
          </p:nvPr>
        </p:nvGraphicFramePr>
        <p:xfrm>
          <a:off x="4963346" y="5181718"/>
          <a:ext cx="945703" cy="307408"/>
        </p:xfrm>
        <a:graphic>
          <a:graphicData uri="http://schemas.openxmlformats.org/presentationml/2006/ole">
            <mc:AlternateContent xmlns:mc="http://schemas.openxmlformats.org/markup-compatibility/2006">
              <mc:Choice xmlns:v="urn:schemas-microsoft-com:vml" Requires="v">
                <p:oleObj spid="_x0000_s12398" name="Equation" r:id="rId29" imgW="545760" imgH="177480" progId="Equation.DSMT4">
                  <p:embed/>
                </p:oleObj>
              </mc:Choice>
              <mc:Fallback>
                <p:oleObj name="Equation" r:id="rId29" imgW="545760" imgH="177480" progId="Equation.DSMT4">
                  <p:embed/>
                  <p:pic>
                    <p:nvPicPr>
                      <p:cNvPr id="17" name="Object 16"/>
                      <p:cNvPicPr/>
                      <p:nvPr/>
                    </p:nvPicPr>
                    <p:blipFill>
                      <a:blip r:embed="rId30"/>
                      <a:stretch>
                        <a:fillRect/>
                      </a:stretch>
                    </p:blipFill>
                    <p:spPr>
                      <a:xfrm>
                        <a:off x="4963346" y="5181718"/>
                        <a:ext cx="945703" cy="307408"/>
                      </a:xfrm>
                      <a:prstGeom prst="rect">
                        <a:avLst/>
                      </a:prstGeom>
                      <a:solidFill>
                        <a:schemeClr val="bg1"/>
                      </a:solidFill>
                    </p:spPr>
                  </p:pic>
                </p:oleObj>
              </mc:Fallback>
            </mc:AlternateContent>
          </a:graphicData>
        </a:graphic>
      </p:graphicFrame>
      <p:graphicFrame>
        <p:nvGraphicFramePr>
          <p:cNvPr id="19" name="Object 1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35248528"/>
              </p:ext>
            </p:extLst>
          </p:nvPr>
        </p:nvGraphicFramePr>
        <p:xfrm>
          <a:off x="6866300" y="5181151"/>
          <a:ext cx="1055688" cy="307975"/>
        </p:xfrm>
        <a:graphic>
          <a:graphicData uri="http://schemas.openxmlformats.org/presentationml/2006/ole">
            <mc:AlternateContent xmlns:mc="http://schemas.openxmlformats.org/markup-compatibility/2006">
              <mc:Choice xmlns:v="urn:schemas-microsoft-com:vml" Requires="v">
                <p:oleObj spid="_x0000_s12399" name="Equation" r:id="rId31" imgW="609480" imgH="177480" progId="Equation.DSMT4">
                  <p:embed/>
                </p:oleObj>
              </mc:Choice>
              <mc:Fallback>
                <p:oleObj name="Equation" r:id="rId31" imgW="609480" imgH="177480" progId="Equation.DSMT4">
                  <p:embed/>
                  <p:pic>
                    <p:nvPicPr>
                      <p:cNvPr id="18" name="Object 17"/>
                      <p:cNvPicPr/>
                      <p:nvPr/>
                    </p:nvPicPr>
                    <p:blipFill>
                      <a:blip r:embed="rId32"/>
                      <a:stretch>
                        <a:fillRect/>
                      </a:stretch>
                    </p:blipFill>
                    <p:spPr>
                      <a:xfrm>
                        <a:off x="6866300" y="5181151"/>
                        <a:ext cx="1055688" cy="307975"/>
                      </a:xfrm>
                      <a:prstGeom prst="rect">
                        <a:avLst/>
                      </a:prstGeom>
                      <a:solidFill>
                        <a:schemeClr val="bg1"/>
                      </a:solidFill>
                    </p:spPr>
                  </p:pic>
                </p:oleObj>
              </mc:Fallback>
            </mc:AlternateContent>
          </a:graphicData>
        </a:graphic>
      </p:graphicFrame>
      <p:graphicFrame>
        <p:nvGraphicFramePr>
          <p:cNvPr id="20" name="Object 19">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3312637"/>
              </p:ext>
            </p:extLst>
          </p:nvPr>
        </p:nvGraphicFramePr>
        <p:xfrm>
          <a:off x="6563297" y="5534789"/>
          <a:ext cx="1797811" cy="374432"/>
        </p:xfrm>
        <a:graphic>
          <a:graphicData uri="http://schemas.openxmlformats.org/presentationml/2006/ole">
            <mc:AlternateContent xmlns:mc="http://schemas.openxmlformats.org/markup-compatibility/2006">
              <mc:Choice xmlns:v="urn:schemas-microsoft-com:vml" Requires="v">
                <p:oleObj spid="_x0000_s12400" name="Equation" r:id="rId33" imgW="1218960" imgH="253800" progId="Equation.DSMT4">
                  <p:embed/>
                </p:oleObj>
              </mc:Choice>
              <mc:Fallback>
                <p:oleObj name="Equation" r:id="rId33" imgW="1218960" imgH="253800" progId="Equation.DSMT4">
                  <p:embed/>
                  <p:pic>
                    <p:nvPicPr>
                      <p:cNvPr id="19" name="Object 18"/>
                      <p:cNvPicPr/>
                      <p:nvPr/>
                    </p:nvPicPr>
                    <p:blipFill>
                      <a:blip r:embed="rId34"/>
                      <a:stretch>
                        <a:fillRect/>
                      </a:stretch>
                    </p:blipFill>
                    <p:spPr>
                      <a:xfrm>
                        <a:off x="6563297" y="5534789"/>
                        <a:ext cx="1797811" cy="37443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320654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179724" cy="1097279"/>
          </a:xfrm>
        </p:spPr>
        <p:txBody>
          <a:bodyPr/>
          <a:lstStyle/>
          <a:p>
            <a:r>
              <a:rPr lang="en-US" sz="3000" dirty="0"/>
              <a:t>Example: Finding </a:t>
            </a:r>
            <a:r>
              <a:rPr lang="en-US" sz="3000" i="1" dirty="0"/>
              <a:t>r</a:t>
            </a:r>
            <a:r>
              <a:rPr lang="en-US" sz="3000" dirty="0"/>
              <a:t> Using Formula 10-2 </a:t>
            </a:r>
            <a:r>
              <a:rPr lang="en-US" sz="2000" b="0" dirty="0"/>
              <a:t>(6 of 6)</a:t>
            </a:r>
            <a:endParaRPr lang="en-IN" sz="2000" dirty="0"/>
          </a:p>
        </p:txBody>
      </p:sp>
      <p:sp>
        <p:nvSpPr>
          <p:cNvPr id="4" name="Content Placeholder 3"/>
          <p:cNvSpPr>
            <a:spLocks noGrp="1"/>
          </p:cNvSpPr>
          <p:nvPr>
            <p:ph sz="quarter" idx="13"/>
          </p:nvPr>
        </p:nvSpPr>
        <p:spPr>
          <a:xfrm>
            <a:off x="457201" y="1552575"/>
            <a:ext cx="1288472" cy="394978"/>
          </a:xfrm>
        </p:spPr>
        <p:txBody>
          <a:bodyPr/>
          <a:lstStyle/>
          <a:p>
            <a:pPr marL="0" indent="0">
              <a:buNone/>
            </a:pPr>
            <a:r>
              <a:rPr lang="en-US" dirty="0"/>
              <a:t>Solution</a:t>
            </a:r>
          </a:p>
        </p:txBody>
      </p:sp>
      <p:sp>
        <p:nvSpPr>
          <p:cNvPr id="5" name="Content Placeholder 4"/>
          <p:cNvSpPr>
            <a:spLocks noGrp="1"/>
          </p:cNvSpPr>
          <p:nvPr>
            <p:ph sz="quarter" idx="14"/>
          </p:nvPr>
        </p:nvSpPr>
        <p:spPr>
          <a:xfrm>
            <a:off x="457201" y="2216772"/>
            <a:ext cx="932212" cy="441687"/>
          </a:xfrm>
        </p:spPr>
        <p:txBody>
          <a:bodyPr/>
          <a:lstStyle/>
          <a:p>
            <a:pPr marL="432" indent="0">
              <a:buNone/>
            </a:pPr>
            <a:r>
              <a:rPr lang="en-US" dirty="0"/>
              <a:t>Using</a:t>
            </a:r>
            <a:endParaRPr lang="en-IN" dirty="0"/>
          </a:p>
        </p:txBody>
      </p:sp>
      <p:graphicFrame>
        <p:nvGraphicFramePr>
          <p:cNvPr id="18" name="Object 17" descr="the sum of left parenthesis z sub x times z sub y right parenthesis = 7.57862,"/>
          <p:cNvGraphicFramePr>
            <a:graphicFrameLocks noChangeAspect="1"/>
          </p:cNvGraphicFramePr>
          <p:nvPr>
            <p:extLst>
              <p:ext uri="{D42A27DB-BD31-4B8C-83A1-F6EECF244321}">
                <p14:modId xmlns:p14="http://schemas.microsoft.com/office/powerpoint/2010/main" val="1413032593"/>
              </p:ext>
            </p:extLst>
          </p:nvPr>
        </p:nvGraphicFramePr>
        <p:xfrm>
          <a:off x="1434538" y="2218578"/>
          <a:ext cx="2353072" cy="439881"/>
        </p:xfrm>
        <a:graphic>
          <a:graphicData uri="http://schemas.openxmlformats.org/presentationml/2006/ole">
            <mc:AlternateContent xmlns:mc="http://schemas.openxmlformats.org/markup-compatibility/2006">
              <mc:Choice xmlns:v="urn:schemas-microsoft-com:vml" Requires="v">
                <p:oleObj spid="_x0000_s13325" name="Equation" r:id="rId3" imgW="1358640" imgH="253800" progId="Equation.DSMT4">
                  <p:embed/>
                </p:oleObj>
              </mc:Choice>
              <mc:Fallback>
                <p:oleObj name="Equation" r:id="rId3" imgW="1358640" imgH="253800" progId="Equation.DSMT4">
                  <p:embed/>
                  <p:pic>
                    <p:nvPicPr>
                      <p:cNvPr id="20" name="Object 19"/>
                      <p:cNvPicPr/>
                      <p:nvPr/>
                    </p:nvPicPr>
                    <p:blipFill>
                      <a:blip r:embed="rId4"/>
                      <a:stretch>
                        <a:fillRect/>
                      </a:stretch>
                    </p:blipFill>
                    <p:spPr>
                      <a:xfrm>
                        <a:off x="1434538" y="2218578"/>
                        <a:ext cx="2353072" cy="439881"/>
                      </a:xfrm>
                      <a:prstGeom prst="rect">
                        <a:avLst/>
                      </a:prstGeom>
                      <a:noFill/>
                    </p:spPr>
                  </p:pic>
                </p:oleObj>
              </mc:Fallback>
            </mc:AlternateContent>
          </a:graphicData>
        </a:graphic>
      </p:graphicFrame>
      <p:sp>
        <p:nvSpPr>
          <p:cNvPr id="6" name="Content Placeholder 5"/>
          <p:cNvSpPr>
            <a:spLocks noGrp="1"/>
          </p:cNvSpPr>
          <p:nvPr>
            <p:ph sz="quarter" idx="15"/>
          </p:nvPr>
        </p:nvSpPr>
        <p:spPr>
          <a:xfrm>
            <a:off x="3856485" y="2216773"/>
            <a:ext cx="3791224" cy="419550"/>
          </a:xfrm>
        </p:spPr>
        <p:txBody>
          <a:bodyPr/>
          <a:lstStyle/>
          <a:p>
            <a:pPr marL="0" indent="0">
              <a:buNone/>
            </a:pPr>
            <a:r>
              <a:rPr lang="en-US" dirty="0"/>
              <a:t>the value of </a:t>
            </a:r>
            <a:r>
              <a:rPr lang="en-US" i="1" dirty="0"/>
              <a:t>r </a:t>
            </a:r>
            <a:r>
              <a:rPr lang="en-US" dirty="0"/>
              <a:t>is calculated:</a:t>
            </a:r>
          </a:p>
        </p:txBody>
      </p:sp>
      <p:graphicFrame>
        <p:nvGraphicFramePr>
          <p:cNvPr id="19" name="Object 18" descr="r = start fraction the sum of left parenthesis z sub x times z sub y right parenthesis over n minus 1 end fraction = start fraction 7.57862 over 9 minus 1 end fraction = 0.947"/>
          <p:cNvGraphicFramePr>
            <a:graphicFrameLocks noChangeAspect="1"/>
          </p:cNvGraphicFramePr>
          <p:nvPr>
            <p:extLst>
              <p:ext uri="{D42A27DB-BD31-4B8C-83A1-F6EECF244321}">
                <p14:modId xmlns:p14="http://schemas.microsoft.com/office/powerpoint/2010/main" val="1918006006"/>
              </p:ext>
            </p:extLst>
          </p:nvPr>
        </p:nvGraphicFramePr>
        <p:xfrm>
          <a:off x="2158421" y="3083506"/>
          <a:ext cx="4827159" cy="995014"/>
        </p:xfrm>
        <a:graphic>
          <a:graphicData uri="http://schemas.openxmlformats.org/presentationml/2006/ole">
            <mc:AlternateContent xmlns:mc="http://schemas.openxmlformats.org/markup-compatibility/2006">
              <mc:Choice xmlns:v="urn:schemas-microsoft-com:vml" Requires="v">
                <p:oleObj spid="_x0000_s13326" name="Equation" r:id="rId5" imgW="2095200" imgH="431640" progId="Equation.DSMT4">
                  <p:embed/>
                </p:oleObj>
              </mc:Choice>
              <mc:Fallback>
                <p:oleObj name="Equation" r:id="rId5" imgW="2095200" imgH="431640" progId="Equation.DSMT4">
                  <p:embed/>
                  <p:pic>
                    <p:nvPicPr>
                      <p:cNvPr id="18" name="Object 17"/>
                      <p:cNvPicPr/>
                      <p:nvPr/>
                    </p:nvPicPr>
                    <p:blipFill>
                      <a:blip r:embed="rId6"/>
                      <a:stretch>
                        <a:fillRect/>
                      </a:stretch>
                    </p:blipFill>
                    <p:spPr>
                      <a:xfrm>
                        <a:off x="2158421" y="3083506"/>
                        <a:ext cx="4827159" cy="995014"/>
                      </a:xfrm>
                      <a:prstGeom prst="rect">
                        <a:avLst/>
                      </a:prstGeom>
                      <a:noFill/>
                    </p:spPr>
                  </p:pic>
                </p:oleObj>
              </mc:Fallback>
            </mc:AlternateContent>
          </a:graphicData>
        </a:graphic>
      </p:graphicFrame>
    </p:spTree>
    <p:extLst>
      <p:ext uri="{BB962C8B-B14F-4D97-AF65-F5344CB8AC3E}">
        <p14:creationId xmlns:p14="http://schemas.microsoft.com/office/powerpoint/2010/main" val="376338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04662" cy="1097279"/>
          </a:xfrm>
        </p:spPr>
        <p:txBody>
          <a:bodyPr/>
          <a:lstStyle/>
          <a:p>
            <a:r>
              <a:rPr lang="en-US" sz="2800" dirty="0"/>
              <a:t>Example: Is There a Linear Correlation? </a:t>
            </a:r>
            <a:r>
              <a:rPr lang="en-US" sz="2000" b="0" dirty="0"/>
              <a:t>(1 of 10)</a:t>
            </a:r>
            <a:endParaRPr lang="en-IN" sz="2000" dirty="0"/>
          </a:p>
        </p:txBody>
      </p:sp>
      <p:sp>
        <p:nvSpPr>
          <p:cNvPr id="4" name="Content Placeholder 3"/>
          <p:cNvSpPr>
            <a:spLocks noGrp="1"/>
          </p:cNvSpPr>
          <p:nvPr>
            <p:ph sz="quarter" idx="13"/>
          </p:nvPr>
        </p:nvSpPr>
        <p:spPr>
          <a:xfrm>
            <a:off x="457200" y="1556327"/>
            <a:ext cx="7926779" cy="1875642"/>
          </a:xfrm>
        </p:spPr>
        <p:txBody>
          <a:bodyPr/>
          <a:lstStyle/>
          <a:p>
            <a:pPr marL="0" indent="0">
              <a:buNone/>
            </a:pPr>
            <a:r>
              <a:rPr lang="en-US" dirty="0"/>
              <a:t>Using the value of </a:t>
            </a:r>
            <a:r>
              <a:rPr lang="en-US" i="1" dirty="0"/>
              <a:t>r </a:t>
            </a:r>
            <a:r>
              <a:rPr lang="en-US" dirty="0"/>
              <a:t>= 0.947 for the nine pairs of data in the table, and using a significance level of 0.05, is there sufficient evidence to support a claim that there is a linear correlation between Powerball jackpots and numbers of tickets sold?</a:t>
            </a:r>
            <a:endParaRPr lang="en-IN"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1522810647"/>
              </p:ext>
            </p:extLst>
          </p:nvPr>
        </p:nvGraphicFramePr>
        <p:xfrm>
          <a:off x="457200" y="3971925"/>
          <a:ext cx="7843653" cy="792480"/>
        </p:xfrm>
        <a:graphic>
          <a:graphicData uri="http://schemas.openxmlformats.org/drawingml/2006/table">
            <a:tbl>
              <a:tblPr firstCol="1" bandRow="1">
                <a:tableStyleId>{2D5ABB26-0587-4C30-8999-92F81FD0307C}</a:tableStyleId>
              </a:tblPr>
              <a:tblGrid>
                <a:gridCol w="1501446">
                  <a:extLst>
                    <a:ext uri="{9D8B030D-6E8A-4147-A177-3AD203B41FA5}">
                      <a16:colId xmlns:a16="http://schemas.microsoft.com/office/drawing/2014/main" val="2922068635"/>
                    </a:ext>
                  </a:extLst>
                </a:gridCol>
                <a:gridCol w="722687">
                  <a:extLst>
                    <a:ext uri="{9D8B030D-6E8A-4147-A177-3AD203B41FA5}">
                      <a16:colId xmlns:a16="http://schemas.microsoft.com/office/drawing/2014/main" val="3193313867"/>
                    </a:ext>
                  </a:extLst>
                </a:gridCol>
                <a:gridCol w="710228">
                  <a:extLst>
                    <a:ext uri="{9D8B030D-6E8A-4147-A177-3AD203B41FA5}">
                      <a16:colId xmlns:a16="http://schemas.microsoft.com/office/drawing/2014/main" val="3696736289"/>
                    </a:ext>
                  </a:extLst>
                </a:gridCol>
                <a:gridCol w="722688">
                  <a:extLst>
                    <a:ext uri="{9D8B030D-6E8A-4147-A177-3AD203B41FA5}">
                      <a16:colId xmlns:a16="http://schemas.microsoft.com/office/drawing/2014/main" val="435328976"/>
                    </a:ext>
                  </a:extLst>
                </a:gridCol>
                <a:gridCol w="672846">
                  <a:extLst>
                    <a:ext uri="{9D8B030D-6E8A-4147-A177-3AD203B41FA5}">
                      <a16:colId xmlns:a16="http://schemas.microsoft.com/office/drawing/2014/main" val="700153852"/>
                    </a:ext>
                  </a:extLst>
                </a:gridCol>
                <a:gridCol w="710228">
                  <a:extLst>
                    <a:ext uri="{9D8B030D-6E8A-4147-A177-3AD203B41FA5}">
                      <a16:colId xmlns:a16="http://schemas.microsoft.com/office/drawing/2014/main" val="731107725"/>
                    </a:ext>
                  </a:extLst>
                </a:gridCol>
                <a:gridCol w="749241">
                  <a:extLst>
                    <a:ext uri="{9D8B030D-6E8A-4147-A177-3AD203B41FA5}">
                      <a16:colId xmlns:a16="http://schemas.microsoft.com/office/drawing/2014/main" val="3061433257"/>
                    </a:ext>
                  </a:extLst>
                </a:gridCol>
                <a:gridCol w="679103">
                  <a:extLst>
                    <a:ext uri="{9D8B030D-6E8A-4147-A177-3AD203B41FA5}">
                      <a16:colId xmlns:a16="http://schemas.microsoft.com/office/drawing/2014/main" val="636621036"/>
                    </a:ext>
                  </a:extLst>
                </a:gridCol>
                <a:gridCol w="713060">
                  <a:extLst>
                    <a:ext uri="{9D8B030D-6E8A-4147-A177-3AD203B41FA5}">
                      <a16:colId xmlns:a16="http://schemas.microsoft.com/office/drawing/2014/main" val="2585673940"/>
                    </a:ext>
                  </a:extLst>
                </a:gridCol>
                <a:gridCol w="662126">
                  <a:extLst>
                    <a:ext uri="{9D8B030D-6E8A-4147-A177-3AD203B41FA5}">
                      <a16:colId xmlns:a16="http://schemas.microsoft.com/office/drawing/2014/main" val="2779929307"/>
                    </a:ext>
                  </a:extLst>
                </a:gridCol>
              </a:tblGrid>
              <a:tr h="370840">
                <a:tc>
                  <a:txBody>
                    <a:bodyPr/>
                    <a:lstStyle/>
                    <a:p>
                      <a:pPr algn="ctr"/>
                      <a:r>
                        <a:rPr lang="en-US" sz="2000" b="1" noProof="0" dirty="0">
                          <a:solidFill>
                            <a:schemeClr val="tx1"/>
                          </a:solidFill>
                          <a:latin typeface="+mn-lt"/>
                        </a:rPr>
                        <a:t>Jackpot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dirty="0">
                          <a:solidFill>
                            <a:schemeClr val="tx1"/>
                          </a:solidFill>
                          <a:latin typeface="+mn-lt"/>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747801"/>
                  </a:ext>
                </a:extLst>
              </a:tr>
              <a:tr h="370840">
                <a:tc>
                  <a:txBody>
                    <a:bodyPr/>
                    <a:lstStyle/>
                    <a:p>
                      <a:pPr algn="ctr"/>
                      <a:r>
                        <a:rPr lang="en-US" sz="2000" b="1" noProof="0">
                          <a:solidFill>
                            <a:schemeClr val="tx1"/>
                          </a:solidFill>
                          <a:latin typeface="+mn-lt"/>
                        </a:rPr>
                        <a:t>Tickets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dirty="0">
                          <a:solidFill>
                            <a:schemeClr val="tx1"/>
                          </a:solidFill>
                          <a:latin typeface="+mn-lt"/>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2676646"/>
                  </a:ext>
                </a:extLst>
              </a:tr>
            </a:tbl>
          </a:graphicData>
        </a:graphic>
      </p:graphicFrame>
    </p:spTree>
    <p:extLst>
      <p:ext uri="{BB962C8B-B14F-4D97-AF65-F5344CB8AC3E}">
        <p14:creationId xmlns:p14="http://schemas.microsoft.com/office/powerpoint/2010/main" val="3686873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US" sz="2800" dirty="0"/>
              <a:t>Example: Is There a Linear Correlation? </a:t>
            </a:r>
            <a:r>
              <a:rPr lang="en-US" sz="2000" b="0" dirty="0"/>
              <a:t>(2 of 10)</a:t>
            </a:r>
            <a:endParaRPr lang="en-IN" sz="2000" dirty="0"/>
          </a:p>
        </p:txBody>
      </p:sp>
      <p:sp>
        <p:nvSpPr>
          <p:cNvPr id="3" name="Content Placeholder 2"/>
          <p:cNvSpPr>
            <a:spLocks noGrp="1"/>
          </p:cNvSpPr>
          <p:nvPr>
            <p:ph sz="quarter" idx="13"/>
          </p:nvPr>
        </p:nvSpPr>
        <p:spPr>
          <a:xfrm>
            <a:off x="457200" y="1556327"/>
            <a:ext cx="8229600" cy="1876829"/>
          </a:xfrm>
        </p:spPr>
        <p:txBody>
          <a:bodyPr/>
          <a:lstStyle/>
          <a:p>
            <a:pPr marL="0" indent="0">
              <a:spcBef>
                <a:spcPts val="1200"/>
              </a:spcBef>
              <a:buNone/>
            </a:pPr>
            <a:r>
              <a:rPr lang="en-US" dirty="0"/>
              <a:t>Solution</a:t>
            </a:r>
          </a:p>
          <a:p>
            <a:pPr marL="0" indent="0">
              <a:spcBef>
                <a:spcPts val="1200"/>
              </a:spcBef>
              <a:buNone/>
            </a:pPr>
            <a:r>
              <a:rPr lang="en-US" b="1" dirty="0"/>
              <a:t>Requirement Check </a:t>
            </a:r>
            <a:endParaRPr lang="en-US" dirty="0"/>
          </a:p>
          <a:p>
            <a:pPr marL="0" indent="0">
              <a:spcBef>
                <a:spcPts val="1200"/>
              </a:spcBef>
              <a:buNone/>
            </a:pPr>
            <a:r>
              <a:rPr lang="en-US" dirty="0"/>
              <a:t>The data are a simple random sample, so the first requirement is satisfied.</a:t>
            </a:r>
          </a:p>
        </p:txBody>
      </p:sp>
    </p:spTree>
    <p:extLst>
      <p:ext uri="{BB962C8B-B14F-4D97-AF65-F5344CB8AC3E}">
        <p14:creationId xmlns:p14="http://schemas.microsoft.com/office/powerpoint/2010/main" val="51324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US" sz="2800" dirty="0"/>
              <a:t>Example: Is There a Linear Correlation? </a:t>
            </a:r>
            <a:r>
              <a:rPr lang="en-US" sz="2000" b="0" dirty="0"/>
              <a:t>(3 of 10)</a:t>
            </a:r>
            <a:endParaRPr lang="en-IN" sz="2000" dirty="0"/>
          </a:p>
        </p:txBody>
      </p:sp>
      <p:sp>
        <p:nvSpPr>
          <p:cNvPr id="4" name="Content Placeholder 3"/>
          <p:cNvSpPr>
            <a:spLocks noGrp="1"/>
          </p:cNvSpPr>
          <p:nvPr>
            <p:ph sz="quarter" idx="13"/>
          </p:nvPr>
        </p:nvSpPr>
        <p:spPr>
          <a:xfrm>
            <a:off x="457201" y="1556326"/>
            <a:ext cx="2514600" cy="4393211"/>
          </a:xfrm>
        </p:spPr>
        <p:txBody>
          <a:bodyPr/>
          <a:lstStyle/>
          <a:p>
            <a:pPr marL="0" indent="0">
              <a:spcBef>
                <a:spcPts val="1200"/>
              </a:spcBef>
              <a:buNone/>
            </a:pPr>
            <a:r>
              <a:rPr lang="en-US" dirty="0"/>
              <a:t>Solution</a:t>
            </a:r>
          </a:p>
          <a:p>
            <a:pPr marL="0" indent="0">
              <a:spcBef>
                <a:spcPts val="1200"/>
              </a:spcBef>
              <a:buNone/>
            </a:pPr>
            <a:r>
              <a:rPr lang="en-US" b="1" dirty="0"/>
              <a:t>Requirement Check </a:t>
            </a:r>
            <a:endParaRPr lang="en-US" dirty="0"/>
          </a:p>
          <a:p>
            <a:pPr marL="0" indent="0">
              <a:spcBef>
                <a:spcPts val="1200"/>
              </a:spcBef>
              <a:buNone/>
            </a:pPr>
            <a:r>
              <a:rPr lang="en-US" dirty="0"/>
              <a:t>The second requirement of a scatterplot showing a straight-line pattern is satisfied.</a:t>
            </a:r>
          </a:p>
        </p:txBody>
      </p:sp>
      <p:pic>
        <p:nvPicPr>
          <p:cNvPr id="6" name="Content Placeholder 5" descr="A mini tab window displays a scatterplot. For long description in Notes pane, press F6.">
            <a:extLst>
              <a:ext uri="{FF2B5EF4-FFF2-40B4-BE49-F238E27FC236}">
                <a16:creationId xmlns:a16="http://schemas.microsoft.com/office/drawing/2014/main" id="{3A29AA08-7346-2546-8723-F4C80A124DAA}"/>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343275" y="1556326"/>
            <a:ext cx="5534025" cy="3409950"/>
          </a:xfrm>
          <a:prstGeom prst="rect">
            <a:avLst/>
          </a:prstGeom>
        </p:spPr>
      </p:pic>
    </p:spTree>
    <p:extLst>
      <p:ext uri="{BB962C8B-B14F-4D97-AF65-F5344CB8AC3E}">
        <p14:creationId xmlns:p14="http://schemas.microsoft.com/office/powerpoint/2010/main" val="3664615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US" sz="2800" dirty="0"/>
              <a:t>Example: Is There a Linear Correlation? </a:t>
            </a:r>
            <a:r>
              <a:rPr lang="en-US" sz="2000" b="0" dirty="0"/>
              <a:t>(4 of 10)</a:t>
            </a:r>
            <a:endParaRPr lang="en-IN" sz="2000" dirty="0"/>
          </a:p>
        </p:txBody>
      </p:sp>
      <p:sp>
        <p:nvSpPr>
          <p:cNvPr id="4" name="Content Placeholder 3"/>
          <p:cNvSpPr>
            <a:spLocks noGrp="1"/>
          </p:cNvSpPr>
          <p:nvPr>
            <p:ph sz="quarter" idx="13"/>
          </p:nvPr>
        </p:nvSpPr>
        <p:spPr>
          <a:xfrm>
            <a:off x="457200" y="1552575"/>
            <a:ext cx="7523018" cy="945510"/>
          </a:xfrm>
        </p:spPr>
        <p:txBody>
          <a:bodyPr/>
          <a:lstStyle/>
          <a:p>
            <a:pPr marL="0" indent="0">
              <a:spcBef>
                <a:spcPts val="1200"/>
              </a:spcBef>
              <a:buNone/>
            </a:pPr>
            <a:r>
              <a:rPr lang="en-US" dirty="0"/>
              <a:t>Solution</a:t>
            </a:r>
          </a:p>
          <a:p>
            <a:pPr marL="0" indent="0">
              <a:spcBef>
                <a:spcPts val="1200"/>
              </a:spcBef>
              <a:buNone/>
            </a:pPr>
            <a:r>
              <a:rPr lang="en-US" b="1" dirty="0"/>
              <a:t>Using</a:t>
            </a:r>
            <a:r>
              <a:rPr lang="en-US" b="1" i="1" dirty="0"/>
              <a:t> P-</a:t>
            </a:r>
            <a:r>
              <a:rPr lang="en-US" b="1" dirty="0"/>
              <a:t>Value</a:t>
            </a:r>
            <a:r>
              <a:rPr lang="en-US" b="1" i="1" dirty="0"/>
              <a:t> </a:t>
            </a:r>
            <a:r>
              <a:rPr lang="en-US" b="1" dirty="0"/>
              <a:t>from Technology to Interpret </a:t>
            </a:r>
            <a:r>
              <a:rPr lang="en-US" b="1" i="1" dirty="0"/>
              <a:t>r</a:t>
            </a:r>
            <a:r>
              <a:rPr lang="en-US" b="1" dirty="0"/>
              <a:t>:</a:t>
            </a:r>
            <a:r>
              <a:rPr lang="en-US" b="1" i="1" dirty="0"/>
              <a:t> </a:t>
            </a:r>
            <a:r>
              <a:rPr lang="en-US" dirty="0"/>
              <a:t>Use</a:t>
            </a:r>
            <a:endParaRPr lang="en-IN" dirty="0"/>
          </a:p>
        </p:txBody>
      </p:sp>
      <p:sp>
        <p:nvSpPr>
          <p:cNvPr id="5" name="Content Placeholder 4"/>
          <p:cNvSpPr>
            <a:spLocks noGrp="1"/>
          </p:cNvSpPr>
          <p:nvPr>
            <p:ph sz="quarter" idx="14"/>
          </p:nvPr>
        </p:nvSpPr>
        <p:spPr>
          <a:xfrm>
            <a:off x="457200" y="2547837"/>
            <a:ext cx="4661065" cy="420994"/>
          </a:xfrm>
        </p:spPr>
        <p:txBody>
          <a:bodyPr/>
          <a:lstStyle/>
          <a:p>
            <a:pPr marL="0" indent="0">
              <a:spcBef>
                <a:spcPts val="1200"/>
              </a:spcBef>
              <a:buNone/>
            </a:pPr>
            <a:r>
              <a:rPr lang="en-US" dirty="0"/>
              <a:t>the </a:t>
            </a:r>
            <a:r>
              <a:rPr lang="en-US" i="1" dirty="0"/>
              <a:t>P</a:t>
            </a:r>
            <a:r>
              <a:rPr lang="en-US" dirty="0"/>
              <a:t>-value and significance level</a:t>
            </a:r>
            <a:endParaRPr lang="en-IN" dirty="0"/>
          </a:p>
        </p:txBody>
      </p:sp>
      <p:graphicFrame>
        <p:nvGraphicFramePr>
          <p:cNvPr id="18" name="Object 17" descr="alpha"/>
          <p:cNvGraphicFramePr>
            <a:graphicFrameLocks noChangeAspect="1"/>
          </p:cNvGraphicFramePr>
          <p:nvPr>
            <p:extLst>
              <p:ext uri="{D42A27DB-BD31-4B8C-83A1-F6EECF244321}">
                <p14:modId xmlns:p14="http://schemas.microsoft.com/office/powerpoint/2010/main" val="1322970222"/>
              </p:ext>
            </p:extLst>
          </p:nvPr>
        </p:nvGraphicFramePr>
        <p:xfrm>
          <a:off x="5174077" y="2614505"/>
          <a:ext cx="350837" cy="322263"/>
        </p:xfrm>
        <a:graphic>
          <a:graphicData uri="http://schemas.openxmlformats.org/presentationml/2006/ole">
            <mc:AlternateContent xmlns:mc="http://schemas.openxmlformats.org/markup-compatibility/2006">
              <mc:Choice xmlns:v="urn:schemas-microsoft-com:vml" Requires="v">
                <p:oleObj spid="_x0000_s14355" name="Equation" r:id="rId3" imgW="152280" imgH="139680" progId="Equation.DSMT4">
                  <p:embed/>
                </p:oleObj>
              </mc:Choice>
              <mc:Fallback>
                <p:oleObj name="Equation" r:id="rId3" imgW="152280" imgH="139680" progId="Equation.DSMT4">
                  <p:embed/>
                  <p:pic>
                    <p:nvPicPr>
                      <p:cNvPr id="19" name="Object 18"/>
                      <p:cNvPicPr/>
                      <p:nvPr/>
                    </p:nvPicPr>
                    <p:blipFill>
                      <a:blip r:embed="rId4"/>
                      <a:stretch>
                        <a:fillRect/>
                      </a:stretch>
                    </p:blipFill>
                    <p:spPr>
                      <a:xfrm>
                        <a:off x="5174077" y="2614505"/>
                        <a:ext cx="350837" cy="322263"/>
                      </a:xfrm>
                      <a:prstGeom prst="rect">
                        <a:avLst/>
                      </a:prstGeom>
                      <a:noFill/>
                    </p:spPr>
                  </p:pic>
                </p:oleObj>
              </mc:Fallback>
            </mc:AlternateContent>
          </a:graphicData>
        </a:graphic>
      </p:graphicFrame>
      <p:sp>
        <p:nvSpPr>
          <p:cNvPr id="6" name="Content Placeholder 5"/>
          <p:cNvSpPr>
            <a:spLocks noGrp="1"/>
          </p:cNvSpPr>
          <p:nvPr>
            <p:ph sz="quarter" idx="15"/>
          </p:nvPr>
        </p:nvSpPr>
        <p:spPr>
          <a:xfrm>
            <a:off x="5590229" y="2570074"/>
            <a:ext cx="1810476" cy="422507"/>
          </a:xfrm>
        </p:spPr>
        <p:txBody>
          <a:bodyPr/>
          <a:lstStyle/>
          <a:p>
            <a:pPr marL="432" indent="0">
              <a:buNone/>
            </a:pPr>
            <a:r>
              <a:rPr lang="en-US" dirty="0"/>
              <a:t>as follows:</a:t>
            </a:r>
            <a:endParaRPr lang="en-IN" dirty="0"/>
          </a:p>
        </p:txBody>
      </p:sp>
      <p:sp>
        <p:nvSpPr>
          <p:cNvPr id="7" name="Content Placeholder 6"/>
          <p:cNvSpPr>
            <a:spLocks noGrp="1"/>
          </p:cNvSpPr>
          <p:nvPr>
            <p:ph sz="quarter" idx="16"/>
          </p:nvPr>
        </p:nvSpPr>
        <p:spPr>
          <a:xfrm>
            <a:off x="457201" y="3181811"/>
            <a:ext cx="1419100" cy="428288"/>
          </a:xfrm>
        </p:spPr>
        <p:txBody>
          <a:bodyPr/>
          <a:lstStyle/>
          <a:p>
            <a:r>
              <a:rPr lang="en-US" i="1" dirty="0"/>
              <a:t>P</a:t>
            </a:r>
            <a:r>
              <a:rPr lang="en-US" dirty="0"/>
              <a:t>-value</a:t>
            </a:r>
            <a:endParaRPr lang="en-IN" dirty="0"/>
          </a:p>
        </p:txBody>
      </p:sp>
      <p:graphicFrame>
        <p:nvGraphicFramePr>
          <p:cNvPr id="19" name="Object 18" descr="is less than or equal to alpha colon"/>
          <p:cNvGraphicFramePr>
            <a:graphicFrameLocks noChangeAspect="1"/>
          </p:cNvGraphicFramePr>
          <p:nvPr>
            <p:extLst>
              <p:ext uri="{D42A27DB-BD31-4B8C-83A1-F6EECF244321}">
                <p14:modId xmlns:p14="http://schemas.microsoft.com/office/powerpoint/2010/main" val="2338600825"/>
              </p:ext>
            </p:extLst>
          </p:nvPr>
        </p:nvGraphicFramePr>
        <p:xfrm>
          <a:off x="1942800" y="3225238"/>
          <a:ext cx="663864" cy="346364"/>
        </p:xfrm>
        <a:graphic>
          <a:graphicData uri="http://schemas.openxmlformats.org/presentationml/2006/ole">
            <mc:AlternateContent xmlns:mc="http://schemas.openxmlformats.org/markup-compatibility/2006">
              <mc:Choice xmlns:v="urn:schemas-microsoft-com:vml" Requires="v">
                <p:oleObj spid="_x0000_s14356" name="Equation" r:id="rId5" imgW="317160" imgH="164880" progId="Equation.DSMT4">
                  <p:embed/>
                </p:oleObj>
              </mc:Choice>
              <mc:Fallback>
                <p:oleObj name="Equation" r:id="rId5" imgW="317160" imgH="164880" progId="Equation.DSMT4">
                  <p:embed/>
                  <p:pic>
                    <p:nvPicPr>
                      <p:cNvPr id="18" name="Object 17"/>
                      <p:cNvPicPr/>
                      <p:nvPr/>
                    </p:nvPicPr>
                    <p:blipFill>
                      <a:blip r:embed="rId6"/>
                      <a:stretch>
                        <a:fillRect/>
                      </a:stretch>
                    </p:blipFill>
                    <p:spPr>
                      <a:xfrm>
                        <a:off x="1942800" y="3225238"/>
                        <a:ext cx="663864" cy="346364"/>
                      </a:xfrm>
                      <a:prstGeom prst="rect">
                        <a:avLst/>
                      </a:prstGeom>
                      <a:noFill/>
                    </p:spPr>
                  </p:pic>
                </p:oleObj>
              </mc:Fallback>
            </mc:AlternateContent>
          </a:graphicData>
        </a:graphic>
      </p:graphicFrame>
      <p:sp>
        <p:nvSpPr>
          <p:cNvPr id="8" name="Content Placeholder 7"/>
          <p:cNvSpPr>
            <a:spLocks noGrp="1"/>
          </p:cNvSpPr>
          <p:nvPr>
            <p:ph sz="quarter" idx="17"/>
          </p:nvPr>
        </p:nvSpPr>
        <p:spPr>
          <a:xfrm>
            <a:off x="2753968" y="3181811"/>
            <a:ext cx="5796264" cy="444489"/>
          </a:xfrm>
        </p:spPr>
        <p:txBody>
          <a:bodyPr/>
          <a:lstStyle/>
          <a:p>
            <a:pPr marL="432" indent="0">
              <a:buNone/>
            </a:pPr>
            <a:r>
              <a:rPr lang="en-US" dirty="0"/>
              <a:t>Supports the claim of a linear correlation.</a:t>
            </a:r>
            <a:endParaRPr lang="en-IN" dirty="0"/>
          </a:p>
        </p:txBody>
      </p:sp>
      <p:sp>
        <p:nvSpPr>
          <p:cNvPr id="9" name="Content Placeholder 8"/>
          <p:cNvSpPr>
            <a:spLocks noGrp="1"/>
          </p:cNvSpPr>
          <p:nvPr>
            <p:ph sz="quarter" idx="18"/>
          </p:nvPr>
        </p:nvSpPr>
        <p:spPr>
          <a:xfrm>
            <a:off x="468314" y="3901039"/>
            <a:ext cx="1417636" cy="409704"/>
          </a:xfrm>
        </p:spPr>
        <p:txBody>
          <a:bodyPr/>
          <a:lstStyle/>
          <a:p>
            <a:r>
              <a:rPr lang="en-US" i="1" dirty="0"/>
              <a:t>P</a:t>
            </a:r>
            <a:r>
              <a:rPr lang="en-US" dirty="0"/>
              <a:t>-value</a:t>
            </a:r>
            <a:endParaRPr lang="en-IN" dirty="0"/>
          </a:p>
        </p:txBody>
      </p:sp>
      <p:graphicFrame>
        <p:nvGraphicFramePr>
          <p:cNvPr id="20" name="Object 19" descr="is greater than alpha colon"/>
          <p:cNvGraphicFramePr>
            <a:graphicFrameLocks noChangeAspect="1"/>
          </p:cNvGraphicFramePr>
          <p:nvPr>
            <p:extLst>
              <p:ext uri="{D42A27DB-BD31-4B8C-83A1-F6EECF244321}">
                <p14:modId xmlns:p14="http://schemas.microsoft.com/office/powerpoint/2010/main" val="3440165668"/>
              </p:ext>
            </p:extLst>
          </p:nvPr>
        </p:nvGraphicFramePr>
        <p:xfrm>
          <a:off x="1967672" y="3967011"/>
          <a:ext cx="730250" cy="322262"/>
        </p:xfrm>
        <a:graphic>
          <a:graphicData uri="http://schemas.openxmlformats.org/presentationml/2006/ole">
            <mc:AlternateContent xmlns:mc="http://schemas.openxmlformats.org/markup-compatibility/2006">
              <mc:Choice xmlns:v="urn:schemas-microsoft-com:vml" Requires="v">
                <p:oleObj spid="_x0000_s14357" name="Equation" r:id="rId7" imgW="317160" imgH="139680" progId="Equation.DSMT4">
                  <p:embed/>
                </p:oleObj>
              </mc:Choice>
              <mc:Fallback>
                <p:oleObj name="Equation" r:id="rId7" imgW="317160" imgH="139680" progId="Equation.DSMT4">
                  <p:embed/>
                  <p:pic>
                    <p:nvPicPr>
                      <p:cNvPr id="19" name="Object 18"/>
                      <p:cNvPicPr/>
                      <p:nvPr/>
                    </p:nvPicPr>
                    <p:blipFill>
                      <a:blip r:embed="rId8"/>
                      <a:stretch>
                        <a:fillRect/>
                      </a:stretch>
                    </p:blipFill>
                    <p:spPr>
                      <a:xfrm>
                        <a:off x="1967672" y="3967011"/>
                        <a:ext cx="730250" cy="322262"/>
                      </a:xfrm>
                      <a:prstGeom prst="rect">
                        <a:avLst/>
                      </a:prstGeom>
                      <a:noFill/>
                    </p:spPr>
                  </p:pic>
                </p:oleObj>
              </mc:Fallback>
            </mc:AlternateContent>
          </a:graphicData>
        </a:graphic>
      </p:graphicFrame>
      <p:sp>
        <p:nvSpPr>
          <p:cNvPr id="10" name="Content Placeholder 9"/>
          <p:cNvSpPr>
            <a:spLocks noGrp="1"/>
          </p:cNvSpPr>
          <p:nvPr>
            <p:ph sz="quarter" idx="19"/>
          </p:nvPr>
        </p:nvSpPr>
        <p:spPr>
          <a:xfrm>
            <a:off x="2837094" y="3920090"/>
            <a:ext cx="5297503" cy="427396"/>
          </a:xfrm>
        </p:spPr>
        <p:txBody>
          <a:bodyPr/>
          <a:lstStyle/>
          <a:p>
            <a:pPr marL="432" indent="0">
              <a:buNone/>
            </a:pPr>
            <a:r>
              <a:rPr lang="en-US" dirty="0"/>
              <a:t>Does not support the claim of a linear</a:t>
            </a:r>
            <a:endParaRPr lang="en-IN" dirty="0"/>
          </a:p>
        </p:txBody>
      </p:sp>
      <p:sp>
        <p:nvSpPr>
          <p:cNvPr id="11" name="Content Placeholder 10"/>
          <p:cNvSpPr>
            <a:spLocks noGrp="1"/>
          </p:cNvSpPr>
          <p:nvPr>
            <p:ph sz="quarter" idx="20"/>
          </p:nvPr>
        </p:nvSpPr>
        <p:spPr>
          <a:xfrm>
            <a:off x="468313" y="4429497"/>
            <a:ext cx="1942378" cy="427512"/>
          </a:xfrm>
        </p:spPr>
        <p:txBody>
          <a:bodyPr/>
          <a:lstStyle/>
          <a:p>
            <a:pPr marL="255600" indent="0">
              <a:buNone/>
            </a:pPr>
            <a:r>
              <a:rPr lang="en-US" dirty="0"/>
              <a:t>correlation.</a:t>
            </a:r>
            <a:endParaRPr lang="en-IN" dirty="0"/>
          </a:p>
        </p:txBody>
      </p:sp>
    </p:spTree>
    <p:extLst>
      <p:ext uri="{BB962C8B-B14F-4D97-AF65-F5344CB8AC3E}">
        <p14:creationId xmlns:p14="http://schemas.microsoft.com/office/powerpoint/2010/main" val="1010895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06790" cy="1097279"/>
          </a:xfrm>
        </p:spPr>
        <p:txBody>
          <a:bodyPr/>
          <a:lstStyle/>
          <a:p>
            <a:r>
              <a:rPr lang="en-US" sz="2800"/>
              <a:t>Example: Is There a Linear Correlation? </a:t>
            </a:r>
            <a:r>
              <a:rPr lang="en-US" sz="2000" b="0"/>
              <a:t>(5 of 10)</a:t>
            </a:r>
            <a:endParaRPr lang="en-US" sz="2000"/>
          </a:p>
        </p:txBody>
      </p:sp>
      <p:sp>
        <p:nvSpPr>
          <p:cNvPr id="4" name="Content Placeholder 3"/>
          <p:cNvSpPr>
            <a:spLocks noGrp="1"/>
          </p:cNvSpPr>
          <p:nvPr>
            <p:ph sz="quarter" idx="13"/>
          </p:nvPr>
        </p:nvSpPr>
        <p:spPr>
          <a:xfrm>
            <a:off x="457200" y="1552575"/>
            <a:ext cx="8306790" cy="2211904"/>
          </a:xfrm>
        </p:spPr>
        <p:txBody>
          <a:bodyPr/>
          <a:lstStyle/>
          <a:p>
            <a:pPr marL="0" indent="0">
              <a:spcBef>
                <a:spcPts val="1200"/>
              </a:spcBef>
              <a:buNone/>
            </a:pPr>
            <a:r>
              <a:rPr lang="en-US" sz="2200"/>
              <a:t>Solution</a:t>
            </a:r>
          </a:p>
          <a:p>
            <a:pPr marL="0" indent="0">
              <a:spcBef>
                <a:spcPts val="1200"/>
              </a:spcBef>
              <a:buNone/>
            </a:pPr>
            <a:r>
              <a:rPr lang="en-US" sz="2200"/>
              <a:t>The Statdisk display shows that the </a:t>
            </a:r>
            <a:r>
              <a:rPr lang="en-US" sz="2200" i="1"/>
              <a:t>P</a:t>
            </a:r>
            <a:r>
              <a:rPr lang="en-US" sz="2200"/>
              <a:t>-value is 0.0001. Because the </a:t>
            </a:r>
            <a:r>
              <a:rPr lang="en-US" sz="2200" i="1"/>
              <a:t>P</a:t>
            </a:r>
            <a:r>
              <a:rPr lang="en-US" sz="2200"/>
              <a:t>-value is less than or equal to the significance level of 0.05, we conclude there is sufficient evidence to support the conclusion that for countries, there is a linear correlation between Powerball lottery jackpot amounts and numbers of tickets sold.</a:t>
            </a:r>
          </a:p>
        </p:txBody>
      </p:sp>
      <p:sp>
        <p:nvSpPr>
          <p:cNvPr id="5" name="Content Placeholder 4"/>
          <p:cNvSpPr>
            <a:spLocks noGrp="1"/>
          </p:cNvSpPr>
          <p:nvPr>
            <p:ph sz="quarter" idx="14"/>
          </p:nvPr>
        </p:nvSpPr>
        <p:spPr>
          <a:xfrm>
            <a:off x="457200" y="3954484"/>
            <a:ext cx="1240971" cy="398441"/>
          </a:xfrm>
        </p:spPr>
        <p:txBody>
          <a:bodyPr/>
          <a:lstStyle/>
          <a:p>
            <a:pPr marL="432" indent="0">
              <a:buNone/>
            </a:pPr>
            <a:r>
              <a:rPr lang="en-US" sz="2200" b="1"/>
              <a:t>Statdisk</a:t>
            </a:r>
            <a:endParaRPr lang="en-US" sz="2200"/>
          </a:p>
        </p:txBody>
      </p:sp>
      <p:sp>
        <p:nvSpPr>
          <p:cNvPr id="6" name="Content Placeholder 5"/>
          <p:cNvSpPr>
            <a:spLocks noGrp="1"/>
          </p:cNvSpPr>
          <p:nvPr>
            <p:ph sz="quarter" idx="15"/>
          </p:nvPr>
        </p:nvSpPr>
        <p:spPr>
          <a:xfrm>
            <a:off x="457200" y="4400582"/>
            <a:ext cx="2654135" cy="397204"/>
          </a:xfrm>
        </p:spPr>
        <p:txBody>
          <a:bodyPr/>
          <a:lstStyle/>
          <a:p>
            <a:pPr marL="432" indent="0">
              <a:buNone/>
            </a:pPr>
            <a:r>
              <a:rPr lang="en-US" sz="2200"/>
              <a:t>Correlation Results:</a:t>
            </a:r>
          </a:p>
        </p:txBody>
      </p:sp>
      <p:sp>
        <p:nvSpPr>
          <p:cNvPr id="7" name="Content Placeholder 6"/>
          <p:cNvSpPr>
            <a:spLocks noGrp="1"/>
          </p:cNvSpPr>
          <p:nvPr>
            <p:ph sz="quarter" idx="16"/>
          </p:nvPr>
        </p:nvSpPr>
        <p:spPr>
          <a:xfrm>
            <a:off x="457201" y="4880741"/>
            <a:ext cx="3616036" cy="381247"/>
          </a:xfrm>
        </p:spPr>
        <p:txBody>
          <a:bodyPr/>
          <a:lstStyle/>
          <a:p>
            <a:pPr marL="432" indent="0">
              <a:buNone/>
            </a:pPr>
            <a:r>
              <a:rPr lang="en-US" sz="2200"/>
              <a:t>Correlation coeff, r: 0.94735</a:t>
            </a:r>
          </a:p>
        </p:txBody>
      </p:sp>
      <p:sp>
        <p:nvSpPr>
          <p:cNvPr id="8" name="Content Placeholder 7"/>
          <p:cNvSpPr>
            <a:spLocks noGrp="1"/>
          </p:cNvSpPr>
          <p:nvPr>
            <p:ph sz="quarter" idx="17"/>
          </p:nvPr>
        </p:nvSpPr>
        <p:spPr>
          <a:xfrm>
            <a:off x="457200" y="5333068"/>
            <a:ext cx="1240971" cy="363557"/>
          </a:xfrm>
        </p:spPr>
        <p:txBody>
          <a:bodyPr/>
          <a:lstStyle/>
          <a:p>
            <a:pPr marL="432" indent="0">
              <a:buNone/>
            </a:pPr>
            <a:r>
              <a:rPr lang="en-US" sz="2200"/>
              <a:t>Critical r:</a:t>
            </a:r>
          </a:p>
        </p:txBody>
      </p:sp>
      <p:graphicFrame>
        <p:nvGraphicFramePr>
          <p:cNvPr id="18" name="Object 17" descr="plus or minus 0.66638"/>
          <p:cNvGraphicFramePr>
            <a:graphicFrameLocks noChangeAspect="1"/>
          </p:cNvGraphicFramePr>
          <p:nvPr>
            <p:extLst>
              <p:ext uri="{D42A27DB-BD31-4B8C-83A1-F6EECF244321}">
                <p14:modId xmlns:p14="http://schemas.microsoft.com/office/powerpoint/2010/main" val="1773136648"/>
              </p:ext>
            </p:extLst>
          </p:nvPr>
        </p:nvGraphicFramePr>
        <p:xfrm>
          <a:off x="1789979" y="5322840"/>
          <a:ext cx="1301750" cy="373785"/>
        </p:xfrm>
        <a:graphic>
          <a:graphicData uri="http://schemas.openxmlformats.org/presentationml/2006/ole">
            <mc:AlternateContent xmlns:mc="http://schemas.openxmlformats.org/markup-compatibility/2006">
              <mc:Choice xmlns:v="urn:schemas-microsoft-com:vml" Requires="v">
                <p:oleObj spid="_x0000_s15367" name="Equation" r:id="rId3" imgW="622080" imgH="177480" progId="Equation.DSMT4">
                  <p:embed/>
                </p:oleObj>
              </mc:Choice>
              <mc:Fallback>
                <p:oleObj name="Equation" r:id="rId3" imgW="622080" imgH="177480" progId="Equation.DSMT4">
                  <p:embed/>
                  <p:pic>
                    <p:nvPicPr>
                      <p:cNvPr id="20" name="Object 19"/>
                      <p:cNvPicPr/>
                      <p:nvPr/>
                    </p:nvPicPr>
                    <p:blipFill>
                      <a:blip r:embed="rId4"/>
                      <a:stretch>
                        <a:fillRect/>
                      </a:stretch>
                    </p:blipFill>
                    <p:spPr>
                      <a:xfrm>
                        <a:off x="1789979" y="5322840"/>
                        <a:ext cx="1301750" cy="373785"/>
                      </a:xfrm>
                      <a:prstGeom prst="rect">
                        <a:avLst/>
                      </a:prstGeom>
                      <a:noFill/>
                    </p:spPr>
                  </p:pic>
                </p:oleObj>
              </mc:Fallback>
            </mc:AlternateContent>
          </a:graphicData>
        </a:graphic>
      </p:graphicFrame>
      <p:sp>
        <p:nvSpPr>
          <p:cNvPr id="9" name="Content Placeholder 8"/>
          <p:cNvSpPr>
            <a:spLocks noGrp="1"/>
          </p:cNvSpPr>
          <p:nvPr>
            <p:ph sz="quarter" idx="18"/>
          </p:nvPr>
        </p:nvSpPr>
        <p:spPr>
          <a:xfrm>
            <a:off x="457200" y="5774910"/>
            <a:ext cx="3901044" cy="384711"/>
          </a:xfrm>
        </p:spPr>
        <p:txBody>
          <a:bodyPr/>
          <a:lstStyle/>
          <a:p>
            <a:pPr marL="432" indent="0">
              <a:buNone/>
            </a:pPr>
            <a:r>
              <a:rPr lang="en-US" sz="2200"/>
              <a:t>P-Value (two-tailed): 0.00010</a:t>
            </a:r>
          </a:p>
        </p:txBody>
      </p:sp>
    </p:spTree>
    <p:extLst>
      <p:ext uri="{BB962C8B-B14F-4D97-AF65-F5344CB8AC3E}">
        <p14:creationId xmlns:p14="http://schemas.microsoft.com/office/powerpoint/2010/main" val="39114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Correlation</a:t>
            </a:r>
          </a:p>
        </p:txBody>
      </p:sp>
      <p:sp>
        <p:nvSpPr>
          <p:cNvPr id="2" name="Content Placeholder 1"/>
          <p:cNvSpPr>
            <a:spLocks noGrp="1"/>
          </p:cNvSpPr>
          <p:nvPr>
            <p:ph sz="quarter" idx="13"/>
          </p:nvPr>
        </p:nvSpPr>
        <p:spPr>
          <a:xfrm>
            <a:off x="457200" y="1556327"/>
            <a:ext cx="8009906" cy="2445657"/>
          </a:xfrm>
        </p:spPr>
        <p:txBody>
          <a:bodyPr/>
          <a:lstStyle/>
          <a:p>
            <a:pPr marL="9525" lvl="1" indent="0">
              <a:spcBef>
                <a:spcPts val="1200"/>
              </a:spcBef>
              <a:buNone/>
            </a:pPr>
            <a:r>
              <a:rPr lang="en-US" b="1" dirty="0">
                <a:solidFill>
                  <a:schemeClr val="tx1"/>
                </a:solidFill>
              </a:rPr>
              <a:t>Definition</a:t>
            </a:r>
          </a:p>
          <a:p>
            <a:pPr marL="9525" lvl="1" indent="0">
              <a:spcBef>
                <a:spcPts val="1200"/>
              </a:spcBef>
              <a:buNone/>
            </a:pPr>
            <a:r>
              <a:rPr lang="en-US" dirty="0">
                <a:solidFill>
                  <a:schemeClr val="tx1"/>
                </a:solidFill>
              </a:rPr>
              <a:t>A </a:t>
            </a:r>
            <a:r>
              <a:rPr lang="en-US" b="1" dirty="0">
                <a:solidFill>
                  <a:schemeClr val="tx1"/>
                </a:solidFill>
              </a:rPr>
              <a:t>correlation </a:t>
            </a:r>
            <a:r>
              <a:rPr lang="en-US" dirty="0">
                <a:solidFill>
                  <a:schemeClr val="tx1"/>
                </a:solidFill>
              </a:rPr>
              <a:t>exists between two variables when the values of one variable are somehow associated with the values of the other variable.</a:t>
            </a:r>
          </a:p>
        </p:txBody>
      </p:sp>
    </p:spTree>
    <p:extLst>
      <p:ext uri="{BB962C8B-B14F-4D97-AF65-F5344CB8AC3E}">
        <p14:creationId xmlns:p14="http://schemas.microsoft.com/office/powerpoint/2010/main" val="358989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062199" cy="1097279"/>
          </a:xfrm>
        </p:spPr>
        <p:txBody>
          <a:bodyPr/>
          <a:lstStyle/>
          <a:p>
            <a:r>
              <a:rPr lang="en-US" sz="2800" dirty="0"/>
              <a:t>Example: Is There a Linear Correlation? </a:t>
            </a:r>
            <a:r>
              <a:rPr lang="en-US" sz="2000" b="0" dirty="0"/>
              <a:t>(6 of 10)</a:t>
            </a:r>
            <a:endParaRPr lang="en-IN" sz="2000" dirty="0"/>
          </a:p>
        </p:txBody>
      </p:sp>
      <p:sp>
        <p:nvSpPr>
          <p:cNvPr id="4" name="Content Placeholder 3"/>
          <p:cNvSpPr>
            <a:spLocks noGrp="1"/>
          </p:cNvSpPr>
          <p:nvPr>
            <p:ph sz="quarter" idx="13"/>
          </p:nvPr>
        </p:nvSpPr>
        <p:spPr>
          <a:xfrm>
            <a:off x="457200" y="1556327"/>
            <a:ext cx="7831777" cy="1733138"/>
          </a:xfrm>
        </p:spPr>
        <p:txBody>
          <a:bodyPr/>
          <a:lstStyle/>
          <a:p>
            <a:pPr marL="0" indent="0">
              <a:spcBef>
                <a:spcPts val="1200"/>
              </a:spcBef>
              <a:buNone/>
            </a:pPr>
            <a:r>
              <a:rPr lang="en-US" dirty="0"/>
              <a:t>Solution</a:t>
            </a:r>
          </a:p>
          <a:p>
            <a:pPr marL="0" indent="0">
              <a:spcBef>
                <a:spcPts val="1200"/>
              </a:spcBef>
              <a:buNone/>
            </a:pPr>
            <a:r>
              <a:rPr lang="en-US" b="1" dirty="0"/>
              <a:t>Using Table A-6 to Interpret </a:t>
            </a:r>
            <a:r>
              <a:rPr lang="en-US" b="1" i="1" dirty="0"/>
              <a:t>r</a:t>
            </a:r>
            <a:r>
              <a:rPr lang="en-US" b="1" dirty="0"/>
              <a:t>:</a:t>
            </a:r>
            <a:r>
              <a:rPr lang="en-US" b="1" i="1" dirty="0"/>
              <a:t> </a:t>
            </a:r>
            <a:r>
              <a:rPr lang="en-US" dirty="0"/>
              <a:t>Consider critical values from Table A-6 as being both positive and negative, and draw a graph similar to the figure below.</a:t>
            </a:r>
            <a:endParaRPr lang="en-IN" dirty="0"/>
          </a:p>
        </p:txBody>
      </p:sp>
      <p:pic>
        <p:nvPicPr>
          <p:cNvPr id="6" name="Content Placeholder 5" descr="A number line titled, Critical r Values and the Computed r Value with points marked at negative 1, r = negative 0.666, labeled, critical value, 0, r = 0.666, labeled, critical value, r = 0.947, labeled, sample data, 1. For long description in Notes pane, press F6.">
            <a:extLst>
              <a:ext uri="{FF2B5EF4-FFF2-40B4-BE49-F238E27FC236}">
                <a16:creationId xmlns:a16="http://schemas.microsoft.com/office/drawing/2014/main" id="{E9687FE5-85FB-6C4A-B210-5A43CCE09526}"/>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24602" y="3437369"/>
            <a:ext cx="7894797" cy="2800636"/>
          </a:xfrm>
          <a:prstGeom prst="rect">
            <a:avLst/>
          </a:prstGeom>
        </p:spPr>
      </p:pic>
    </p:spTree>
    <p:extLst>
      <p:ext uri="{BB962C8B-B14F-4D97-AF65-F5344CB8AC3E}">
        <p14:creationId xmlns:p14="http://schemas.microsoft.com/office/powerpoint/2010/main" val="2624341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152410" cy="1097279"/>
          </a:xfrm>
        </p:spPr>
        <p:txBody>
          <a:bodyPr/>
          <a:lstStyle/>
          <a:p>
            <a:r>
              <a:rPr lang="en-US" sz="2800" dirty="0"/>
              <a:t>Example: Is There a Linear Correlation? </a:t>
            </a:r>
            <a:r>
              <a:rPr lang="en-US" sz="2000" b="0" dirty="0"/>
              <a:t>(7 of 10)</a:t>
            </a:r>
            <a:endParaRPr lang="en-IN" sz="2000" dirty="0"/>
          </a:p>
        </p:txBody>
      </p:sp>
      <p:sp>
        <p:nvSpPr>
          <p:cNvPr id="4" name="Content Placeholder 3"/>
          <p:cNvSpPr>
            <a:spLocks noGrp="1"/>
          </p:cNvSpPr>
          <p:nvPr>
            <p:ph sz="quarter" idx="13"/>
          </p:nvPr>
        </p:nvSpPr>
        <p:spPr>
          <a:xfrm>
            <a:off x="457200" y="1552575"/>
            <a:ext cx="8152410" cy="1689389"/>
          </a:xfrm>
        </p:spPr>
        <p:txBody>
          <a:bodyPr/>
          <a:lstStyle/>
          <a:p>
            <a:pPr marL="0" indent="0">
              <a:spcBef>
                <a:spcPts val="1200"/>
              </a:spcBef>
              <a:buNone/>
            </a:pPr>
            <a:r>
              <a:rPr lang="en-US" dirty="0"/>
              <a:t>Solution</a:t>
            </a:r>
          </a:p>
          <a:p>
            <a:pPr marL="0" indent="0">
              <a:spcBef>
                <a:spcPts val="1200"/>
              </a:spcBef>
              <a:buNone/>
            </a:pPr>
            <a:r>
              <a:rPr lang="en-US" dirty="0"/>
              <a:t>For the 9 pairs of data, Table A-6 yields a critical value of</a:t>
            </a:r>
            <a:br>
              <a:rPr lang="en-US" dirty="0"/>
            </a:br>
            <a:r>
              <a:rPr lang="en-US" i="1" dirty="0"/>
              <a:t>r </a:t>
            </a:r>
            <a:r>
              <a:rPr lang="en-US" dirty="0"/>
              <a:t>= 0.666 and technology yields a critical value of </a:t>
            </a:r>
            <a:r>
              <a:rPr lang="en-US" i="1" dirty="0"/>
              <a:t>r </a:t>
            </a:r>
            <a:r>
              <a:rPr lang="en-US" dirty="0"/>
              <a:t>= 0.666. We can now compare the computed value of </a:t>
            </a:r>
            <a:r>
              <a:rPr lang="en-US" i="1" dirty="0"/>
              <a:t>r </a:t>
            </a:r>
            <a:r>
              <a:rPr lang="en-US" dirty="0"/>
              <a:t>= 0.947 to</a:t>
            </a:r>
            <a:endParaRPr lang="en-IN" dirty="0"/>
          </a:p>
        </p:txBody>
      </p:sp>
      <p:sp>
        <p:nvSpPr>
          <p:cNvPr id="5" name="Content Placeholder 4"/>
          <p:cNvSpPr>
            <a:spLocks noGrp="1"/>
          </p:cNvSpPr>
          <p:nvPr>
            <p:ph sz="quarter" idx="14"/>
          </p:nvPr>
        </p:nvSpPr>
        <p:spPr>
          <a:xfrm>
            <a:off x="457200" y="3311963"/>
            <a:ext cx="2832265" cy="416893"/>
          </a:xfrm>
        </p:spPr>
        <p:txBody>
          <a:bodyPr/>
          <a:lstStyle/>
          <a:p>
            <a:pPr marL="0" indent="0">
              <a:spcBef>
                <a:spcPts val="1200"/>
              </a:spcBef>
              <a:buNone/>
            </a:pPr>
            <a:r>
              <a:rPr lang="en-US" dirty="0"/>
              <a:t>the critical values of</a:t>
            </a:r>
            <a:endParaRPr lang="en-IN" dirty="0"/>
          </a:p>
        </p:txBody>
      </p:sp>
      <p:graphicFrame>
        <p:nvGraphicFramePr>
          <p:cNvPr id="18" name="Object 17" descr="r = plus or minus 0.666."/>
          <p:cNvGraphicFramePr>
            <a:graphicFrameLocks noChangeAspect="1"/>
          </p:cNvGraphicFramePr>
          <p:nvPr>
            <p:extLst>
              <p:ext uri="{D42A27DB-BD31-4B8C-83A1-F6EECF244321}">
                <p14:modId xmlns:p14="http://schemas.microsoft.com/office/powerpoint/2010/main" val="2164903172"/>
              </p:ext>
            </p:extLst>
          </p:nvPr>
        </p:nvGraphicFramePr>
        <p:xfrm>
          <a:off x="3382510" y="3347588"/>
          <a:ext cx="1514475" cy="374650"/>
        </p:xfrm>
        <a:graphic>
          <a:graphicData uri="http://schemas.openxmlformats.org/presentationml/2006/ole">
            <mc:AlternateContent xmlns:mc="http://schemas.openxmlformats.org/markup-compatibility/2006">
              <mc:Choice xmlns:v="urn:schemas-microsoft-com:vml" Requires="v">
                <p:oleObj spid="_x0000_s16391" name="Equation" r:id="rId4" imgW="723600" imgH="177480" progId="Equation.DSMT4">
                  <p:embed/>
                </p:oleObj>
              </mc:Choice>
              <mc:Fallback>
                <p:oleObj name="Equation" r:id="rId4" imgW="723600" imgH="177480" progId="Equation.DSMT4">
                  <p:embed/>
                  <p:pic>
                    <p:nvPicPr>
                      <p:cNvPr id="18" name="Object 17"/>
                      <p:cNvPicPr/>
                      <p:nvPr/>
                    </p:nvPicPr>
                    <p:blipFill>
                      <a:blip r:embed="rId5"/>
                      <a:stretch>
                        <a:fillRect/>
                      </a:stretch>
                    </p:blipFill>
                    <p:spPr>
                      <a:xfrm>
                        <a:off x="3382510" y="3347588"/>
                        <a:ext cx="1514475" cy="374650"/>
                      </a:xfrm>
                      <a:prstGeom prst="rect">
                        <a:avLst/>
                      </a:prstGeom>
                      <a:noFill/>
                    </p:spPr>
                  </p:pic>
                </p:oleObj>
              </mc:Fallback>
            </mc:AlternateContent>
          </a:graphicData>
        </a:graphic>
      </p:graphicFrame>
      <p:pic>
        <p:nvPicPr>
          <p:cNvPr id="19" name="Content Placeholder 18" descr="A number line titled, Critical r Values and the Computed r Value with points marked at negative 1, r = negative 0.666, labeled, critical value, 0, r = 0.666, labeled, critical value, r = 0.947, labeled, sample data, 1. For long description in Notes pane, press F6.">
            <a:extLst>
              <a:ext uri="{FF2B5EF4-FFF2-40B4-BE49-F238E27FC236}">
                <a16:creationId xmlns:a16="http://schemas.microsoft.com/office/drawing/2014/main" id="{7F9A84D1-168A-0645-83ED-1DDB3CE4ED22}"/>
              </a:ext>
            </a:extLst>
          </p:cNvPr>
          <p:cNvPicPr>
            <a:picLocks noGrp="1" noChangeAspect="1"/>
          </p:cNvPicPr>
          <p:nvPr>
            <p:ph sz="quarter" idx="15"/>
          </p:nvPr>
        </p:nvPicPr>
        <p:blipFill>
          <a:blip r:embed="rId6">
            <a:extLst>
              <a:ext uri="{28A0092B-C50C-407E-A947-70E740481C1C}">
                <a14:useLocalDpi xmlns:a14="http://schemas.microsoft.com/office/drawing/2010/main" val="0"/>
              </a:ext>
            </a:extLst>
          </a:blip>
          <a:stretch>
            <a:fillRect/>
          </a:stretch>
        </p:blipFill>
        <p:spPr>
          <a:xfrm>
            <a:off x="1206656" y="3951493"/>
            <a:ext cx="6524625" cy="2314575"/>
          </a:xfrm>
          <a:prstGeom prst="rect">
            <a:avLst/>
          </a:prstGeom>
        </p:spPr>
      </p:pic>
    </p:spTree>
    <p:extLst>
      <p:ext uri="{BB962C8B-B14F-4D97-AF65-F5344CB8AC3E}">
        <p14:creationId xmlns:p14="http://schemas.microsoft.com/office/powerpoint/2010/main" val="3794221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04662" cy="1097279"/>
          </a:xfrm>
        </p:spPr>
        <p:txBody>
          <a:bodyPr/>
          <a:lstStyle/>
          <a:p>
            <a:r>
              <a:rPr lang="en-US" sz="2800" dirty="0"/>
              <a:t>Example: Is There a Linear Correlation? </a:t>
            </a:r>
            <a:r>
              <a:rPr lang="en-US" sz="2000" b="0" dirty="0"/>
              <a:t>(8 of 10)</a:t>
            </a:r>
            <a:endParaRPr lang="en-IN" sz="2000" dirty="0"/>
          </a:p>
        </p:txBody>
      </p:sp>
      <p:sp>
        <p:nvSpPr>
          <p:cNvPr id="3" name="Content Placeholder 2"/>
          <p:cNvSpPr>
            <a:spLocks noGrp="1"/>
          </p:cNvSpPr>
          <p:nvPr>
            <p:ph sz="quarter" idx="13"/>
          </p:nvPr>
        </p:nvSpPr>
        <p:spPr>
          <a:xfrm>
            <a:off x="457200" y="1556326"/>
            <a:ext cx="7950530" cy="4393211"/>
          </a:xfrm>
        </p:spPr>
        <p:txBody>
          <a:bodyPr/>
          <a:lstStyle/>
          <a:p>
            <a:pPr marL="0" indent="0">
              <a:spcBef>
                <a:spcPts val="1200"/>
              </a:spcBef>
              <a:buNone/>
            </a:pPr>
            <a:r>
              <a:rPr lang="en-US" sz="2600" dirty="0"/>
              <a:t>Solution</a:t>
            </a:r>
          </a:p>
          <a:p>
            <a:pPr marL="0" indent="0">
              <a:spcBef>
                <a:spcPts val="1200"/>
              </a:spcBef>
              <a:buNone/>
            </a:pPr>
            <a:r>
              <a:rPr lang="en-US" sz="2600" b="1" dirty="0"/>
              <a:t>Correlation </a:t>
            </a:r>
            <a:r>
              <a:rPr lang="en-US" sz="2600" dirty="0"/>
              <a:t>If the computed linear correlation coefficient </a:t>
            </a:r>
            <a:r>
              <a:rPr lang="en-US" sz="2600" i="1" dirty="0"/>
              <a:t>r</a:t>
            </a:r>
            <a:r>
              <a:rPr lang="en-US" sz="2600" dirty="0"/>
              <a:t> lies in the left or right tail region beyond the critical value for that tail, conclude that there is sufficient evidence to support the claim of a linear correlation.</a:t>
            </a:r>
          </a:p>
          <a:p>
            <a:pPr marL="0" indent="0">
              <a:spcBef>
                <a:spcPts val="1200"/>
              </a:spcBef>
              <a:buNone/>
            </a:pPr>
            <a:r>
              <a:rPr lang="en-US" sz="2600" b="1" dirty="0"/>
              <a:t>No Correlation </a:t>
            </a:r>
            <a:r>
              <a:rPr lang="en-US" sz="2600" dirty="0"/>
              <a:t>If the computed linear correlation coefficient lies between the two critical values, conclude that there is not sufficient evidence to support the claim of a linear correlation.</a:t>
            </a:r>
            <a:endParaRPr lang="en-IN" sz="2600" dirty="0"/>
          </a:p>
        </p:txBody>
      </p:sp>
    </p:spTree>
    <p:extLst>
      <p:ext uri="{BB962C8B-B14F-4D97-AF65-F5344CB8AC3E}">
        <p14:creationId xmlns:p14="http://schemas.microsoft.com/office/powerpoint/2010/main" val="299685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US" sz="2800" dirty="0"/>
              <a:t>Example: Is There a Linear Correlation? </a:t>
            </a:r>
            <a:r>
              <a:rPr lang="en-US" sz="2000" b="0" dirty="0"/>
              <a:t>(9 of 10)</a:t>
            </a:r>
            <a:endParaRPr lang="en-IN" sz="2000" dirty="0"/>
          </a:p>
        </p:txBody>
      </p:sp>
      <p:sp>
        <p:nvSpPr>
          <p:cNvPr id="4" name="Content Placeholder 3"/>
          <p:cNvSpPr>
            <a:spLocks noGrp="1"/>
          </p:cNvSpPr>
          <p:nvPr>
            <p:ph sz="quarter" idx="13"/>
          </p:nvPr>
        </p:nvSpPr>
        <p:spPr>
          <a:xfrm>
            <a:off x="457199" y="1556327"/>
            <a:ext cx="7353301" cy="2404326"/>
          </a:xfrm>
        </p:spPr>
        <p:txBody>
          <a:bodyPr/>
          <a:lstStyle/>
          <a:p>
            <a:pPr marL="0" indent="0">
              <a:spcBef>
                <a:spcPts val="1200"/>
              </a:spcBef>
              <a:buNone/>
            </a:pPr>
            <a:r>
              <a:rPr lang="en-US" dirty="0"/>
              <a:t>Solution</a:t>
            </a:r>
          </a:p>
          <a:p>
            <a:pPr marL="0" indent="0">
              <a:spcBef>
                <a:spcPts val="1200"/>
              </a:spcBef>
              <a:buNone/>
            </a:pPr>
            <a:r>
              <a:rPr lang="en-US" dirty="0"/>
              <a:t>Because the figure shows that the computed value of </a:t>
            </a:r>
            <a:r>
              <a:rPr lang="en-US" i="1" dirty="0"/>
              <a:t>r</a:t>
            </a:r>
            <a:r>
              <a:rPr lang="en-US" dirty="0"/>
              <a:t> = 0.947 lies beyond the upper critical value, we conclude that there is sufficient evidence to support the claim of a linear correlation between Powerball jackpot amounts and numbers of tickets sold.</a:t>
            </a:r>
            <a:endParaRPr lang="en-IN" dirty="0"/>
          </a:p>
        </p:txBody>
      </p:sp>
      <p:pic>
        <p:nvPicPr>
          <p:cNvPr id="6" name="Content Placeholder 5" descr="A number line titled, Critical r Values and the Computed r Value with points marked at negative 1, r = negative 0.666, labeled, critical value, 0, r = 0.666, labeled, critical value, r = 0.947, labeled, sample data, 1. For long description in Notes pane, press F6.">
            <a:extLst>
              <a:ext uri="{FF2B5EF4-FFF2-40B4-BE49-F238E27FC236}">
                <a16:creationId xmlns:a16="http://schemas.microsoft.com/office/drawing/2014/main" id="{78A7F03A-87E7-1C41-AF33-C5EB38D7E4D2}"/>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436981" y="4077060"/>
            <a:ext cx="6270037" cy="2224260"/>
          </a:xfrm>
          <a:prstGeom prst="rect">
            <a:avLst/>
          </a:prstGeom>
        </p:spPr>
      </p:pic>
    </p:spTree>
    <p:extLst>
      <p:ext uri="{BB962C8B-B14F-4D97-AF65-F5344CB8AC3E}">
        <p14:creationId xmlns:p14="http://schemas.microsoft.com/office/powerpoint/2010/main" val="3348376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83038" cy="1097279"/>
          </a:xfrm>
        </p:spPr>
        <p:txBody>
          <a:bodyPr/>
          <a:lstStyle/>
          <a:p>
            <a:r>
              <a:rPr lang="en-US" sz="2800" dirty="0"/>
              <a:t>Example: Is There a Linear Correlation? </a:t>
            </a:r>
            <a:r>
              <a:rPr lang="en-US" sz="2000" b="0" dirty="0"/>
              <a:t>(10 of 10)</a:t>
            </a:r>
            <a:endParaRPr lang="en-IN" sz="2000" dirty="0"/>
          </a:p>
        </p:txBody>
      </p:sp>
      <p:sp>
        <p:nvSpPr>
          <p:cNvPr id="3" name="Content Placeholder 2"/>
          <p:cNvSpPr>
            <a:spLocks noGrp="1"/>
          </p:cNvSpPr>
          <p:nvPr>
            <p:ph sz="quarter" idx="13"/>
          </p:nvPr>
        </p:nvSpPr>
        <p:spPr>
          <a:xfrm>
            <a:off x="457199" y="1556327"/>
            <a:ext cx="8283039" cy="4405086"/>
          </a:xfrm>
        </p:spPr>
        <p:txBody>
          <a:bodyPr/>
          <a:lstStyle/>
          <a:p>
            <a:pPr marL="0" indent="0">
              <a:spcBef>
                <a:spcPts val="1200"/>
              </a:spcBef>
              <a:buNone/>
            </a:pPr>
            <a:r>
              <a:rPr lang="en-US" b="1" dirty="0"/>
              <a:t>Interpretation</a:t>
            </a:r>
          </a:p>
          <a:p>
            <a:pPr marL="0" indent="0">
              <a:buNone/>
            </a:pPr>
            <a:r>
              <a:rPr lang="en-US" dirty="0"/>
              <a:t>It appears that there is a linear correlation between lottery jackpot amounts and numbers of tickets sold. It appears that higher jackpots correspond to more tickets sold. In addition to the numbers, common sense and critical thinking also support this finding.</a:t>
            </a:r>
            <a:br>
              <a:rPr lang="en-US" dirty="0"/>
            </a:br>
            <a:r>
              <a:rPr lang="en-US" dirty="0"/>
              <a:t>Although we have found a linear correlation, we should not conclude that one of the variables is a cause</a:t>
            </a:r>
            <a:r>
              <a:rPr lang="en-US" i="1" dirty="0"/>
              <a:t> </a:t>
            </a:r>
            <a:r>
              <a:rPr lang="en-US" dirty="0"/>
              <a:t>of the other. It is reasonable to believe that larger jackpots cause</a:t>
            </a:r>
            <a:r>
              <a:rPr lang="en-US" i="1" dirty="0"/>
              <a:t> </a:t>
            </a:r>
            <a:r>
              <a:rPr lang="en-US" dirty="0"/>
              <a:t>higher ticket sales, but that belief is not justified by the statistical analysis. Correlation does not imply causation.</a:t>
            </a:r>
          </a:p>
        </p:txBody>
      </p:sp>
    </p:spTree>
    <p:extLst>
      <p:ext uri="{BB962C8B-B14F-4D97-AF65-F5344CB8AC3E}">
        <p14:creationId xmlns:p14="http://schemas.microsoft.com/office/powerpoint/2010/main" val="2516741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Spurious Correlation</a:t>
            </a:r>
            <a:endParaRPr lang="en-IN" dirty="0"/>
          </a:p>
        </p:txBody>
      </p:sp>
      <p:sp>
        <p:nvSpPr>
          <p:cNvPr id="3" name="Content Placeholder 2"/>
          <p:cNvSpPr>
            <a:spLocks noGrp="1"/>
          </p:cNvSpPr>
          <p:nvPr>
            <p:ph sz="quarter" idx="13"/>
          </p:nvPr>
        </p:nvSpPr>
        <p:spPr>
          <a:xfrm>
            <a:off x="457200" y="1556327"/>
            <a:ext cx="7962405" cy="2742541"/>
          </a:xfrm>
        </p:spPr>
        <p:txBody>
          <a:bodyPr/>
          <a:lstStyle/>
          <a:p>
            <a:pPr marL="0" indent="0">
              <a:buNone/>
            </a:pPr>
            <a:r>
              <a:rPr lang="en-US" b="1" dirty="0">
                <a:solidFill>
                  <a:schemeClr val="tx1"/>
                </a:solidFill>
              </a:rPr>
              <a:t>Definition</a:t>
            </a:r>
          </a:p>
          <a:p>
            <a:pPr marL="0" indent="0">
              <a:buNone/>
            </a:pPr>
            <a:r>
              <a:rPr lang="en-US" dirty="0"/>
              <a:t>A </a:t>
            </a:r>
            <a:r>
              <a:rPr lang="en-US" b="1" dirty="0"/>
              <a:t>spurious correlation </a:t>
            </a:r>
            <a:r>
              <a:rPr lang="en-US" dirty="0"/>
              <a:t>is a correlation that doesn’t have an actual association.</a:t>
            </a:r>
          </a:p>
          <a:p>
            <a:pPr marL="0" indent="0">
              <a:buNone/>
            </a:pPr>
            <a:r>
              <a:rPr lang="en-US" dirty="0"/>
              <a:t>Spurious correlations will become more common with the increased use of big data, and they are more likely to occur with time-series data that have similar trends.</a:t>
            </a:r>
          </a:p>
        </p:txBody>
      </p:sp>
    </p:spTree>
    <p:extLst>
      <p:ext uri="{BB962C8B-B14F-4D97-AF65-F5344CB8AC3E}">
        <p14:creationId xmlns:p14="http://schemas.microsoft.com/office/powerpoint/2010/main" val="1945345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a:t>
            </a:r>
            <a:r>
              <a:rPr lang="en-US" i="1" dirty="0"/>
              <a:t>r</a:t>
            </a:r>
            <a:r>
              <a:rPr lang="en-US" dirty="0"/>
              <a:t>: Explained Variation</a:t>
            </a:r>
            <a:endParaRPr lang="en-IN" dirty="0"/>
          </a:p>
        </p:txBody>
      </p:sp>
      <p:sp>
        <p:nvSpPr>
          <p:cNvPr id="4" name="Content Placeholder 3"/>
          <p:cNvSpPr>
            <a:spLocks noGrp="1"/>
          </p:cNvSpPr>
          <p:nvPr>
            <p:ph sz="quarter" idx="13"/>
          </p:nvPr>
        </p:nvSpPr>
        <p:spPr>
          <a:xfrm>
            <a:off x="457201" y="1628478"/>
            <a:ext cx="1795548" cy="402203"/>
          </a:xfrm>
        </p:spPr>
        <p:txBody>
          <a:bodyPr/>
          <a:lstStyle/>
          <a:p>
            <a:pPr marL="432" indent="0">
              <a:buNone/>
            </a:pPr>
            <a:r>
              <a:rPr lang="en-US" dirty="0"/>
              <a:t>The value of</a:t>
            </a:r>
            <a:endParaRPr lang="en-IN" dirty="0"/>
          </a:p>
        </p:txBody>
      </p:sp>
      <p:graphicFrame>
        <p:nvGraphicFramePr>
          <p:cNvPr id="18" name="Object 17" descr="r squared"/>
          <p:cNvGraphicFramePr>
            <a:graphicFrameLocks noChangeAspect="1"/>
          </p:cNvGraphicFramePr>
          <p:nvPr>
            <p:extLst>
              <p:ext uri="{D42A27DB-BD31-4B8C-83A1-F6EECF244321}">
                <p14:modId xmlns:p14="http://schemas.microsoft.com/office/powerpoint/2010/main" val="667675985"/>
              </p:ext>
            </p:extLst>
          </p:nvPr>
        </p:nvGraphicFramePr>
        <p:xfrm>
          <a:off x="2326071" y="1560854"/>
          <a:ext cx="380683" cy="441802"/>
        </p:xfrm>
        <a:graphic>
          <a:graphicData uri="http://schemas.openxmlformats.org/presentationml/2006/ole">
            <mc:AlternateContent xmlns:mc="http://schemas.openxmlformats.org/markup-compatibility/2006">
              <mc:Choice xmlns:v="urn:schemas-microsoft-com:vml" Requires="v">
                <p:oleObj spid="_x0000_s17415" name="Equation" r:id="rId3" imgW="164880" imgH="190440" progId="Equation.DSMT4">
                  <p:embed/>
                </p:oleObj>
              </mc:Choice>
              <mc:Fallback>
                <p:oleObj name="Equation" r:id="rId3" imgW="164880" imgH="190440" progId="Equation.DSMT4">
                  <p:embed/>
                  <p:pic>
                    <p:nvPicPr>
                      <p:cNvPr id="18" name="Object 17"/>
                      <p:cNvPicPr/>
                      <p:nvPr/>
                    </p:nvPicPr>
                    <p:blipFill>
                      <a:blip r:embed="rId4"/>
                      <a:stretch>
                        <a:fillRect/>
                      </a:stretch>
                    </p:blipFill>
                    <p:spPr>
                      <a:xfrm>
                        <a:off x="2326071" y="1560854"/>
                        <a:ext cx="380683" cy="441802"/>
                      </a:xfrm>
                      <a:prstGeom prst="rect">
                        <a:avLst/>
                      </a:prstGeom>
                      <a:noFill/>
                    </p:spPr>
                  </p:pic>
                </p:oleObj>
              </mc:Fallback>
            </mc:AlternateContent>
          </a:graphicData>
        </a:graphic>
      </p:graphicFrame>
      <p:sp>
        <p:nvSpPr>
          <p:cNvPr id="5" name="Content Placeholder 4"/>
          <p:cNvSpPr>
            <a:spLocks noGrp="1"/>
          </p:cNvSpPr>
          <p:nvPr>
            <p:ph sz="quarter" idx="14"/>
          </p:nvPr>
        </p:nvSpPr>
        <p:spPr>
          <a:xfrm>
            <a:off x="2773234" y="1628477"/>
            <a:ext cx="5634496" cy="438995"/>
          </a:xfrm>
        </p:spPr>
        <p:txBody>
          <a:bodyPr/>
          <a:lstStyle/>
          <a:p>
            <a:pPr marL="432" indent="0">
              <a:buNone/>
            </a:pPr>
            <a:r>
              <a:rPr lang="en-US" dirty="0"/>
              <a:t>is the proportion of the variation in </a:t>
            </a:r>
            <a:r>
              <a:rPr lang="en-US" i="1" dirty="0"/>
              <a:t>y </a:t>
            </a:r>
            <a:r>
              <a:rPr lang="en-US" dirty="0"/>
              <a:t>that</a:t>
            </a:r>
            <a:endParaRPr lang="en-IN" dirty="0"/>
          </a:p>
        </p:txBody>
      </p:sp>
      <p:sp>
        <p:nvSpPr>
          <p:cNvPr id="6" name="Content Placeholder 5"/>
          <p:cNvSpPr>
            <a:spLocks noGrp="1"/>
          </p:cNvSpPr>
          <p:nvPr>
            <p:ph sz="quarter" idx="15"/>
          </p:nvPr>
        </p:nvSpPr>
        <p:spPr>
          <a:xfrm>
            <a:off x="457200" y="2132109"/>
            <a:ext cx="7618021" cy="468589"/>
          </a:xfrm>
        </p:spPr>
        <p:txBody>
          <a:bodyPr/>
          <a:lstStyle/>
          <a:p>
            <a:pPr marL="432" indent="0">
              <a:buNone/>
            </a:pPr>
            <a:r>
              <a:rPr lang="en-US" dirty="0"/>
              <a:t>is explained by the linear relationship between </a:t>
            </a:r>
            <a:r>
              <a:rPr lang="en-US" i="1" dirty="0"/>
              <a:t>x </a:t>
            </a:r>
            <a:r>
              <a:rPr lang="en-US" dirty="0"/>
              <a:t>and </a:t>
            </a:r>
            <a:r>
              <a:rPr lang="en-US" i="1" dirty="0"/>
              <a:t>y</a:t>
            </a:r>
            <a:r>
              <a:rPr lang="en-US" dirty="0"/>
              <a:t>.</a:t>
            </a:r>
            <a:endParaRPr lang="en-IN" dirty="0"/>
          </a:p>
        </p:txBody>
      </p:sp>
    </p:spTree>
    <p:extLst>
      <p:ext uri="{BB962C8B-B14F-4D97-AF65-F5344CB8AC3E}">
        <p14:creationId xmlns:p14="http://schemas.microsoft.com/office/powerpoint/2010/main" val="2633075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Explained Variation </a:t>
            </a:r>
            <a:r>
              <a:rPr lang="en-US" sz="2000" b="0" dirty="0"/>
              <a:t>(1 of 2)</a:t>
            </a:r>
            <a:endParaRPr lang="en-IN" dirty="0"/>
          </a:p>
        </p:txBody>
      </p:sp>
      <p:sp>
        <p:nvSpPr>
          <p:cNvPr id="4" name="Content Placeholder 3"/>
          <p:cNvSpPr>
            <a:spLocks noGrp="1"/>
          </p:cNvSpPr>
          <p:nvPr>
            <p:ph sz="quarter" idx="13"/>
          </p:nvPr>
        </p:nvSpPr>
        <p:spPr>
          <a:xfrm>
            <a:off x="457199" y="1556327"/>
            <a:ext cx="8140535" cy="1685637"/>
          </a:xfrm>
        </p:spPr>
        <p:txBody>
          <a:bodyPr/>
          <a:lstStyle/>
          <a:p>
            <a:pPr marL="0" indent="0">
              <a:buNone/>
            </a:pPr>
            <a:r>
              <a:rPr lang="en-US" sz="2600" dirty="0"/>
              <a:t>Using the 9 pairs of data in the table, we get a linear correlation coefficient of </a:t>
            </a:r>
            <a:r>
              <a:rPr lang="en-US" sz="2600" i="1" dirty="0"/>
              <a:t>r </a:t>
            </a:r>
            <a:r>
              <a:rPr lang="en-US" sz="2600" dirty="0"/>
              <a:t>= 0.947. What proportion of the variation in numbers of tickets sold can be explained by the variation in jackpot amounts?</a:t>
            </a:r>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1810247301"/>
              </p:ext>
            </p:extLst>
          </p:nvPr>
        </p:nvGraphicFramePr>
        <p:xfrm>
          <a:off x="457200" y="3473450"/>
          <a:ext cx="8140535" cy="792480"/>
        </p:xfrm>
        <a:graphic>
          <a:graphicData uri="http://schemas.openxmlformats.org/drawingml/2006/table">
            <a:tbl>
              <a:tblPr firstCol="1" bandRow="1">
                <a:tableStyleId>{2D5ABB26-0587-4C30-8999-92F81FD0307C}</a:tableStyleId>
              </a:tblPr>
              <a:tblGrid>
                <a:gridCol w="1715984">
                  <a:extLst>
                    <a:ext uri="{9D8B030D-6E8A-4147-A177-3AD203B41FA5}">
                      <a16:colId xmlns:a16="http://schemas.microsoft.com/office/drawing/2014/main" val="509184026"/>
                    </a:ext>
                  </a:extLst>
                </a:gridCol>
                <a:gridCol w="1050388">
                  <a:extLst>
                    <a:ext uri="{9D8B030D-6E8A-4147-A177-3AD203B41FA5}">
                      <a16:colId xmlns:a16="http://schemas.microsoft.com/office/drawing/2014/main" val="580170622"/>
                    </a:ext>
                  </a:extLst>
                </a:gridCol>
                <a:gridCol w="704808">
                  <a:extLst>
                    <a:ext uri="{9D8B030D-6E8A-4147-A177-3AD203B41FA5}">
                      <a16:colId xmlns:a16="http://schemas.microsoft.com/office/drawing/2014/main" val="3367135292"/>
                    </a:ext>
                  </a:extLst>
                </a:gridCol>
                <a:gridCol w="704809">
                  <a:extLst>
                    <a:ext uri="{9D8B030D-6E8A-4147-A177-3AD203B41FA5}">
                      <a16:colId xmlns:a16="http://schemas.microsoft.com/office/drawing/2014/main" val="1593112552"/>
                    </a:ext>
                  </a:extLst>
                </a:gridCol>
                <a:gridCol w="669567">
                  <a:extLst>
                    <a:ext uri="{9D8B030D-6E8A-4147-A177-3AD203B41FA5}">
                      <a16:colId xmlns:a16="http://schemas.microsoft.com/office/drawing/2014/main" val="1607033023"/>
                    </a:ext>
                  </a:extLst>
                </a:gridCol>
                <a:gridCol w="669568">
                  <a:extLst>
                    <a:ext uri="{9D8B030D-6E8A-4147-A177-3AD203B41FA5}">
                      <a16:colId xmlns:a16="http://schemas.microsoft.com/office/drawing/2014/main" val="3576422872"/>
                    </a:ext>
                  </a:extLst>
                </a:gridCol>
                <a:gridCol w="657821">
                  <a:extLst>
                    <a:ext uri="{9D8B030D-6E8A-4147-A177-3AD203B41FA5}">
                      <a16:colId xmlns:a16="http://schemas.microsoft.com/office/drawing/2014/main" val="194621291"/>
                    </a:ext>
                  </a:extLst>
                </a:gridCol>
                <a:gridCol w="646074">
                  <a:extLst>
                    <a:ext uri="{9D8B030D-6E8A-4147-A177-3AD203B41FA5}">
                      <a16:colId xmlns:a16="http://schemas.microsoft.com/office/drawing/2014/main" val="2563975737"/>
                    </a:ext>
                  </a:extLst>
                </a:gridCol>
                <a:gridCol w="634328">
                  <a:extLst>
                    <a:ext uri="{9D8B030D-6E8A-4147-A177-3AD203B41FA5}">
                      <a16:colId xmlns:a16="http://schemas.microsoft.com/office/drawing/2014/main" val="606263466"/>
                    </a:ext>
                  </a:extLst>
                </a:gridCol>
                <a:gridCol w="687188">
                  <a:extLst>
                    <a:ext uri="{9D8B030D-6E8A-4147-A177-3AD203B41FA5}">
                      <a16:colId xmlns:a16="http://schemas.microsoft.com/office/drawing/2014/main" val="1147963834"/>
                    </a:ext>
                  </a:extLst>
                </a:gridCol>
              </a:tblGrid>
              <a:tr h="370840">
                <a:tc>
                  <a:txBody>
                    <a:bodyPr/>
                    <a:lstStyle/>
                    <a:p>
                      <a:pPr algn="ctr"/>
                      <a:r>
                        <a:rPr lang="en-US" sz="2000" b="1" noProof="0" dirty="0">
                          <a:solidFill>
                            <a:schemeClr val="tx1"/>
                          </a:solidFill>
                          <a:latin typeface="+mn-lt"/>
                        </a:rPr>
                        <a:t>Jackpot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8816257"/>
                  </a:ext>
                </a:extLst>
              </a:tr>
              <a:tr h="370840">
                <a:tc>
                  <a:txBody>
                    <a:bodyPr/>
                    <a:lstStyle/>
                    <a:p>
                      <a:pPr algn="ctr"/>
                      <a:r>
                        <a:rPr lang="en-US" sz="2000" b="1" noProof="0">
                          <a:solidFill>
                            <a:schemeClr val="tx1"/>
                          </a:solidFill>
                          <a:latin typeface="+mn-lt"/>
                        </a:rPr>
                        <a:t>Tickets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dirty="0">
                          <a:solidFill>
                            <a:schemeClr val="tx1"/>
                          </a:solidFill>
                          <a:latin typeface="+mn-lt"/>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029262"/>
                  </a:ext>
                </a:extLst>
              </a:tr>
            </a:tbl>
          </a:graphicData>
        </a:graphic>
      </p:graphicFrame>
    </p:spTree>
    <p:extLst>
      <p:ext uri="{BB962C8B-B14F-4D97-AF65-F5344CB8AC3E}">
        <p14:creationId xmlns:p14="http://schemas.microsoft.com/office/powerpoint/2010/main" val="3294224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Explained Variation </a:t>
            </a:r>
            <a:r>
              <a:rPr lang="en-US" sz="2000" b="0"/>
              <a:t>(2 of 2)</a:t>
            </a:r>
            <a:endParaRPr lang="en-US"/>
          </a:p>
        </p:txBody>
      </p:sp>
      <p:sp>
        <p:nvSpPr>
          <p:cNvPr id="4" name="Content Placeholder 3"/>
          <p:cNvSpPr>
            <a:spLocks noGrp="1"/>
          </p:cNvSpPr>
          <p:nvPr>
            <p:ph sz="quarter" idx="13"/>
          </p:nvPr>
        </p:nvSpPr>
        <p:spPr>
          <a:xfrm>
            <a:off x="457200" y="1552574"/>
            <a:ext cx="1383475" cy="430605"/>
          </a:xfrm>
        </p:spPr>
        <p:txBody>
          <a:bodyPr/>
          <a:lstStyle/>
          <a:p>
            <a:pPr marL="0" indent="0">
              <a:spcBef>
                <a:spcPts val="1200"/>
              </a:spcBef>
              <a:buNone/>
            </a:pPr>
            <a:r>
              <a:rPr lang="en-US" sz="2600"/>
              <a:t>Solution</a:t>
            </a:r>
          </a:p>
        </p:txBody>
      </p:sp>
      <p:sp>
        <p:nvSpPr>
          <p:cNvPr id="5" name="Content Placeholder 4"/>
          <p:cNvSpPr>
            <a:spLocks noGrp="1"/>
          </p:cNvSpPr>
          <p:nvPr>
            <p:ph sz="quarter" idx="14"/>
          </p:nvPr>
        </p:nvSpPr>
        <p:spPr>
          <a:xfrm>
            <a:off x="457200" y="2086757"/>
            <a:ext cx="3331029" cy="466438"/>
          </a:xfrm>
        </p:spPr>
        <p:txBody>
          <a:bodyPr/>
          <a:lstStyle/>
          <a:p>
            <a:pPr marL="432" indent="0">
              <a:buNone/>
            </a:pPr>
            <a:r>
              <a:rPr lang="en-US" sz="2600"/>
              <a:t>With </a:t>
            </a:r>
            <a:r>
              <a:rPr lang="en-US" sz="2600" i="1"/>
              <a:t>r </a:t>
            </a:r>
            <a:r>
              <a:rPr lang="en-US" sz="2600"/>
              <a:t>= 0.947 we get</a:t>
            </a:r>
          </a:p>
        </p:txBody>
      </p:sp>
      <p:graphicFrame>
        <p:nvGraphicFramePr>
          <p:cNvPr id="18" name="Object 17" descr="r squared = 0.897."/>
          <p:cNvGraphicFramePr>
            <a:graphicFrameLocks noChangeAspect="1"/>
          </p:cNvGraphicFramePr>
          <p:nvPr>
            <p:extLst>
              <p:ext uri="{D42A27DB-BD31-4B8C-83A1-F6EECF244321}">
                <p14:modId xmlns:p14="http://schemas.microsoft.com/office/powerpoint/2010/main" val="2967834028"/>
              </p:ext>
            </p:extLst>
          </p:nvPr>
        </p:nvGraphicFramePr>
        <p:xfrm>
          <a:off x="3871348" y="2042496"/>
          <a:ext cx="1635125" cy="471487"/>
        </p:xfrm>
        <a:graphic>
          <a:graphicData uri="http://schemas.openxmlformats.org/presentationml/2006/ole">
            <mc:AlternateContent xmlns:mc="http://schemas.openxmlformats.org/markup-compatibility/2006">
              <mc:Choice xmlns:v="urn:schemas-microsoft-com:vml" Requires="v">
                <p:oleObj spid="_x0000_s18439" name="Equation" r:id="rId3" imgW="711000" imgH="203040" progId="Equation.DSMT4">
                  <p:embed/>
                </p:oleObj>
              </mc:Choice>
              <mc:Fallback>
                <p:oleObj name="Equation" r:id="rId3" imgW="711000" imgH="203040" progId="Equation.DSMT4">
                  <p:embed/>
                  <p:pic>
                    <p:nvPicPr>
                      <p:cNvPr id="18" name="Object 17"/>
                      <p:cNvPicPr/>
                      <p:nvPr/>
                    </p:nvPicPr>
                    <p:blipFill>
                      <a:blip r:embed="rId4"/>
                      <a:stretch>
                        <a:fillRect/>
                      </a:stretch>
                    </p:blipFill>
                    <p:spPr>
                      <a:xfrm>
                        <a:off x="3871348" y="2042496"/>
                        <a:ext cx="1635125" cy="471487"/>
                      </a:xfrm>
                      <a:prstGeom prst="rect">
                        <a:avLst/>
                      </a:prstGeom>
                      <a:noFill/>
                    </p:spPr>
                  </p:pic>
                </p:oleObj>
              </mc:Fallback>
            </mc:AlternateContent>
          </a:graphicData>
        </a:graphic>
      </p:graphicFrame>
      <p:sp>
        <p:nvSpPr>
          <p:cNvPr id="6" name="Content Placeholder 5"/>
          <p:cNvSpPr>
            <a:spLocks noGrp="1"/>
          </p:cNvSpPr>
          <p:nvPr>
            <p:ph sz="quarter" idx="15"/>
          </p:nvPr>
        </p:nvSpPr>
        <p:spPr>
          <a:xfrm>
            <a:off x="457200" y="2740443"/>
            <a:ext cx="7914904" cy="3446601"/>
          </a:xfrm>
        </p:spPr>
        <p:txBody>
          <a:bodyPr/>
          <a:lstStyle/>
          <a:p>
            <a:pPr marL="0" indent="0">
              <a:spcBef>
                <a:spcPts val="1200"/>
              </a:spcBef>
              <a:buNone/>
            </a:pPr>
            <a:r>
              <a:rPr lang="en-US" sz="2600" b="1" dirty="0"/>
              <a:t>Interpretation</a:t>
            </a:r>
          </a:p>
          <a:p>
            <a:pPr marL="0" indent="0">
              <a:spcBef>
                <a:spcPts val="1200"/>
              </a:spcBef>
              <a:buNone/>
            </a:pPr>
            <a:r>
              <a:rPr lang="en-US" sz="2600" dirty="0"/>
              <a:t>We conclude that 0.897 (or about 90%) of the variation in numbers </a:t>
            </a:r>
            <a:r>
              <a:rPr lang="en-US" sz="2600"/>
              <a:t>of tickets </a:t>
            </a:r>
            <a:r>
              <a:rPr lang="en-US" sz="2600" dirty="0"/>
              <a:t>can be explained by the linear relationship between jackpot amounts and numbers of tickets sold. This implies that about 10% of the variation in the numbers of tickets sold cannot be explained by the linear correlation between the two variables.</a:t>
            </a:r>
          </a:p>
        </p:txBody>
      </p:sp>
    </p:spTree>
    <p:extLst>
      <p:ext uri="{BB962C8B-B14F-4D97-AF65-F5344CB8AC3E}">
        <p14:creationId xmlns:p14="http://schemas.microsoft.com/office/powerpoint/2010/main" val="3983436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Interpreting </a:t>
            </a:r>
            <a:r>
              <a:rPr lang="en-US" sz="3400" i="1" dirty="0"/>
              <a:t>r </a:t>
            </a:r>
            <a:r>
              <a:rPr lang="en-US" sz="3400" dirty="0"/>
              <a:t>With Causation: Don’t Go There!</a:t>
            </a:r>
            <a:endParaRPr lang="en-IN" sz="3400" dirty="0"/>
          </a:p>
        </p:txBody>
      </p:sp>
      <p:sp>
        <p:nvSpPr>
          <p:cNvPr id="3" name="Content Placeholder 2"/>
          <p:cNvSpPr>
            <a:spLocks noGrp="1"/>
          </p:cNvSpPr>
          <p:nvPr>
            <p:ph sz="quarter" idx="13"/>
          </p:nvPr>
        </p:nvSpPr>
        <p:spPr>
          <a:xfrm>
            <a:off x="457200" y="1556327"/>
            <a:ext cx="7962405" cy="4226956"/>
          </a:xfrm>
        </p:spPr>
        <p:txBody>
          <a:bodyPr/>
          <a:lstStyle/>
          <a:p>
            <a:pPr marL="0" indent="0">
              <a:spcBef>
                <a:spcPts val="1200"/>
              </a:spcBef>
              <a:buNone/>
            </a:pPr>
            <a:r>
              <a:rPr lang="en-US" sz="2600" b="1" dirty="0"/>
              <a:t>Correlation does not imply causality!</a:t>
            </a:r>
          </a:p>
          <a:p>
            <a:pPr marL="0" indent="0">
              <a:spcBef>
                <a:spcPts val="1200"/>
              </a:spcBef>
              <a:buNone/>
            </a:pPr>
            <a:r>
              <a:rPr lang="en-US" sz="2600" dirty="0"/>
              <a:t>We noted previously that there is sufficient evidence to support the claim of a linear correlation between lottery jackpot amounts and numbers of tickets sold. We should not</a:t>
            </a:r>
            <a:r>
              <a:rPr lang="en-US" sz="2600" i="1" dirty="0"/>
              <a:t> </a:t>
            </a:r>
            <a:r>
              <a:rPr lang="en-US" sz="2600" dirty="0"/>
              <a:t>make any conclusion that includes a statement about a cause-effect relationship between the two variables. We should not conclude that an increase in the jackpot amount will cause ticket sales to increase.</a:t>
            </a:r>
          </a:p>
        </p:txBody>
      </p:sp>
    </p:spTree>
    <p:extLst>
      <p:ext uri="{BB962C8B-B14F-4D97-AF65-F5344CB8AC3E}">
        <p14:creationId xmlns:p14="http://schemas.microsoft.com/office/powerpoint/2010/main" val="138997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 Correlation</a:t>
            </a:r>
          </a:p>
        </p:txBody>
      </p:sp>
      <p:sp>
        <p:nvSpPr>
          <p:cNvPr id="3" name="Content Placeholder 2"/>
          <p:cNvSpPr>
            <a:spLocks noGrp="1"/>
          </p:cNvSpPr>
          <p:nvPr>
            <p:ph sz="quarter" idx="13"/>
          </p:nvPr>
        </p:nvSpPr>
        <p:spPr>
          <a:xfrm>
            <a:off x="457200" y="1556327"/>
            <a:ext cx="7938655" cy="2635663"/>
          </a:xfrm>
        </p:spPr>
        <p:txBody>
          <a:bodyPr/>
          <a:lstStyle/>
          <a:p>
            <a:pPr marL="9525" lvl="1" indent="0">
              <a:spcBef>
                <a:spcPts val="1200"/>
              </a:spcBef>
              <a:buNone/>
            </a:pPr>
            <a:r>
              <a:rPr lang="en-US" b="1" dirty="0">
                <a:solidFill>
                  <a:schemeClr val="tx1"/>
                </a:solidFill>
              </a:rPr>
              <a:t>Definition</a:t>
            </a:r>
          </a:p>
          <a:p>
            <a:pPr marL="9525" lvl="1" indent="0">
              <a:spcBef>
                <a:spcPts val="1200"/>
              </a:spcBef>
              <a:buNone/>
            </a:pPr>
            <a:r>
              <a:rPr lang="en-US" dirty="0">
                <a:solidFill>
                  <a:schemeClr val="tx1"/>
                </a:solidFill>
              </a:rPr>
              <a:t>A </a:t>
            </a:r>
            <a:r>
              <a:rPr lang="en-US" b="1" dirty="0">
                <a:solidFill>
                  <a:schemeClr val="tx1"/>
                </a:solidFill>
              </a:rPr>
              <a:t>linear correlation </a:t>
            </a:r>
            <a:r>
              <a:rPr lang="en-US" dirty="0">
                <a:solidFill>
                  <a:schemeClr val="tx1"/>
                </a:solidFill>
              </a:rPr>
              <a:t>exists between two variables when there is a correlation and the plotted points of paired data result in a pattern that can be approximated by a straight line.</a:t>
            </a:r>
          </a:p>
        </p:txBody>
      </p:sp>
    </p:spTree>
    <p:extLst>
      <p:ext uri="{BB962C8B-B14F-4D97-AF65-F5344CB8AC3E}">
        <p14:creationId xmlns:p14="http://schemas.microsoft.com/office/powerpoint/2010/main" val="353881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Common Errors Involving Correlation</a:t>
            </a:r>
            <a:endParaRPr lang="en-IN" sz="3400" dirty="0"/>
          </a:p>
        </p:txBody>
      </p:sp>
      <p:sp>
        <p:nvSpPr>
          <p:cNvPr id="3" name="Content Placeholder 2"/>
          <p:cNvSpPr>
            <a:spLocks noGrp="1"/>
          </p:cNvSpPr>
          <p:nvPr>
            <p:ph sz="quarter" idx="13"/>
          </p:nvPr>
        </p:nvSpPr>
        <p:spPr>
          <a:xfrm>
            <a:off x="457200" y="1556327"/>
            <a:ext cx="8229600" cy="1756889"/>
          </a:xfrm>
        </p:spPr>
        <p:txBody>
          <a:bodyPr/>
          <a:lstStyle/>
          <a:p>
            <a:pPr marL="432000" indent="-432000">
              <a:buClr>
                <a:schemeClr val="tx2"/>
              </a:buClr>
              <a:buFont typeface="+mj-lt"/>
              <a:buAutoNum type="arabicPeriod"/>
            </a:pPr>
            <a:r>
              <a:rPr lang="en-US" sz="2600" dirty="0"/>
              <a:t>Assuming that correlation implies causality</a:t>
            </a:r>
          </a:p>
          <a:p>
            <a:pPr marL="432000" indent="-432000">
              <a:buClr>
                <a:schemeClr val="tx2"/>
              </a:buClr>
              <a:buFont typeface="+mj-lt"/>
              <a:buAutoNum type="arabicPeriod"/>
            </a:pPr>
            <a:r>
              <a:rPr lang="en-US" sz="2600" dirty="0"/>
              <a:t>Using data based on averages</a:t>
            </a:r>
          </a:p>
          <a:p>
            <a:pPr marL="432000" indent="-432000">
              <a:buClr>
                <a:schemeClr val="tx2"/>
              </a:buClr>
              <a:buFont typeface="+mj-lt"/>
              <a:buAutoNum type="arabicPeriod"/>
            </a:pPr>
            <a:r>
              <a:rPr lang="en-US" sz="2600" dirty="0"/>
              <a:t>Ignoring the possibility of a nonlinear relationship</a:t>
            </a:r>
          </a:p>
        </p:txBody>
      </p:sp>
    </p:spTree>
    <p:extLst>
      <p:ext uri="{BB962C8B-B14F-4D97-AF65-F5344CB8AC3E}">
        <p14:creationId xmlns:p14="http://schemas.microsoft.com/office/powerpoint/2010/main" val="4162894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Formal Hypothesis Test </a:t>
            </a:r>
            <a:r>
              <a:rPr lang="en-US" sz="2000" b="0"/>
              <a:t>(1 of 2)</a:t>
            </a:r>
            <a:endParaRPr lang="en-US"/>
          </a:p>
        </p:txBody>
      </p:sp>
      <p:sp>
        <p:nvSpPr>
          <p:cNvPr id="4" name="Content Placeholder 3"/>
          <p:cNvSpPr>
            <a:spLocks noGrp="1"/>
          </p:cNvSpPr>
          <p:nvPr>
            <p:ph sz="quarter" idx="13"/>
          </p:nvPr>
        </p:nvSpPr>
        <p:spPr>
          <a:xfrm>
            <a:off x="457200" y="1552575"/>
            <a:ext cx="7400925" cy="1162050"/>
          </a:xfrm>
        </p:spPr>
        <p:txBody>
          <a:bodyPr/>
          <a:lstStyle/>
          <a:p>
            <a:pPr marL="432" indent="0">
              <a:buNone/>
            </a:pPr>
            <a:r>
              <a:rPr lang="en-US" b="1"/>
              <a:t>Hypotheses </a:t>
            </a:r>
            <a:r>
              <a:rPr lang="en-US"/>
              <a:t>If conducting a formal hypothesis test to determine whether there is a significant linear correlation between two variables, use the following</a:t>
            </a:r>
          </a:p>
        </p:txBody>
      </p:sp>
      <p:sp>
        <p:nvSpPr>
          <p:cNvPr id="5" name="Content Placeholder 4"/>
          <p:cNvSpPr>
            <a:spLocks noGrp="1"/>
          </p:cNvSpPr>
          <p:nvPr>
            <p:ph sz="quarter" idx="14"/>
          </p:nvPr>
        </p:nvSpPr>
        <p:spPr>
          <a:xfrm>
            <a:off x="457201" y="2752505"/>
            <a:ext cx="5539838" cy="430081"/>
          </a:xfrm>
        </p:spPr>
        <p:txBody>
          <a:bodyPr/>
          <a:lstStyle/>
          <a:p>
            <a:pPr marL="432" indent="0">
              <a:buNone/>
            </a:pPr>
            <a:r>
              <a:rPr lang="en-US"/>
              <a:t>null and alternative hypotheses that use</a:t>
            </a:r>
          </a:p>
        </p:txBody>
      </p:sp>
      <p:graphicFrame>
        <p:nvGraphicFramePr>
          <p:cNvPr id="18" name="Object 17" descr="rho"/>
          <p:cNvGraphicFramePr>
            <a:graphicFrameLocks noChangeAspect="1"/>
          </p:cNvGraphicFramePr>
          <p:nvPr>
            <p:extLst>
              <p:ext uri="{D42A27DB-BD31-4B8C-83A1-F6EECF244321}">
                <p14:modId xmlns:p14="http://schemas.microsoft.com/office/powerpoint/2010/main" val="3309916586"/>
              </p:ext>
            </p:extLst>
          </p:nvPr>
        </p:nvGraphicFramePr>
        <p:xfrm>
          <a:off x="6067651" y="2761844"/>
          <a:ext cx="347363" cy="378799"/>
        </p:xfrm>
        <a:graphic>
          <a:graphicData uri="http://schemas.openxmlformats.org/presentationml/2006/ole">
            <mc:AlternateContent xmlns:mc="http://schemas.openxmlformats.org/markup-compatibility/2006">
              <mc:Choice xmlns:v="urn:schemas-microsoft-com:vml" Requires="v">
                <p:oleObj spid="_x0000_s19475" name="Equation" r:id="rId3" imgW="152280" imgH="164880" progId="Equation.DSMT4">
                  <p:embed/>
                </p:oleObj>
              </mc:Choice>
              <mc:Fallback>
                <p:oleObj name="Equation" r:id="rId3" imgW="152280" imgH="164880" progId="Equation.DSMT4">
                  <p:embed/>
                  <p:pic>
                    <p:nvPicPr>
                      <p:cNvPr id="18" name="Object 17"/>
                      <p:cNvPicPr/>
                      <p:nvPr/>
                    </p:nvPicPr>
                    <p:blipFill>
                      <a:blip r:embed="rId4"/>
                      <a:stretch>
                        <a:fillRect/>
                      </a:stretch>
                    </p:blipFill>
                    <p:spPr>
                      <a:xfrm>
                        <a:off x="6067651" y="2761844"/>
                        <a:ext cx="347363" cy="378799"/>
                      </a:xfrm>
                      <a:prstGeom prst="rect">
                        <a:avLst/>
                      </a:prstGeom>
                      <a:noFill/>
                    </p:spPr>
                  </p:pic>
                </p:oleObj>
              </mc:Fallback>
            </mc:AlternateContent>
          </a:graphicData>
        </a:graphic>
      </p:graphicFrame>
      <p:sp>
        <p:nvSpPr>
          <p:cNvPr id="6" name="Content Placeholder 5"/>
          <p:cNvSpPr>
            <a:spLocks noGrp="1"/>
          </p:cNvSpPr>
          <p:nvPr>
            <p:ph sz="quarter" idx="15"/>
          </p:nvPr>
        </p:nvSpPr>
        <p:spPr>
          <a:xfrm>
            <a:off x="457200" y="3228970"/>
            <a:ext cx="6934200" cy="808640"/>
          </a:xfrm>
        </p:spPr>
        <p:txBody>
          <a:bodyPr/>
          <a:lstStyle/>
          <a:p>
            <a:pPr marL="432" indent="0">
              <a:buNone/>
            </a:pPr>
            <a:r>
              <a:rPr lang="en-US"/>
              <a:t>to represent the linear correlation coefficient of the population:</a:t>
            </a:r>
          </a:p>
        </p:txBody>
      </p:sp>
      <p:sp>
        <p:nvSpPr>
          <p:cNvPr id="7" name="Content Placeholder 6"/>
          <p:cNvSpPr>
            <a:spLocks noGrp="1"/>
          </p:cNvSpPr>
          <p:nvPr>
            <p:ph sz="quarter" idx="16"/>
          </p:nvPr>
        </p:nvSpPr>
        <p:spPr>
          <a:xfrm>
            <a:off x="457200" y="4136499"/>
            <a:ext cx="2297875" cy="410238"/>
          </a:xfrm>
        </p:spPr>
        <p:txBody>
          <a:bodyPr/>
          <a:lstStyle/>
          <a:p>
            <a:pPr marL="432" indent="0">
              <a:buNone/>
            </a:pPr>
            <a:r>
              <a:rPr lang="en-US"/>
              <a:t>Null Hypothesis</a:t>
            </a:r>
          </a:p>
        </p:txBody>
      </p:sp>
      <p:graphicFrame>
        <p:nvGraphicFramePr>
          <p:cNvPr id="19" name="Object 18" descr="H sub 0 colon rho = 0, No correlation"/>
          <p:cNvGraphicFramePr>
            <a:graphicFrameLocks noChangeAspect="1"/>
          </p:cNvGraphicFramePr>
          <p:nvPr>
            <p:extLst>
              <p:ext uri="{D42A27DB-BD31-4B8C-83A1-F6EECF244321}">
                <p14:modId xmlns:p14="http://schemas.microsoft.com/office/powerpoint/2010/main" val="1103805058"/>
              </p:ext>
            </p:extLst>
          </p:nvPr>
        </p:nvGraphicFramePr>
        <p:xfrm>
          <a:off x="2825042" y="4147108"/>
          <a:ext cx="3069952" cy="417434"/>
        </p:xfrm>
        <a:graphic>
          <a:graphicData uri="http://schemas.openxmlformats.org/presentationml/2006/ole">
            <mc:AlternateContent xmlns:mc="http://schemas.openxmlformats.org/markup-compatibility/2006">
              <mc:Choice xmlns:v="urn:schemas-microsoft-com:vml" Requires="v">
                <p:oleObj spid="_x0000_s19476" name="Equation" r:id="rId5" imgW="1688760" imgH="228600" progId="Equation.DSMT4">
                  <p:embed/>
                </p:oleObj>
              </mc:Choice>
              <mc:Fallback>
                <p:oleObj name="Equation" r:id="rId5" imgW="1688760" imgH="228600" progId="Equation.DSMT4">
                  <p:embed/>
                  <p:pic>
                    <p:nvPicPr>
                      <p:cNvPr id="18" name="Object 17"/>
                      <p:cNvPicPr/>
                      <p:nvPr/>
                    </p:nvPicPr>
                    <p:blipFill>
                      <a:blip r:embed="rId6"/>
                      <a:stretch>
                        <a:fillRect/>
                      </a:stretch>
                    </p:blipFill>
                    <p:spPr>
                      <a:xfrm>
                        <a:off x="2825042" y="4147108"/>
                        <a:ext cx="3069952" cy="417434"/>
                      </a:xfrm>
                      <a:prstGeom prst="rect">
                        <a:avLst/>
                      </a:prstGeom>
                      <a:noFill/>
                    </p:spPr>
                  </p:pic>
                </p:oleObj>
              </mc:Fallback>
            </mc:AlternateContent>
          </a:graphicData>
        </a:graphic>
      </p:graphicFrame>
      <p:sp>
        <p:nvSpPr>
          <p:cNvPr id="8" name="Content Placeholder 7"/>
          <p:cNvSpPr>
            <a:spLocks noGrp="1"/>
          </p:cNvSpPr>
          <p:nvPr>
            <p:ph sz="quarter" idx="17"/>
          </p:nvPr>
        </p:nvSpPr>
        <p:spPr>
          <a:xfrm>
            <a:off x="457201" y="4740638"/>
            <a:ext cx="3188523" cy="428748"/>
          </a:xfrm>
        </p:spPr>
        <p:txBody>
          <a:bodyPr/>
          <a:lstStyle/>
          <a:p>
            <a:pPr marL="432" indent="0">
              <a:buNone/>
            </a:pPr>
            <a:r>
              <a:rPr lang="en-US"/>
              <a:t>Alternative Hypothesis</a:t>
            </a:r>
          </a:p>
        </p:txBody>
      </p:sp>
      <p:graphicFrame>
        <p:nvGraphicFramePr>
          <p:cNvPr id="20" name="Object 19" descr="H sub 1 colon rho does not equals 0, Correlation"/>
          <p:cNvGraphicFramePr>
            <a:graphicFrameLocks noChangeAspect="1"/>
          </p:cNvGraphicFramePr>
          <p:nvPr>
            <p:extLst>
              <p:ext uri="{D42A27DB-BD31-4B8C-83A1-F6EECF244321}">
                <p14:modId xmlns:p14="http://schemas.microsoft.com/office/powerpoint/2010/main" val="3943950942"/>
              </p:ext>
            </p:extLst>
          </p:nvPr>
        </p:nvGraphicFramePr>
        <p:xfrm>
          <a:off x="3731187" y="4736370"/>
          <a:ext cx="2825750" cy="437284"/>
        </p:xfrm>
        <a:graphic>
          <a:graphicData uri="http://schemas.openxmlformats.org/presentationml/2006/ole">
            <mc:AlternateContent xmlns:mc="http://schemas.openxmlformats.org/markup-compatibility/2006">
              <mc:Choice xmlns:v="urn:schemas-microsoft-com:vml" Requires="v">
                <p:oleObj spid="_x0000_s19477" name="Equation" r:id="rId7" imgW="1485720" imgH="228600" progId="Equation.DSMT4">
                  <p:embed/>
                </p:oleObj>
              </mc:Choice>
              <mc:Fallback>
                <p:oleObj name="Equation" r:id="rId7" imgW="1485720" imgH="228600" progId="Equation.DSMT4">
                  <p:embed/>
                  <p:pic>
                    <p:nvPicPr>
                      <p:cNvPr id="19" name="Object 18"/>
                      <p:cNvPicPr/>
                      <p:nvPr/>
                    </p:nvPicPr>
                    <p:blipFill>
                      <a:blip r:embed="rId8"/>
                      <a:stretch>
                        <a:fillRect/>
                      </a:stretch>
                    </p:blipFill>
                    <p:spPr>
                      <a:xfrm>
                        <a:off x="3731187" y="4736370"/>
                        <a:ext cx="2825750" cy="437284"/>
                      </a:xfrm>
                      <a:prstGeom prst="rect">
                        <a:avLst/>
                      </a:prstGeom>
                      <a:noFill/>
                    </p:spPr>
                  </p:pic>
                </p:oleObj>
              </mc:Fallback>
            </mc:AlternateContent>
          </a:graphicData>
        </a:graphic>
      </p:graphicFrame>
    </p:spTree>
    <p:extLst>
      <p:ext uri="{BB962C8B-B14F-4D97-AF65-F5344CB8AC3E}">
        <p14:creationId xmlns:p14="http://schemas.microsoft.com/office/powerpoint/2010/main" val="2245634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Hypothesis Test </a:t>
            </a:r>
            <a:r>
              <a:rPr lang="en-US" sz="2000" b="0" dirty="0"/>
              <a:t>(2 of 2)</a:t>
            </a:r>
            <a:endParaRPr lang="en-IN" dirty="0"/>
          </a:p>
        </p:txBody>
      </p:sp>
      <p:sp>
        <p:nvSpPr>
          <p:cNvPr id="6" name="Content Placeholder 5"/>
          <p:cNvSpPr>
            <a:spLocks noGrp="1"/>
          </p:cNvSpPr>
          <p:nvPr>
            <p:ph sz="quarter" idx="13"/>
          </p:nvPr>
        </p:nvSpPr>
        <p:spPr>
          <a:xfrm>
            <a:off x="457199" y="1552575"/>
            <a:ext cx="8389917" cy="1157374"/>
          </a:xfrm>
        </p:spPr>
        <p:txBody>
          <a:bodyPr/>
          <a:lstStyle/>
          <a:p>
            <a:pPr marL="0" indent="0">
              <a:buNone/>
            </a:pPr>
            <a:r>
              <a:rPr lang="en-US" b="1" dirty="0"/>
              <a:t>Test Statistic </a:t>
            </a:r>
            <a:r>
              <a:rPr lang="en-US" dirty="0"/>
              <a:t>The same methods of Part 1 can be used with the test statistic </a:t>
            </a:r>
            <a:r>
              <a:rPr lang="en-US" i="1" dirty="0"/>
              <a:t>r</a:t>
            </a:r>
            <a:r>
              <a:rPr lang="en-US" dirty="0"/>
              <a:t>, or the </a:t>
            </a:r>
            <a:r>
              <a:rPr lang="en-US" i="1" dirty="0"/>
              <a:t>t </a:t>
            </a:r>
            <a:r>
              <a:rPr lang="en-US" dirty="0"/>
              <a:t>test statistic can be found using the following:</a:t>
            </a:r>
          </a:p>
        </p:txBody>
      </p:sp>
      <p:graphicFrame>
        <p:nvGraphicFramePr>
          <p:cNvPr id="20" name="Object 19" descr="t = start fraction start expression r over the square root of start expression start fraction 1 minus r squared over n minus 2 end fraction end expression end expression end fraction"/>
          <p:cNvGraphicFramePr>
            <a:graphicFrameLocks noChangeAspect="1"/>
          </p:cNvGraphicFramePr>
          <p:nvPr>
            <p:extLst>
              <p:ext uri="{D42A27DB-BD31-4B8C-83A1-F6EECF244321}">
                <p14:modId xmlns:p14="http://schemas.microsoft.com/office/powerpoint/2010/main" val="4175599159"/>
              </p:ext>
            </p:extLst>
          </p:nvPr>
        </p:nvGraphicFramePr>
        <p:xfrm>
          <a:off x="3894919" y="2806138"/>
          <a:ext cx="1514475" cy="1363662"/>
        </p:xfrm>
        <a:graphic>
          <a:graphicData uri="http://schemas.openxmlformats.org/presentationml/2006/ole">
            <mc:AlternateContent xmlns:mc="http://schemas.openxmlformats.org/markup-compatibility/2006">
              <mc:Choice xmlns:v="urn:schemas-microsoft-com:vml" Requires="v">
                <p:oleObj spid="_x0000_s20493" name="Equation" r:id="rId3" imgW="723600" imgH="647640" progId="Equation.DSMT4">
                  <p:embed/>
                </p:oleObj>
              </mc:Choice>
              <mc:Fallback>
                <p:oleObj name="Equation" r:id="rId3" imgW="723600" imgH="647640" progId="Equation.DSMT4">
                  <p:embed/>
                  <p:pic>
                    <p:nvPicPr>
                      <p:cNvPr id="19" name="Object 18"/>
                      <p:cNvPicPr/>
                      <p:nvPr/>
                    </p:nvPicPr>
                    <p:blipFill>
                      <a:blip r:embed="rId4"/>
                      <a:stretch>
                        <a:fillRect/>
                      </a:stretch>
                    </p:blipFill>
                    <p:spPr>
                      <a:xfrm>
                        <a:off x="3894919" y="2806138"/>
                        <a:ext cx="1514475" cy="1363662"/>
                      </a:xfrm>
                      <a:prstGeom prst="rect">
                        <a:avLst/>
                      </a:prstGeom>
                      <a:noFill/>
                    </p:spPr>
                  </p:pic>
                </p:oleObj>
              </mc:Fallback>
            </mc:AlternateContent>
          </a:graphicData>
        </a:graphic>
      </p:graphicFrame>
      <p:sp>
        <p:nvSpPr>
          <p:cNvPr id="7" name="Content Placeholder 6"/>
          <p:cNvSpPr>
            <a:spLocks noGrp="1"/>
          </p:cNvSpPr>
          <p:nvPr>
            <p:ph sz="quarter" idx="14"/>
          </p:nvPr>
        </p:nvSpPr>
        <p:spPr>
          <a:xfrm>
            <a:off x="457200" y="4444820"/>
            <a:ext cx="813460" cy="435938"/>
          </a:xfrm>
        </p:spPr>
        <p:txBody>
          <a:bodyPr/>
          <a:lstStyle/>
          <a:p>
            <a:pPr marL="432" indent="0">
              <a:buNone/>
            </a:pPr>
            <a:r>
              <a:rPr lang="en-US" dirty="0"/>
              <a:t>(with</a:t>
            </a:r>
            <a:endParaRPr lang="en-IN" dirty="0"/>
          </a:p>
        </p:txBody>
      </p:sp>
      <p:graphicFrame>
        <p:nvGraphicFramePr>
          <p:cNvPr id="21" name="Object 20" descr="n minus 2"/>
          <p:cNvGraphicFramePr>
            <a:graphicFrameLocks noChangeAspect="1"/>
          </p:cNvGraphicFramePr>
          <p:nvPr>
            <p:extLst>
              <p:ext uri="{D42A27DB-BD31-4B8C-83A1-F6EECF244321}">
                <p14:modId xmlns:p14="http://schemas.microsoft.com/office/powerpoint/2010/main" val="2606080362"/>
              </p:ext>
            </p:extLst>
          </p:nvPr>
        </p:nvGraphicFramePr>
        <p:xfrm>
          <a:off x="1365477" y="4433118"/>
          <a:ext cx="759618" cy="412115"/>
        </p:xfrm>
        <a:graphic>
          <a:graphicData uri="http://schemas.openxmlformats.org/presentationml/2006/ole">
            <mc:AlternateContent xmlns:mc="http://schemas.openxmlformats.org/markup-compatibility/2006">
              <mc:Choice xmlns:v="urn:schemas-microsoft-com:vml" Requires="v">
                <p:oleObj spid="_x0000_s20494" name="Equation" r:id="rId5" imgW="330120" imgH="177480" progId="Equation.DSMT4">
                  <p:embed/>
                </p:oleObj>
              </mc:Choice>
              <mc:Fallback>
                <p:oleObj name="Equation" r:id="rId5" imgW="330120" imgH="177480" progId="Equation.DSMT4">
                  <p:embed/>
                  <p:pic>
                    <p:nvPicPr>
                      <p:cNvPr id="20" name="Object 19"/>
                      <p:cNvPicPr/>
                      <p:nvPr/>
                    </p:nvPicPr>
                    <p:blipFill>
                      <a:blip r:embed="rId6"/>
                      <a:stretch>
                        <a:fillRect/>
                      </a:stretch>
                    </p:blipFill>
                    <p:spPr>
                      <a:xfrm>
                        <a:off x="1365477" y="4433118"/>
                        <a:ext cx="759618" cy="412115"/>
                      </a:xfrm>
                      <a:prstGeom prst="rect">
                        <a:avLst/>
                      </a:prstGeom>
                      <a:noFill/>
                    </p:spPr>
                  </p:pic>
                </p:oleObj>
              </mc:Fallback>
            </mc:AlternateContent>
          </a:graphicData>
        </a:graphic>
      </p:graphicFrame>
      <p:sp>
        <p:nvSpPr>
          <p:cNvPr id="8" name="Content Placeholder 7"/>
          <p:cNvSpPr>
            <a:spLocks noGrp="1"/>
          </p:cNvSpPr>
          <p:nvPr>
            <p:ph sz="quarter" idx="15"/>
          </p:nvPr>
        </p:nvSpPr>
        <p:spPr>
          <a:xfrm>
            <a:off x="2241292" y="4433118"/>
            <a:ext cx="2924469" cy="441106"/>
          </a:xfrm>
        </p:spPr>
        <p:txBody>
          <a:bodyPr/>
          <a:lstStyle/>
          <a:p>
            <a:pPr marL="0" indent="0">
              <a:buNone/>
            </a:pPr>
            <a:r>
              <a:rPr lang="en-US" dirty="0"/>
              <a:t>degrees of freedom)</a:t>
            </a:r>
          </a:p>
        </p:txBody>
      </p:sp>
      <p:sp>
        <p:nvSpPr>
          <p:cNvPr id="9" name="Content Placeholder 8"/>
          <p:cNvSpPr>
            <a:spLocks noGrp="1"/>
          </p:cNvSpPr>
          <p:nvPr>
            <p:ph sz="quarter" idx="16"/>
          </p:nvPr>
        </p:nvSpPr>
        <p:spPr>
          <a:xfrm>
            <a:off x="457200" y="4963886"/>
            <a:ext cx="8229600" cy="819397"/>
          </a:xfrm>
        </p:spPr>
        <p:txBody>
          <a:bodyPr/>
          <a:lstStyle/>
          <a:p>
            <a:pPr marL="0" indent="0">
              <a:buNone/>
            </a:pPr>
            <a:r>
              <a:rPr lang="en-US" i="1" dirty="0"/>
              <a:t>P</a:t>
            </a:r>
            <a:r>
              <a:rPr lang="en-US" dirty="0"/>
              <a:t>-values and critical values can be found using technology or Table A-3 as described in earlier chapters.</a:t>
            </a:r>
          </a:p>
        </p:txBody>
      </p:sp>
    </p:spTree>
    <p:extLst>
      <p:ext uri="{BB962C8B-B14F-4D97-AF65-F5344CB8AC3E}">
        <p14:creationId xmlns:p14="http://schemas.microsoft.com/office/powerpoint/2010/main" val="524367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Example: Hypothesis Test Using the </a:t>
            </a:r>
            <a:r>
              <a:rPr lang="en-US" sz="3400" i="1" dirty="0"/>
              <a:t>P</a:t>
            </a:r>
            <a:r>
              <a:rPr lang="en-US" sz="3400" dirty="0"/>
              <a:t>-Value from the </a:t>
            </a:r>
            <a:r>
              <a:rPr lang="en-US" sz="3400" i="1" dirty="0"/>
              <a:t>t</a:t>
            </a:r>
            <a:r>
              <a:rPr lang="en-US" sz="3400" dirty="0"/>
              <a:t> Test </a:t>
            </a:r>
            <a:r>
              <a:rPr lang="en-US" sz="2000" b="0" dirty="0"/>
              <a:t>(1 of 5)</a:t>
            </a:r>
            <a:endParaRPr lang="en-IN" sz="2000" dirty="0"/>
          </a:p>
        </p:txBody>
      </p:sp>
      <p:sp>
        <p:nvSpPr>
          <p:cNvPr id="4" name="Content Placeholder 3"/>
          <p:cNvSpPr>
            <a:spLocks noGrp="1"/>
          </p:cNvSpPr>
          <p:nvPr>
            <p:ph sz="quarter" idx="13"/>
          </p:nvPr>
        </p:nvSpPr>
        <p:spPr>
          <a:xfrm>
            <a:off x="457200" y="1556327"/>
            <a:ext cx="8229600" cy="2089398"/>
          </a:xfrm>
        </p:spPr>
        <p:txBody>
          <a:bodyPr/>
          <a:lstStyle/>
          <a:p>
            <a:pPr marL="0" indent="0">
              <a:buNone/>
            </a:pPr>
            <a:r>
              <a:rPr lang="en-US" sz="2600" dirty="0"/>
              <a:t>Use the paired data in the table to conduct a formal hypothesis test of the claim that there is a linear correlation between the two variables. Use a 0.05 significance level with the </a:t>
            </a:r>
            <a:r>
              <a:rPr lang="en-US" sz="2600" i="1" dirty="0"/>
              <a:t>P</a:t>
            </a:r>
            <a:r>
              <a:rPr lang="en-US" sz="2600" dirty="0"/>
              <a:t>-value method of testing hypotheses.</a:t>
            </a:r>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2033570682"/>
              </p:ext>
            </p:extLst>
          </p:nvPr>
        </p:nvGraphicFramePr>
        <p:xfrm>
          <a:off x="457200" y="3914908"/>
          <a:ext cx="8229600" cy="792480"/>
        </p:xfrm>
        <a:graphic>
          <a:graphicData uri="http://schemas.openxmlformats.org/drawingml/2006/table">
            <a:tbl>
              <a:tblPr firstCol="1" bandRow="1">
                <a:tableStyleId>{2D5ABB26-0587-4C30-8999-92F81FD0307C}</a:tableStyleId>
              </a:tblPr>
              <a:tblGrid>
                <a:gridCol w="1953491">
                  <a:extLst>
                    <a:ext uri="{9D8B030D-6E8A-4147-A177-3AD203B41FA5}">
                      <a16:colId xmlns:a16="http://schemas.microsoft.com/office/drawing/2014/main" val="485034284"/>
                    </a:ext>
                  </a:extLst>
                </a:gridCol>
                <a:gridCol w="795647">
                  <a:extLst>
                    <a:ext uri="{9D8B030D-6E8A-4147-A177-3AD203B41FA5}">
                      <a16:colId xmlns:a16="http://schemas.microsoft.com/office/drawing/2014/main" val="1778177278"/>
                    </a:ext>
                  </a:extLst>
                </a:gridCol>
                <a:gridCol w="831272">
                  <a:extLst>
                    <a:ext uri="{9D8B030D-6E8A-4147-A177-3AD203B41FA5}">
                      <a16:colId xmlns:a16="http://schemas.microsoft.com/office/drawing/2014/main" val="1785046671"/>
                    </a:ext>
                  </a:extLst>
                </a:gridCol>
                <a:gridCol w="688769">
                  <a:extLst>
                    <a:ext uri="{9D8B030D-6E8A-4147-A177-3AD203B41FA5}">
                      <a16:colId xmlns:a16="http://schemas.microsoft.com/office/drawing/2014/main" val="2279640257"/>
                    </a:ext>
                  </a:extLst>
                </a:gridCol>
                <a:gridCol w="771896">
                  <a:extLst>
                    <a:ext uri="{9D8B030D-6E8A-4147-A177-3AD203B41FA5}">
                      <a16:colId xmlns:a16="http://schemas.microsoft.com/office/drawing/2014/main" val="415855376"/>
                    </a:ext>
                  </a:extLst>
                </a:gridCol>
                <a:gridCol w="629393">
                  <a:extLst>
                    <a:ext uri="{9D8B030D-6E8A-4147-A177-3AD203B41FA5}">
                      <a16:colId xmlns:a16="http://schemas.microsoft.com/office/drawing/2014/main" val="3310290350"/>
                    </a:ext>
                  </a:extLst>
                </a:gridCol>
                <a:gridCol w="629392">
                  <a:extLst>
                    <a:ext uri="{9D8B030D-6E8A-4147-A177-3AD203B41FA5}">
                      <a16:colId xmlns:a16="http://schemas.microsoft.com/office/drawing/2014/main" val="1341995445"/>
                    </a:ext>
                  </a:extLst>
                </a:gridCol>
                <a:gridCol w="641267">
                  <a:extLst>
                    <a:ext uri="{9D8B030D-6E8A-4147-A177-3AD203B41FA5}">
                      <a16:colId xmlns:a16="http://schemas.microsoft.com/office/drawing/2014/main" val="1099154638"/>
                    </a:ext>
                  </a:extLst>
                </a:gridCol>
                <a:gridCol w="629392">
                  <a:extLst>
                    <a:ext uri="{9D8B030D-6E8A-4147-A177-3AD203B41FA5}">
                      <a16:colId xmlns:a16="http://schemas.microsoft.com/office/drawing/2014/main" val="3361153485"/>
                    </a:ext>
                  </a:extLst>
                </a:gridCol>
                <a:gridCol w="659081">
                  <a:extLst>
                    <a:ext uri="{9D8B030D-6E8A-4147-A177-3AD203B41FA5}">
                      <a16:colId xmlns:a16="http://schemas.microsoft.com/office/drawing/2014/main" val="2109954301"/>
                    </a:ext>
                  </a:extLst>
                </a:gridCol>
              </a:tblGrid>
              <a:tr h="370840">
                <a:tc>
                  <a:txBody>
                    <a:bodyPr/>
                    <a:lstStyle/>
                    <a:p>
                      <a:pPr algn="ctr"/>
                      <a:r>
                        <a:rPr lang="en-US" sz="2000" b="1" noProof="0" dirty="0">
                          <a:solidFill>
                            <a:schemeClr val="tx1"/>
                          </a:solidFill>
                          <a:latin typeface="+mn-lt"/>
                        </a:rPr>
                        <a:t>Jackpot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dirty="0">
                          <a:solidFill>
                            <a:schemeClr val="tx1"/>
                          </a:solidFill>
                          <a:latin typeface="+mn-lt"/>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301811"/>
                  </a:ext>
                </a:extLst>
              </a:tr>
              <a:tr h="370840">
                <a:tc>
                  <a:txBody>
                    <a:bodyPr/>
                    <a:lstStyle/>
                    <a:p>
                      <a:pPr algn="ctr"/>
                      <a:r>
                        <a:rPr lang="en-US" sz="2000" b="1" noProof="0">
                          <a:solidFill>
                            <a:schemeClr val="tx1"/>
                          </a:solidFill>
                          <a:latin typeface="+mn-lt"/>
                        </a:rPr>
                        <a:t>Tickets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a:solidFill>
                            <a:schemeClr val="tx1"/>
                          </a:solidFill>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noProof="0" dirty="0">
                          <a:solidFill>
                            <a:schemeClr val="tx1"/>
                          </a:solidFill>
                          <a:latin typeface="+mn-lt"/>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9955753"/>
                  </a:ext>
                </a:extLst>
              </a:tr>
            </a:tbl>
          </a:graphicData>
        </a:graphic>
      </p:graphicFrame>
    </p:spTree>
    <p:extLst>
      <p:ext uri="{BB962C8B-B14F-4D97-AF65-F5344CB8AC3E}">
        <p14:creationId xmlns:p14="http://schemas.microsoft.com/office/powerpoint/2010/main" val="16396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Example: Hypothesis Test Using the </a:t>
            </a:r>
            <a:r>
              <a:rPr lang="en-US" sz="3400" i="1" dirty="0"/>
              <a:t>P</a:t>
            </a:r>
            <a:r>
              <a:rPr lang="en-US" sz="3400" dirty="0"/>
              <a:t>-Value from the </a:t>
            </a:r>
            <a:r>
              <a:rPr lang="en-US" sz="3400" i="1" dirty="0"/>
              <a:t>t</a:t>
            </a:r>
            <a:r>
              <a:rPr lang="en-US" sz="3400" dirty="0"/>
              <a:t> Test </a:t>
            </a:r>
            <a:r>
              <a:rPr lang="en-US" sz="2000" b="0" dirty="0"/>
              <a:t>(2 of 5)</a:t>
            </a:r>
            <a:endParaRPr lang="en-IN" sz="2000" dirty="0"/>
          </a:p>
        </p:txBody>
      </p:sp>
      <p:sp>
        <p:nvSpPr>
          <p:cNvPr id="4" name="Content Placeholder 3"/>
          <p:cNvSpPr>
            <a:spLocks noGrp="1"/>
          </p:cNvSpPr>
          <p:nvPr>
            <p:ph sz="quarter" idx="13"/>
          </p:nvPr>
        </p:nvSpPr>
        <p:spPr>
          <a:xfrm>
            <a:off x="457200" y="1552575"/>
            <a:ext cx="8229600" cy="1784391"/>
          </a:xfrm>
        </p:spPr>
        <p:txBody>
          <a:bodyPr/>
          <a:lstStyle/>
          <a:p>
            <a:pPr marL="0" indent="0">
              <a:spcBef>
                <a:spcPts val="1200"/>
              </a:spcBef>
              <a:buNone/>
            </a:pPr>
            <a:r>
              <a:rPr lang="en-US" sz="2600" dirty="0"/>
              <a:t>Solution</a:t>
            </a:r>
          </a:p>
          <a:p>
            <a:pPr marL="0" indent="0">
              <a:spcBef>
                <a:spcPts val="1200"/>
              </a:spcBef>
              <a:buNone/>
            </a:pPr>
            <a:r>
              <a:rPr lang="en-US" sz="2600" b="1" dirty="0"/>
              <a:t>Requirement Check </a:t>
            </a:r>
            <a:r>
              <a:rPr lang="en-US" sz="2600" dirty="0"/>
              <a:t>In a previous example, we noted that the requirements appear to be satisfied. To claim that there is a linear correlation is to claim that the</a:t>
            </a:r>
            <a:endParaRPr lang="en-IN" sz="2600" dirty="0"/>
          </a:p>
        </p:txBody>
      </p:sp>
      <p:sp>
        <p:nvSpPr>
          <p:cNvPr id="5" name="Content Placeholder 4"/>
          <p:cNvSpPr>
            <a:spLocks noGrp="1"/>
          </p:cNvSpPr>
          <p:nvPr>
            <p:ph sz="quarter" idx="14"/>
          </p:nvPr>
        </p:nvSpPr>
        <p:spPr>
          <a:xfrm>
            <a:off x="457200" y="3420102"/>
            <a:ext cx="5812971" cy="463953"/>
          </a:xfrm>
        </p:spPr>
        <p:txBody>
          <a:bodyPr/>
          <a:lstStyle/>
          <a:p>
            <a:pPr marL="432" indent="0">
              <a:buNone/>
            </a:pPr>
            <a:r>
              <a:rPr lang="en-US" sz="2600" dirty="0"/>
              <a:t>population linear correlation coefficient</a:t>
            </a:r>
            <a:endParaRPr lang="en-IN" sz="2600" dirty="0"/>
          </a:p>
        </p:txBody>
      </p:sp>
      <p:graphicFrame>
        <p:nvGraphicFramePr>
          <p:cNvPr id="18" name="Object 17" descr="rho"/>
          <p:cNvGraphicFramePr>
            <a:graphicFrameLocks noChangeAspect="1"/>
          </p:cNvGraphicFramePr>
          <p:nvPr>
            <p:extLst>
              <p:ext uri="{D42A27DB-BD31-4B8C-83A1-F6EECF244321}">
                <p14:modId xmlns:p14="http://schemas.microsoft.com/office/powerpoint/2010/main" val="1120119638"/>
              </p:ext>
            </p:extLst>
          </p:nvPr>
        </p:nvGraphicFramePr>
        <p:xfrm>
          <a:off x="6365171" y="3460784"/>
          <a:ext cx="350837" cy="382587"/>
        </p:xfrm>
        <a:graphic>
          <a:graphicData uri="http://schemas.openxmlformats.org/presentationml/2006/ole">
            <mc:AlternateContent xmlns:mc="http://schemas.openxmlformats.org/markup-compatibility/2006">
              <mc:Choice xmlns:v="urn:schemas-microsoft-com:vml" Requires="v">
                <p:oleObj spid="_x0000_s21523" name="Equation" r:id="rId3" imgW="152280" imgH="164880" progId="Equation.DSMT4">
                  <p:embed/>
                </p:oleObj>
              </mc:Choice>
              <mc:Fallback>
                <p:oleObj name="Equation" r:id="rId3" imgW="152280" imgH="164880" progId="Equation.DSMT4">
                  <p:embed/>
                  <p:pic>
                    <p:nvPicPr>
                      <p:cNvPr id="18" name="Object 17"/>
                      <p:cNvPicPr/>
                      <p:nvPr/>
                    </p:nvPicPr>
                    <p:blipFill>
                      <a:blip r:embed="rId4"/>
                      <a:stretch>
                        <a:fillRect/>
                      </a:stretch>
                    </p:blipFill>
                    <p:spPr>
                      <a:xfrm>
                        <a:off x="6365171" y="3460784"/>
                        <a:ext cx="350837" cy="382587"/>
                      </a:xfrm>
                      <a:prstGeom prst="rect">
                        <a:avLst/>
                      </a:prstGeom>
                      <a:noFill/>
                    </p:spPr>
                  </p:pic>
                </p:oleObj>
              </mc:Fallback>
            </mc:AlternateContent>
          </a:graphicData>
        </a:graphic>
      </p:graphicFrame>
      <p:sp>
        <p:nvSpPr>
          <p:cNvPr id="6" name="Content Placeholder 5"/>
          <p:cNvSpPr>
            <a:spLocks noGrp="1"/>
          </p:cNvSpPr>
          <p:nvPr>
            <p:ph sz="quarter" idx="15"/>
          </p:nvPr>
        </p:nvSpPr>
        <p:spPr>
          <a:xfrm>
            <a:off x="457200" y="3983704"/>
            <a:ext cx="7724899" cy="861427"/>
          </a:xfrm>
        </p:spPr>
        <p:txBody>
          <a:bodyPr/>
          <a:lstStyle/>
          <a:p>
            <a:pPr marL="432" indent="0">
              <a:buNone/>
            </a:pPr>
            <a:r>
              <a:rPr lang="en-US" sz="2600" dirty="0"/>
              <a:t>is different from 0. We therefore have the following hypotheses:</a:t>
            </a:r>
            <a:endParaRPr lang="en-IN" sz="2600" dirty="0"/>
          </a:p>
        </p:txBody>
      </p:sp>
      <p:graphicFrame>
        <p:nvGraphicFramePr>
          <p:cNvPr id="19" name="Object 18" descr="H sub 0 colon rho = 0, No correlation"/>
          <p:cNvGraphicFramePr>
            <a:graphicFrameLocks noChangeAspect="1"/>
          </p:cNvGraphicFramePr>
          <p:nvPr>
            <p:extLst>
              <p:ext uri="{D42A27DB-BD31-4B8C-83A1-F6EECF244321}">
                <p14:modId xmlns:p14="http://schemas.microsoft.com/office/powerpoint/2010/main" val="3118361691"/>
              </p:ext>
            </p:extLst>
          </p:nvPr>
        </p:nvGraphicFramePr>
        <p:xfrm>
          <a:off x="457200" y="4994633"/>
          <a:ext cx="3534352" cy="480580"/>
        </p:xfrm>
        <a:graphic>
          <a:graphicData uri="http://schemas.openxmlformats.org/presentationml/2006/ole">
            <mc:AlternateContent xmlns:mc="http://schemas.openxmlformats.org/markup-compatibility/2006">
              <mc:Choice xmlns:v="urn:schemas-microsoft-com:vml" Requires="v">
                <p:oleObj spid="_x0000_s21524" name="Equation" r:id="rId5" imgW="1688760" imgH="228600" progId="Equation.DSMT4">
                  <p:embed/>
                </p:oleObj>
              </mc:Choice>
              <mc:Fallback>
                <p:oleObj name="Equation" r:id="rId5" imgW="1688760" imgH="228600" progId="Equation.DSMT4">
                  <p:embed/>
                  <p:pic>
                    <p:nvPicPr>
                      <p:cNvPr id="19" name="Object 18"/>
                      <p:cNvPicPr/>
                      <p:nvPr/>
                    </p:nvPicPr>
                    <p:blipFill>
                      <a:blip r:embed="rId6"/>
                      <a:stretch>
                        <a:fillRect/>
                      </a:stretch>
                    </p:blipFill>
                    <p:spPr>
                      <a:xfrm>
                        <a:off x="457200" y="4994633"/>
                        <a:ext cx="3534352" cy="480580"/>
                      </a:xfrm>
                      <a:prstGeom prst="rect">
                        <a:avLst/>
                      </a:prstGeom>
                      <a:noFill/>
                    </p:spPr>
                  </p:pic>
                </p:oleObj>
              </mc:Fallback>
            </mc:AlternateContent>
          </a:graphicData>
        </a:graphic>
      </p:graphicFrame>
      <p:graphicFrame>
        <p:nvGraphicFramePr>
          <p:cNvPr id="20" name="Object 19" descr="H sub 1 colon rho does not equals 0, Correlation"/>
          <p:cNvGraphicFramePr>
            <a:graphicFrameLocks noChangeAspect="1"/>
          </p:cNvGraphicFramePr>
          <p:nvPr>
            <p:extLst>
              <p:ext uri="{D42A27DB-BD31-4B8C-83A1-F6EECF244321}">
                <p14:modId xmlns:p14="http://schemas.microsoft.com/office/powerpoint/2010/main" val="3915419426"/>
              </p:ext>
            </p:extLst>
          </p:nvPr>
        </p:nvGraphicFramePr>
        <p:xfrm>
          <a:off x="468313" y="5574862"/>
          <a:ext cx="3108325" cy="481012"/>
        </p:xfrm>
        <a:graphic>
          <a:graphicData uri="http://schemas.openxmlformats.org/presentationml/2006/ole">
            <mc:AlternateContent xmlns:mc="http://schemas.openxmlformats.org/markup-compatibility/2006">
              <mc:Choice xmlns:v="urn:schemas-microsoft-com:vml" Requires="v">
                <p:oleObj spid="_x0000_s21525" name="Equation" r:id="rId7" imgW="1485720" imgH="228600" progId="Equation.DSMT4">
                  <p:embed/>
                </p:oleObj>
              </mc:Choice>
              <mc:Fallback>
                <p:oleObj name="Equation" r:id="rId7" imgW="1485720" imgH="228600" progId="Equation.DSMT4">
                  <p:embed/>
                  <p:pic>
                    <p:nvPicPr>
                      <p:cNvPr id="20" name="Object 19"/>
                      <p:cNvPicPr/>
                      <p:nvPr/>
                    </p:nvPicPr>
                    <p:blipFill>
                      <a:blip r:embed="rId8"/>
                      <a:stretch>
                        <a:fillRect/>
                      </a:stretch>
                    </p:blipFill>
                    <p:spPr>
                      <a:xfrm>
                        <a:off x="468313" y="5574862"/>
                        <a:ext cx="3108325" cy="481012"/>
                      </a:xfrm>
                      <a:prstGeom prst="rect">
                        <a:avLst/>
                      </a:prstGeom>
                      <a:noFill/>
                    </p:spPr>
                  </p:pic>
                </p:oleObj>
              </mc:Fallback>
            </mc:AlternateContent>
          </a:graphicData>
        </a:graphic>
      </p:graphicFrame>
    </p:spTree>
    <p:extLst>
      <p:ext uri="{BB962C8B-B14F-4D97-AF65-F5344CB8AC3E}">
        <p14:creationId xmlns:p14="http://schemas.microsoft.com/office/powerpoint/2010/main" val="1887628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Example: Hypothesis Test Using the </a:t>
            </a:r>
            <a:r>
              <a:rPr lang="en-US" sz="3400" i="1" dirty="0"/>
              <a:t>P</a:t>
            </a:r>
            <a:r>
              <a:rPr lang="en-US" sz="3400" dirty="0"/>
              <a:t>-Value from the </a:t>
            </a:r>
            <a:r>
              <a:rPr lang="en-US" sz="3400" i="1" dirty="0"/>
              <a:t>t</a:t>
            </a:r>
            <a:r>
              <a:rPr lang="en-US" sz="3400" dirty="0"/>
              <a:t> Test </a:t>
            </a:r>
            <a:r>
              <a:rPr lang="en-US" sz="2000" b="0" dirty="0"/>
              <a:t>(3 of 5)</a:t>
            </a:r>
            <a:endParaRPr lang="en-IN" sz="2000" dirty="0"/>
          </a:p>
        </p:txBody>
      </p:sp>
      <p:sp>
        <p:nvSpPr>
          <p:cNvPr id="3" name="Content Placeholder 2"/>
          <p:cNvSpPr>
            <a:spLocks noGrp="1"/>
          </p:cNvSpPr>
          <p:nvPr>
            <p:ph sz="quarter" idx="13"/>
          </p:nvPr>
        </p:nvSpPr>
        <p:spPr>
          <a:xfrm>
            <a:off x="457200" y="1556328"/>
            <a:ext cx="8229600" cy="1816264"/>
          </a:xfrm>
        </p:spPr>
        <p:txBody>
          <a:bodyPr/>
          <a:lstStyle/>
          <a:p>
            <a:pPr marL="0" indent="0">
              <a:spcBef>
                <a:spcPts val="1200"/>
              </a:spcBef>
              <a:buNone/>
            </a:pPr>
            <a:r>
              <a:rPr lang="en-US" sz="2600" dirty="0"/>
              <a:t>Solution</a:t>
            </a:r>
          </a:p>
          <a:p>
            <a:pPr marL="0" indent="0">
              <a:spcBef>
                <a:spcPts val="1200"/>
              </a:spcBef>
              <a:buNone/>
            </a:pPr>
            <a:r>
              <a:rPr lang="en-US" sz="2600" dirty="0"/>
              <a:t>The linear correlation coefficient is </a:t>
            </a:r>
            <a:r>
              <a:rPr lang="en-US" sz="2600" i="1" dirty="0"/>
              <a:t>r </a:t>
            </a:r>
            <a:r>
              <a:rPr lang="en-US" sz="2600" dirty="0"/>
              <a:t>= 0.947 (from technology) and </a:t>
            </a:r>
            <a:r>
              <a:rPr lang="en-US" sz="2600" i="1" dirty="0"/>
              <a:t>n </a:t>
            </a:r>
            <a:r>
              <a:rPr lang="en-US" sz="2600" dirty="0"/>
              <a:t>= 23 (because there are 23 pairs of sample data), so the test statistic is</a:t>
            </a:r>
          </a:p>
        </p:txBody>
      </p:sp>
      <p:graphicFrame>
        <p:nvGraphicFramePr>
          <p:cNvPr id="4" name="Object 3" descr="A solution. For long description in Notes pane, press F6."/>
          <p:cNvGraphicFramePr>
            <a:graphicFrameLocks noChangeAspect="1"/>
          </p:cNvGraphicFramePr>
          <p:nvPr>
            <p:extLst>
              <p:ext uri="{D42A27DB-BD31-4B8C-83A1-F6EECF244321}">
                <p14:modId xmlns:p14="http://schemas.microsoft.com/office/powerpoint/2010/main" val="866006208"/>
              </p:ext>
            </p:extLst>
          </p:nvPr>
        </p:nvGraphicFramePr>
        <p:xfrm>
          <a:off x="2339182" y="3576638"/>
          <a:ext cx="4465637" cy="1363662"/>
        </p:xfrm>
        <a:graphic>
          <a:graphicData uri="http://schemas.openxmlformats.org/presentationml/2006/ole">
            <mc:AlternateContent xmlns:mc="http://schemas.openxmlformats.org/markup-compatibility/2006">
              <mc:Choice xmlns:v="urn:schemas-microsoft-com:vml" Requires="v">
                <p:oleObj spid="_x0000_s22535" name="Equation" r:id="rId4" imgW="2133360" imgH="647640" progId="Equation.DSMT4">
                  <p:embed/>
                </p:oleObj>
              </mc:Choice>
              <mc:Fallback>
                <p:oleObj name="Equation" r:id="rId4" imgW="2133360" imgH="647640" progId="Equation.DSMT4">
                  <p:embed/>
                  <p:pic>
                    <p:nvPicPr>
                      <p:cNvPr id="19" name="Object 18"/>
                      <p:cNvPicPr/>
                      <p:nvPr/>
                    </p:nvPicPr>
                    <p:blipFill>
                      <a:blip r:embed="rId5"/>
                      <a:stretch>
                        <a:fillRect/>
                      </a:stretch>
                    </p:blipFill>
                    <p:spPr>
                      <a:xfrm>
                        <a:off x="2339182" y="3576638"/>
                        <a:ext cx="4465637" cy="1363662"/>
                      </a:xfrm>
                      <a:prstGeom prst="rect">
                        <a:avLst/>
                      </a:prstGeom>
                      <a:noFill/>
                    </p:spPr>
                  </p:pic>
                </p:oleObj>
              </mc:Fallback>
            </mc:AlternateContent>
          </a:graphicData>
        </a:graphic>
      </p:graphicFrame>
    </p:spTree>
    <p:extLst>
      <p:ext uri="{BB962C8B-B14F-4D97-AF65-F5344CB8AC3E}">
        <p14:creationId xmlns:p14="http://schemas.microsoft.com/office/powerpoint/2010/main" val="1401890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Example: Hypothesis Test Using the </a:t>
            </a:r>
            <a:r>
              <a:rPr lang="en-US" sz="3400" i="1" dirty="0"/>
              <a:t>P</a:t>
            </a:r>
            <a:r>
              <a:rPr lang="en-US" sz="3400" dirty="0"/>
              <a:t>-Value from the </a:t>
            </a:r>
            <a:r>
              <a:rPr lang="en-US" sz="3400" i="1" dirty="0"/>
              <a:t>t</a:t>
            </a:r>
            <a:r>
              <a:rPr lang="en-US" sz="3400" dirty="0"/>
              <a:t> Test </a:t>
            </a:r>
            <a:r>
              <a:rPr lang="en-US" sz="2000" b="0" dirty="0"/>
              <a:t>(4 of 5)</a:t>
            </a:r>
            <a:endParaRPr lang="en-IN" sz="2000" dirty="0"/>
          </a:p>
        </p:txBody>
      </p:sp>
      <p:sp>
        <p:nvSpPr>
          <p:cNvPr id="4" name="Content Placeholder 3"/>
          <p:cNvSpPr>
            <a:spLocks noGrp="1"/>
          </p:cNvSpPr>
          <p:nvPr>
            <p:ph sz="quarter" idx="13"/>
          </p:nvPr>
        </p:nvSpPr>
        <p:spPr>
          <a:xfrm>
            <a:off x="457200" y="1552575"/>
            <a:ext cx="1347849" cy="469408"/>
          </a:xfrm>
        </p:spPr>
        <p:txBody>
          <a:bodyPr/>
          <a:lstStyle/>
          <a:p>
            <a:pPr marL="0" indent="0">
              <a:spcBef>
                <a:spcPts val="1200"/>
              </a:spcBef>
              <a:buNone/>
            </a:pPr>
            <a:r>
              <a:rPr lang="en-US" sz="2600" dirty="0"/>
              <a:t>Solution</a:t>
            </a:r>
          </a:p>
        </p:txBody>
      </p:sp>
      <p:sp>
        <p:nvSpPr>
          <p:cNvPr id="5" name="Content Placeholder 4"/>
          <p:cNvSpPr>
            <a:spLocks noGrp="1"/>
          </p:cNvSpPr>
          <p:nvPr>
            <p:ph sz="quarter" idx="14"/>
          </p:nvPr>
        </p:nvSpPr>
        <p:spPr>
          <a:xfrm>
            <a:off x="457201" y="2216772"/>
            <a:ext cx="837210" cy="455176"/>
          </a:xfrm>
        </p:spPr>
        <p:txBody>
          <a:bodyPr/>
          <a:lstStyle/>
          <a:p>
            <a:pPr marL="432" indent="0">
              <a:buNone/>
            </a:pPr>
            <a:r>
              <a:rPr lang="en-US" sz="2600" dirty="0"/>
              <a:t>With</a:t>
            </a:r>
            <a:endParaRPr lang="en-IN" sz="2600" dirty="0"/>
          </a:p>
        </p:txBody>
      </p:sp>
      <p:graphicFrame>
        <p:nvGraphicFramePr>
          <p:cNvPr id="18" name="Object 17" descr="n minus 2 = 7"/>
          <p:cNvGraphicFramePr>
            <a:graphicFrameLocks noChangeAspect="1"/>
          </p:cNvGraphicFramePr>
          <p:nvPr/>
        </p:nvGraphicFramePr>
        <p:xfrm>
          <a:off x="1342787" y="2202678"/>
          <a:ext cx="1286987" cy="412115"/>
        </p:xfrm>
        <a:graphic>
          <a:graphicData uri="http://schemas.openxmlformats.org/presentationml/2006/ole">
            <mc:AlternateContent xmlns:mc="http://schemas.openxmlformats.org/markup-compatibility/2006">
              <mc:Choice xmlns:v="urn:schemas-microsoft-com:vml" Requires="v">
                <p:oleObj spid="_x0000_s23565" name="Equation" r:id="rId3" imgW="558720" imgH="177480" progId="Equation.DSMT4">
                  <p:embed/>
                </p:oleObj>
              </mc:Choice>
              <mc:Fallback>
                <p:oleObj name="Equation" r:id="rId3" imgW="558720" imgH="177480" progId="Equation.DSMT4">
                  <p:embed/>
                  <p:pic>
                    <p:nvPicPr>
                      <p:cNvPr id="18" name="Object 17" descr="n minus 2 = 7"/>
                      <p:cNvPicPr/>
                      <p:nvPr/>
                    </p:nvPicPr>
                    <p:blipFill>
                      <a:blip r:embed="rId4"/>
                      <a:stretch>
                        <a:fillRect/>
                      </a:stretch>
                    </p:blipFill>
                    <p:spPr>
                      <a:xfrm>
                        <a:off x="1342787" y="2202678"/>
                        <a:ext cx="1286987" cy="412115"/>
                      </a:xfrm>
                      <a:prstGeom prst="rect">
                        <a:avLst/>
                      </a:prstGeom>
                      <a:noFill/>
                    </p:spPr>
                  </p:pic>
                </p:oleObj>
              </mc:Fallback>
            </mc:AlternateContent>
          </a:graphicData>
        </a:graphic>
      </p:graphicFrame>
      <p:sp>
        <p:nvSpPr>
          <p:cNvPr id="6" name="Content Placeholder 5"/>
          <p:cNvSpPr>
            <a:spLocks noGrp="1"/>
          </p:cNvSpPr>
          <p:nvPr>
            <p:ph sz="quarter" idx="15"/>
          </p:nvPr>
        </p:nvSpPr>
        <p:spPr>
          <a:xfrm>
            <a:off x="2678151" y="2216773"/>
            <a:ext cx="5658328" cy="455176"/>
          </a:xfrm>
        </p:spPr>
        <p:txBody>
          <a:bodyPr/>
          <a:lstStyle/>
          <a:p>
            <a:pPr marL="432" indent="0">
              <a:buNone/>
            </a:pPr>
            <a:r>
              <a:rPr lang="en-US" sz="2600" dirty="0"/>
              <a:t>degrees of freedom, Table A-3 shows</a:t>
            </a:r>
            <a:endParaRPr lang="en-IN" sz="2600" dirty="0"/>
          </a:p>
        </p:txBody>
      </p:sp>
      <p:sp>
        <p:nvSpPr>
          <p:cNvPr id="7" name="Content Placeholder 6"/>
          <p:cNvSpPr>
            <a:spLocks noGrp="1"/>
          </p:cNvSpPr>
          <p:nvPr>
            <p:ph sz="quarter" idx="16"/>
          </p:nvPr>
        </p:nvSpPr>
        <p:spPr>
          <a:xfrm>
            <a:off x="457200" y="2743199"/>
            <a:ext cx="8229600" cy="1638794"/>
          </a:xfrm>
        </p:spPr>
        <p:txBody>
          <a:bodyPr/>
          <a:lstStyle/>
          <a:p>
            <a:pPr marL="432" indent="0">
              <a:buNone/>
            </a:pPr>
            <a:r>
              <a:rPr lang="en-US" sz="2600" dirty="0"/>
              <a:t>that the test statistic of </a:t>
            </a:r>
            <a:r>
              <a:rPr lang="en-US" sz="2600" i="1" dirty="0"/>
              <a:t>t </a:t>
            </a:r>
            <a:r>
              <a:rPr lang="en-US" sz="2600" dirty="0"/>
              <a:t>= 7.800 yields a </a:t>
            </a:r>
            <a:r>
              <a:rPr lang="en-US" sz="2600" i="1" dirty="0"/>
              <a:t>P</a:t>
            </a:r>
            <a:r>
              <a:rPr lang="en-US" sz="2600" dirty="0"/>
              <a:t>-value that is less than 0.01. Technologies show that the </a:t>
            </a:r>
            <a:r>
              <a:rPr lang="en-US" sz="2600" i="1" dirty="0"/>
              <a:t>P</a:t>
            </a:r>
            <a:r>
              <a:rPr lang="en-US" sz="2600" dirty="0"/>
              <a:t>-value is 0.000 when rounded. Because the </a:t>
            </a:r>
            <a:r>
              <a:rPr lang="en-US" sz="2600" i="1" dirty="0"/>
              <a:t>P</a:t>
            </a:r>
            <a:r>
              <a:rPr lang="en-US" sz="2600" dirty="0"/>
              <a:t>-value of 0.000 is less than the significance level of 0.05, we reject</a:t>
            </a:r>
            <a:endParaRPr lang="en-IN" sz="2600" dirty="0"/>
          </a:p>
        </p:txBody>
      </p:sp>
      <p:graphicFrame>
        <p:nvGraphicFramePr>
          <p:cNvPr id="19" name="Object 18" descr="H sub 0."/>
          <p:cNvGraphicFramePr>
            <a:graphicFrameLocks noChangeAspect="1"/>
          </p:cNvGraphicFramePr>
          <p:nvPr/>
        </p:nvGraphicFramePr>
        <p:xfrm>
          <a:off x="450418" y="4441719"/>
          <a:ext cx="531091" cy="482023"/>
        </p:xfrm>
        <a:graphic>
          <a:graphicData uri="http://schemas.openxmlformats.org/presentationml/2006/ole">
            <mc:AlternateContent xmlns:mc="http://schemas.openxmlformats.org/markup-compatibility/2006">
              <mc:Choice xmlns:v="urn:schemas-microsoft-com:vml" Requires="v">
                <p:oleObj spid="_x0000_s23566" name="Equation" r:id="rId5" imgW="253800" imgH="228600" progId="Equation.DSMT4">
                  <p:embed/>
                </p:oleObj>
              </mc:Choice>
              <mc:Fallback>
                <p:oleObj name="Equation" r:id="rId5" imgW="253800" imgH="228600" progId="Equation.DSMT4">
                  <p:embed/>
                  <p:pic>
                    <p:nvPicPr>
                      <p:cNvPr id="19" name="Object 18" descr="H sub 0."/>
                      <p:cNvPicPr/>
                      <p:nvPr/>
                    </p:nvPicPr>
                    <p:blipFill>
                      <a:blip r:embed="rId6"/>
                      <a:stretch>
                        <a:fillRect/>
                      </a:stretch>
                    </p:blipFill>
                    <p:spPr>
                      <a:xfrm>
                        <a:off x="450418" y="4441719"/>
                        <a:ext cx="531091" cy="482023"/>
                      </a:xfrm>
                      <a:prstGeom prst="rect">
                        <a:avLst/>
                      </a:prstGeom>
                      <a:noFill/>
                    </p:spPr>
                  </p:pic>
                </p:oleObj>
              </mc:Fallback>
            </mc:AlternateContent>
          </a:graphicData>
        </a:graphic>
      </p:graphicFrame>
      <p:sp>
        <p:nvSpPr>
          <p:cNvPr id="8" name="Content Placeholder 7"/>
          <p:cNvSpPr>
            <a:spLocks noGrp="1"/>
          </p:cNvSpPr>
          <p:nvPr>
            <p:ph sz="quarter" idx="17"/>
          </p:nvPr>
        </p:nvSpPr>
        <p:spPr>
          <a:xfrm>
            <a:off x="1140030" y="4453243"/>
            <a:ext cx="6472053" cy="470499"/>
          </a:xfrm>
        </p:spPr>
        <p:txBody>
          <a:bodyPr/>
          <a:lstStyle/>
          <a:p>
            <a:pPr marL="432" indent="0">
              <a:buNone/>
            </a:pPr>
            <a:r>
              <a:rPr lang="en-US" sz="2600" dirty="0"/>
              <a:t>(“If the </a:t>
            </a:r>
            <a:r>
              <a:rPr lang="en-US" sz="2600" i="1" dirty="0"/>
              <a:t>P </a:t>
            </a:r>
            <a:r>
              <a:rPr lang="en-US" sz="2600" dirty="0"/>
              <a:t>is low, the null must go.” Yup, the</a:t>
            </a:r>
            <a:endParaRPr lang="en-IN" sz="2600" dirty="0"/>
          </a:p>
        </p:txBody>
      </p:sp>
      <p:sp>
        <p:nvSpPr>
          <p:cNvPr id="9" name="Content Placeholder 8"/>
          <p:cNvSpPr>
            <a:spLocks noGrp="1"/>
          </p:cNvSpPr>
          <p:nvPr>
            <p:ph sz="quarter" idx="18"/>
          </p:nvPr>
        </p:nvSpPr>
        <p:spPr>
          <a:xfrm>
            <a:off x="457201" y="5010150"/>
            <a:ext cx="3758540" cy="452500"/>
          </a:xfrm>
        </p:spPr>
        <p:txBody>
          <a:bodyPr/>
          <a:lstStyle/>
          <a:p>
            <a:pPr marL="432" indent="0">
              <a:buNone/>
            </a:pPr>
            <a:r>
              <a:rPr lang="en-US" sz="2600" i="1" dirty="0"/>
              <a:t>P</a:t>
            </a:r>
            <a:r>
              <a:rPr lang="en-US" sz="2600" dirty="0"/>
              <a:t>-value of 0.000 is low.)</a:t>
            </a:r>
            <a:endParaRPr lang="en-IN" sz="2600" dirty="0"/>
          </a:p>
        </p:txBody>
      </p:sp>
    </p:spTree>
    <p:extLst>
      <p:ext uri="{BB962C8B-B14F-4D97-AF65-F5344CB8AC3E}">
        <p14:creationId xmlns:p14="http://schemas.microsoft.com/office/powerpoint/2010/main" val="4159802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Example: Hypothesis Test Using the </a:t>
            </a:r>
            <a:r>
              <a:rPr lang="en-US" sz="3400" i="1" dirty="0"/>
              <a:t>P</a:t>
            </a:r>
            <a:r>
              <a:rPr lang="en-US" sz="3400" dirty="0"/>
              <a:t>-Value from the </a:t>
            </a:r>
            <a:r>
              <a:rPr lang="en-US" sz="3400" i="1" dirty="0"/>
              <a:t>t</a:t>
            </a:r>
            <a:r>
              <a:rPr lang="en-US" sz="3400" dirty="0"/>
              <a:t> Test </a:t>
            </a:r>
            <a:r>
              <a:rPr lang="en-US" sz="2000" b="0" dirty="0"/>
              <a:t>(5 of 5)</a:t>
            </a:r>
            <a:endParaRPr lang="en-IN" sz="2000" dirty="0"/>
          </a:p>
        </p:txBody>
      </p:sp>
      <p:sp>
        <p:nvSpPr>
          <p:cNvPr id="3" name="Content Placeholder 2"/>
          <p:cNvSpPr>
            <a:spLocks noGrp="1"/>
          </p:cNvSpPr>
          <p:nvPr>
            <p:ph sz="quarter" idx="13"/>
          </p:nvPr>
        </p:nvSpPr>
        <p:spPr>
          <a:xfrm>
            <a:off x="457200" y="1556327"/>
            <a:ext cx="7950530" cy="3051299"/>
          </a:xfrm>
        </p:spPr>
        <p:txBody>
          <a:bodyPr/>
          <a:lstStyle/>
          <a:p>
            <a:pPr marL="0" indent="0">
              <a:spcBef>
                <a:spcPts val="1200"/>
              </a:spcBef>
              <a:buNone/>
            </a:pPr>
            <a:r>
              <a:rPr lang="en-US" sz="2600" b="1" dirty="0"/>
              <a:t>Interpretation</a:t>
            </a:r>
          </a:p>
          <a:p>
            <a:pPr marL="0" indent="0">
              <a:buNone/>
            </a:pPr>
            <a:r>
              <a:rPr lang="en-US" sz="2600" dirty="0"/>
              <a:t>This formal hypothesis test results in the same conclusion as Example 4. It appears that there is a linear correlation between lottery jackpots amounts and numbers of tickets sold. It appears that higher jackpots correspond to more tickets sold.</a:t>
            </a:r>
          </a:p>
        </p:txBody>
      </p:sp>
    </p:spTree>
    <p:extLst>
      <p:ext uri="{BB962C8B-B14F-4D97-AF65-F5344CB8AC3E}">
        <p14:creationId xmlns:p14="http://schemas.microsoft.com/office/powerpoint/2010/main" val="3228543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One-Tailed Tests</a:t>
            </a:r>
            <a:endParaRPr lang="en-IN" dirty="0"/>
          </a:p>
        </p:txBody>
      </p:sp>
      <p:sp>
        <p:nvSpPr>
          <p:cNvPr id="4" name="Content Placeholder 3"/>
          <p:cNvSpPr>
            <a:spLocks noGrp="1"/>
          </p:cNvSpPr>
          <p:nvPr>
            <p:ph sz="quarter" idx="13"/>
          </p:nvPr>
        </p:nvSpPr>
        <p:spPr>
          <a:xfrm>
            <a:off x="457200" y="1556327"/>
            <a:ext cx="8229600" cy="2077522"/>
          </a:xfrm>
        </p:spPr>
        <p:txBody>
          <a:bodyPr/>
          <a:lstStyle/>
          <a:p>
            <a:pPr marL="0" indent="0">
              <a:buNone/>
            </a:pPr>
            <a:r>
              <a:rPr lang="en-US" sz="2600" dirty="0"/>
              <a:t>The examples and exercises in this section generally involve two-tailed tests, but one-tailed tests can occur with a claim of a positive linear correlation or a claim of a negative linear correlation. In such cases, the hypotheses will be as shown here.</a:t>
            </a:r>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786381069"/>
              </p:ext>
            </p:extLst>
          </p:nvPr>
        </p:nvGraphicFramePr>
        <p:xfrm>
          <a:off x="457200" y="3876924"/>
          <a:ext cx="8229600" cy="2203241"/>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3532649877"/>
                    </a:ext>
                  </a:extLst>
                </a:gridCol>
                <a:gridCol w="4114800">
                  <a:extLst>
                    <a:ext uri="{9D8B030D-6E8A-4147-A177-3AD203B41FA5}">
                      <a16:colId xmlns:a16="http://schemas.microsoft.com/office/drawing/2014/main" val="3209656963"/>
                    </a:ext>
                  </a:extLst>
                </a:gridCol>
              </a:tblGrid>
              <a:tr h="1039265">
                <a:tc>
                  <a:txBody>
                    <a:bodyPr/>
                    <a:lstStyle/>
                    <a:p>
                      <a:pPr algn="ctr"/>
                      <a:r>
                        <a:rPr lang="en-US" sz="2200" b="1" noProof="0"/>
                        <a:t>Claim of Negative Correlation</a:t>
                      </a:r>
                      <a:br>
                        <a:rPr lang="en-US" sz="2200" b="1" baseline="0" noProof="0"/>
                      </a:br>
                      <a:r>
                        <a:rPr lang="en-US" sz="2200" b="1" baseline="0" noProof="0"/>
                        <a:t>(Left-Tailed Test)</a:t>
                      </a:r>
                      <a:endParaRPr lang="en-US" sz="2200" b="1"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noProof="0" dirty="0"/>
                        <a:t>Claim of Positive</a:t>
                      </a:r>
                      <a:r>
                        <a:rPr lang="en-US" sz="2200" b="1" baseline="0" noProof="0" dirty="0"/>
                        <a:t> Correlation</a:t>
                      </a:r>
                      <a:br>
                        <a:rPr lang="en-US" sz="2200" b="1" baseline="0" noProof="0" dirty="0"/>
                      </a:br>
                      <a:r>
                        <a:rPr lang="en-US" sz="2200" b="1" baseline="0" noProof="0" dirty="0"/>
                        <a:t>(Right-Tailed Test)</a:t>
                      </a:r>
                      <a:endParaRPr lang="en-US" sz="2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2060334"/>
                  </a:ext>
                </a:extLst>
              </a:tr>
              <a:tr h="581988">
                <a:tc>
                  <a:txBody>
                    <a:bodyPr/>
                    <a:lstStyle/>
                    <a:p>
                      <a:pPr algn="ctr"/>
                      <a:r>
                        <a:rPr lang="en-US" sz="100" i="0" baseline="0" noProof="0"/>
                        <a:t>H sub 0 colon rho =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 noProof="0" dirty="0"/>
                        <a:t>H sub 0 colon rho =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8449249"/>
                  </a:ext>
                </a:extLst>
              </a:tr>
              <a:tr h="5819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 noProof="0"/>
                        <a:t>H sub 1 colon rho is less than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 noProof="0" dirty="0"/>
                        <a:t>H sub 1 colon rho is greater than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4830814"/>
                  </a:ext>
                </a:extLst>
              </a:tr>
            </a:tbl>
          </a:graphicData>
        </a:graphic>
      </p:graphicFrame>
      <p:graphicFrame>
        <p:nvGraphicFramePr>
          <p:cNvPr id="7"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34390232"/>
              </p:ext>
            </p:extLst>
          </p:nvPr>
        </p:nvGraphicFramePr>
        <p:xfrm>
          <a:off x="1833317" y="4956185"/>
          <a:ext cx="1356591" cy="480580"/>
        </p:xfrm>
        <a:graphic>
          <a:graphicData uri="http://schemas.openxmlformats.org/presentationml/2006/ole">
            <mc:AlternateContent xmlns:mc="http://schemas.openxmlformats.org/markup-compatibility/2006">
              <mc:Choice xmlns:v="urn:schemas-microsoft-com:vml" Requires="v">
                <p:oleObj spid="_x0000_s24601" name="Equation" r:id="rId3" imgW="647640" imgH="228600" progId="Equation.DSMT4">
                  <p:embed/>
                </p:oleObj>
              </mc:Choice>
              <mc:Fallback>
                <p:oleObj name="Equation" r:id="rId3" imgW="647640" imgH="228600" progId="Equation.DSMT4">
                  <p:embed/>
                  <p:pic>
                    <p:nvPicPr>
                      <p:cNvPr id="7" name="Object 6"/>
                      <p:cNvPicPr/>
                      <p:nvPr/>
                    </p:nvPicPr>
                    <p:blipFill>
                      <a:blip r:embed="rId4"/>
                      <a:stretch>
                        <a:fillRect/>
                      </a:stretch>
                    </p:blipFill>
                    <p:spPr>
                      <a:xfrm>
                        <a:off x="1833317" y="4956185"/>
                        <a:ext cx="1356591" cy="480580"/>
                      </a:xfrm>
                      <a:prstGeom prst="rect">
                        <a:avLst/>
                      </a:prstGeom>
                      <a:solidFill>
                        <a:schemeClr val="bg1"/>
                      </a:solidFill>
                    </p:spPr>
                  </p:pic>
                </p:oleObj>
              </mc:Fallback>
            </mc:AlternateContent>
          </a:graphicData>
        </a:graphic>
      </p:graphicFrame>
      <p:graphicFrame>
        <p:nvGraphicFramePr>
          <p:cNvPr id="8"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4160772"/>
              </p:ext>
            </p:extLst>
          </p:nvPr>
        </p:nvGraphicFramePr>
        <p:xfrm>
          <a:off x="5961436" y="4932435"/>
          <a:ext cx="1356591" cy="480580"/>
        </p:xfrm>
        <a:graphic>
          <a:graphicData uri="http://schemas.openxmlformats.org/presentationml/2006/ole">
            <mc:AlternateContent xmlns:mc="http://schemas.openxmlformats.org/markup-compatibility/2006">
              <mc:Choice xmlns:v="urn:schemas-microsoft-com:vml" Requires="v">
                <p:oleObj spid="_x0000_s24602" name="Equation" r:id="rId5" imgW="647640" imgH="228600" progId="Equation.DSMT4">
                  <p:embed/>
                </p:oleObj>
              </mc:Choice>
              <mc:Fallback>
                <p:oleObj name="Equation" r:id="rId5" imgW="647640" imgH="228600" progId="Equation.DSMT4">
                  <p:embed/>
                  <p:pic>
                    <p:nvPicPr>
                      <p:cNvPr id="8" name="Object 7"/>
                      <p:cNvPicPr/>
                      <p:nvPr/>
                    </p:nvPicPr>
                    <p:blipFill>
                      <a:blip r:embed="rId4"/>
                      <a:stretch>
                        <a:fillRect/>
                      </a:stretch>
                    </p:blipFill>
                    <p:spPr>
                      <a:xfrm>
                        <a:off x="5961436" y="4932435"/>
                        <a:ext cx="1356591" cy="480580"/>
                      </a:xfrm>
                      <a:prstGeom prst="rect">
                        <a:avLst/>
                      </a:prstGeom>
                      <a:solidFill>
                        <a:schemeClr val="bg1"/>
                      </a:solidFill>
                    </p:spPr>
                  </p:pic>
                </p:oleObj>
              </mc:Fallback>
            </mc:AlternateContent>
          </a:graphicData>
        </a:graphic>
      </p:graphicFrame>
      <p:graphicFrame>
        <p:nvGraphicFramePr>
          <p:cNvPr id="9" name="Object 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11127239"/>
              </p:ext>
            </p:extLst>
          </p:nvPr>
        </p:nvGraphicFramePr>
        <p:xfrm>
          <a:off x="1833317" y="5517958"/>
          <a:ext cx="1330325" cy="481013"/>
        </p:xfrm>
        <a:graphic>
          <a:graphicData uri="http://schemas.openxmlformats.org/presentationml/2006/ole">
            <mc:AlternateContent xmlns:mc="http://schemas.openxmlformats.org/markup-compatibility/2006">
              <mc:Choice xmlns:v="urn:schemas-microsoft-com:vml" Requires="v">
                <p:oleObj spid="_x0000_s24603" name="Equation" r:id="rId6" imgW="634680" imgH="228600" progId="Equation.DSMT4">
                  <p:embed/>
                </p:oleObj>
              </mc:Choice>
              <mc:Fallback>
                <p:oleObj name="Equation" r:id="rId6" imgW="634680" imgH="228600" progId="Equation.DSMT4">
                  <p:embed/>
                  <p:pic>
                    <p:nvPicPr>
                      <p:cNvPr id="9" name="Object 8"/>
                      <p:cNvPicPr/>
                      <p:nvPr/>
                    </p:nvPicPr>
                    <p:blipFill>
                      <a:blip r:embed="rId7"/>
                      <a:stretch>
                        <a:fillRect/>
                      </a:stretch>
                    </p:blipFill>
                    <p:spPr>
                      <a:xfrm>
                        <a:off x="1833317" y="5517958"/>
                        <a:ext cx="1330325" cy="481013"/>
                      </a:xfrm>
                      <a:prstGeom prst="rect">
                        <a:avLst/>
                      </a:prstGeom>
                      <a:solidFill>
                        <a:schemeClr val="bg1"/>
                      </a:solidFill>
                    </p:spPr>
                  </p:pic>
                </p:oleObj>
              </mc:Fallback>
            </mc:AlternateContent>
          </a:graphicData>
        </a:graphic>
      </p:graphicFrame>
      <p:graphicFrame>
        <p:nvGraphicFramePr>
          <p:cNvPr id="10" name="Object 9">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03647114"/>
              </p:ext>
            </p:extLst>
          </p:nvPr>
        </p:nvGraphicFramePr>
        <p:xfrm>
          <a:off x="5961436" y="5521862"/>
          <a:ext cx="1330325" cy="481013"/>
        </p:xfrm>
        <a:graphic>
          <a:graphicData uri="http://schemas.openxmlformats.org/presentationml/2006/ole">
            <mc:AlternateContent xmlns:mc="http://schemas.openxmlformats.org/markup-compatibility/2006">
              <mc:Choice xmlns:v="urn:schemas-microsoft-com:vml" Requires="v">
                <p:oleObj spid="_x0000_s24604" name="Equation" r:id="rId8" imgW="634680" imgH="228600" progId="Equation.DSMT4">
                  <p:embed/>
                </p:oleObj>
              </mc:Choice>
              <mc:Fallback>
                <p:oleObj name="Equation" r:id="rId8" imgW="634680" imgH="228600" progId="Equation.DSMT4">
                  <p:embed/>
                  <p:pic>
                    <p:nvPicPr>
                      <p:cNvPr id="10" name="Object 9"/>
                      <p:cNvPicPr/>
                      <p:nvPr/>
                    </p:nvPicPr>
                    <p:blipFill>
                      <a:blip r:embed="rId7"/>
                      <a:stretch>
                        <a:fillRect/>
                      </a:stretch>
                    </p:blipFill>
                    <p:spPr>
                      <a:xfrm>
                        <a:off x="5961436" y="5521862"/>
                        <a:ext cx="1330325" cy="4810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989855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122"/>
            <a:ext cx="8229600" cy="1097279"/>
          </a:xfrm>
        </p:spPr>
        <p:txBody>
          <a:bodyPr/>
          <a:lstStyle/>
          <a:p>
            <a:r>
              <a:rPr lang="en-US"/>
              <a:t>Interpreting Scatterplots </a:t>
            </a:r>
            <a:r>
              <a:rPr lang="en-US" sz="2000" b="0"/>
              <a:t>(1 of 4)</a:t>
            </a:r>
            <a:endParaRPr lang="en-US"/>
          </a:p>
        </p:txBody>
      </p:sp>
      <p:pic>
        <p:nvPicPr>
          <p:cNvPr id="6" name="Content Placeholder 5" descr="A mini tab window for a, positive correlation, r = 0.859, displays a scatterplot in the x y plane. For long description in Notes pane, press F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702779" y="1605003"/>
            <a:ext cx="3738442" cy="2652855"/>
          </a:xfrm>
          <a:prstGeom prst="rect">
            <a:avLst/>
          </a:prstGeom>
        </p:spPr>
      </p:pic>
      <p:sp>
        <p:nvSpPr>
          <p:cNvPr id="5" name="Content Placeholder 4"/>
          <p:cNvSpPr>
            <a:spLocks noGrp="1"/>
          </p:cNvSpPr>
          <p:nvPr>
            <p:ph sz="quarter" idx="14"/>
          </p:nvPr>
        </p:nvSpPr>
        <p:spPr>
          <a:xfrm>
            <a:off x="457200" y="4619494"/>
            <a:ext cx="8069283" cy="1555671"/>
          </a:xfrm>
        </p:spPr>
        <p:txBody>
          <a:bodyPr/>
          <a:lstStyle/>
          <a:p>
            <a:pPr marL="432" indent="0">
              <a:buNone/>
            </a:pPr>
            <a:r>
              <a:rPr lang="en-US" dirty="0"/>
              <a:t>Distinct straight-line, or linear, pattern. We say that there is a </a:t>
            </a:r>
            <a:r>
              <a:rPr lang="en-US" b="1" dirty="0"/>
              <a:t>positive</a:t>
            </a:r>
            <a:r>
              <a:rPr lang="en-US" i="1" dirty="0"/>
              <a:t> </a:t>
            </a:r>
            <a:r>
              <a:rPr lang="en-US" dirty="0"/>
              <a:t>linear correlation between </a:t>
            </a:r>
            <a:r>
              <a:rPr lang="en-US" i="1" dirty="0"/>
              <a:t>x </a:t>
            </a:r>
            <a:r>
              <a:rPr lang="en-US" dirty="0"/>
              <a:t>and </a:t>
            </a:r>
            <a:r>
              <a:rPr lang="en-US" i="1" dirty="0"/>
              <a:t>y</a:t>
            </a:r>
            <a:r>
              <a:rPr lang="en-US" dirty="0"/>
              <a:t>, since as the </a:t>
            </a:r>
            <a:r>
              <a:rPr lang="en-US" i="1" dirty="0"/>
              <a:t>x </a:t>
            </a:r>
            <a:r>
              <a:rPr lang="en-US" dirty="0"/>
              <a:t>values increase, the corresponding </a:t>
            </a:r>
            <a:r>
              <a:rPr lang="en-US" i="1" dirty="0"/>
              <a:t>y </a:t>
            </a:r>
            <a:r>
              <a:rPr lang="en-US" dirty="0"/>
              <a:t>values also increase.</a:t>
            </a:r>
            <a:endParaRPr lang="en-US" b="1" dirty="0"/>
          </a:p>
        </p:txBody>
      </p:sp>
    </p:spTree>
    <p:extLst>
      <p:ext uri="{BB962C8B-B14F-4D97-AF65-F5344CB8AC3E}">
        <p14:creationId xmlns:p14="http://schemas.microsoft.com/office/powerpoint/2010/main" val="415596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Interpreting Scatterplots </a:t>
            </a:r>
            <a:r>
              <a:rPr lang="en-US" sz="2000" b="0"/>
              <a:t>(2 of 4)</a:t>
            </a:r>
            <a:endParaRPr lang="en-US"/>
          </a:p>
        </p:txBody>
      </p:sp>
      <p:pic>
        <p:nvPicPr>
          <p:cNvPr id="6" name="Content Placeholder 5" descr="A mini tab window for b, negative correlation, r = negative 0. 971 displays a scatterplot in the x y plane. For long description in Notes pane, press F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690187" y="1557338"/>
            <a:ext cx="3763626" cy="2679070"/>
          </a:xfrm>
          <a:prstGeom prst="rect">
            <a:avLst/>
          </a:prstGeom>
        </p:spPr>
      </p:pic>
      <p:sp>
        <p:nvSpPr>
          <p:cNvPr id="5" name="Content Placeholder 4"/>
          <p:cNvSpPr>
            <a:spLocks noGrp="1"/>
          </p:cNvSpPr>
          <p:nvPr>
            <p:ph sz="quarter" idx="14"/>
          </p:nvPr>
        </p:nvSpPr>
        <p:spPr>
          <a:xfrm>
            <a:off x="457200" y="4481096"/>
            <a:ext cx="7724899" cy="1670322"/>
          </a:xfrm>
        </p:spPr>
        <p:txBody>
          <a:bodyPr/>
          <a:lstStyle/>
          <a:p>
            <a:pPr marL="0" indent="0">
              <a:buNone/>
            </a:pPr>
            <a:r>
              <a:rPr lang="en-US" dirty="0"/>
              <a:t>Distinct straight-line, or linear pattern. We say that there is a </a:t>
            </a:r>
            <a:r>
              <a:rPr lang="en-US" b="1" dirty="0"/>
              <a:t>negative</a:t>
            </a:r>
            <a:r>
              <a:rPr lang="en-US" i="1" dirty="0"/>
              <a:t> </a:t>
            </a:r>
            <a:r>
              <a:rPr lang="en-US" dirty="0"/>
              <a:t>linear correlation between </a:t>
            </a:r>
            <a:r>
              <a:rPr lang="en-US" i="1" dirty="0"/>
              <a:t>x </a:t>
            </a:r>
            <a:r>
              <a:rPr lang="en-US" dirty="0"/>
              <a:t>and </a:t>
            </a:r>
            <a:r>
              <a:rPr lang="en-US" i="1" dirty="0"/>
              <a:t>y</a:t>
            </a:r>
            <a:r>
              <a:rPr lang="en-US" dirty="0"/>
              <a:t>, since as the </a:t>
            </a:r>
            <a:r>
              <a:rPr lang="en-US" i="1" dirty="0"/>
              <a:t>x </a:t>
            </a:r>
            <a:r>
              <a:rPr lang="en-US" dirty="0"/>
              <a:t>values increase, the corresponding </a:t>
            </a:r>
            <a:r>
              <a:rPr lang="en-US" i="1" dirty="0"/>
              <a:t>y </a:t>
            </a:r>
            <a:r>
              <a:rPr lang="en-US" dirty="0"/>
              <a:t>values decrease.</a:t>
            </a:r>
          </a:p>
        </p:txBody>
      </p:sp>
    </p:spTree>
    <p:extLst>
      <p:ext uri="{BB962C8B-B14F-4D97-AF65-F5344CB8AC3E}">
        <p14:creationId xmlns:p14="http://schemas.microsoft.com/office/powerpoint/2010/main" val="251747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Interpreting Scatterplots </a:t>
            </a:r>
            <a:r>
              <a:rPr lang="en-US" sz="2000" b="0"/>
              <a:t>(3 of 4)</a:t>
            </a:r>
            <a:endParaRPr lang="en-US"/>
          </a:p>
        </p:txBody>
      </p:sp>
      <p:pic>
        <p:nvPicPr>
          <p:cNvPr id="6" name="Content Placeholder 5" descr="A mini tab window for c, no correlation, r = 0.074, displays a scatterplot in the x y plane. For long description in Notes pane, press F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635758" y="1571081"/>
            <a:ext cx="3872484" cy="2736556"/>
          </a:xfrm>
          <a:prstGeom prst="rect">
            <a:avLst/>
          </a:prstGeom>
        </p:spPr>
      </p:pic>
      <p:sp>
        <p:nvSpPr>
          <p:cNvPr id="5" name="Content Placeholder 4"/>
          <p:cNvSpPr>
            <a:spLocks noGrp="1"/>
          </p:cNvSpPr>
          <p:nvPr>
            <p:ph sz="quarter" idx="14"/>
          </p:nvPr>
        </p:nvSpPr>
        <p:spPr>
          <a:xfrm>
            <a:off x="457200" y="4702630"/>
            <a:ext cx="8229600" cy="819396"/>
          </a:xfrm>
        </p:spPr>
        <p:txBody>
          <a:bodyPr/>
          <a:lstStyle/>
          <a:p>
            <a:pPr marL="432" indent="0">
              <a:buNone/>
            </a:pPr>
            <a:r>
              <a:rPr lang="en-US" dirty="0"/>
              <a:t>No distinct pattern, which suggests that there is no correlation between </a:t>
            </a:r>
            <a:r>
              <a:rPr lang="en-US" i="1" dirty="0"/>
              <a:t>x </a:t>
            </a:r>
            <a:r>
              <a:rPr lang="en-US" dirty="0"/>
              <a:t>and </a:t>
            </a:r>
            <a:r>
              <a:rPr lang="en-US" i="1" dirty="0"/>
              <a:t>y</a:t>
            </a:r>
            <a:r>
              <a:rPr lang="en-US" dirty="0"/>
              <a:t>.</a:t>
            </a:r>
          </a:p>
        </p:txBody>
      </p:sp>
    </p:spTree>
    <p:extLst>
      <p:ext uri="{BB962C8B-B14F-4D97-AF65-F5344CB8AC3E}">
        <p14:creationId xmlns:p14="http://schemas.microsoft.com/office/powerpoint/2010/main" val="101014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Interpreting Scatterplots </a:t>
            </a:r>
            <a:r>
              <a:rPr lang="en-US" sz="2000" b="0"/>
              <a:t>(4 of 4)</a:t>
            </a:r>
            <a:endParaRPr lang="en-US"/>
          </a:p>
        </p:txBody>
      </p:sp>
      <p:pic>
        <p:nvPicPr>
          <p:cNvPr id="6" name="Content Placeholder 5" descr="A mini tab window for d, non linear relationship, r = negative 0. 330 displays a scatterplot in the x y plane. For long description in Notes pane, press F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418162" y="1583361"/>
            <a:ext cx="4307677" cy="3031602"/>
          </a:xfrm>
          <a:prstGeom prst="rect">
            <a:avLst/>
          </a:prstGeom>
        </p:spPr>
      </p:pic>
      <p:sp>
        <p:nvSpPr>
          <p:cNvPr id="5" name="Content Placeholder 4"/>
          <p:cNvSpPr>
            <a:spLocks noGrp="1"/>
          </p:cNvSpPr>
          <p:nvPr>
            <p:ph sz="quarter" idx="14"/>
          </p:nvPr>
        </p:nvSpPr>
        <p:spPr>
          <a:xfrm>
            <a:off x="457200" y="4885674"/>
            <a:ext cx="8229600" cy="909484"/>
          </a:xfrm>
        </p:spPr>
        <p:txBody>
          <a:bodyPr/>
          <a:lstStyle/>
          <a:p>
            <a:pPr marL="0" indent="0">
              <a:buNone/>
            </a:pPr>
            <a:r>
              <a:rPr lang="en-US" dirty="0"/>
              <a:t>Distinct pattern suggesting a correlation between </a:t>
            </a:r>
            <a:r>
              <a:rPr lang="en-US" i="1" dirty="0"/>
              <a:t>x </a:t>
            </a:r>
            <a:r>
              <a:rPr lang="en-US" dirty="0"/>
              <a:t>and </a:t>
            </a:r>
            <a:r>
              <a:rPr lang="en-US" i="1" dirty="0"/>
              <a:t>y</a:t>
            </a:r>
            <a:r>
              <a:rPr lang="en-US" dirty="0"/>
              <a:t>, but the pattern is not that of a straight line.</a:t>
            </a:r>
          </a:p>
        </p:txBody>
      </p:sp>
    </p:spTree>
    <p:extLst>
      <p:ext uri="{BB962C8B-B14F-4D97-AF65-F5344CB8AC3E}">
        <p14:creationId xmlns:p14="http://schemas.microsoft.com/office/powerpoint/2010/main" val="701158359"/>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147913</TotalTime>
  <Words>5226</Words>
  <Application>Microsoft Macintosh PowerPoint</Application>
  <PresentationFormat>On-screen Show (4:3)</PresentationFormat>
  <Paragraphs>506</Paragraphs>
  <Slides>59</Slides>
  <Notes>15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59</vt:i4>
      </vt:variant>
    </vt:vector>
  </HeadingPairs>
  <TitlesOfParts>
    <vt:vector size="66" baseType="lpstr">
      <vt:lpstr>Times New Roman</vt:lpstr>
      <vt:lpstr>Noto Sans Symbols</vt:lpstr>
      <vt:lpstr>Arial</vt:lpstr>
      <vt:lpstr>Verdana</vt:lpstr>
      <vt:lpstr>USHE</vt:lpstr>
      <vt:lpstr>USHE_slide options</vt:lpstr>
      <vt:lpstr>Equation</vt:lpstr>
      <vt:lpstr>Essentials of Statistics</vt:lpstr>
      <vt:lpstr>Correlation and Regression</vt:lpstr>
      <vt:lpstr>Key Concept</vt:lpstr>
      <vt:lpstr>Correlation</vt:lpstr>
      <vt:lpstr>Linear Correlation</vt:lpstr>
      <vt:lpstr>Interpreting Scatterplots (1 of 4)</vt:lpstr>
      <vt:lpstr>Interpreting Scatterplots (2 of 4)</vt:lpstr>
      <vt:lpstr>Interpreting Scatterplots (3 of 4)</vt:lpstr>
      <vt:lpstr>Interpreting Scatterplots (4 of 4)</vt:lpstr>
      <vt:lpstr>Measure the Strength of the Linear Correlation With r</vt:lpstr>
      <vt:lpstr>Linear Correlation Coefficient r</vt:lpstr>
      <vt:lpstr>Calculating and Interpreting the Linear Correlation Coefficient r (1 of 10)</vt:lpstr>
      <vt:lpstr>Calculating and Interpreting the Linear Correlation Coefficient r (2 of 10)</vt:lpstr>
      <vt:lpstr>Calculating and Interpreting the Linear Correlation Coefficient r (3 of 10)</vt:lpstr>
      <vt:lpstr>Calculating and Interpreting the Linear Correlation Coefficient r (4 of 10)</vt:lpstr>
      <vt:lpstr>Calculating and Interpreting the Linear Correlation Coefficient r (5 of 10)</vt:lpstr>
      <vt:lpstr>Calculating and Interpreting the Linear Correlation Coefficient r (6 of 10)</vt:lpstr>
      <vt:lpstr>Calculating and Interpreting the Linear Correlation Coefficient r (7 of 10)</vt:lpstr>
      <vt:lpstr>Calculating and Interpreting the Linear Correlation Coefficient r (8 of 10)</vt:lpstr>
      <vt:lpstr>Calculating and Interpreting the Linear Correlation Coefficient r (9 of 10)</vt:lpstr>
      <vt:lpstr>Calculating and Interpreting the Linear Correlation Coefficient r (10 of 10)</vt:lpstr>
      <vt:lpstr>Properties of the Linear Correlation Coefficient r (1 of 2)</vt:lpstr>
      <vt:lpstr>Properties of the Linear Correlation Coefficient r (2 of 2)</vt:lpstr>
      <vt:lpstr>Example: Finding r Using Technology (1 of 2)</vt:lpstr>
      <vt:lpstr>Example: Finding r Using Technology (2 of 2)</vt:lpstr>
      <vt:lpstr>Example: Finding r Using Formula 10-1 (1 of 3)</vt:lpstr>
      <vt:lpstr>Example: Finding r Using Formula 10-1 (2 of 3)</vt:lpstr>
      <vt:lpstr>Example: Finding r Using Formula 10-1 (3 of 3)</vt:lpstr>
      <vt:lpstr>Example: Finding r Using Formula 10-2 (1 of 6)</vt:lpstr>
      <vt:lpstr>Example: Finding r Using Formula 10-2 (2 of 6)</vt:lpstr>
      <vt:lpstr>Example: Finding r Using Formula 10-2 (3 of 6)</vt:lpstr>
      <vt:lpstr>Example: Finding r Using Formula 10-2 (4 of 6)</vt:lpstr>
      <vt:lpstr>Example: Finding r Using Formula 10-2 (5 of 6)</vt:lpstr>
      <vt:lpstr>Example: Finding r Using Formula 10-2 (6 of 6)</vt:lpstr>
      <vt:lpstr>Example: Is There a Linear Correlation? (1 of 10)</vt:lpstr>
      <vt:lpstr>Example: Is There a Linear Correlation? (2 of 10)</vt:lpstr>
      <vt:lpstr>Example: Is There a Linear Correlation? (3 of 10)</vt:lpstr>
      <vt:lpstr>Example: Is There a Linear Correlation? (4 of 10)</vt:lpstr>
      <vt:lpstr>Example: Is There a Linear Correlation? (5 of 10)</vt:lpstr>
      <vt:lpstr>Example: Is There a Linear Correlation? (6 of 10)</vt:lpstr>
      <vt:lpstr>Example: Is There a Linear Correlation? (7 of 10)</vt:lpstr>
      <vt:lpstr>Example: Is There a Linear Correlation? (8 of 10)</vt:lpstr>
      <vt:lpstr>Example: Is There a Linear Correlation? (9 of 10)</vt:lpstr>
      <vt:lpstr>Example: Is There a Linear Correlation? (10 of 10)</vt:lpstr>
      <vt:lpstr>Spurious Correlation</vt:lpstr>
      <vt:lpstr>Interpreting r: Explained Variation</vt:lpstr>
      <vt:lpstr>Example: Explained Variation (1 of 2)</vt:lpstr>
      <vt:lpstr>Example: Explained Variation (2 of 2)</vt:lpstr>
      <vt:lpstr>Interpreting r With Causation: Don’t Go There!</vt:lpstr>
      <vt:lpstr>Common Errors Involving Correlation</vt:lpstr>
      <vt:lpstr>Formal Hypothesis Test (1 of 2)</vt:lpstr>
      <vt:lpstr>Formal Hypothesis Test (2 of 2)</vt:lpstr>
      <vt:lpstr>Example: Hypothesis Test Using the P-Value from the t Test (1 of 5)</vt:lpstr>
      <vt:lpstr>Example: Hypothesis Test Using the P-Value from the t Test (2 of 5)</vt:lpstr>
      <vt:lpstr>Example: Hypothesis Test Using the P-Value from the t Test (3 of 5)</vt:lpstr>
      <vt:lpstr>Example: Hypothesis Test Using the P-Value from the t Test (4 of 5)</vt:lpstr>
      <vt:lpstr>Example: Hypothesis Test Using the P-Value from the t Test (5 of 5)</vt:lpstr>
      <vt:lpstr>One-Tailed Tests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Fourteenth Edition, Chapter 10, Correlation and Regression</dc:title>
  <dc:subject>Statistics</dc:subject>
  <dc:creator>Triola</dc:creator>
  <cp:keywords>Elementary Statistics</cp:keywords>
  <dc:description>Long description alt-text is inserted in the notes pane; Alt text for images/math equations within table cells have been placed behind the object intentionally to provide a better screen reader user experience.</dc:description>
  <cp:lastModifiedBy>Stavrou, Christine</cp:lastModifiedBy>
  <cp:revision>1045</cp:revision>
  <dcterms:modified xsi:type="dcterms:W3CDTF">2022-01-02T22:15:34Z</dcterms:modified>
</cp:coreProperties>
</file>