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59" r:id="rId2"/>
  </p:sldMasterIdLst>
  <p:notesMasterIdLst>
    <p:notesMasterId r:id="rId46"/>
  </p:notesMasterIdLst>
  <p:handoutMasterIdLst>
    <p:handoutMasterId r:id="rId47"/>
  </p:handoutMasterIdLst>
  <p:sldIdLst>
    <p:sldId id="338" r:id="rId3"/>
    <p:sldId id="340" r:id="rId4"/>
    <p:sldId id="341" r:id="rId5"/>
    <p:sldId id="345" r:id="rId6"/>
    <p:sldId id="346" r:id="rId7"/>
    <p:sldId id="347" r:id="rId8"/>
    <p:sldId id="374" r:id="rId9"/>
    <p:sldId id="375" r:id="rId10"/>
    <p:sldId id="376" r:id="rId11"/>
    <p:sldId id="377" r:id="rId12"/>
    <p:sldId id="378" r:id="rId13"/>
    <p:sldId id="348" r:id="rId14"/>
    <p:sldId id="379" r:id="rId15"/>
    <p:sldId id="380" r:id="rId16"/>
    <p:sldId id="381" r:id="rId17"/>
    <p:sldId id="382" r:id="rId18"/>
    <p:sldId id="349" r:id="rId19"/>
    <p:sldId id="383" r:id="rId20"/>
    <p:sldId id="384" r:id="rId21"/>
    <p:sldId id="385" r:id="rId22"/>
    <p:sldId id="350" r:id="rId23"/>
    <p:sldId id="386" r:id="rId24"/>
    <p:sldId id="351" r:id="rId25"/>
    <p:sldId id="387" r:id="rId26"/>
    <p:sldId id="352" r:id="rId27"/>
    <p:sldId id="353" r:id="rId28"/>
    <p:sldId id="388" r:id="rId29"/>
    <p:sldId id="389" r:id="rId30"/>
    <p:sldId id="390" r:id="rId31"/>
    <p:sldId id="354" r:id="rId32"/>
    <p:sldId id="391" r:id="rId33"/>
    <p:sldId id="355" r:id="rId34"/>
    <p:sldId id="356" r:id="rId35"/>
    <p:sldId id="357" r:id="rId36"/>
    <p:sldId id="392" r:id="rId37"/>
    <p:sldId id="358" r:id="rId38"/>
    <p:sldId id="359" r:id="rId39"/>
    <p:sldId id="360" r:id="rId40"/>
    <p:sldId id="361" r:id="rId41"/>
    <p:sldId id="393" r:id="rId42"/>
    <p:sldId id="362" r:id="rId43"/>
    <p:sldId id="363" r:id="rId44"/>
    <p:sldId id="298" r:id="rId45"/>
  </p:sldIdLst>
  <p:sldSz cx="9144000" cy="6858000" type="screen4x3"/>
  <p:notesSz cx="6858000" cy="9144000"/>
  <p:embeddedFontLst>
    <p:embeddedFont>
      <p:font typeface="Noto Sans Symbols" panose="020B0604020202020204" pitchFamily="34" charset="0"/>
      <p:regular r:id="rId48"/>
      <p:bold r:id="rId49"/>
      <p:italic r:id="rId50"/>
      <p:boldItalic r:id="rId51"/>
    </p:embeddedFont>
    <p:embeddedFont>
      <p:font typeface="Verdana" panose="020B060403050404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42" userDrawn="1">
          <p15:clr>
            <a:srgbClr val="A4A3A4"/>
          </p15:clr>
        </p15:guide>
        <p15:guide id="2" pos="295" userDrawn="1">
          <p15:clr>
            <a:srgbClr val="A4A3A4"/>
          </p15:clr>
        </p15:guide>
        <p15:guide id="3" orient="horz" pos="4178" userDrawn="1">
          <p15:clr>
            <a:srgbClr val="A4A3A4"/>
          </p15:clr>
        </p15:guide>
        <p15:guide id="4" orient="horz" pos="119" userDrawn="1">
          <p15:clr>
            <a:srgbClr val="A4A3A4"/>
          </p15:clr>
        </p15:guide>
        <p15:guide id="5" orient="horz" pos="822" userDrawn="1">
          <p15:clr>
            <a:srgbClr val="A4A3A4"/>
          </p15:clr>
        </p15:guide>
        <p15:guide id="6" orient="horz" pos="981" userDrawn="1">
          <p15:clr>
            <a:srgbClr val="A4A3A4"/>
          </p15:clr>
        </p15:guide>
        <p15:guide id="7" pos="6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9" autoAdjust="0"/>
    <p:restoredTop sz="82887" autoAdjust="0"/>
  </p:normalViewPr>
  <p:slideViewPr>
    <p:cSldViewPr snapToGrid="0" snapToObjects="1">
      <p:cViewPr varScale="1">
        <p:scale>
          <a:sx n="101" d="100"/>
          <a:sy n="101" d="100"/>
        </p:scale>
        <p:origin x="1752" y="192"/>
      </p:cViewPr>
      <p:guideLst>
        <p:guide orient="horz" pos="4042"/>
        <p:guide pos="295"/>
        <p:guide orient="horz" pos="4178"/>
        <p:guide orient="horz" pos="119"/>
        <p:guide orient="horz" pos="822"/>
        <p:guide orient="horz" pos="981"/>
        <p:guide pos="635"/>
      </p:guideLst>
    </p:cSldViewPr>
  </p:slideViewPr>
  <p:outlineViewPr>
    <p:cViewPr>
      <p:scale>
        <a:sx n="33" d="100"/>
        <a:sy n="33" d="100"/>
      </p:scale>
      <p:origin x="0" y="-37404"/>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2.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08624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43</a:t>
            </a:fld>
            <a:endParaRPr lang="en-US" dirty="0"/>
          </a:p>
        </p:txBody>
      </p:sp>
    </p:spTree>
    <p:extLst>
      <p:ext uri="{BB962C8B-B14F-4D97-AF65-F5344CB8AC3E}">
        <p14:creationId xmlns:p14="http://schemas.microsoft.com/office/powerpoint/2010/main" val="207915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vertical axis is labeled, Tickets, in millions and ranges from 10 to 60, in increments of 10. The horizontal axis is labeled, Jackpot, in million dollars and ranges from 100 to 350, in increments of 50. The data from the scatterplot is tabulated as follows. The table has 1 Rows and 10 columns. The columns have the following headings from left to right. Jackpot, 334, 127, 300, 227, 202, 180, 164, 145, 255. The Row entries are as follows. Row 1. Tickets, 54, 16, 41, 27, 23, 18, 18, 16, 26.</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12510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stat disk output titled, regression results lists three lines. The lines are as follows. Line 1. Y = b 0 + b 1 x. Line 2. Y intercept, b 0, negative 10.87169. Line 3. Slope, b 1, 0.17417. A excel, X L stat window titled, equation of the model, tickets, displays a line. Tickets = negative 10.87169 + 0.17417 asterisk Jackpot. A mini tab window titled, regression equation, displays a line. Tickets = negative 10.87 + 0.1742 Jackpot. A graphing calculator screen titled, L </a:t>
            </a:r>
            <a:r>
              <a:rPr lang="en-US" dirty="0" err="1"/>
              <a:t>i</a:t>
            </a:r>
            <a:r>
              <a:rPr lang="en-US" dirty="0"/>
              <a:t> n R e g T Test, displays 8 lines. The lines are as follows. Line 1. Y = a + b x. Line 2. Beta does not equal 0 and roe does not equal 0. Line 3. t = 7.82770351. Line 4. p = 1.047161296 E to the power of negative 4. Line 5. d f = 7. Line 6. a = negative 10.87168641. Line 7. b = 0.1741702056. Line 8. Down arrow s = 4.437222696. A stat crunch window titled, simple linear regression results displays three lines. The lines are as follows. Line 1. Dependent variable, tickets. Line 2. Independent variable, Jackpot. Line 3. Tickets = negative 10.871686 + 0.17417021 Jackpot. A S P S </a:t>
            </a:r>
            <a:r>
              <a:rPr lang="en-US" dirty="0" err="1"/>
              <a:t>S</a:t>
            </a:r>
            <a:r>
              <a:rPr lang="en-US" dirty="0"/>
              <a:t> window displays a table. The table is as follows. A Table has 2 Rows and 6 columns. The columns have the following headings from left to right. Model, Unstandardized coefficients, B, Unstandardized coefficients, Standard error, Standardized coefficients, Beta, T, significance. The Row entries are as follows. Row 1. 1, constant, Negative 10.872, 5.005, Blank, Negative 2.172, 0.066. Row 2. 1, Jackpot, 0.174, 0.022, 0.947, 7.828, 0. A J M P window lists a table titled, Parameter estimates. The table is as follows. The table has 2 Rows and 5 columns. The columns have the following headings from left to right. Term, Estimate, Standard error, T ratio, Probability greater than absolute value of t, . The Row entries are as follows. Row 1. Intercept, Negative 10.87169, 5.004925, Negative 2.17, 0.0664. Row 2. Column 1, 0.1741702, 0.02225, 7.83, 0.0001 asterisk.</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368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vertical axis is labeled, Tickets, in millions and ranges from 10 to 60, in increments of 10. The horizontal axis is labeled, Jackpot, in million dollars and ranges from 100 to 350, in increments of 50. The data from the scatterplot is tabulated as follows. The table has 1 Row and 10 columns. The columns have the following headings from left to right. Jackpot, 334, 127, 300, 227, 202, 180, 164, 145, 255. The Row entries are as follows. Row 1. Tickets, 54, 16, 41, 27, 23, 18, 18, 16, 26. A regression line starts at (127, 10), passes through (180, 18), (300, 41), and ends at (334, 48). All values are estimated.</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0728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steps are as follows. Step 1. Is the regression equation a good model. The regression line graphed in the scatterplot shows that the line fits the points well. r indicates that there is a linear correlation. The prediction is not much beyond the scope of the available sample data. Step 2. If yes, The regression equation is a good model. Substitute the given value of x into the regression equation y hat = b sub 0 + b sub 1 x. If no, The regression equation is not a good model. Regardless of the value of x, the best predicted value of y is the value of y, the mean of the y values.</a:t>
            </a:r>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30148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scatterplot plots tickets in millions versus Jackpot in millions of dollars. The horizontal axis ranges from 100 to 350 in increments of 50. The vertical axis ranges from 10 to 60 in increments of 10. The data points are populated sparsely between (130, 15) and (300, 43). A best fit line passes through (160, 16) and (300, 40). A text reads, Original Jackpot or Ticket Data from Table 10.1. Second scatterplot plots tickets in millions versus Jackpot in millions of dollars. The horizontal axis ranges from 100 to 1000 in increments of 100. The vertical axis ranges from 10 to 60 in increments of 10. The data points are populated densely between (130, 15) and (260, 28), and sparsely plotted between (300, 40) and (320, 55). An outlier labeled, influential point, is plotted at (980, 12). A regression line passes through (120, 28) and (1000, 22). A text reads, Jackpot or Ticket Data with Additional Point, (980, 12).</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97908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horizontal axis ranges from 0 to 40 in increments of 10. The vertical axis ranges from 0 to 40 in increments of 10. A line, y hat = 1 + x, rises through (0, 1), (10, 11), (20, 21), (30, 31), and (40, 41). Four points are plotted at (8, 2), (11, 23), (20, 6), and (14, 32). The line and the points are connected with dashed lines, and the vertical distance between the line and the points are shaded. The residuals between the points and the line are labeled as follows. The distance between the point (8, 2) and the line, residuals = negative 5. The distance between the point (11, 23) and the line, residuals = 11. The distance between the point (20, 6) and the line, residuals = negative 13. The distance between the point (14, 32) and the line, residuals = 7.</a:t>
            </a:r>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61662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graph plots residuals versus x values. The horizontal axis ranges from 150 to 300 in increments of 50. The vertical axis ranges from negative 8 to 6 in increments of 2. The data points are plotted sparsely between (120, 4.3) and (255, negative 7.8). A line passes through residual = 0. All values are estimated.</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55294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residual plots residual versus x, response is y. The horizontal axis ranges from 0 to 10 in increments of 2. The vertical axis ranges from negative 2 to 4 in increments of 1. The data points are populated randomly across the plot, with no specific pattern. A text reads, residual plot suggesting that the regression equation is a good model. The second residual plots residual versus x, response is y. The horizontal axis ranges from 0 to 10 in increments of 2. The vertical axis ranges from negative 10 to 15 in increments of 5. The data points are populated as a concave up increasing curve between (0, negative 2) and (5, 13), and then the data points fall from (5, 13) to (10, negative 8). A text reads, residual plot with an obvious pattern, suggesting that the regression equation is not a good model. The third residual plots residual versus x, response is y. The horizontal axis ranges from 0 to 10 in increments of 2. The vertical axis ranges from negative 30 to 30 in increments of 10. The data points are populated horizontally between (0, 0) and (3, 0), and then a group of data points fall from (4, negative 10) to (10, negative 30). Another group of data points rise from (5, 10) to (9, 30). A text reads, residual plot that becomes wider, suggesting that the regression equation is not a good model. All values are estimated.</a:t>
            </a:r>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46978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14" name="TextBox 13"/>
          <p:cNvSpPr txBox="1"/>
          <p:nvPr userDrawn="1"/>
        </p:nvSpPr>
        <p:spPr>
          <a:xfrm>
            <a:off x="7848600" y="6428601"/>
            <a:ext cx="740520" cy="246221"/>
          </a:xfrm>
          <a:prstGeom prst="rect">
            <a:avLst/>
          </a:prstGeom>
          <a:noFill/>
        </p:spPr>
        <p:txBody>
          <a:bodyPr wrap="none" rtlCol="0">
            <a:spAutoFit/>
          </a:bodyPr>
          <a:lstStyle/>
          <a:p>
            <a:r>
              <a:rPr lang="en-US" sz="1000" dirty="0"/>
              <a:t>Slide - </a:t>
            </a:r>
            <a:fld id="{41D1A099-64B4-E24A-BD44-17411C0B0428}" type="slidenum">
              <a:rPr lang="en-US" sz="1000" smtClean="0"/>
              <a:t>‹#›</a:t>
            </a:fld>
            <a:endParaRPr lang="en-US" sz="1000" dirty="0"/>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3991970" cy="44386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694830" y="1552575"/>
            <a:ext cx="3991970" cy="44386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66603" y="1552575"/>
            <a:ext cx="2595602" cy="44386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3290555" y="1552575"/>
            <a:ext cx="2595603" cy="44386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6091197" y="1552575"/>
            <a:ext cx="2595603" cy="44386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1885950" cy="44386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2572593" y="1552575"/>
            <a:ext cx="1885950" cy="44386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687986" y="1552575"/>
            <a:ext cx="1885950" cy="44386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6803378" y="1552575"/>
            <a:ext cx="1885950" cy="44386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20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93309"/>
            <a:ext cx="8229600" cy="387941"/>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063853"/>
            <a:ext cx="8229600" cy="342864"/>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495832"/>
            <a:ext cx="8229600" cy="358833"/>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2946415"/>
            <a:ext cx="8229600" cy="394716"/>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3423855"/>
            <a:ext cx="8229600" cy="325285"/>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3857050"/>
            <a:ext cx="8229600" cy="425083"/>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4338157"/>
            <a:ext cx="8229600" cy="395774"/>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1" y="4837386"/>
            <a:ext cx="8229600" cy="238689"/>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57200" y="5211857"/>
            <a:ext cx="8229600" cy="283495"/>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57200" y="5606853"/>
            <a:ext cx="8229600" cy="269645"/>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57200" y="5983525"/>
            <a:ext cx="8229600" cy="268831"/>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57201" y="6331844"/>
            <a:ext cx="8229600" cy="244392"/>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57201" y="6654233"/>
            <a:ext cx="8046362" cy="263943"/>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57201" y="7063805"/>
            <a:ext cx="8046362" cy="290825"/>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27"/>
          </p:nvPr>
        </p:nvSpPr>
        <p:spPr>
          <a:xfrm>
            <a:off x="457200" y="7483231"/>
            <a:ext cx="8012113" cy="219075"/>
          </a:xfrm>
        </p:spPr>
        <p:txBody>
          <a:bodyPr lIns="0" tIns="0" rIns="0" bIns="0"/>
          <a:lstStyle>
            <a:lvl1pPr indent="-255600">
              <a:defRPr>
                <a:latin typeface="+mn-lt"/>
              </a:defRPr>
            </a:lvl1pPr>
            <a:lvl2pPr indent="-284400">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8"/>
          </p:nvPr>
        </p:nvSpPr>
        <p:spPr>
          <a:xfrm>
            <a:off x="457200" y="7832725"/>
            <a:ext cx="8012113" cy="293688"/>
          </a:xfrm>
        </p:spPr>
        <p:txBody>
          <a:bodyPr lIns="0" tIns="0" rIns="0" bIns="0"/>
          <a:lstStyle>
            <a:lvl1pPr indent="-255600">
              <a:defRPr>
                <a:latin typeface="+mn-lt"/>
              </a:defRPr>
            </a:lvl1pPr>
            <a:lvl2pPr indent="-284400">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9"/>
          </p:nvPr>
        </p:nvSpPr>
        <p:spPr>
          <a:xfrm>
            <a:off x="457200" y="8258175"/>
            <a:ext cx="8047038" cy="327025"/>
          </a:xfrm>
        </p:spPr>
        <p:txBody>
          <a:bodyPr lIns="0" tIns="0" rIns="0" bIns="0"/>
          <a:lstStyle>
            <a:lvl1pPr indent="-255600">
              <a:defRPr>
                <a:latin typeface="+mn-lt"/>
              </a:defRPr>
            </a:lvl1pPr>
            <a:lvl2pPr indent="-284400">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0" name="Content Placeholder 19"/>
          <p:cNvSpPr>
            <a:spLocks noGrp="1"/>
          </p:cNvSpPr>
          <p:nvPr>
            <p:ph sz="quarter" idx="30"/>
          </p:nvPr>
        </p:nvSpPr>
        <p:spPr>
          <a:xfrm>
            <a:off x="457200" y="8609013"/>
            <a:ext cx="8012113" cy="323850"/>
          </a:xfrm>
        </p:spPr>
        <p:txBody>
          <a:bodyPr lIns="0" tIns="0" rIns="0" bIns="0"/>
          <a:lstStyle>
            <a:lvl1pPr indent="-255600">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4" name="Content Placeholder 23"/>
          <p:cNvSpPr>
            <a:spLocks noGrp="1"/>
          </p:cNvSpPr>
          <p:nvPr>
            <p:ph sz="quarter" idx="31"/>
          </p:nvPr>
        </p:nvSpPr>
        <p:spPr>
          <a:xfrm>
            <a:off x="457200" y="9036050"/>
            <a:ext cx="8047038" cy="239713"/>
          </a:xfrm>
        </p:spPr>
        <p:txBody>
          <a:bodyPr lIns="0" tIns="0" rIns="0" bIns="0"/>
          <a:lstStyle>
            <a:lvl1pPr indent="-255600">
              <a:defRPr>
                <a:latin typeface="+mn-lt"/>
              </a:defRPr>
            </a:lvl1pPr>
            <a:lvl2pPr indent="-284400">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7" name="Content Placeholder 26"/>
          <p:cNvSpPr>
            <a:spLocks noGrp="1"/>
          </p:cNvSpPr>
          <p:nvPr>
            <p:ph sz="quarter" idx="32"/>
          </p:nvPr>
        </p:nvSpPr>
        <p:spPr>
          <a:xfrm>
            <a:off x="457200" y="9466263"/>
            <a:ext cx="8047038" cy="150812"/>
          </a:xfrm>
        </p:spPr>
        <p:txBody>
          <a:bodyPr lIns="0" tIns="0" rIns="0" bIns="0"/>
          <a:lstStyle>
            <a:lvl1pPr indent="-255600">
              <a:defRPr>
                <a:latin typeface="+mn-lt"/>
              </a:defRPr>
            </a:lvl1pPr>
            <a:lvl2pPr indent="-284400">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9" name="Text Placeholder 28"/>
          <p:cNvSpPr>
            <a:spLocks noGrp="1"/>
          </p:cNvSpPr>
          <p:nvPr>
            <p:ph type="body" sz="quarter" idx="33"/>
          </p:nvPr>
        </p:nvSpPr>
        <p:spPr>
          <a:xfrm>
            <a:off x="457200" y="9807575"/>
            <a:ext cx="8047038" cy="263525"/>
          </a:xfrm>
        </p:spPr>
        <p:txBody>
          <a:bodyPr lIns="0" tIns="0" rIns="0" bIns="0"/>
          <a:lstStyle>
            <a:lvl1pPr indent="-255600">
              <a:defRPr>
                <a:latin typeface="+mn-lt"/>
              </a:defRPr>
            </a:lvl1pPr>
            <a:lvl2pPr indent="-284400">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2" name="Text Placeholder 31"/>
          <p:cNvSpPr>
            <a:spLocks noGrp="1"/>
          </p:cNvSpPr>
          <p:nvPr>
            <p:ph type="body" sz="quarter" idx="34"/>
          </p:nvPr>
        </p:nvSpPr>
        <p:spPr>
          <a:xfrm>
            <a:off x="457200" y="10174288"/>
            <a:ext cx="8012113" cy="322262"/>
          </a:xfrm>
        </p:spPr>
        <p:txBody>
          <a:bodyPr lIns="0" tIns="0" rIns="0" bIns="0"/>
          <a:lstStyle>
            <a:lvl1pPr indent="-255600">
              <a:defRPr>
                <a:latin typeface="+mn-lt"/>
              </a:defRPr>
            </a:lvl1pPr>
            <a:lvl2pPr indent="-284400">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4" name="Text Placeholder 33"/>
          <p:cNvSpPr>
            <a:spLocks noGrp="1"/>
          </p:cNvSpPr>
          <p:nvPr>
            <p:ph type="body" sz="quarter" idx="35"/>
          </p:nvPr>
        </p:nvSpPr>
        <p:spPr>
          <a:xfrm>
            <a:off x="457200" y="10663977"/>
            <a:ext cx="8047038" cy="257175"/>
          </a:xfrm>
        </p:spPr>
        <p:txBody>
          <a:bodyPr lIns="0" tIns="0" rIns="0" bIns="0"/>
          <a:lstStyle>
            <a:lvl1pPr indent="-255600">
              <a:defRPr>
                <a:latin typeface="+mn-lt"/>
              </a:defRPr>
            </a:lvl1pPr>
            <a:lvl2pPr indent="-284400">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8" name="Text Placeholder 37"/>
          <p:cNvSpPr>
            <a:spLocks noGrp="1"/>
          </p:cNvSpPr>
          <p:nvPr>
            <p:ph type="body" sz="quarter" idx="36"/>
          </p:nvPr>
        </p:nvSpPr>
        <p:spPr>
          <a:xfrm>
            <a:off x="457200" y="11063288"/>
            <a:ext cx="8047038" cy="295275"/>
          </a:xfrm>
        </p:spPr>
        <p:txBody>
          <a:bodyPr lIns="0" tIns="0" rIns="0" bIns="0"/>
          <a:lstStyle>
            <a:lvl1pPr indent="-255600">
              <a:defRPr>
                <a:latin typeface="+mn-lt"/>
              </a:defRPr>
            </a:lvl1pPr>
            <a:lvl2pPr indent="-284400">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484240011"/>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7848600" y="6428601"/>
            <a:ext cx="740520" cy="246221"/>
          </a:xfrm>
          <a:prstGeom prst="rect">
            <a:avLst/>
          </a:prstGeom>
          <a:noFill/>
        </p:spPr>
        <p:txBody>
          <a:bodyPr wrap="none" rtlCol="0">
            <a:spAutoFit/>
          </a:bodyPr>
          <a:lstStyle/>
          <a:p>
            <a:r>
              <a:rPr lang="en-US" sz="1000" dirty="0"/>
              <a:t>Slide - </a:t>
            </a:r>
            <a:fld id="{41D1A099-64B4-E24A-BD44-17411C0B0428}" type="slidenum">
              <a:rPr lang="en-US" sz="1000" smtClean="0"/>
              <a:t>‹#›</a:t>
            </a:fld>
            <a:endParaRPr lang="en-US" sz="1000" dirty="0"/>
          </a:p>
        </p:txBody>
      </p:sp>
      <p:sp>
        <p:nvSpPr>
          <p:cNvPr id="16" name="TextBox 15"/>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2023, 2019, 2015</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279607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49011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80610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4495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28194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541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58689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487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61030" y="1556326"/>
            <a:ext cx="3631545" cy="452062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1563574"/>
            <a:ext cx="4452258" cy="21050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243595" y="3977558"/>
            <a:ext cx="4443205" cy="211227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83" r:id="rId2"/>
    <p:sldLayoutId id="2147483684" r:id="rId3"/>
    <p:sldLayoutId id="2147483685" r:id="rId4"/>
    <p:sldLayoutId id="214748368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4963" y="6429344"/>
            <a:ext cx="6019799" cy="200054"/>
          </a:xfrm>
          <a:prstGeom prst="rect">
            <a:avLst/>
          </a:prstGeom>
          <a:noFill/>
          <a:ln>
            <a:noFill/>
          </a:ln>
        </p:spPr>
        <p:txBody>
          <a:bodyPr lIns="91425" tIns="45700" rIns="91425" bIns="45700" anchor="ctr" anchorCtr="0">
            <a:noAutofit/>
          </a:bodyPr>
          <a:lstStyle/>
          <a:p>
            <a:pPr marL="0" indent="0" algn="ct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solidFill>
                  <a:schemeClr val="tx1"/>
                </a:solidFill>
                <a:latin typeface="Verdana" panose="020B0604030504040204" pitchFamily="34" charset="0"/>
                <a:ea typeface="Verdana" panose="020B0604030504040204" pitchFamily="34" charset="0"/>
                <a:cs typeface="Times New Roman" panose="02020603050405020304" pitchFamily="18" charset="0"/>
              </a:rPr>
              <a:t>2023, 2019, 2015</a:t>
            </a:r>
            <a:r>
              <a:rPr lang="en-IN" sz="1200" dirty="0">
                <a:latin typeface="Verdana" panose="020B0604030504040204" pitchFamily="34" charset="0"/>
                <a:ea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id="{9482BDEB-84DF-4344-AD30-389884976DF6}"/>
              </a:ext>
            </a:extLst>
          </p:cNvPr>
          <p:cNvPicPr>
            <a:picLocks noChangeAspect="1"/>
          </p:cNvPicPr>
          <p:nvPr userDrawn="1"/>
        </p:nvPicPr>
        <p:blipFill>
          <a:blip r:embed="rId16"/>
          <a:srcRect t="22152" b="22152"/>
          <a:stretch>
            <a:fillRect/>
          </a:stretch>
        </p:blipFill>
        <p:spPr>
          <a:xfrm>
            <a:off x="315677" y="6420639"/>
            <a:ext cx="1176574" cy="296443"/>
          </a:xfrm>
          <a:prstGeom prst="rect">
            <a:avLst/>
          </a:prstGeom>
        </p:spPr>
      </p:pic>
      <p:sp>
        <p:nvSpPr>
          <p:cNvPr id="9" name="TextBox 8"/>
          <p:cNvSpPr txBox="1"/>
          <p:nvPr userDrawn="1"/>
        </p:nvSpPr>
        <p:spPr>
          <a:xfrm>
            <a:off x="7848600" y="6428601"/>
            <a:ext cx="740520" cy="246221"/>
          </a:xfrm>
          <a:prstGeom prst="rect">
            <a:avLst/>
          </a:prstGeom>
          <a:noFill/>
        </p:spPr>
        <p:txBody>
          <a:bodyPr wrap="none" rtlCol="0">
            <a:spAutoFit/>
          </a:bodyPr>
          <a:lstStyle/>
          <a:p>
            <a:r>
              <a:rPr lang="en-US" sz="1000" dirty="0"/>
              <a:t>Slide - </a:t>
            </a:r>
            <a:fld id="{41D1A099-64B4-E24A-BD44-17411C0B0428}" type="slidenum">
              <a:rPr lang="en-US" sz="1000" smtClean="0"/>
              <a:t>‹#›</a:t>
            </a:fld>
            <a:endParaRPr lang="en-US" sz="1000" dirty="0"/>
          </a:p>
        </p:txBody>
      </p:sp>
    </p:spTree>
  </p:cSld>
  <p:clrMap bg1="lt1" tx1="dk1" bg2="dk2" tx2="lt2" accent1="accent1" accent2="accent2" accent3="accent3" accent4="accent4" accent5="accent5" accent6="accent6" hlink="hlink" folHlink="folHlink"/>
  <p:sldLayoutIdLst>
    <p:sldLayoutId id="2147483664" r:id="rId1"/>
    <p:sldLayoutId id="2147483682" r:id="rId2"/>
    <p:sldLayoutId id="2147483650" r:id="rId3"/>
    <p:sldLayoutId id="2147483676" r:id="rId4"/>
    <p:sldLayoutId id="2147483677" r:id="rId5"/>
    <p:sldLayoutId id="2147483678" r:id="rId6"/>
    <p:sldLayoutId id="2147483679" r:id="rId7"/>
    <p:sldLayoutId id="2147483680" r:id="rId8"/>
    <p:sldLayoutId id="2147483681" r:id="rId9"/>
    <p:sldLayoutId id="2147483671" r:id="rId10"/>
    <p:sldLayoutId id="2147483673" r:id="rId11"/>
    <p:sldLayoutId id="2147483670" r:id="rId12"/>
    <p:sldLayoutId id="2147483669" r:id="rId13"/>
    <p:sldLayoutId id="214748365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6.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5.bin"/><Relationship Id="rId10" Type="http://schemas.openxmlformats.org/officeDocument/2006/relationships/image" Target="../media/image19.wmf"/><Relationship Id="rId4" Type="http://schemas.openxmlformats.org/officeDocument/2006/relationships/image" Target="../media/image12.wmf"/><Relationship Id="rId9"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19.bin"/><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25.wmf"/><Relationship Id="rId5" Type="http://schemas.openxmlformats.org/officeDocument/2006/relationships/oleObject" Target="../embeddings/oleObject22.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29.wmf"/><Relationship Id="rId5" Type="http://schemas.openxmlformats.org/officeDocument/2006/relationships/oleObject" Target="../embeddings/oleObject26.bin"/><Relationship Id="rId4" Type="http://schemas.openxmlformats.org/officeDocument/2006/relationships/image" Target="../media/image2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32.wmf"/><Relationship Id="rId5" Type="http://schemas.openxmlformats.org/officeDocument/2006/relationships/oleObject" Target="../embeddings/oleObject29.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35.wmf"/></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3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3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40.wmf"/><Relationship Id="rId5" Type="http://schemas.openxmlformats.org/officeDocument/2006/relationships/oleObject" Target="../embeddings/oleObject36.bin"/><Relationship Id="rId4" Type="http://schemas.openxmlformats.org/officeDocument/2006/relationships/image" Target="../media/image3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3.xml"/><Relationship Id="rId1" Type="http://schemas.openxmlformats.org/officeDocument/2006/relationships/vmlDrawing" Target="../drawings/vmlDrawing14.vml"/><Relationship Id="rId4" Type="http://schemas.openxmlformats.org/officeDocument/2006/relationships/image" Target="../media/image41.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3.xml"/><Relationship Id="rId1" Type="http://schemas.openxmlformats.org/officeDocument/2006/relationships/vmlDrawing" Target="../drawings/vmlDrawing15.vml"/><Relationship Id="rId4" Type="http://schemas.openxmlformats.org/officeDocument/2006/relationships/image" Target="../media/image42.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44.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7.xml"/><Relationship Id="rId7" Type="http://schemas.openxmlformats.org/officeDocument/2006/relationships/image" Target="../media/image46.wmf"/><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oleObject" Target="../embeddings/oleObject41.bin"/><Relationship Id="rId5" Type="http://schemas.openxmlformats.org/officeDocument/2006/relationships/image" Target="../media/image45.wmf"/><Relationship Id="rId10" Type="http://schemas.openxmlformats.org/officeDocument/2006/relationships/image" Target="../media/image48.png"/><Relationship Id="rId4" Type="http://schemas.openxmlformats.org/officeDocument/2006/relationships/oleObject" Target="../embeddings/oleObject40.bin"/><Relationship Id="rId9" Type="http://schemas.openxmlformats.org/officeDocument/2006/relationships/image" Target="../media/image47.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image" Target="../media/image50.wmf"/><Relationship Id="rId5" Type="http://schemas.openxmlformats.org/officeDocument/2006/relationships/oleObject" Target="../embeddings/oleObject44.bin"/><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3.xml"/><Relationship Id="rId1" Type="http://schemas.openxmlformats.org/officeDocument/2006/relationships/vmlDrawing" Target="../drawings/vmlDrawing19.vml"/><Relationship Id="rId4" Type="http://schemas.openxmlformats.org/officeDocument/2006/relationships/image" Target="../media/image51.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image" Target="../media/image53.png"/><Relationship Id="rId5" Type="http://schemas.openxmlformats.org/officeDocument/2006/relationships/image" Target="../media/image52.wmf"/><Relationship Id="rId4" Type="http://schemas.openxmlformats.org/officeDocument/2006/relationships/oleObject" Target="../embeddings/oleObject47.bin"/></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56.sv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e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oleObject" Target="../embeddings/oleObject6.bin"/><Relationship Id="rId14"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199" y="143692"/>
            <a:ext cx="8229601" cy="987333"/>
          </a:xfrm>
        </p:spPr>
        <p:txBody>
          <a:bodyPr anchor="ctr"/>
          <a:lstStyle/>
          <a:p>
            <a:r>
              <a:rPr lang="en-US" altLang="en-US" dirty="0"/>
              <a:t>Essentials of Statistics</a:t>
            </a:r>
            <a:endParaRPr lang="en-US" dirty="0"/>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457200" y="1212419"/>
            <a:ext cx="8229600" cy="413524"/>
          </a:xfrm>
        </p:spPr>
        <p:txBody>
          <a:bodyPr anchor="ctr"/>
          <a:lstStyle/>
          <a:p>
            <a:r>
              <a:rPr lang="en-US" altLang="en-US" dirty="0"/>
              <a:t>Seventh</a:t>
            </a:r>
            <a:r>
              <a:rPr lang="en-US" dirty="0">
                <a:solidFill>
                  <a:schemeClr val="tx2"/>
                </a:solidFill>
              </a:rPr>
              <a:t> Edition</a:t>
            </a:r>
          </a:p>
        </p:txBody>
      </p:sp>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1"/>
              </a:ext>
            </a:extLst>
          </p:cNvPr>
          <p:cNvSpPr>
            <a:spLocks noGrp="1"/>
          </p:cNvSpPr>
          <p:nvPr>
            <p:ph sz="quarter" idx="14"/>
          </p:nvPr>
        </p:nvSpPr>
        <p:spPr>
          <a:xfrm>
            <a:off x="4645224" y="2023280"/>
            <a:ext cx="4061361" cy="1186345"/>
          </a:xfrm>
        </p:spPr>
        <p:txBody>
          <a:bodyPr/>
          <a:lstStyle/>
          <a:p>
            <a:pPr marL="0" algn="ctr"/>
            <a:r>
              <a:rPr lang="en-US" sz="4000" b="1" dirty="0">
                <a:solidFill>
                  <a:schemeClr val="tx1"/>
                </a:solidFill>
                <a:latin typeface="+mj-lt"/>
              </a:rPr>
              <a:t>Chapter 10</a:t>
            </a:r>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1"/>
              </a:ext>
            </a:extLst>
          </p:cNvPr>
          <p:cNvSpPr>
            <a:spLocks noGrp="1"/>
          </p:cNvSpPr>
          <p:nvPr>
            <p:ph sz="quarter" idx="15"/>
          </p:nvPr>
        </p:nvSpPr>
        <p:spPr>
          <a:xfrm>
            <a:off x="4645224" y="3369965"/>
            <a:ext cx="4061361" cy="2545933"/>
          </a:xfrm>
        </p:spPr>
        <p:txBody>
          <a:bodyPr/>
          <a:lstStyle/>
          <a:p>
            <a:r>
              <a:rPr lang="en-US" sz="3600" dirty="0"/>
              <a:t>Correlation and Regression</a:t>
            </a:r>
            <a:endParaRPr lang="en-US" sz="3600" dirty="0">
              <a:cs typeface="Arial" panose="020B0604020202020204" pitchFamily="34" charset="0"/>
            </a:endParaRPr>
          </a:p>
        </p:txBody>
      </p:sp>
      <p:pic>
        <p:nvPicPr>
          <p:cNvPr id="10" name="Picture 9">
            <a:extLst>
              <a:ext uri="{FF2B5EF4-FFF2-40B4-BE49-F238E27FC236}">
                <a16:creationId xmlns:a16="http://schemas.microsoft.com/office/drawing/2014/main" id="{D26500C5-EEC1-744D-85AF-7F6F92B6257B}"/>
              </a:ext>
            </a:extLst>
          </p:cNvPr>
          <p:cNvPicPr>
            <a:picLocks noChangeAspect="1"/>
          </p:cNvPicPr>
          <p:nvPr/>
        </p:nvPicPr>
        <p:blipFill>
          <a:blip r:embed="rId3"/>
          <a:srcRect/>
          <a:stretch/>
        </p:blipFill>
        <p:spPr>
          <a:xfrm>
            <a:off x="571150" y="1725574"/>
            <a:ext cx="3533623" cy="4526732"/>
          </a:xfrm>
          <a:prstGeom prst="rect">
            <a:avLst/>
          </a:prstGeom>
          <a:ln w="9525">
            <a:solidFill>
              <a:schemeClr val="tx1"/>
            </a:solidFill>
          </a:ln>
        </p:spPr>
      </p:pic>
      <p:sp>
        <p:nvSpPr>
          <p:cNvPr id="8" name="Content Placeholder 7">
            <a:extLst>
              <a:ext uri="{FF2B5EF4-FFF2-40B4-BE49-F238E27FC236}">
                <a16:creationId xmlns:a16="http://schemas.microsoft.com/office/drawing/2014/main" id="{C8E88D28-1A9F-4FC4-946F-10B4629D1438}"/>
              </a:ext>
              <a:ext uri="{C183D7F6-B498-43B3-948B-1728B52AA6E4}">
                <adec:decorative xmlns:adec="http://schemas.microsoft.com/office/drawing/2017/decorative" val="1"/>
              </a:ext>
            </a:extLst>
          </p:cNvPr>
          <p:cNvSpPr>
            <a:spLocks noGrp="1"/>
          </p:cNvSpPr>
          <p:nvPr>
            <p:ph sz="quarter" idx="17"/>
          </p:nvPr>
        </p:nvSpPr>
        <p:spPr>
          <a:xfrm>
            <a:off x="1573469" y="6415232"/>
            <a:ext cx="6087080" cy="228600"/>
          </a:xfrm>
        </p:spPr>
        <p:txBody>
          <a:bodyPr/>
          <a:lstStyle/>
          <a:p>
            <a:pPr marL="0" indent="0" algn="ctr"/>
            <a:r>
              <a:rPr lang="en-US" altLang="en-US" sz="1200" b="0" dirty="0">
                <a:latin typeface="Verdana"/>
                <a:ea typeface="Verdana" panose="020B0604030504040204" pitchFamily="34" charset="0"/>
                <a:cs typeface="Verdana" panose="020B0604030504040204" pitchFamily="34" charset="0"/>
              </a:rPr>
              <a:t>Copyright © </a:t>
            </a:r>
            <a:r>
              <a:rPr lang="en-US" altLang="en-US" dirty="0">
                <a:solidFill>
                  <a:schemeClr val="tx1"/>
                </a:solidFill>
                <a:cs typeface="Times New Roman" panose="02020603050405020304" pitchFamily="18" charset="0"/>
              </a:rPr>
              <a:t>2023, 2019, 2015</a:t>
            </a:r>
            <a:r>
              <a:rPr lang="en-IN" dirty="0"/>
              <a:t> </a:t>
            </a:r>
            <a:r>
              <a:rPr lang="en-US" altLang="en-US" sz="1200" b="0" dirty="0">
                <a:latin typeface="Verdana"/>
                <a:ea typeface="Verdana" panose="020B0604030504040204" pitchFamily="34" charset="0"/>
                <a:cs typeface="Verdana" panose="020B0604030504040204" pitchFamily="34" charset="0"/>
              </a:rPr>
              <a:t>Pearson Education, Inc. All Rights Reserved</a:t>
            </a:r>
          </a:p>
        </p:txBody>
      </p:sp>
      <p:pic>
        <p:nvPicPr>
          <p:cNvPr id="22" name="Picture Placeholder 21" descr="Pearson Logo">
            <a:extLst>
              <a:ext uri="{FF2B5EF4-FFF2-40B4-BE49-F238E27FC236}">
                <a16:creationId xmlns:a16="http://schemas.microsoft.com/office/drawing/2014/main" id="{463657D3-0029-4FB6-A24C-CAB832988B4E}"/>
              </a:ext>
            </a:extLst>
          </p:cNvPr>
          <p:cNvPicPr>
            <a:picLocks noGrp="1" noChangeAspect="1"/>
          </p:cNvPicPr>
          <p:nvPr>
            <p:ph type="pic" sz="quarter" idx="16"/>
          </p:nvPr>
        </p:nvPicPr>
        <p:blipFill>
          <a:blip r:embed="rId4"/>
          <a:srcRect t="22152" b="22152"/>
          <a:stretch>
            <a:fillRect/>
          </a:stretch>
        </p:blipFill>
        <p:spPr>
          <a:xfrm>
            <a:off x="315677" y="6420639"/>
            <a:ext cx="1176574" cy="296443"/>
          </a:xfrm>
        </p:spPr>
      </p:pic>
    </p:spTree>
    <p:extLst>
      <p:ext uri="{BB962C8B-B14F-4D97-AF65-F5344CB8AC3E}">
        <p14:creationId xmlns:p14="http://schemas.microsoft.com/office/powerpoint/2010/main" val="93454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Finding the Equation of the Regression Line </a:t>
            </a:r>
            <a:r>
              <a:rPr lang="en-US" sz="2000" b="0" dirty="0"/>
              <a:t>(5 of 6)</a:t>
            </a:r>
            <a:endParaRPr lang="en-IN" sz="2000" b="0" dirty="0"/>
          </a:p>
        </p:txBody>
      </p:sp>
      <p:sp>
        <p:nvSpPr>
          <p:cNvPr id="4" name="Content Placeholder 3"/>
          <p:cNvSpPr>
            <a:spLocks noGrp="1"/>
          </p:cNvSpPr>
          <p:nvPr>
            <p:ph sz="quarter" idx="13"/>
          </p:nvPr>
        </p:nvSpPr>
        <p:spPr>
          <a:xfrm>
            <a:off x="457200" y="1552575"/>
            <a:ext cx="4608000" cy="430604"/>
          </a:xfrm>
        </p:spPr>
        <p:txBody>
          <a:bodyPr/>
          <a:lstStyle/>
          <a:p>
            <a:pPr marL="432" indent="0">
              <a:buNone/>
            </a:pPr>
            <a:r>
              <a:rPr lang="en-US" b="1" dirty="0"/>
              <a:t>Formulas for Finding the Slope</a:t>
            </a:r>
            <a:endParaRPr lang="en-IN" dirty="0"/>
          </a:p>
        </p:txBody>
      </p:sp>
      <p:graphicFrame>
        <p:nvGraphicFramePr>
          <p:cNvPr id="18" name="Object 17" descr="b sub 1"/>
          <p:cNvGraphicFramePr>
            <a:graphicFrameLocks noChangeAspect="1"/>
          </p:cNvGraphicFramePr>
          <p:nvPr>
            <p:extLst>
              <p:ext uri="{D42A27DB-BD31-4B8C-83A1-F6EECF244321}">
                <p14:modId xmlns:p14="http://schemas.microsoft.com/office/powerpoint/2010/main" val="2873287419"/>
              </p:ext>
            </p:extLst>
          </p:nvPr>
        </p:nvGraphicFramePr>
        <p:xfrm>
          <a:off x="5127702" y="1534483"/>
          <a:ext cx="327025" cy="490538"/>
        </p:xfrm>
        <a:graphic>
          <a:graphicData uri="http://schemas.openxmlformats.org/presentationml/2006/ole">
            <mc:AlternateContent xmlns:mc="http://schemas.openxmlformats.org/markup-compatibility/2006">
              <mc:Choice xmlns:v="urn:schemas-microsoft-com:vml" Requires="v">
                <p:oleObj spid="_x0000_s2101" name="Equation" r:id="rId3" imgW="152280" imgH="228600" progId="Equation.DSMT4">
                  <p:embed/>
                </p:oleObj>
              </mc:Choice>
              <mc:Fallback>
                <p:oleObj name="Equation" r:id="rId3" imgW="152280" imgH="228600" progId="Equation.DSMT4">
                  <p:embed/>
                  <p:pic>
                    <p:nvPicPr>
                      <p:cNvPr id="18" name="Object 17"/>
                      <p:cNvPicPr/>
                      <p:nvPr/>
                    </p:nvPicPr>
                    <p:blipFill>
                      <a:blip r:embed="rId4"/>
                      <a:stretch>
                        <a:fillRect/>
                      </a:stretch>
                    </p:blipFill>
                    <p:spPr>
                      <a:xfrm>
                        <a:off x="5127702" y="1534483"/>
                        <a:ext cx="327025" cy="490538"/>
                      </a:xfrm>
                      <a:prstGeom prst="rect">
                        <a:avLst/>
                      </a:prstGeom>
                    </p:spPr>
                  </p:pic>
                </p:oleObj>
              </mc:Fallback>
            </mc:AlternateContent>
          </a:graphicData>
        </a:graphic>
      </p:graphicFrame>
      <p:sp>
        <p:nvSpPr>
          <p:cNvPr id="5" name="Content Placeholder 4"/>
          <p:cNvSpPr>
            <a:spLocks noGrp="1"/>
          </p:cNvSpPr>
          <p:nvPr>
            <p:ph sz="quarter" idx="14"/>
          </p:nvPr>
        </p:nvSpPr>
        <p:spPr>
          <a:xfrm>
            <a:off x="5568246" y="1557337"/>
            <a:ext cx="2435723" cy="425842"/>
          </a:xfrm>
        </p:spPr>
        <p:txBody>
          <a:bodyPr/>
          <a:lstStyle/>
          <a:p>
            <a:pPr marL="432" indent="0">
              <a:buNone/>
            </a:pPr>
            <a:r>
              <a:rPr lang="en-US" b="1" dirty="0"/>
              <a:t>and </a:t>
            </a:r>
            <a:r>
              <a:rPr lang="en-US" b="1" i="1" dirty="0"/>
              <a:t>y</a:t>
            </a:r>
            <a:r>
              <a:rPr lang="en-US" b="1" dirty="0"/>
              <a:t>-Intercept</a:t>
            </a:r>
            <a:endParaRPr lang="en-IN" dirty="0"/>
          </a:p>
        </p:txBody>
      </p:sp>
      <p:graphicFrame>
        <p:nvGraphicFramePr>
          <p:cNvPr id="19" name="Object 18" descr="b sub 0"/>
          <p:cNvGraphicFramePr>
            <a:graphicFrameLocks noChangeAspect="1"/>
          </p:cNvGraphicFramePr>
          <p:nvPr>
            <p:extLst>
              <p:ext uri="{D42A27DB-BD31-4B8C-83A1-F6EECF244321}">
                <p14:modId xmlns:p14="http://schemas.microsoft.com/office/powerpoint/2010/main" val="1743867066"/>
              </p:ext>
            </p:extLst>
          </p:nvPr>
        </p:nvGraphicFramePr>
        <p:xfrm>
          <a:off x="468313" y="2092231"/>
          <a:ext cx="354013" cy="490538"/>
        </p:xfrm>
        <a:graphic>
          <a:graphicData uri="http://schemas.openxmlformats.org/presentationml/2006/ole">
            <mc:AlternateContent xmlns:mc="http://schemas.openxmlformats.org/markup-compatibility/2006">
              <mc:Choice xmlns:v="urn:schemas-microsoft-com:vml" Requires="v">
                <p:oleObj spid="_x0000_s2102" name="Equation" r:id="rId5" imgW="164880" imgH="228600" progId="Equation.DSMT4">
                  <p:embed/>
                </p:oleObj>
              </mc:Choice>
              <mc:Fallback>
                <p:oleObj name="Equation" r:id="rId5" imgW="164880" imgH="228600" progId="Equation.DSMT4">
                  <p:embed/>
                  <p:pic>
                    <p:nvPicPr>
                      <p:cNvPr id="18" name="Object 17"/>
                      <p:cNvPicPr/>
                      <p:nvPr/>
                    </p:nvPicPr>
                    <p:blipFill>
                      <a:blip r:embed="rId6"/>
                      <a:stretch>
                        <a:fillRect/>
                      </a:stretch>
                    </p:blipFill>
                    <p:spPr>
                      <a:xfrm>
                        <a:off x="468313" y="2092231"/>
                        <a:ext cx="354013" cy="490538"/>
                      </a:xfrm>
                      <a:prstGeom prst="rect">
                        <a:avLst/>
                      </a:prstGeom>
                    </p:spPr>
                  </p:pic>
                </p:oleObj>
              </mc:Fallback>
            </mc:AlternateContent>
          </a:graphicData>
        </a:graphic>
      </p:graphicFrame>
      <p:sp>
        <p:nvSpPr>
          <p:cNvPr id="6" name="Content Placeholder 5"/>
          <p:cNvSpPr>
            <a:spLocks noGrp="1"/>
          </p:cNvSpPr>
          <p:nvPr>
            <p:ph sz="quarter" idx="15"/>
          </p:nvPr>
        </p:nvSpPr>
        <p:spPr>
          <a:xfrm>
            <a:off x="936812" y="2115983"/>
            <a:ext cx="4086449" cy="429113"/>
          </a:xfrm>
        </p:spPr>
        <p:txBody>
          <a:bodyPr/>
          <a:lstStyle/>
          <a:p>
            <a:pPr marL="432" indent="0">
              <a:buNone/>
            </a:pPr>
            <a:r>
              <a:rPr lang="en-US" b="1" dirty="0"/>
              <a:t>in the Regression Equation</a:t>
            </a:r>
            <a:endParaRPr lang="en-IN" dirty="0"/>
          </a:p>
        </p:txBody>
      </p:sp>
      <p:graphicFrame>
        <p:nvGraphicFramePr>
          <p:cNvPr id="20" name="Object 19" descr="y hat = b sub 0 + b sub 1 x"/>
          <p:cNvGraphicFramePr>
            <a:graphicFrameLocks noChangeAspect="1"/>
          </p:cNvGraphicFramePr>
          <p:nvPr>
            <p:extLst>
              <p:ext uri="{D42A27DB-BD31-4B8C-83A1-F6EECF244321}">
                <p14:modId xmlns:p14="http://schemas.microsoft.com/office/powerpoint/2010/main" val="2176455701"/>
              </p:ext>
            </p:extLst>
          </p:nvPr>
        </p:nvGraphicFramePr>
        <p:xfrm>
          <a:off x="5038790" y="2092231"/>
          <a:ext cx="1662113" cy="490538"/>
        </p:xfrm>
        <a:graphic>
          <a:graphicData uri="http://schemas.openxmlformats.org/presentationml/2006/ole">
            <mc:AlternateContent xmlns:mc="http://schemas.openxmlformats.org/markup-compatibility/2006">
              <mc:Choice xmlns:v="urn:schemas-microsoft-com:vml" Requires="v">
                <p:oleObj spid="_x0000_s2103" name="Equation" r:id="rId7" imgW="774360" imgH="228600" progId="Equation.DSMT4">
                  <p:embed/>
                </p:oleObj>
              </mc:Choice>
              <mc:Fallback>
                <p:oleObj name="Equation" r:id="rId7" imgW="774360" imgH="228600" progId="Equation.DSMT4">
                  <p:embed/>
                  <p:pic>
                    <p:nvPicPr>
                      <p:cNvPr id="18" name="Object 17"/>
                      <p:cNvPicPr/>
                      <p:nvPr/>
                    </p:nvPicPr>
                    <p:blipFill>
                      <a:blip r:embed="rId8"/>
                      <a:stretch>
                        <a:fillRect/>
                      </a:stretch>
                    </p:blipFill>
                    <p:spPr>
                      <a:xfrm>
                        <a:off x="5038790" y="2092231"/>
                        <a:ext cx="1662113" cy="490538"/>
                      </a:xfrm>
                      <a:prstGeom prst="rect">
                        <a:avLst/>
                      </a:prstGeom>
                    </p:spPr>
                  </p:pic>
                </p:oleObj>
              </mc:Fallback>
            </mc:AlternateContent>
          </a:graphicData>
        </a:graphic>
      </p:graphicFrame>
      <p:sp>
        <p:nvSpPr>
          <p:cNvPr id="7" name="Content Placeholder 6"/>
          <p:cNvSpPr>
            <a:spLocks noGrp="1"/>
          </p:cNvSpPr>
          <p:nvPr>
            <p:ph sz="quarter" idx="16"/>
          </p:nvPr>
        </p:nvSpPr>
        <p:spPr>
          <a:xfrm>
            <a:off x="468312" y="3062286"/>
            <a:ext cx="1075479" cy="417183"/>
          </a:xfrm>
        </p:spPr>
        <p:txBody>
          <a:bodyPr/>
          <a:lstStyle/>
          <a:p>
            <a:pPr marL="432" indent="0">
              <a:buNone/>
            </a:pPr>
            <a:r>
              <a:rPr lang="en-US" b="1" dirty="0"/>
              <a:t>Slope</a:t>
            </a:r>
            <a:r>
              <a:rPr lang="en-US" dirty="0"/>
              <a:t>:</a:t>
            </a:r>
            <a:endParaRPr lang="en-IN" dirty="0"/>
          </a:p>
        </p:txBody>
      </p:sp>
      <p:graphicFrame>
        <p:nvGraphicFramePr>
          <p:cNvPr id="21" name="Object 20" descr="b sub 1 = r times start fraction s sub y over s sub x end fraction."/>
          <p:cNvGraphicFramePr>
            <a:graphicFrameLocks noChangeAspect="1"/>
          </p:cNvGraphicFramePr>
          <p:nvPr>
            <p:extLst>
              <p:ext uri="{D42A27DB-BD31-4B8C-83A1-F6EECF244321}">
                <p14:modId xmlns:p14="http://schemas.microsoft.com/office/powerpoint/2010/main" val="1206780186"/>
              </p:ext>
            </p:extLst>
          </p:nvPr>
        </p:nvGraphicFramePr>
        <p:xfrm>
          <a:off x="2602947" y="2769749"/>
          <a:ext cx="1173163" cy="981075"/>
        </p:xfrm>
        <a:graphic>
          <a:graphicData uri="http://schemas.openxmlformats.org/presentationml/2006/ole">
            <mc:AlternateContent xmlns:mc="http://schemas.openxmlformats.org/markup-compatibility/2006">
              <mc:Choice xmlns:v="urn:schemas-microsoft-com:vml" Requires="v">
                <p:oleObj spid="_x0000_s2104" name="Equation" r:id="rId9" imgW="545760" imgH="457200" progId="Equation.DSMT4">
                  <p:embed/>
                </p:oleObj>
              </mc:Choice>
              <mc:Fallback>
                <p:oleObj name="Equation" r:id="rId9" imgW="545760" imgH="457200" progId="Equation.DSMT4">
                  <p:embed/>
                  <p:pic>
                    <p:nvPicPr>
                      <p:cNvPr id="18" name="Object 17"/>
                      <p:cNvPicPr/>
                      <p:nvPr/>
                    </p:nvPicPr>
                    <p:blipFill>
                      <a:blip r:embed="rId10"/>
                      <a:stretch>
                        <a:fillRect/>
                      </a:stretch>
                    </p:blipFill>
                    <p:spPr>
                      <a:xfrm>
                        <a:off x="2602947" y="2769749"/>
                        <a:ext cx="1173163" cy="981075"/>
                      </a:xfrm>
                      <a:prstGeom prst="rect">
                        <a:avLst/>
                      </a:prstGeom>
                    </p:spPr>
                  </p:pic>
                </p:oleObj>
              </mc:Fallback>
            </mc:AlternateContent>
          </a:graphicData>
        </a:graphic>
      </p:graphicFrame>
      <p:sp>
        <p:nvSpPr>
          <p:cNvPr id="8" name="Content Placeholder 7"/>
          <p:cNvSpPr>
            <a:spLocks noGrp="1"/>
          </p:cNvSpPr>
          <p:nvPr>
            <p:ph sz="quarter" idx="17"/>
          </p:nvPr>
        </p:nvSpPr>
        <p:spPr>
          <a:xfrm>
            <a:off x="468312" y="3937805"/>
            <a:ext cx="1811749" cy="432314"/>
          </a:xfrm>
        </p:spPr>
        <p:txBody>
          <a:bodyPr/>
          <a:lstStyle/>
          <a:p>
            <a:pPr marL="432" indent="0">
              <a:buNone/>
            </a:pPr>
            <a:r>
              <a:rPr lang="en-US" b="1" i="1" dirty="0"/>
              <a:t>y</a:t>
            </a:r>
            <a:r>
              <a:rPr lang="en-US" b="1" dirty="0"/>
              <a:t>-intercept</a:t>
            </a:r>
            <a:r>
              <a:rPr lang="en-US" dirty="0"/>
              <a:t>:</a:t>
            </a:r>
            <a:endParaRPr lang="en-IN" dirty="0"/>
          </a:p>
        </p:txBody>
      </p:sp>
      <p:graphicFrame>
        <p:nvGraphicFramePr>
          <p:cNvPr id="22" name="Object 21" descr="b sub 0 = y bar minus b sub 1 x bar"/>
          <p:cNvGraphicFramePr>
            <a:graphicFrameLocks noChangeAspect="1"/>
          </p:cNvGraphicFramePr>
          <p:nvPr>
            <p:extLst>
              <p:ext uri="{D42A27DB-BD31-4B8C-83A1-F6EECF244321}">
                <p14:modId xmlns:p14="http://schemas.microsoft.com/office/powerpoint/2010/main" val="443002557"/>
              </p:ext>
            </p:extLst>
          </p:nvPr>
        </p:nvGraphicFramePr>
        <p:xfrm>
          <a:off x="2562606" y="3937805"/>
          <a:ext cx="1582737" cy="490537"/>
        </p:xfrm>
        <a:graphic>
          <a:graphicData uri="http://schemas.openxmlformats.org/presentationml/2006/ole">
            <mc:AlternateContent xmlns:mc="http://schemas.openxmlformats.org/markup-compatibility/2006">
              <mc:Choice xmlns:v="urn:schemas-microsoft-com:vml" Requires="v">
                <p:oleObj spid="_x0000_s2105" name="Equation" r:id="rId11" imgW="736560" imgH="228600" progId="Equation.DSMT4">
                  <p:embed/>
                </p:oleObj>
              </mc:Choice>
              <mc:Fallback>
                <p:oleObj name="Equation" r:id="rId11" imgW="736560" imgH="228600" progId="Equation.DSMT4">
                  <p:embed/>
                  <p:pic>
                    <p:nvPicPr>
                      <p:cNvPr id="21" name="Object 20"/>
                      <p:cNvPicPr/>
                      <p:nvPr/>
                    </p:nvPicPr>
                    <p:blipFill>
                      <a:blip r:embed="rId12"/>
                      <a:stretch>
                        <a:fillRect/>
                      </a:stretch>
                    </p:blipFill>
                    <p:spPr>
                      <a:xfrm>
                        <a:off x="2562606" y="3937805"/>
                        <a:ext cx="1582737" cy="490537"/>
                      </a:xfrm>
                      <a:prstGeom prst="rect">
                        <a:avLst/>
                      </a:prstGeom>
                    </p:spPr>
                  </p:pic>
                </p:oleObj>
              </mc:Fallback>
            </mc:AlternateContent>
          </a:graphicData>
        </a:graphic>
      </p:graphicFrame>
    </p:spTree>
    <p:extLst>
      <p:ext uri="{BB962C8B-B14F-4D97-AF65-F5344CB8AC3E}">
        <p14:creationId xmlns:p14="http://schemas.microsoft.com/office/powerpoint/2010/main" val="2424083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40436" cy="1097279"/>
          </a:xfrm>
        </p:spPr>
        <p:txBody>
          <a:bodyPr/>
          <a:lstStyle/>
          <a:p>
            <a:r>
              <a:rPr lang="en-US" sz="3400" dirty="0"/>
              <a:t>Finding the Equation of the Regression Line </a:t>
            </a:r>
            <a:r>
              <a:rPr lang="en-US" sz="2000" b="0" dirty="0"/>
              <a:t>(6 of 6)</a:t>
            </a:r>
            <a:endParaRPr lang="en-IN" sz="2000" b="0" dirty="0"/>
          </a:p>
        </p:txBody>
      </p:sp>
      <p:sp>
        <p:nvSpPr>
          <p:cNvPr id="8" name="Content Placeholder 7"/>
          <p:cNvSpPr>
            <a:spLocks noGrp="1"/>
          </p:cNvSpPr>
          <p:nvPr>
            <p:ph sz="quarter" idx="13"/>
          </p:nvPr>
        </p:nvSpPr>
        <p:spPr>
          <a:xfrm>
            <a:off x="457201" y="1552574"/>
            <a:ext cx="2992581" cy="418729"/>
          </a:xfrm>
        </p:spPr>
        <p:txBody>
          <a:bodyPr/>
          <a:lstStyle/>
          <a:p>
            <a:pPr marL="432" indent="0">
              <a:buNone/>
            </a:pPr>
            <a:r>
              <a:rPr lang="en-US" b="1" dirty="0"/>
              <a:t>Rounding the Slope</a:t>
            </a:r>
            <a:endParaRPr lang="en-IN" dirty="0"/>
          </a:p>
        </p:txBody>
      </p:sp>
      <p:graphicFrame>
        <p:nvGraphicFramePr>
          <p:cNvPr id="25" name="Object 24" descr="b sub 1"/>
          <p:cNvGraphicFramePr>
            <a:graphicFrameLocks noChangeAspect="1"/>
          </p:cNvGraphicFramePr>
          <p:nvPr>
            <p:extLst>
              <p:ext uri="{D42A27DB-BD31-4B8C-83A1-F6EECF244321}">
                <p14:modId xmlns:p14="http://schemas.microsoft.com/office/powerpoint/2010/main" val="1687651339"/>
              </p:ext>
            </p:extLst>
          </p:nvPr>
        </p:nvGraphicFramePr>
        <p:xfrm>
          <a:off x="3520512" y="1534483"/>
          <a:ext cx="327025" cy="490538"/>
        </p:xfrm>
        <a:graphic>
          <a:graphicData uri="http://schemas.openxmlformats.org/presentationml/2006/ole">
            <mc:AlternateContent xmlns:mc="http://schemas.openxmlformats.org/markup-compatibility/2006">
              <mc:Choice xmlns:v="urn:schemas-microsoft-com:vml" Requires="v">
                <p:oleObj spid="_x0000_s3115" name="Equation" r:id="rId3" imgW="152280" imgH="228600" progId="Equation.DSMT4">
                  <p:embed/>
                </p:oleObj>
              </mc:Choice>
              <mc:Fallback>
                <p:oleObj name="Equation" r:id="rId3" imgW="152280" imgH="228600" progId="Equation.DSMT4">
                  <p:embed/>
                  <p:pic>
                    <p:nvPicPr>
                      <p:cNvPr id="18" name="Object 17"/>
                      <p:cNvPicPr/>
                      <p:nvPr/>
                    </p:nvPicPr>
                    <p:blipFill>
                      <a:blip r:embed="rId4"/>
                      <a:stretch>
                        <a:fillRect/>
                      </a:stretch>
                    </p:blipFill>
                    <p:spPr>
                      <a:xfrm>
                        <a:off x="3520512" y="1534483"/>
                        <a:ext cx="327025" cy="490538"/>
                      </a:xfrm>
                      <a:prstGeom prst="rect">
                        <a:avLst/>
                      </a:prstGeom>
                    </p:spPr>
                  </p:pic>
                </p:oleObj>
              </mc:Fallback>
            </mc:AlternateContent>
          </a:graphicData>
        </a:graphic>
      </p:graphicFrame>
      <p:sp>
        <p:nvSpPr>
          <p:cNvPr id="9" name="Content Placeholder 8"/>
          <p:cNvSpPr>
            <a:spLocks noGrp="1"/>
          </p:cNvSpPr>
          <p:nvPr>
            <p:ph sz="quarter" idx="14"/>
          </p:nvPr>
        </p:nvSpPr>
        <p:spPr>
          <a:xfrm>
            <a:off x="3960793" y="1570785"/>
            <a:ext cx="2897208" cy="396000"/>
          </a:xfrm>
        </p:spPr>
        <p:txBody>
          <a:bodyPr/>
          <a:lstStyle/>
          <a:p>
            <a:pPr marL="432" indent="0">
              <a:buNone/>
            </a:pPr>
            <a:r>
              <a:rPr lang="en-US" b="1" dirty="0"/>
              <a:t>and the</a:t>
            </a:r>
            <a:r>
              <a:rPr lang="en-US" b="1" i="1" dirty="0"/>
              <a:t> y</a:t>
            </a:r>
            <a:r>
              <a:rPr lang="en-US" b="1" dirty="0"/>
              <a:t>-Intercept</a:t>
            </a:r>
            <a:endParaRPr lang="en-IN" dirty="0"/>
          </a:p>
        </p:txBody>
      </p:sp>
      <p:graphicFrame>
        <p:nvGraphicFramePr>
          <p:cNvPr id="22" name="Object 21" descr="b sub 0"/>
          <p:cNvGraphicFramePr>
            <a:graphicFrameLocks noChangeAspect="1"/>
          </p:cNvGraphicFramePr>
          <p:nvPr>
            <p:extLst>
              <p:ext uri="{D42A27DB-BD31-4B8C-83A1-F6EECF244321}">
                <p14:modId xmlns:p14="http://schemas.microsoft.com/office/powerpoint/2010/main" val="3651412580"/>
              </p:ext>
            </p:extLst>
          </p:nvPr>
        </p:nvGraphicFramePr>
        <p:xfrm>
          <a:off x="6934140" y="1528546"/>
          <a:ext cx="354012" cy="490537"/>
        </p:xfrm>
        <a:graphic>
          <a:graphicData uri="http://schemas.openxmlformats.org/presentationml/2006/ole">
            <mc:AlternateContent xmlns:mc="http://schemas.openxmlformats.org/markup-compatibility/2006">
              <mc:Choice xmlns:v="urn:schemas-microsoft-com:vml" Requires="v">
                <p:oleObj spid="_x0000_s3116" name="Equation" r:id="rId5" imgW="164880" imgH="228600" progId="Equation.DSMT4">
                  <p:embed/>
                </p:oleObj>
              </mc:Choice>
              <mc:Fallback>
                <p:oleObj name="Equation" r:id="rId5" imgW="164880" imgH="228600" progId="Equation.DSMT4">
                  <p:embed/>
                  <p:pic>
                    <p:nvPicPr>
                      <p:cNvPr id="18" name="Object 17"/>
                      <p:cNvPicPr/>
                      <p:nvPr/>
                    </p:nvPicPr>
                    <p:blipFill>
                      <a:blip r:embed="rId6"/>
                      <a:stretch>
                        <a:fillRect/>
                      </a:stretch>
                    </p:blipFill>
                    <p:spPr>
                      <a:xfrm>
                        <a:off x="6934140" y="1528546"/>
                        <a:ext cx="354012" cy="490537"/>
                      </a:xfrm>
                      <a:prstGeom prst="rect">
                        <a:avLst/>
                      </a:prstGeom>
                    </p:spPr>
                  </p:pic>
                </p:oleObj>
              </mc:Fallback>
            </mc:AlternateContent>
          </a:graphicData>
        </a:graphic>
      </p:graphicFrame>
      <p:sp>
        <p:nvSpPr>
          <p:cNvPr id="10" name="Content Placeholder 9"/>
          <p:cNvSpPr>
            <a:spLocks noGrp="1"/>
          </p:cNvSpPr>
          <p:nvPr>
            <p:ph sz="quarter" idx="15"/>
          </p:nvPr>
        </p:nvSpPr>
        <p:spPr>
          <a:xfrm>
            <a:off x="457201" y="2219354"/>
            <a:ext cx="1039090" cy="396000"/>
          </a:xfrm>
        </p:spPr>
        <p:txBody>
          <a:bodyPr/>
          <a:lstStyle/>
          <a:p>
            <a:pPr marL="432" indent="0">
              <a:buNone/>
            </a:pPr>
            <a:r>
              <a:rPr lang="en-US" dirty="0"/>
              <a:t>Round</a:t>
            </a:r>
            <a:endParaRPr lang="en-IN" dirty="0"/>
          </a:p>
        </p:txBody>
      </p:sp>
      <p:graphicFrame>
        <p:nvGraphicFramePr>
          <p:cNvPr id="26" name="Object 25" descr="b sub 1 and b sub 0"/>
          <p:cNvGraphicFramePr>
            <a:graphicFrameLocks noChangeAspect="1"/>
          </p:cNvGraphicFramePr>
          <p:nvPr>
            <p:extLst>
              <p:ext uri="{D42A27DB-BD31-4B8C-83A1-F6EECF244321}">
                <p14:modId xmlns:p14="http://schemas.microsoft.com/office/powerpoint/2010/main" val="1658177171"/>
              </p:ext>
            </p:extLst>
          </p:nvPr>
        </p:nvGraphicFramePr>
        <p:xfrm>
          <a:off x="1592570" y="2185219"/>
          <a:ext cx="1246123" cy="466729"/>
        </p:xfrm>
        <a:graphic>
          <a:graphicData uri="http://schemas.openxmlformats.org/presentationml/2006/ole">
            <mc:AlternateContent xmlns:mc="http://schemas.openxmlformats.org/markup-compatibility/2006">
              <mc:Choice xmlns:v="urn:schemas-microsoft-com:vml" Requires="v">
                <p:oleObj spid="_x0000_s3117" name="Equation" r:id="rId7" imgW="609480" imgH="228600" progId="Equation.DSMT4">
                  <p:embed/>
                </p:oleObj>
              </mc:Choice>
              <mc:Fallback>
                <p:oleObj name="Equation" r:id="rId7" imgW="609480" imgH="228600" progId="Equation.DSMT4">
                  <p:embed/>
                  <p:pic>
                    <p:nvPicPr>
                      <p:cNvPr id="21" name="Object 20"/>
                      <p:cNvPicPr/>
                      <p:nvPr/>
                    </p:nvPicPr>
                    <p:blipFill>
                      <a:blip r:embed="rId8"/>
                      <a:stretch>
                        <a:fillRect/>
                      </a:stretch>
                    </p:blipFill>
                    <p:spPr>
                      <a:xfrm>
                        <a:off x="1592570" y="2185219"/>
                        <a:ext cx="1246123" cy="466729"/>
                      </a:xfrm>
                      <a:prstGeom prst="rect">
                        <a:avLst/>
                      </a:prstGeom>
                    </p:spPr>
                  </p:pic>
                </p:oleObj>
              </mc:Fallback>
            </mc:AlternateContent>
          </a:graphicData>
        </a:graphic>
      </p:graphicFrame>
      <p:sp>
        <p:nvSpPr>
          <p:cNvPr id="11" name="Content Placeholder 10"/>
          <p:cNvSpPr>
            <a:spLocks noGrp="1"/>
          </p:cNvSpPr>
          <p:nvPr>
            <p:ph sz="quarter" idx="16"/>
          </p:nvPr>
        </p:nvSpPr>
        <p:spPr>
          <a:xfrm>
            <a:off x="2971990" y="2219355"/>
            <a:ext cx="5352613" cy="396000"/>
          </a:xfrm>
        </p:spPr>
        <p:txBody>
          <a:bodyPr/>
          <a:lstStyle/>
          <a:p>
            <a:pPr marL="432" indent="0">
              <a:buNone/>
            </a:pPr>
            <a:r>
              <a:rPr lang="en-US" dirty="0"/>
              <a:t>to three significant digits. It’s difficult to</a:t>
            </a:r>
            <a:endParaRPr lang="en-IN" dirty="0"/>
          </a:p>
        </p:txBody>
      </p:sp>
      <p:sp>
        <p:nvSpPr>
          <p:cNvPr id="12" name="Content Placeholder 11"/>
          <p:cNvSpPr>
            <a:spLocks noGrp="1"/>
          </p:cNvSpPr>
          <p:nvPr>
            <p:ph sz="quarter" idx="17"/>
          </p:nvPr>
        </p:nvSpPr>
        <p:spPr>
          <a:xfrm>
            <a:off x="457201" y="2710769"/>
            <a:ext cx="7451766" cy="396000"/>
          </a:xfrm>
        </p:spPr>
        <p:txBody>
          <a:bodyPr/>
          <a:lstStyle/>
          <a:p>
            <a:pPr marL="432" indent="0">
              <a:buNone/>
            </a:pPr>
            <a:r>
              <a:rPr lang="en-US" dirty="0"/>
              <a:t>provide a simple universal rule for rounding values of</a:t>
            </a:r>
            <a:endParaRPr lang="en-IN" dirty="0"/>
          </a:p>
        </p:txBody>
      </p:sp>
      <p:graphicFrame>
        <p:nvGraphicFramePr>
          <p:cNvPr id="27" name="Object 26" descr="b sub 1 and b sub 0,"/>
          <p:cNvGraphicFramePr>
            <a:graphicFrameLocks noChangeAspect="1"/>
          </p:cNvGraphicFramePr>
          <p:nvPr>
            <p:extLst>
              <p:ext uri="{D42A27DB-BD31-4B8C-83A1-F6EECF244321}">
                <p14:modId xmlns:p14="http://schemas.microsoft.com/office/powerpoint/2010/main" val="756915377"/>
              </p:ext>
            </p:extLst>
          </p:nvPr>
        </p:nvGraphicFramePr>
        <p:xfrm>
          <a:off x="463211" y="3180200"/>
          <a:ext cx="1311231" cy="452999"/>
        </p:xfrm>
        <a:graphic>
          <a:graphicData uri="http://schemas.openxmlformats.org/presentationml/2006/ole">
            <mc:AlternateContent xmlns:mc="http://schemas.openxmlformats.org/markup-compatibility/2006">
              <mc:Choice xmlns:v="urn:schemas-microsoft-com:vml" Requires="v">
                <p:oleObj spid="_x0000_s3118" name="Equation" r:id="rId9" imgW="660240" imgH="228600" progId="Equation.DSMT4">
                  <p:embed/>
                </p:oleObj>
              </mc:Choice>
              <mc:Fallback>
                <p:oleObj name="Equation" r:id="rId9" imgW="660240" imgH="228600" progId="Equation.DSMT4">
                  <p:embed/>
                  <p:pic>
                    <p:nvPicPr>
                      <p:cNvPr id="26" name="Object 25"/>
                      <p:cNvPicPr/>
                      <p:nvPr/>
                    </p:nvPicPr>
                    <p:blipFill>
                      <a:blip r:embed="rId10"/>
                      <a:stretch>
                        <a:fillRect/>
                      </a:stretch>
                    </p:blipFill>
                    <p:spPr>
                      <a:xfrm>
                        <a:off x="463211" y="3180200"/>
                        <a:ext cx="1311231" cy="452999"/>
                      </a:xfrm>
                      <a:prstGeom prst="rect">
                        <a:avLst/>
                      </a:prstGeom>
                    </p:spPr>
                  </p:pic>
                </p:oleObj>
              </mc:Fallback>
            </mc:AlternateContent>
          </a:graphicData>
        </a:graphic>
      </p:graphicFrame>
      <p:sp>
        <p:nvSpPr>
          <p:cNvPr id="13" name="Content Placeholder 12"/>
          <p:cNvSpPr>
            <a:spLocks noGrp="1"/>
          </p:cNvSpPr>
          <p:nvPr>
            <p:ph sz="quarter" idx="18"/>
          </p:nvPr>
        </p:nvSpPr>
        <p:spPr>
          <a:xfrm>
            <a:off x="1923803" y="3185212"/>
            <a:ext cx="5747658" cy="396000"/>
          </a:xfrm>
        </p:spPr>
        <p:txBody>
          <a:bodyPr/>
          <a:lstStyle/>
          <a:p>
            <a:pPr marL="0" indent="0">
              <a:buFont typeface="Arial" panose="020B0604020202020204" pitchFamily="34" charset="0"/>
              <a:buNone/>
            </a:pPr>
            <a:r>
              <a:rPr lang="en-US" dirty="0"/>
              <a:t>but this rule will work for most situations.</a:t>
            </a:r>
          </a:p>
        </p:txBody>
      </p:sp>
    </p:spTree>
    <p:extLst>
      <p:ext uri="{BB962C8B-B14F-4D97-AF65-F5344CB8AC3E}">
        <p14:creationId xmlns:p14="http://schemas.microsoft.com/office/powerpoint/2010/main" val="1482301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Using Technology to Find the Regression Equation </a:t>
            </a:r>
            <a:r>
              <a:rPr lang="en-US" sz="2000" b="0" dirty="0"/>
              <a:t>(1 of 9)</a:t>
            </a:r>
            <a:endParaRPr lang="en-IN" sz="2000" dirty="0"/>
          </a:p>
        </p:txBody>
      </p:sp>
      <p:sp>
        <p:nvSpPr>
          <p:cNvPr id="4" name="Content Placeholder 3"/>
          <p:cNvSpPr>
            <a:spLocks noGrp="1"/>
          </p:cNvSpPr>
          <p:nvPr>
            <p:ph sz="quarter" idx="13"/>
          </p:nvPr>
        </p:nvSpPr>
        <p:spPr>
          <a:xfrm>
            <a:off x="457200" y="1556326"/>
            <a:ext cx="8229600" cy="2326905"/>
          </a:xfrm>
        </p:spPr>
        <p:txBody>
          <a:bodyPr/>
          <a:lstStyle/>
          <a:p>
            <a:pPr marL="0" indent="0">
              <a:buNone/>
            </a:pPr>
            <a:r>
              <a:rPr lang="en-US" dirty="0"/>
              <a:t>Use technology to find the equation of the regression line in which the explanatory variable (or </a:t>
            </a:r>
            <a:r>
              <a:rPr lang="en-US" i="1" dirty="0"/>
              <a:t>x </a:t>
            </a:r>
            <a:r>
              <a:rPr lang="en-US" dirty="0"/>
              <a:t>variable) is the amount of the lottery jackpot and the response variable (or </a:t>
            </a:r>
            <a:r>
              <a:rPr lang="en-US" i="1" dirty="0"/>
              <a:t>y </a:t>
            </a:r>
            <a:r>
              <a:rPr lang="en-US" dirty="0"/>
              <a:t>variable) is the corresponding number of lottery tickets sold. (Jackpot amounts are in millions of dollars and numbers of tickets sold are in millions.)</a:t>
            </a:r>
          </a:p>
        </p:txBody>
      </p:sp>
      <p:graphicFrame>
        <p:nvGraphicFramePr>
          <p:cNvPr id="6" name="Content Placeholder 5">
            <a:extLst>
              <a:ext uri="{C183D7F6-B498-43B3-948B-1728B52AA6E4}">
                <adec:decorative xmlns:adec="http://schemas.microsoft.com/office/drawing/2017/decorative" val="0"/>
              </a:ext>
            </a:extLst>
          </p:cNvPr>
          <p:cNvGraphicFramePr>
            <a:graphicFrameLocks noGrp="1"/>
          </p:cNvGraphicFramePr>
          <p:nvPr>
            <p:ph sz="quarter" idx="14"/>
            <p:extLst>
              <p:ext uri="{D42A27DB-BD31-4B8C-83A1-F6EECF244321}">
                <p14:modId xmlns:p14="http://schemas.microsoft.com/office/powerpoint/2010/main" val="4279480783"/>
              </p:ext>
            </p:extLst>
          </p:nvPr>
        </p:nvGraphicFramePr>
        <p:xfrm>
          <a:off x="457200" y="4381855"/>
          <a:ext cx="8229600" cy="792480"/>
        </p:xfrm>
        <a:graphic>
          <a:graphicData uri="http://schemas.openxmlformats.org/drawingml/2006/table">
            <a:tbl>
              <a:tblPr firstCol="1" bandRow="1">
                <a:tableStyleId>{2D5ABB26-0587-4C30-8999-92F81FD0307C}</a:tableStyleId>
              </a:tblPr>
              <a:tblGrid>
                <a:gridCol w="1240971">
                  <a:extLst>
                    <a:ext uri="{9D8B030D-6E8A-4147-A177-3AD203B41FA5}">
                      <a16:colId xmlns:a16="http://schemas.microsoft.com/office/drawing/2014/main" val="802412590"/>
                    </a:ext>
                  </a:extLst>
                </a:gridCol>
                <a:gridCol w="783772">
                  <a:extLst>
                    <a:ext uri="{9D8B030D-6E8A-4147-A177-3AD203B41FA5}">
                      <a16:colId xmlns:a16="http://schemas.microsoft.com/office/drawing/2014/main" val="1248440474"/>
                    </a:ext>
                  </a:extLst>
                </a:gridCol>
                <a:gridCol w="712519">
                  <a:extLst>
                    <a:ext uri="{9D8B030D-6E8A-4147-A177-3AD203B41FA5}">
                      <a16:colId xmlns:a16="http://schemas.microsoft.com/office/drawing/2014/main" val="3464312811"/>
                    </a:ext>
                  </a:extLst>
                </a:gridCol>
                <a:gridCol w="724395">
                  <a:extLst>
                    <a:ext uri="{9D8B030D-6E8A-4147-A177-3AD203B41FA5}">
                      <a16:colId xmlns:a16="http://schemas.microsoft.com/office/drawing/2014/main" val="738697400"/>
                    </a:ext>
                  </a:extLst>
                </a:gridCol>
                <a:gridCol w="653143">
                  <a:extLst>
                    <a:ext uri="{9D8B030D-6E8A-4147-A177-3AD203B41FA5}">
                      <a16:colId xmlns:a16="http://schemas.microsoft.com/office/drawing/2014/main" val="1583057867"/>
                    </a:ext>
                  </a:extLst>
                </a:gridCol>
                <a:gridCol w="822960">
                  <a:extLst>
                    <a:ext uri="{9D8B030D-6E8A-4147-A177-3AD203B41FA5}">
                      <a16:colId xmlns:a16="http://schemas.microsoft.com/office/drawing/2014/main" val="1576131574"/>
                    </a:ext>
                  </a:extLst>
                </a:gridCol>
                <a:gridCol w="822960">
                  <a:extLst>
                    <a:ext uri="{9D8B030D-6E8A-4147-A177-3AD203B41FA5}">
                      <a16:colId xmlns:a16="http://schemas.microsoft.com/office/drawing/2014/main" val="1884820049"/>
                    </a:ext>
                  </a:extLst>
                </a:gridCol>
                <a:gridCol w="822960">
                  <a:extLst>
                    <a:ext uri="{9D8B030D-6E8A-4147-A177-3AD203B41FA5}">
                      <a16:colId xmlns:a16="http://schemas.microsoft.com/office/drawing/2014/main" val="2408434878"/>
                    </a:ext>
                  </a:extLst>
                </a:gridCol>
                <a:gridCol w="822960">
                  <a:extLst>
                    <a:ext uri="{9D8B030D-6E8A-4147-A177-3AD203B41FA5}">
                      <a16:colId xmlns:a16="http://schemas.microsoft.com/office/drawing/2014/main" val="1638135493"/>
                    </a:ext>
                  </a:extLst>
                </a:gridCol>
                <a:gridCol w="822960">
                  <a:extLst>
                    <a:ext uri="{9D8B030D-6E8A-4147-A177-3AD203B41FA5}">
                      <a16:colId xmlns:a16="http://schemas.microsoft.com/office/drawing/2014/main" val="419114103"/>
                    </a:ext>
                  </a:extLst>
                </a:gridCol>
              </a:tblGrid>
              <a:tr h="370840">
                <a:tc>
                  <a:txBody>
                    <a:bodyPr/>
                    <a:lstStyle/>
                    <a:p>
                      <a:pPr algn="ctr"/>
                      <a:r>
                        <a:rPr lang="en-IN" sz="2000" b="1" dirty="0">
                          <a:solidFill>
                            <a:schemeClr val="tx1"/>
                          </a:solidFill>
                          <a:latin typeface="+mn-lt"/>
                        </a:rPr>
                        <a:t>Jackpot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334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227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180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164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0953954"/>
                  </a:ext>
                </a:extLst>
              </a:tr>
              <a:tr h="370840">
                <a:tc>
                  <a:txBody>
                    <a:bodyPr/>
                    <a:lstStyle/>
                    <a:p>
                      <a:pPr algn="ctr"/>
                      <a:r>
                        <a:rPr lang="en-IN" sz="2000" b="1" dirty="0">
                          <a:solidFill>
                            <a:schemeClr val="tx1"/>
                          </a:solidFill>
                          <a:latin typeface="+mn-lt"/>
                        </a:rPr>
                        <a:t>Tickets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8368380"/>
                  </a:ext>
                </a:extLst>
              </a:tr>
            </a:tbl>
          </a:graphicData>
        </a:graphic>
      </p:graphicFrame>
    </p:spTree>
    <p:extLst>
      <p:ext uri="{BB962C8B-B14F-4D97-AF65-F5344CB8AC3E}">
        <p14:creationId xmlns:p14="http://schemas.microsoft.com/office/powerpoint/2010/main" val="1013159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Using Technology to Find the Regression Equation </a:t>
            </a:r>
            <a:r>
              <a:rPr lang="en-US" sz="2000" b="0" dirty="0"/>
              <a:t>(2 of 9)</a:t>
            </a:r>
            <a:endParaRPr lang="en-IN" sz="2000" dirty="0"/>
          </a:p>
        </p:txBody>
      </p:sp>
      <p:sp>
        <p:nvSpPr>
          <p:cNvPr id="4" name="Content Placeholder 3"/>
          <p:cNvSpPr>
            <a:spLocks noGrp="1"/>
          </p:cNvSpPr>
          <p:nvPr>
            <p:ph sz="quarter" idx="13"/>
          </p:nvPr>
        </p:nvSpPr>
        <p:spPr>
          <a:xfrm>
            <a:off x="457200" y="1552575"/>
            <a:ext cx="5955475" cy="1309378"/>
          </a:xfrm>
        </p:spPr>
        <p:txBody>
          <a:bodyPr/>
          <a:lstStyle/>
          <a:p>
            <a:pPr marL="0" indent="0">
              <a:spcBef>
                <a:spcPts val="1200"/>
              </a:spcBef>
              <a:buNone/>
            </a:pPr>
            <a:r>
              <a:rPr lang="en-US" dirty="0"/>
              <a:t>Solution</a:t>
            </a:r>
          </a:p>
          <a:p>
            <a:pPr marL="0" indent="0">
              <a:spcBef>
                <a:spcPts val="1200"/>
              </a:spcBef>
              <a:buNone/>
            </a:pPr>
            <a:r>
              <a:rPr lang="en-US" b="1" dirty="0"/>
              <a:t>Requirement Check </a:t>
            </a:r>
            <a:br>
              <a:rPr lang="en-US" b="1" dirty="0"/>
            </a:br>
            <a:r>
              <a:rPr lang="en-US" dirty="0"/>
              <a:t>(1) The data are a simple random sample.</a:t>
            </a:r>
          </a:p>
        </p:txBody>
      </p:sp>
      <p:sp>
        <p:nvSpPr>
          <p:cNvPr id="5" name="Content Placeholder 4"/>
          <p:cNvSpPr>
            <a:spLocks noGrp="1"/>
          </p:cNvSpPr>
          <p:nvPr>
            <p:ph sz="quarter" idx="14"/>
          </p:nvPr>
        </p:nvSpPr>
        <p:spPr>
          <a:xfrm>
            <a:off x="457201" y="2953477"/>
            <a:ext cx="3663538" cy="3306035"/>
          </a:xfrm>
        </p:spPr>
        <p:txBody>
          <a:bodyPr/>
          <a:lstStyle/>
          <a:p>
            <a:pPr marL="0" indent="0">
              <a:spcBef>
                <a:spcPts val="1200"/>
              </a:spcBef>
              <a:buFont typeface="Arial" panose="020B0604020202020204" pitchFamily="34" charset="0"/>
              <a:buNone/>
            </a:pPr>
            <a:r>
              <a:rPr lang="en-US" dirty="0"/>
              <a:t>(2) The scatterplot indicates that the pattern of points is reasonably close to a straight-line pattern.</a:t>
            </a:r>
          </a:p>
          <a:p>
            <a:pPr marL="0" indent="0">
              <a:spcBef>
                <a:spcPts val="1200"/>
              </a:spcBef>
              <a:buFont typeface="Arial" panose="020B0604020202020204" pitchFamily="34" charset="0"/>
              <a:buNone/>
            </a:pPr>
            <a:r>
              <a:rPr lang="en-US" dirty="0"/>
              <a:t>(3) There are no outliers. The requirements are satisfied.</a:t>
            </a:r>
          </a:p>
        </p:txBody>
      </p:sp>
      <p:pic>
        <p:nvPicPr>
          <p:cNvPr id="18" name="Content Placeholder 17" descr="A mini tab window displays a scatterplot. For long description in Notes pane, press F6.">
            <a:extLst>
              <a:ext uri="{FF2B5EF4-FFF2-40B4-BE49-F238E27FC236}">
                <a16:creationId xmlns:a16="http://schemas.microsoft.com/office/drawing/2014/main" id="{38DEED99-D05B-C342-9C0D-3CA795DD4847}"/>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4215117" y="3228654"/>
            <a:ext cx="4395115" cy="2708178"/>
          </a:xfrm>
          <a:prstGeom prst="rect">
            <a:avLst/>
          </a:prstGeom>
        </p:spPr>
      </p:pic>
    </p:spTree>
    <p:extLst>
      <p:ext uri="{BB962C8B-B14F-4D97-AF65-F5344CB8AC3E}">
        <p14:creationId xmlns:p14="http://schemas.microsoft.com/office/powerpoint/2010/main" val="3981597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Using Technology to Find the Regression Equation </a:t>
            </a:r>
            <a:r>
              <a:rPr lang="en-US" sz="2000" b="0" dirty="0"/>
              <a:t>(3 of 9)</a:t>
            </a:r>
            <a:endParaRPr lang="en-IN" sz="2000" dirty="0"/>
          </a:p>
        </p:txBody>
      </p:sp>
      <p:sp>
        <p:nvSpPr>
          <p:cNvPr id="4" name="Content Placeholder 3"/>
          <p:cNvSpPr>
            <a:spLocks noGrp="1"/>
          </p:cNvSpPr>
          <p:nvPr>
            <p:ph sz="quarter" idx="13"/>
          </p:nvPr>
        </p:nvSpPr>
        <p:spPr>
          <a:xfrm>
            <a:off x="457200" y="1552574"/>
            <a:ext cx="8229599" cy="2770044"/>
          </a:xfrm>
        </p:spPr>
        <p:txBody>
          <a:bodyPr/>
          <a:lstStyle/>
          <a:p>
            <a:pPr marL="0" indent="0">
              <a:spcBef>
                <a:spcPts val="1200"/>
              </a:spcBef>
              <a:buNone/>
            </a:pPr>
            <a:r>
              <a:rPr lang="en-US" dirty="0"/>
              <a:t>Solution</a:t>
            </a:r>
          </a:p>
          <a:p>
            <a:pPr marL="0" indent="0">
              <a:spcBef>
                <a:spcPts val="1200"/>
              </a:spcBef>
              <a:buNone/>
            </a:pPr>
            <a:r>
              <a:rPr lang="en-US" b="1" dirty="0"/>
              <a:t>Technology </a:t>
            </a:r>
            <a:r>
              <a:rPr lang="en-US" dirty="0"/>
              <a:t>The use of technology is recommended for finding the equation of a regression line. Shown below are the results from different technologies. Minitab and X</a:t>
            </a:r>
            <a:r>
              <a:rPr lang="en-US" sz="100" dirty="0"/>
              <a:t> </a:t>
            </a:r>
            <a:r>
              <a:rPr lang="en-US" dirty="0"/>
              <a:t>L</a:t>
            </a:r>
            <a:r>
              <a:rPr lang="en-US" sz="100" dirty="0"/>
              <a:t> </a:t>
            </a:r>
            <a:r>
              <a:rPr lang="en-US" dirty="0"/>
              <a:t>S</a:t>
            </a:r>
            <a:r>
              <a:rPr lang="en-US" sz="100" dirty="0"/>
              <a:t> </a:t>
            </a:r>
            <a:r>
              <a:rPr lang="en-US" dirty="0"/>
              <a:t>T</a:t>
            </a:r>
            <a:r>
              <a:rPr lang="en-US" sz="100" dirty="0"/>
              <a:t> </a:t>
            </a:r>
            <a:r>
              <a:rPr lang="en-US" dirty="0"/>
              <a:t>A</a:t>
            </a:r>
            <a:r>
              <a:rPr lang="en-US" sz="100" dirty="0"/>
              <a:t> </a:t>
            </a:r>
            <a:r>
              <a:rPr lang="en-US" dirty="0"/>
              <a:t>T provide the actual equation; the other technologies list the values of the </a:t>
            </a:r>
            <a:r>
              <a:rPr lang="en-US" i="1" dirty="0"/>
              <a:t>y</a:t>
            </a:r>
            <a:r>
              <a:rPr lang="en-US" dirty="0"/>
              <a:t>-intercept and the slope. All of these technologies show that the regression equation can be</a:t>
            </a:r>
            <a:endParaRPr lang="en-IN" dirty="0"/>
          </a:p>
        </p:txBody>
      </p:sp>
      <p:sp>
        <p:nvSpPr>
          <p:cNvPr id="5" name="Content Placeholder 4"/>
          <p:cNvSpPr>
            <a:spLocks noGrp="1"/>
          </p:cNvSpPr>
          <p:nvPr>
            <p:ph sz="quarter" idx="14"/>
          </p:nvPr>
        </p:nvSpPr>
        <p:spPr>
          <a:xfrm>
            <a:off x="457199" y="4366393"/>
            <a:ext cx="1989118" cy="396000"/>
          </a:xfrm>
        </p:spPr>
        <p:txBody>
          <a:bodyPr/>
          <a:lstStyle/>
          <a:p>
            <a:pPr marL="0" indent="0">
              <a:spcBef>
                <a:spcPts val="1200"/>
              </a:spcBef>
              <a:buNone/>
            </a:pPr>
            <a:r>
              <a:rPr lang="en-US" dirty="0"/>
              <a:t>expressed as</a:t>
            </a:r>
            <a:endParaRPr lang="en-IN" dirty="0"/>
          </a:p>
        </p:txBody>
      </p:sp>
      <p:graphicFrame>
        <p:nvGraphicFramePr>
          <p:cNvPr id="18" name="Object 17" descr="y hat = negative 10.9 + 0.174 x,"/>
          <p:cNvGraphicFramePr>
            <a:graphicFrameLocks noChangeAspect="1"/>
          </p:cNvGraphicFramePr>
          <p:nvPr>
            <p:extLst>
              <p:ext uri="{D42A27DB-BD31-4B8C-83A1-F6EECF244321}">
                <p14:modId xmlns:p14="http://schemas.microsoft.com/office/powerpoint/2010/main" val="638822578"/>
              </p:ext>
            </p:extLst>
          </p:nvPr>
        </p:nvGraphicFramePr>
        <p:xfrm>
          <a:off x="2592474" y="4362399"/>
          <a:ext cx="2742293" cy="450744"/>
        </p:xfrm>
        <a:graphic>
          <a:graphicData uri="http://schemas.openxmlformats.org/presentationml/2006/ole">
            <mc:AlternateContent xmlns:mc="http://schemas.openxmlformats.org/markup-compatibility/2006">
              <mc:Choice xmlns:v="urn:schemas-microsoft-com:vml" Requires="v">
                <p:oleObj spid="_x0000_s4119" name="Equation" r:id="rId3" imgW="1231560" imgH="203040" progId="Equation.DSMT4">
                  <p:embed/>
                </p:oleObj>
              </mc:Choice>
              <mc:Fallback>
                <p:oleObj name="Equation" r:id="rId3" imgW="1231560" imgH="203040" progId="Equation.DSMT4">
                  <p:embed/>
                  <p:pic>
                    <p:nvPicPr>
                      <p:cNvPr id="22" name="Object 21"/>
                      <p:cNvPicPr/>
                      <p:nvPr/>
                    </p:nvPicPr>
                    <p:blipFill>
                      <a:blip r:embed="rId4"/>
                      <a:stretch>
                        <a:fillRect/>
                      </a:stretch>
                    </p:blipFill>
                    <p:spPr>
                      <a:xfrm>
                        <a:off x="2592474" y="4362399"/>
                        <a:ext cx="2742293" cy="450744"/>
                      </a:xfrm>
                      <a:prstGeom prst="rect">
                        <a:avLst/>
                      </a:prstGeom>
                    </p:spPr>
                  </p:pic>
                </p:oleObj>
              </mc:Fallback>
            </mc:AlternateContent>
          </a:graphicData>
        </a:graphic>
      </p:graphicFrame>
      <p:sp>
        <p:nvSpPr>
          <p:cNvPr id="6" name="Content Placeholder 5"/>
          <p:cNvSpPr>
            <a:spLocks noGrp="1"/>
          </p:cNvSpPr>
          <p:nvPr>
            <p:ph sz="quarter" idx="15"/>
          </p:nvPr>
        </p:nvSpPr>
        <p:spPr>
          <a:xfrm>
            <a:off x="5480925" y="4370827"/>
            <a:ext cx="1026754" cy="407008"/>
          </a:xfrm>
        </p:spPr>
        <p:txBody>
          <a:bodyPr/>
          <a:lstStyle/>
          <a:p>
            <a:pPr marL="432" indent="0">
              <a:buNone/>
            </a:pPr>
            <a:r>
              <a:rPr lang="en-US" dirty="0"/>
              <a:t>where</a:t>
            </a:r>
            <a:endParaRPr lang="en-IN" dirty="0"/>
          </a:p>
        </p:txBody>
      </p:sp>
      <p:graphicFrame>
        <p:nvGraphicFramePr>
          <p:cNvPr id="19" name="Object 18" descr="y hat"/>
          <p:cNvGraphicFramePr>
            <a:graphicFrameLocks noChangeAspect="1"/>
          </p:cNvGraphicFramePr>
          <p:nvPr>
            <p:extLst>
              <p:ext uri="{D42A27DB-BD31-4B8C-83A1-F6EECF244321}">
                <p14:modId xmlns:p14="http://schemas.microsoft.com/office/powerpoint/2010/main" val="1464058556"/>
              </p:ext>
            </p:extLst>
          </p:nvPr>
        </p:nvGraphicFramePr>
        <p:xfrm>
          <a:off x="6575830" y="4359124"/>
          <a:ext cx="322263" cy="468312"/>
        </p:xfrm>
        <a:graphic>
          <a:graphicData uri="http://schemas.openxmlformats.org/presentationml/2006/ole">
            <mc:AlternateContent xmlns:mc="http://schemas.openxmlformats.org/markup-compatibility/2006">
              <mc:Choice xmlns:v="urn:schemas-microsoft-com:vml" Requires="v">
                <p:oleObj spid="_x0000_s4120" name="Equation" r:id="rId5" imgW="139680" imgH="203040" progId="Equation.DSMT4">
                  <p:embed/>
                </p:oleObj>
              </mc:Choice>
              <mc:Fallback>
                <p:oleObj name="Equation" r:id="rId5" imgW="139680" imgH="203040" progId="Equation.DSMT4">
                  <p:embed/>
                  <p:pic>
                    <p:nvPicPr>
                      <p:cNvPr id="18" name="Object 17"/>
                      <p:cNvPicPr/>
                      <p:nvPr/>
                    </p:nvPicPr>
                    <p:blipFill>
                      <a:blip r:embed="rId6"/>
                      <a:stretch>
                        <a:fillRect/>
                      </a:stretch>
                    </p:blipFill>
                    <p:spPr>
                      <a:xfrm>
                        <a:off x="6575830" y="4359124"/>
                        <a:ext cx="322263" cy="468312"/>
                      </a:xfrm>
                      <a:prstGeom prst="rect">
                        <a:avLst/>
                      </a:prstGeom>
                    </p:spPr>
                  </p:pic>
                </p:oleObj>
              </mc:Fallback>
            </mc:AlternateContent>
          </a:graphicData>
        </a:graphic>
      </p:graphicFrame>
      <p:sp>
        <p:nvSpPr>
          <p:cNvPr id="7" name="Content Placeholder 6"/>
          <p:cNvSpPr>
            <a:spLocks noGrp="1"/>
          </p:cNvSpPr>
          <p:nvPr>
            <p:ph sz="quarter" idx="16"/>
          </p:nvPr>
        </p:nvSpPr>
        <p:spPr>
          <a:xfrm>
            <a:off x="457198" y="4856022"/>
            <a:ext cx="8172000" cy="856003"/>
          </a:xfrm>
        </p:spPr>
        <p:txBody>
          <a:bodyPr/>
          <a:lstStyle/>
          <a:p>
            <a:pPr marL="432" indent="0">
              <a:buNone/>
            </a:pPr>
            <a:r>
              <a:rPr lang="en-US" dirty="0"/>
              <a:t>is the predicted number of tickets sold and </a:t>
            </a:r>
            <a:r>
              <a:rPr lang="en-US" i="1" dirty="0"/>
              <a:t>x </a:t>
            </a:r>
            <a:r>
              <a:rPr lang="en-US" dirty="0"/>
              <a:t>is the amount of the jackpot.</a:t>
            </a:r>
            <a:endParaRPr lang="en-IN" dirty="0"/>
          </a:p>
        </p:txBody>
      </p:sp>
    </p:spTree>
    <p:extLst>
      <p:ext uri="{BB962C8B-B14F-4D97-AF65-F5344CB8AC3E}">
        <p14:creationId xmlns:p14="http://schemas.microsoft.com/office/powerpoint/2010/main" val="2719696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Using Technology to Find the Regression Equation </a:t>
            </a:r>
            <a:r>
              <a:rPr lang="en-US" sz="2000" b="0" dirty="0"/>
              <a:t>(4 of 9)</a:t>
            </a:r>
            <a:endParaRPr lang="en-IN" sz="2000" dirty="0"/>
          </a:p>
        </p:txBody>
      </p:sp>
      <p:pic>
        <p:nvPicPr>
          <p:cNvPr id="4" name="Content Placeholder 3" descr="A statdisk, X L stat, Minitab, graphing calculator screen, S P S S, J M P, and StatCrunch screenshots displays the output for regression equation. For long description in Notes pane, press F6.">
            <a:extLst>
              <a:ext uri="{FF2B5EF4-FFF2-40B4-BE49-F238E27FC236}">
                <a16:creationId xmlns:a16="http://schemas.microsoft.com/office/drawing/2014/main" id="{64FF026A-3AB5-6F4B-B8E0-B8A590C02CE4}"/>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51969" y="1568851"/>
            <a:ext cx="7440062" cy="4632923"/>
          </a:xfrm>
          <a:prstGeom prst="rect">
            <a:avLst/>
          </a:prstGeom>
        </p:spPr>
      </p:pic>
    </p:spTree>
    <p:extLst>
      <p:ext uri="{BB962C8B-B14F-4D97-AF65-F5344CB8AC3E}">
        <p14:creationId xmlns:p14="http://schemas.microsoft.com/office/powerpoint/2010/main" val="3344529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Using Technology to Find the Regression Equation </a:t>
            </a:r>
            <a:r>
              <a:rPr lang="en-US" sz="2000" b="0" dirty="0"/>
              <a:t>(5 of 9)</a:t>
            </a:r>
            <a:endParaRPr lang="en-IN" sz="2000" dirty="0"/>
          </a:p>
        </p:txBody>
      </p:sp>
      <p:sp>
        <p:nvSpPr>
          <p:cNvPr id="3" name="Content Placeholder 2"/>
          <p:cNvSpPr>
            <a:spLocks noGrp="1"/>
          </p:cNvSpPr>
          <p:nvPr>
            <p:ph sz="quarter" idx="13"/>
          </p:nvPr>
        </p:nvSpPr>
        <p:spPr>
          <a:xfrm>
            <a:off x="457200" y="1556327"/>
            <a:ext cx="7986156" cy="3193803"/>
          </a:xfrm>
        </p:spPr>
        <p:txBody>
          <a:bodyPr/>
          <a:lstStyle/>
          <a:p>
            <a:pPr marL="0" indent="0">
              <a:spcBef>
                <a:spcPts val="1200"/>
              </a:spcBef>
              <a:buNone/>
            </a:pPr>
            <a:r>
              <a:rPr lang="en-US" sz="2600" dirty="0"/>
              <a:t>Solution</a:t>
            </a:r>
          </a:p>
          <a:p>
            <a:pPr marL="0" indent="0">
              <a:spcBef>
                <a:spcPts val="1200"/>
              </a:spcBef>
              <a:buNone/>
            </a:pPr>
            <a:r>
              <a:rPr lang="en-US" sz="2600" dirty="0"/>
              <a:t>We should know that the regression equation is an </a:t>
            </a:r>
            <a:r>
              <a:rPr lang="en-US" sz="2600" b="1" dirty="0"/>
              <a:t>estimate</a:t>
            </a:r>
            <a:r>
              <a:rPr lang="en-US" sz="2600" i="1" dirty="0"/>
              <a:t> </a:t>
            </a:r>
            <a:r>
              <a:rPr lang="en-US" sz="2600" dirty="0"/>
              <a:t>of the true regression equation for the population of paired data. This estimate is based on one particular set of sample data, but another sample drawn from the same population would probably lead to a slightly different equation.</a:t>
            </a:r>
          </a:p>
        </p:txBody>
      </p:sp>
    </p:spTree>
    <p:extLst>
      <p:ext uri="{BB962C8B-B14F-4D97-AF65-F5344CB8AC3E}">
        <p14:creationId xmlns:p14="http://schemas.microsoft.com/office/powerpoint/2010/main" val="2617810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Using Technology to Find the Regression Equation </a:t>
            </a:r>
            <a:r>
              <a:rPr lang="en-US" sz="2000" b="0" dirty="0"/>
              <a:t>(6 of 9)</a:t>
            </a:r>
            <a:endParaRPr lang="en-IN" sz="2000" dirty="0"/>
          </a:p>
        </p:txBody>
      </p:sp>
      <p:sp>
        <p:nvSpPr>
          <p:cNvPr id="4" name="Content Placeholder 3"/>
          <p:cNvSpPr>
            <a:spLocks noGrp="1"/>
          </p:cNvSpPr>
          <p:nvPr>
            <p:ph sz="quarter" idx="13"/>
          </p:nvPr>
        </p:nvSpPr>
        <p:spPr>
          <a:xfrm>
            <a:off x="457200" y="1552575"/>
            <a:ext cx="3485408" cy="430604"/>
          </a:xfrm>
        </p:spPr>
        <p:txBody>
          <a:bodyPr/>
          <a:lstStyle/>
          <a:p>
            <a:pPr marL="432" indent="0">
              <a:buNone/>
            </a:pPr>
            <a:r>
              <a:rPr lang="en-US" dirty="0"/>
              <a:t>Use the first formulas for</a:t>
            </a:r>
            <a:endParaRPr lang="en-IN" dirty="0"/>
          </a:p>
        </p:txBody>
      </p:sp>
      <p:graphicFrame>
        <p:nvGraphicFramePr>
          <p:cNvPr id="18" name="Object 17" descr="b sub 1 and b sub 0"/>
          <p:cNvGraphicFramePr>
            <a:graphicFrameLocks noChangeAspect="1"/>
          </p:cNvGraphicFramePr>
          <p:nvPr>
            <p:extLst>
              <p:ext uri="{D42A27DB-BD31-4B8C-83A1-F6EECF244321}">
                <p14:modId xmlns:p14="http://schemas.microsoft.com/office/powerpoint/2010/main" val="2249806324"/>
              </p:ext>
            </p:extLst>
          </p:nvPr>
        </p:nvGraphicFramePr>
        <p:xfrm>
          <a:off x="4044340" y="1540891"/>
          <a:ext cx="1221569" cy="457533"/>
        </p:xfrm>
        <a:graphic>
          <a:graphicData uri="http://schemas.openxmlformats.org/presentationml/2006/ole">
            <mc:AlternateContent xmlns:mc="http://schemas.openxmlformats.org/markup-compatibility/2006">
              <mc:Choice xmlns:v="urn:schemas-microsoft-com:vml" Requires="v">
                <p:oleObj spid="_x0000_s5133" name="Equation" r:id="rId3" imgW="609480" imgH="228600" progId="Equation.DSMT4">
                  <p:embed/>
                </p:oleObj>
              </mc:Choice>
              <mc:Fallback>
                <p:oleObj name="Equation" r:id="rId3" imgW="609480" imgH="228600" progId="Equation.DSMT4">
                  <p:embed/>
                  <p:pic>
                    <p:nvPicPr>
                      <p:cNvPr id="26" name="Object 25"/>
                      <p:cNvPicPr/>
                      <p:nvPr/>
                    </p:nvPicPr>
                    <p:blipFill>
                      <a:blip r:embed="rId4"/>
                      <a:stretch>
                        <a:fillRect/>
                      </a:stretch>
                    </p:blipFill>
                    <p:spPr>
                      <a:xfrm>
                        <a:off x="4044340" y="1540891"/>
                        <a:ext cx="1221569" cy="457533"/>
                      </a:xfrm>
                      <a:prstGeom prst="rect">
                        <a:avLst/>
                      </a:prstGeom>
                    </p:spPr>
                  </p:pic>
                </p:oleObj>
              </mc:Fallback>
            </mc:AlternateContent>
          </a:graphicData>
        </a:graphic>
      </p:graphicFrame>
      <p:sp>
        <p:nvSpPr>
          <p:cNvPr id="5" name="Content Placeholder 4"/>
          <p:cNvSpPr>
            <a:spLocks noGrp="1"/>
          </p:cNvSpPr>
          <p:nvPr>
            <p:ph sz="quarter" idx="14"/>
          </p:nvPr>
        </p:nvSpPr>
        <p:spPr>
          <a:xfrm>
            <a:off x="5455702" y="1542666"/>
            <a:ext cx="2785773" cy="434573"/>
          </a:xfrm>
        </p:spPr>
        <p:txBody>
          <a:bodyPr/>
          <a:lstStyle/>
          <a:p>
            <a:pPr marL="432" indent="0">
              <a:buNone/>
            </a:pPr>
            <a:r>
              <a:rPr lang="en-US" dirty="0"/>
              <a:t>to find the equation</a:t>
            </a:r>
            <a:endParaRPr lang="en-IN" dirty="0"/>
          </a:p>
        </p:txBody>
      </p:sp>
      <p:sp>
        <p:nvSpPr>
          <p:cNvPr id="6" name="Content Placeholder 5"/>
          <p:cNvSpPr>
            <a:spLocks noGrp="1"/>
          </p:cNvSpPr>
          <p:nvPr>
            <p:ph sz="quarter" idx="15"/>
          </p:nvPr>
        </p:nvSpPr>
        <p:spPr>
          <a:xfrm>
            <a:off x="457199" y="2039794"/>
            <a:ext cx="8318665" cy="1159382"/>
          </a:xfrm>
        </p:spPr>
        <p:txBody>
          <a:bodyPr/>
          <a:lstStyle/>
          <a:p>
            <a:pPr marL="0" indent="0">
              <a:buNone/>
            </a:pPr>
            <a:r>
              <a:rPr lang="en-US" dirty="0"/>
              <a:t>of the regression line in which the explanatory variable (or </a:t>
            </a:r>
            <a:r>
              <a:rPr lang="en-US" i="1" dirty="0"/>
              <a:t>x </a:t>
            </a:r>
            <a:r>
              <a:rPr lang="en-US" dirty="0"/>
              <a:t>variable) is the jackpot amount and the response variable (or </a:t>
            </a:r>
            <a:r>
              <a:rPr lang="en-US" i="1" dirty="0"/>
              <a:t>y </a:t>
            </a:r>
            <a:r>
              <a:rPr lang="en-US" dirty="0"/>
              <a:t>variable) is the corresponding number of tickets sold.</a:t>
            </a:r>
          </a:p>
        </p:txBody>
      </p:sp>
      <p:graphicFrame>
        <p:nvGraphicFramePr>
          <p:cNvPr id="19" name="Content Placeholder 18"/>
          <p:cNvGraphicFramePr>
            <a:graphicFrameLocks noGrp="1"/>
          </p:cNvGraphicFramePr>
          <p:nvPr>
            <p:ph sz="quarter" idx="16"/>
            <p:extLst>
              <p:ext uri="{D42A27DB-BD31-4B8C-83A1-F6EECF244321}">
                <p14:modId xmlns:p14="http://schemas.microsoft.com/office/powerpoint/2010/main" val="3578551396"/>
              </p:ext>
            </p:extLst>
          </p:nvPr>
        </p:nvGraphicFramePr>
        <p:xfrm>
          <a:off x="457200" y="3749584"/>
          <a:ext cx="8229600" cy="792480"/>
        </p:xfrm>
        <a:graphic>
          <a:graphicData uri="http://schemas.openxmlformats.org/drawingml/2006/table">
            <a:tbl>
              <a:tblPr firstCol="1" bandRow="1">
                <a:tableStyleId>{2D5ABB26-0587-4C30-8999-92F81FD0307C}</a:tableStyleId>
              </a:tblPr>
              <a:tblGrid>
                <a:gridCol w="1359725">
                  <a:extLst>
                    <a:ext uri="{9D8B030D-6E8A-4147-A177-3AD203B41FA5}">
                      <a16:colId xmlns:a16="http://schemas.microsoft.com/office/drawing/2014/main" val="2807958253"/>
                    </a:ext>
                  </a:extLst>
                </a:gridCol>
                <a:gridCol w="688769">
                  <a:extLst>
                    <a:ext uri="{9D8B030D-6E8A-4147-A177-3AD203B41FA5}">
                      <a16:colId xmlns:a16="http://schemas.microsoft.com/office/drawing/2014/main" val="3137732163"/>
                    </a:ext>
                  </a:extLst>
                </a:gridCol>
                <a:gridCol w="712519">
                  <a:extLst>
                    <a:ext uri="{9D8B030D-6E8A-4147-A177-3AD203B41FA5}">
                      <a16:colId xmlns:a16="http://schemas.microsoft.com/office/drawing/2014/main" val="251818201"/>
                    </a:ext>
                  </a:extLst>
                </a:gridCol>
                <a:gridCol w="700644">
                  <a:extLst>
                    <a:ext uri="{9D8B030D-6E8A-4147-A177-3AD203B41FA5}">
                      <a16:colId xmlns:a16="http://schemas.microsoft.com/office/drawing/2014/main" val="1932730998"/>
                    </a:ext>
                  </a:extLst>
                </a:gridCol>
                <a:gridCol w="653143">
                  <a:extLst>
                    <a:ext uri="{9D8B030D-6E8A-4147-A177-3AD203B41FA5}">
                      <a16:colId xmlns:a16="http://schemas.microsoft.com/office/drawing/2014/main" val="3641951696"/>
                    </a:ext>
                  </a:extLst>
                </a:gridCol>
                <a:gridCol w="822960">
                  <a:extLst>
                    <a:ext uri="{9D8B030D-6E8A-4147-A177-3AD203B41FA5}">
                      <a16:colId xmlns:a16="http://schemas.microsoft.com/office/drawing/2014/main" val="111764356"/>
                    </a:ext>
                  </a:extLst>
                </a:gridCol>
                <a:gridCol w="822960">
                  <a:extLst>
                    <a:ext uri="{9D8B030D-6E8A-4147-A177-3AD203B41FA5}">
                      <a16:colId xmlns:a16="http://schemas.microsoft.com/office/drawing/2014/main" val="2335615787"/>
                    </a:ext>
                  </a:extLst>
                </a:gridCol>
                <a:gridCol w="822960">
                  <a:extLst>
                    <a:ext uri="{9D8B030D-6E8A-4147-A177-3AD203B41FA5}">
                      <a16:colId xmlns:a16="http://schemas.microsoft.com/office/drawing/2014/main" val="3041505167"/>
                    </a:ext>
                  </a:extLst>
                </a:gridCol>
                <a:gridCol w="822960">
                  <a:extLst>
                    <a:ext uri="{9D8B030D-6E8A-4147-A177-3AD203B41FA5}">
                      <a16:colId xmlns:a16="http://schemas.microsoft.com/office/drawing/2014/main" val="3531556859"/>
                    </a:ext>
                  </a:extLst>
                </a:gridCol>
                <a:gridCol w="822960">
                  <a:extLst>
                    <a:ext uri="{9D8B030D-6E8A-4147-A177-3AD203B41FA5}">
                      <a16:colId xmlns:a16="http://schemas.microsoft.com/office/drawing/2014/main" val="3763587746"/>
                    </a:ext>
                  </a:extLst>
                </a:gridCol>
              </a:tblGrid>
              <a:tr h="370840">
                <a:tc>
                  <a:txBody>
                    <a:bodyPr/>
                    <a:lstStyle/>
                    <a:p>
                      <a:pPr algn="ctr"/>
                      <a:r>
                        <a:rPr lang="en-IN" sz="2000" b="1" dirty="0">
                          <a:solidFill>
                            <a:schemeClr val="tx1"/>
                          </a:solidFill>
                          <a:latin typeface="+mn-lt"/>
                        </a:rPr>
                        <a:t>Jackpot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334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227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180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164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3676435"/>
                  </a:ext>
                </a:extLst>
              </a:tr>
              <a:tr h="370840">
                <a:tc>
                  <a:txBody>
                    <a:bodyPr/>
                    <a:lstStyle/>
                    <a:p>
                      <a:pPr algn="ctr"/>
                      <a:r>
                        <a:rPr lang="en-IN" sz="2000" b="1" dirty="0">
                          <a:solidFill>
                            <a:schemeClr val="tx1"/>
                          </a:solidFill>
                          <a:latin typeface="+mn-lt"/>
                        </a:rPr>
                        <a:t>Tickets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0" dirty="0">
                          <a:solidFill>
                            <a:schemeClr val="tx1"/>
                          </a:solidFill>
                          <a:latin typeface="+mn-lt"/>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845584"/>
                  </a:ext>
                </a:extLst>
              </a:tr>
            </a:tbl>
          </a:graphicData>
        </a:graphic>
      </p:graphicFrame>
    </p:spTree>
    <p:extLst>
      <p:ext uri="{BB962C8B-B14F-4D97-AF65-F5344CB8AC3E}">
        <p14:creationId xmlns:p14="http://schemas.microsoft.com/office/powerpoint/2010/main" val="1244443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Using Technology to Find the Regression Equation </a:t>
            </a:r>
            <a:r>
              <a:rPr lang="en-US" sz="2000" b="0" dirty="0"/>
              <a:t>(7 of 9)</a:t>
            </a:r>
            <a:endParaRPr lang="en-IN" sz="2000" dirty="0"/>
          </a:p>
        </p:txBody>
      </p:sp>
      <p:sp>
        <p:nvSpPr>
          <p:cNvPr id="4" name="Content Placeholder 3"/>
          <p:cNvSpPr>
            <a:spLocks noGrp="1"/>
          </p:cNvSpPr>
          <p:nvPr>
            <p:ph sz="quarter" idx="13"/>
          </p:nvPr>
        </p:nvSpPr>
        <p:spPr>
          <a:xfrm>
            <a:off x="457200" y="1552575"/>
            <a:ext cx="8229601" cy="1297503"/>
          </a:xfrm>
        </p:spPr>
        <p:txBody>
          <a:bodyPr/>
          <a:lstStyle/>
          <a:p>
            <a:pPr marL="0" indent="0">
              <a:spcBef>
                <a:spcPts val="1200"/>
              </a:spcBef>
              <a:buNone/>
            </a:pPr>
            <a:r>
              <a:rPr lang="en-US" dirty="0"/>
              <a:t>Solution</a:t>
            </a:r>
          </a:p>
          <a:p>
            <a:pPr marL="0" indent="0">
              <a:spcBef>
                <a:spcPts val="1200"/>
              </a:spcBef>
              <a:buNone/>
            </a:pPr>
            <a:r>
              <a:rPr lang="en-US" b="1" dirty="0"/>
              <a:t>Requirement Check </a:t>
            </a:r>
            <a:r>
              <a:rPr lang="en-US" dirty="0"/>
              <a:t>The requirements are previously verified.</a:t>
            </a:r>
          </a:p>
        </p:txBody>
      </p:sp>
      <p:sp>
        <p:nvSpPr>
          <p:cNvPr id="5" name="Content Placeholder 4"/>
          <p:cNvSpPr>
            <a:spLocks noGrp="1"/>
          </p:cNvSpPr>
          <p:nvPr>
            <p:ph sz="quarter" idx="14"/>
          </p:nvPr>
        </p:nvSpPr>
        <p:spPr>
          <a:xfrm>
            <a:off x="457200" y="2982426"/>
            <a:ext cx="4165600" cy="413917"/>
          </a:xfrm>
        </p:spPr>
        <p:txBody>
          <a:bodyPr/>
          <a:lstStyle/>
          <a:p>
            <a:pPr marL="432" indent="0">
              <a:buNone/>
            </a:pPr>
            <a:r>
              <a:rPr lang="en-US" dirty="0"/>
              <a:t>We begin by finding the slope</a:t>
            </a:r>
            <a:endParaRPr lang="en-IN" dirty="0"/>
          </a:p>
        </p:txBody>
      </p:sp>
      <p:graphicFrame>
        <p:nvGraphicFramePr>
          <p:cNvPr id="18" name="Object 17" descr="b sub 1"/>
          <p:cNvGraphicFramePr>
            <a:graphicFrameLocks noChangeAspect="1"/>
          </p:cNvGraphicFramePr>
          <p:nvPr>
            <p:extLst>
              <p:ext uri="{D42A27DB-BD31-4B8C-83A1-F6EECF244321}">
                <p14:modId xmlns:p14="http://schemas.microsoft.com/office/powerpoint/2010/main" val="3952690530"/>
              </p:ext>
            </p:extLst>
          </p:nvPr>
        </p:nvGraphicFramePr>
        <p:xfrm>
          <a:off x="4681678" y="2952670"/>
          <a:ext cx="285750" cy="466725"/>
        </p:xfrm>
        <a:graphic>
          <a:graphicData uri="http://schemas.openxmlformats.org/presentationml/2006/ole">
            <mc:AlternateContent xmlns:mc="http://schemas.openxmlformats.org/markup-compatibility/2006">
              <mc:Choice xmlns:v="urn:schemas-microsoft-com:vml" Requires="v">
                <p:oleObj spid="_x0000_s6187" name="Equation" r:id="rId3" imgW="139680" imgH="228600" progId="Equation.DSMT4">
                  <p:embed/>
                </p:oleObj>
              </mc:Choice>
              <mc:Fallback>
                <p:oleObj name="Equation" r:id="rId3" imgW="139680" imgH="228600" progId="Equation.DSMT4">
                  <p:embed/>
                  <p:pic>
                    <p:nvPicPr>
                      <p:cNvPr id="18" name="Object 17"/>
                      <p:cNvPicPr/>
                      <p:nvPr/>
                    </p:nvPicPr>
                    <p:blipFill>
                      <a:blip r:embed="rId4"/>
                      <a:stretch>
                        <a:fillRect/>
                      </a:stretch>
                    </p:blipFill>
                    <p:spPr>
                      <a:xfrm>
                        <a:off x="4681678" y="2952670"/>
                        <a:ext cx="285750" cy="466725"/>
                      </a:xfrm>
                      <a:prstGeom prst="rect">
                        <a:avLst/>
                      </a:prstGeom>
                    </p:spPr>
                  </p:pic>
                </p:oleObj>
              </mc:Fallback>
            </mc:AlternateContent>
          </a:graphicData>
        </a:graphic>
      </p:graphicFrame>
      <p:sp>
        <p:nvSpPr>
          <p:cNvPr id="6" name="Content Placeholder 5"/>
          <p:cNvSpPr>
            <a:spLocks noGrp="1"/>
          </p:cNvSpPr>
          <p:nvPr>
            <p:ph sz="quarter" idx="15"/>
          </p:nvPr>
        </p:nvSpPr>
        <p:spPr>
          <a:xfrm>
            <a:off x="5089526" y="2982426"/>
            <a:ext cx="3484456" cy="436970"/>
          </a:xfrm>
        </p:spPr>
        <p:txBody>
          <a:bodyPr/>
          <a:lstStyle/>
          <a:p>
            <a:pPr marL="432" indent="0">
              <a:buNone/>
            </a:pPr>
            <a:r>
              <a:rPr lang="en-US" dirty="0"/>
              <a:t>as follows. Remember, </a:t>
            </a:r>
            <a:r>
              <a:rPr lang="en-US" i="1" dirty="0"/>
              <a:t>r</a:t>
            </a:r>
            <a:endParaRPr lang="en-IN" i="1" dirty="0"/>
          </a:p>
        </p:txBody>
      </p:sp>
      <p:sp>
        <p:nvSpPr>
          <p:cNvPr id="7" name="Content Placeholder 6"/>
          <p:cNvSpPr>
            <a:spLocks noGrp="1"/>
          </p:cNvSpPr>
          <p:nvPr>
            <p:ph sz="quarter" idx="16"/>
          </p:nvPr>
        </p:nvSpPr>
        <p:spPr>
          <a:xfrm>
            <a:off x="457200" y="3521493"/>
            <a:ext cx="4744191" cy="421114"/>
          </a:xfrm>
        </p:spPr>
        <p:txBody>
          <a:bodyPr/>
          <a:lstStyle/>
          <a:p>
            <a:pPr marL="432" indent="0">
              <a:buNone/>
            </a:pPr>
            <a:r>
              <a:rPr lang="en-US" dirty="0"/>
              <a:t>is the linear correlation coefficient,</a:t>
            </a:r>
            <a:endParaRPr lang="en-IN" dirty="0"/>
          </a:p>
        </p:txBody>
      </p:sp>
      <p:graphicFrame>
        <p:nvGraphicFramePr>
          <p:cNvPr id="19" name="Object 18" descr="s sub y"/>
          <p:cNvGraphicFramePr>
            <a:graphicFrameLocks noChangeAspect="1"/>
          </p:cNvGraphicFramePr>
          <p:nvPr>
            <p:extLst>
              <p:ext uri="{D42A27DB-BD31-4B8C-83A1-F6EECF244321}">
                <p14:modId xmlns:p14="http://schemas.microsoft.com/office/powerpoint/2010/main" val="1335836600"/>
              </p:ext>
            </p:extLst>
          </p:nvPr>
        </p:nvGraphicFramePr>
        <p:xfrm>
          <a:off x="5258225" y="3490782"/>
          <a:ext cx="338137" cy="493713"/>
        </p:xfrm>
        <a:graphic>
          <a:graphicData uri="http://schemas.openxmlformats.org/presentationml/2006/ole">
            <mc:AlternateContent xmlns:mc="http://schemas.openxmlformats.org/markup-compatibility/2006">
              <mc:Choice xmlns:v="urn:schemas-microsoft-com:vml" Requires="v">
                <p:oleObj spid="_x0000_s6188" name="Equation" r:id="rId5" imgW="164880" imgH="241200" progId="Equation.DSMT4">
                  <p:embed/>
                </p:oleObj>
              </mc:Choice>
              <mc:Fallback>
                <p:oleObj name="Equation" r:id="rId5" imgW="164880" imgH="241200" progId="Equation.DSMT4">
                  <p:embed/>
                  <p:pic>
                    <p:nvPicPr>
                      <p:cNvPr id="18" name="Object 17"/>
                      <p:cNvPicPr/>
                      <p:nvPr/>
                    </p:nvPicPr>
                    <p:blipFill>
                      <a:blip r:embed="rId6"/>
                      <a:stretch>
                        <a:fillRect/>
                      </a:stretch>
                    </p:blipFill>
                    <p:spPr>
                      <a:xfrm>
                        <a:off x="5258225" y="3490782"/>
                        <a:ext cx="338137" cy="493713"/>
                      </a:xfrm>
                      <a:prstGeom prst="rect">
                        <a:avLst/>
                      </a:prstGeom>
                    </p:spPr>
                  </p:pic>
                </p:oleObj>
              </mc:Fallback>
            </mc:AlternateContent>
          </a:graphicData>
        </a:graphic>
      </p:graphicFrame>
      <p:sp>
        <p:nvSpPr>
          <p:cNvPr id="8" name="Content Placeholder 7"/>
          <p:cNvSpPr>
            <a:spLocks noGrp="1"/>
          </p:cNvSpPr>
          <p:nvPr>
            <p:ph sz="quarter" idx="17"/>
          </p:nvPr>
        </p:nvSpPr>
        <p:spPr>
          <a:xfrm>
            <a:off x="5648308" y="3521494"/>
            <a:ext cx="2236908" cy="421113"/>
          </a:xfrm>
        </p:spPr>
        <p:txBody>
          <a:bodyPr/>
          <a:lstStyle/>
          <a:p>
            <a:pPr marL="432" indent="0">
              <a:buNone/>
            </a:pPr>
            <a:r>
              <a:rPr lang="en-US" dirty="0"/>
              <a:t>is the standard</a:t>
            </a:r>
            <a:endParaRPr lang="en-IN" dirty="0"/>
          </a:p>
        </p:txBody>
      </p:sp>
      <p:sp>
        <p:nvSpPr>
          <p:cNvPr id="9" name="Content Placeholder 8"/>
          <p:cNvSpPr>
            <a:spLocks noGrp="1"/>
          </p:cNvSpPr>
          <p:nvPr>
            <p:ph sz="quarter" idx="18"/>
          </p:nvPr>
        </p:nvSpPr>
        <p:spPr>
          <a:xfrm>
            <a:off x="457199" y="4087277"/>
            <a:ext cx="5159829" cy="396000"/>
          </a:xfrm>
        </p:spPr>
        <p:txBody>
          <a:bodyPr/>
          <a:lstStyle/>
          <a:p>
            <a:pPr marL="432" indent="0">
              <a:buNone/>
            </a:pPr>
            <a:r>
              <a:rPr lang="en-US" dirty="0"/>
              <a:t>deviation of the sample </a:t>
            </a:r>
            <a:r>
              <a:rPr lang="en-US" i="1" dirty="0"/>
              <a:t>y </a:t>
            </a:r>
            <a:r>
              <a:rPr lang="en-US" dirty="0"/>
              <a:t>values, and</a:t>
            </a:r>
            <a:endParaRPr lang="en-IN" dirty="0"/>
          </a:p>
        </p:txBody>
      </p:sp>
      <p:graphicFrame>
        <p:nvGraphicFramePr>
          <p:cNvPr id="20" name="Object 19" descr="s sub x"/>
          <p:cNvGraphicFramePr>
            <a:graphicFrameLocks noChangeAspect="1"/>
          </p:cNvGraphicFramePr>
          <p:nvPr>
            <p:extLst>
              <p:ext uri="{D42A27DB-BD31-4B8C-83A1-F6EECF244321}">
                <p14:modId xmlns:p14="http://schemas.microsoft.com/office/powerpoint/2010/main" val="938919101"/>
              </p:ext>
            </p:extLst>
          </p:nvPr>
        </p:nvGraphicFramePr>
        <p:xfrm>
          <a:off x="5662088" y="4045977"/>
          <a:ext cx="342265" cy="515143"/>
        </p:xfrm>
        <a:graphic>
          <a:graphicData uri="http://schemas.openxmlformats.org/presentationml/2006/ole">
            <mc:AlternateContent xmlns:mc="http://schemas.openxmlformats.org/markup-compatibility/2006">
              <mc:Choice xmlns:v="urn:schemas-microsoft-com:vml" Requires="v">
                <p:oleObj spid="_x0000_s6189" name="Equation" r:id="rId7" imgW="152280" imgH="228600" progId="Equation.DSMT4">
                  <p:embed/>
                </p:oleObj>
              </mc:Choice>
              <mc:Fallback>
                <p:oleObj name="Equation" r:id="rId7" imgW="152280" imgH="228600" progId="Equation.DSMT4">
                  <p:embed/>
                  <p:pic>
                    <p:nvPicPr>
                      <p:cNvPr id="19" name="Object 18"/>
                      <p:cNvPicPr/>
                      <p:nvPr/>
                    </p:nvPicPr>
                    <p:blipFill>
                      <a:blip r:embed="rId8"/>
                      <a:stretch>
                        <a:fillRect/>
                      </a:stretch>
                    </p:blipFill>
                    <p:spPr>
                      <a:xfrm>
                        <a:off x="5662088" y="4045977"/>
                        <a:ext cx="342265" cy="515143"/>
                      </a:xfrm>
                      <a:prstGeom prst="rect">
                        <a:avLst/>
                      </a:prstGeom>
                    </p:spPr>
                  </p:pic>
                </p:oleObj>
              </mc:Fallback>
            </mc:AlternateContent>
          </a:graphicData>
        </a:graphic>
      </p:graphicFrame>
      <p:sp>
        <p:nvSpPr>
          <p:cNvPr id="10" name="Content Placeholder 9"/>
          <p:cNvSpPr>
            <a:spLocks noGrp="1"/>
          </p:cNvSpPr>
          <p:nvPr>
            <p:ph sz="quarter" idx="19"/>
          </p:nvPr>
        </p:nvSpPr>
        <p:spPr>
          <a:xfrm>
            <a:off x="6085098" y="4100239"/>
            <a:ext cx="2180128" cy="396000"/>
          </a:xfrm>
        </p:spPr>
        <p:txBody>
          <a:bodyPr/>
          <a:lstStyle/>
          <a:p>
            <a:pPr marL="432" indent="0">
              <a:buNone/>
            </a:pPr>
            <a:r>
              <a:rPr lang="en-US" dirty="0"/>
              <a:t>is the standard</a:t>
            </a:r>
            <a:endParaRPr lang="en-IN" dirty="0"/>
          </a:p>
        </p:txBody>
      </p:sp>
      <p:sp>
        <p:nvSpPr>
          <p:cNvPr id="11" name="Content Placeholder 10"/>
          <p:cNvSpPr>
            <a:spLocks noGrp="1"/>
          </p:cNvSpPr>
          <p:nvPr>
            <p:ph sz="quarter" idx="20"/>
          </p:nvPr>
        </p:nvSpPr>
        <p:spPr>
          <a:xfrm>
            <a:off x="457200" y="4575924"/>
            <a:ext cx="4787469" cy="420415"/>
          </a:xfrm>
        </p:spPr>
        <p:txBody>
          <a:bodyPr/>
          <a:lstStyle/>
          <a:p>
            <a:pPr marL="0" indent="0">
              <a:spcBef>
                <a:spcPts val="1200"/>
              </a:spcBef>
              <a:buNone/>
            </a:pPr>
            <a:r>
              <a:rPr lang="en-US" dirty="0"/>
              <a:t>deviation of the sample </a:t>
            </a:r>
            <a:r>
              <a:rPr lang="en-US" i="1" dirty="0"/>
              <a:t>x </a:t>
            </a:r>
            <a:r>
              <a:rPr lang="en-US" dirty="0"/>
              <a:t>values.</a:t>
            </a:r>
          </a:p>
        </p:txBody>
      </p:sp>
      <p:graphicFrame>
        <p:nvGraphicFramePr>
          <p:cNvPr id="21" name="Object 20" descr="b sub 1 = r start fraction s sub y over s sub x end fraction = 0.947349 times start fraction 12.96255 over 70.50611 end fraction = 0.174170"/>
          <p:cNvGraphicFramePr>
            <a:graphicFrameLocks noChangeAspect="1"/>
          </p:cNvGraphicFramePr>
          <p:nvPr>
            <p:extLst>
              <p:ext uri="{D42A27DB-BD31-4B8C-83A1-F6EECF244321}">
                <p14:modId xmlns:p14="http://schemas.microsoft.com/office/powerpoint/2010/main" val="3291845226"/>
              </p:ext>
            </p:extLst>
          </p:nvPr>
        </p:nvGraphicFramePr>
        <p:xfrm>
          <a:off x="1853407" y="5096894"/>
          <a:ext cx="5437187" cy="935037"/>
        </p:xfrm>
        <a:graphic>
          <a:graphicData uri="http://schemas.openxmlformats.org/presentationml/2006/ole">
            <mc:AlternateContent xmlns:mc="http://schemas.openxmlformats.org/markup-compatibility/2006">
              <mc:Choice xmlns:v="urn:schemas-microsoft-com:vml" Requires="v">
                <p:oleObj spid="_x0000_s6190" name="Equation" r:id="rId9" imgW="2654280" imgH="457200" progId="Equation.DSMT4">
                  <p:embed/>
                </p:oleObj>
              </mc:Choice>
              <mc:Fallback>
                <p:oleObj name="Equation" r:id="rId9" imgW="2654280" imgH="457200" progId="Equation.DSMT4">
                  <p:embed/>
                  <p:pic>
                    <p:nvPicPr>
                      <p:cNvPr id="19" name="Object 18"/>
                      <p:cNvPicPr/>
                      <p:nvPr/>
                    </p:nvPicPr>
                    <p:blipFill>
                      <a:blip r:embed="rId10"/>
                      <a:stretch>
                        <a:fillRect/>
                      </a:stretch>
                    </p:blipFill>
                    <p:spPr>
                      <a:xfrm>
                        <a:off x="1853407" y="5096894"/>
                        <a:ext cx="5437187" cy="935037"/>
                      </a:xfrm>
                      <a:prstGeom prst="rect">
                        <a:avLst/>
                      </a:prstGeom>
                    </p:spPr>
                  </p:pic>
                </p:oleObj>
              </mc:Fallback>
            </mc:AlternateContent>
          </a:graphicData>
        </a:graphic>
      </p:graphicFrame>
    </p:spTree>
    <p:extLst>
      <p:ext uri="{BB962C8B-B14F-4D97-AF65-F5344CB8AC3E}">
        <p14:creationId xmlns:p14="http://schemas.microsoft.com/office/powerpoint/2010/main" val="1321209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Using Technology to Find the Regression Equation </a:t>
            </a:r>
            <a:r>
              <a:rPr lang="en-US" sz="2000" b="0" dirty="0"/>
              <a:t>(8 of 9)</a:t>
            </a:r>
            <a:endParaRPr lang="en-IN" sz="2000" dirty="0"/>
          </a:p>
        </p:txBody>
      </p:sp>
      <p:sp>
        <p:nvSpPr>
          <p:cNvPr id="4" name="Content Placeholder 3"/>
          <p:cNvSpPr>
            <a:spLocks noGrp="1"/>
          </p:cNvSpPr>
          <p:nvPr>
            <p:ph sz="quarter" idx="13"/>
          </p:nvPr>
        </p:nvSpPr>
        <p:spPr>
          <a:xfrm>
            <a:off x="457200" y="1552575"/>
            <a:ext cx="3060000" cy="936000"/>
          </a:xfrm>
        </p:spPr>
        <p:txBody>
          <a:bodyPr/>
          <a:lstStyle/>
          <a:p>
            <a:pPr marL="0" indent="0">
              <a:spcBef>
                <a:spcPts val="1200"/>
              </a:spcBef>
              <a:buNone/>
            </a:pPr>
            <a:r>
              <a:rPr lang="en-US" dirty="0"/>
              <a:t>Solution</a:t>
            </a:r>
          </a:p>
          <a:p>
            <a:pPr marL="0" indent="0">
              <a:spcBef>
                <a:spcPts val="1200"/>
              </a:spcBef>
              <a:buNone/>
            </a:pPr>
            <a:r>
              <a:rPr lang="en-US" dirty="0"/>
              <a:t>After finding the slope</a:t>
            </a:r>
            <a:endParaRPr lang="en-IN" dirty="0"/>
          </a:p>
        </p:txBody>
      </p:sp>
      <p:graphicFrame>
        <p:nvGraphicFramePr>
          <p:cNvPr id="18" name="Object 17" descr="b sub 1,"/>
          <p:cNvGraphicFramePr>
            <a:graphicFrameLocks noChangeAspect="1"/>
          </p:cNvGraphicFramePr>
          <p:nvPr>
            <p:extLst>
              <p:ext uri="{D42A27DB-BD31-4B8C-83A1-F6EECF244321}">
                <p14:modId xmlns:p14="http://schemas.microsoft.com/office/powerpoint/2010/main" val="2356510884"/>
              </p:ext>
            </p:extLst>
          </p:nvPr>
        </p:nvGraphicFramePr>
        <p:xfrm>
          <a:off x="3581395" y="2051257"/>
          <a:ext cx="427831" cy="513398"/>
        </p:xfrm>
        <a:graphic>
          <a:graphicData uri="http://schemas.openxmlformats.org/presentationml/2006/ole">
            <mc:AlternateContent xmlns:mc="http://schemas.openxmlformats.org/markup-compatibility/2006">
              <mc:Choice xmlns:v="urn:schemas-microsoft-com:vml" Requires="v">
                <p:oleObj spid="_x0000_s7201" name="Equation" r:id="rId3" imgW="190440" imgH="228600" progId="Equation.DSMT4">
                  <p:embed/>
                </p:oleObj>
              </mc:Choice>
              <mc:Fallback>
                <p:oleObj name="Equation" r:id="rId3" imgW="190440" imgH="228600" progId="Equation.DSMT4">
                  <p:embed/>
                  <p:pic>
                    <p:nvPicPr>
                      <p:cNvPr id="18" name="Object 17"/>
                      <p:cNvPicPr/>
                      <p:nvPr/>
                    </p:nvPicPr>
                    <p:blipFill>
                      <a:blip r:embed="rId4"/>
                      <a:stretch>
                        <a:fillRect/>
                      </a:stretch>
                    </p:blipFill>
                    <p:spPr>
                      <a:xfrm>
                        <a:off x="3581395" y="2051257"/>
                        <a:ext cx="427831" cy="513398"/>
                      </a:xfrm>
                      <a:prstGeom prst="rect">
                        <a:avLst/>
                      </a:prstGeom>
                    </p:spPr>
                  </p:pic>
                </p:oleObj>
              </mc:Fallback>
            </mc:AlternateContent>
          </a:graphicData>
        </a:graphic>
      </p:graphicFrame>
      <p:sp>
        <p:nvSpPr>
          <p:cNvPr id="5" name="Content Placeholder 4"/>
          <p:cNvSpPr>
            <a:spLocks noGrp="1"/>
          </p:cNvSpPr>
          <p:nvPr>
            <p:ph sz="quarter" idx="14"/>
          </p:nvPr>
        </p:nvSpPr>
        <p:spPr>
          <a:xfrm>
            <a:off x="4108753" y="2079996"/>
            <a:ext cx="4370230" cy="413821"/>
          </a:xfrm>
        </p:spPr>
        <p:txBody>
          <a:bodyPr/>
          <a:lstStyle/>
          <a:p>
            <a:pPr marL="432" indent="0">
              <a:buNone/>
            </a:pPr>
            <a:r>
              <a:rPr lang="en-US" dirty="0"/>
              <a:t>we can now find the </a:t>
            </a:r>
            <a:r>
              <a:rPr lang="en-US" i="1" dirty="0"/>
              <a:t>y</a:t>
            </a:r>
            <a:r>
              <a:rPr lang="en-US" dirty="0"/>
              <a:t>-intercept</a:t>
            </a:r>
            <a:endParaRPr lang="en-IN" dirty="0"/>
          </a:p>
        </p:txBody>
      </p:sp>
      <p:sp>
        <p:nvSpPr>
          <p:cNvPr id="6" name="Content Placeholder 5"/>
          <p:cNvSpPr>
            <a:spLocks noGrp="1"/>
          </p:cNvSpPr>
          <p:nvPr>
            <p:ph sz="quarter" idx="15"/>
          </p:nvPr>
        </p:nvSpPr>
        <p:spPr>
          <a:xfrm>
            <a:off x="457201" y="2554009"/>
            <a:ext cx="1609105" cy="427512"/>
          </a:xfrm>
        </p:spPr>
        <p:txBody>
          <a:bodyPr/>
          <a:lstStyle/>
          <a:p>
            <a:pPr marL="432" indent="0">
              <a:buNone/>
            </a:pPr>
            <a:r>
              <a:rPr lang="en-US" dirty="0"/>
              <a:t>as follows:</a:t>
            </a:r>
            <a:endParaRPr lang="en-IN" dirty="0"/>
          </a:p>
        </p:txBody>
      </p:sp>
      <p:graphicFrame>
        <p:nvGraphicFramePr>
          <p:cNvPr id="19" name="Object 18" descr="b sub 0 = y bar minus b sub 1 x bar = 26.55556 minus left parenthesis 0.174170 right parenthesis times left parenthesis 214.88889 right parenthesis"/>
          <p:cNvGraphicFramePr>
            <a:graphicFrameLocks noChangeAspect="1"/>
          </p:cNvGraphicFramePr>
          <p:nvPr>
            <p:extLst>
              <p:ext uri="{D42A27DB-BD31-4B8C-83A1-F6EECF244321}">
                <p14:modId xmlns:p14="http://schemas.microsoft.com/office/powerpoint/2010/main" val="4199259838"/>
              </p:ext>
            </p:extLst>
          </p:nvPr>
        </p:nvGraphicFramePr>
        <p:xfrm>
          <a:off x="1492250" y="3225425"/>
          <a:ext cx="6159500" cy="466147"/>
        </p:xfrm>
        <a:graphic>
          <a:graphicData uri="http://schemas.openxmlformats.org/presentationml/2006/ole">
            <mc:AlternateContent xmlns:mc="http://schemas.openxmlformats.org/markup-compatibility/2006">
              <mc:Choice xmlns:v="urn:schemas-microsoft-com:vml" Requires="v">
                <p:oleObj spid="_x0000_s7202" name="Equation" r:id="rId5" imgW="3022560" imgH="228600" progId="Equation.DSMT4">
                  <p:embed/>
                </p:oleObj>
              </mc:Choice>
              <mc:Fallback>
                <p:oleObj name="Equation" r:id="rId5" imgW="3022560" imgH="228600" progId="Equation.DSMT4">
                  <p:embed/>
                  <p:pic>
                    <p:nvPicPr>
                      <p:cNvPr id="18" name="Object 17"/>
                      <p:cNvPicPr/>
                      <p:nvPr/>
                    </p:nvPicPr>
                    <p:blipFill>
                      <a:blip r:embed="rId6"/>
                      <a:stretch>
                        <a:fillRect/>
                      </a:stretch>
                    </p:blipFill>
                    <p:spPr>
                      <a:xfrm>
                        <a:off x="1492250" y="3225425"/>
                        <a:ext cx="6159500" cy="466147"/>
                      </a:xfrm>
                      <a:prstGeom prst="rect">
                        <a:avLst/>
                      </a:prstGeom>
                    </p:spPr>
                  </p:pic>
                </p:oleObj>
              </mc:Fallback>
            </mc:AlternateContent>
          </a:graphicData>
        </a:graphic>
      </p:graphicFrame>
      <p:graphicFrame>
        <p:nvGraphicFramePr>
          <p:cNvPr id="20" name="Object 19" descr="= negative 10.87164"/>
          <p:cNvGraphicFramePr>
            <a:graphicFrameLocks noChangeAspect="1"/>
          </p:cNvGraphicFramePr>
          <p:nvPr>
            <p:extLst>
              <p:ext uri="{D42A27DB-BD31-4B8C-83A1-F6EECF244321}">
                <p14:modId xmlns:p14="http://schemas.microsoft.com/office/powerpoint/2010/main" val="3156959613"/>
              </p:ext>
            </p:extLst>
          </p:nvPr>
        </p:nvGraphicFramePr>
        <p:xfrm>
          <a:off x="2997479" y="3803167"/>
          <a:ext cx="1682750" cy="362239"/>
        </p:xfrm>
        <a:graphic>
          <a:graphicData uri="http://schemas.openxmlformats.org/presentationml/2006/ole">
            <mc:AlternateContent xmlns:mc="http://schemas.openxmlformats.org/markup-compatibility/2006">
              <mc:Choice xmlns:v="urn:schemas-microsoft-com:vml" Requires="v">
                <p:oleObj spid="_x0000_s7203" name="Equation" r:id="rId7" imgW="825480" imgH="177480" progId="Equation.DSMT4">
                  <p:embed/>
                </p:oleObj>
              </mc:Choice>
              <mc:Fallback>
                <p:oleObj name="Equation" r:id="rId7" imgW="825480" imgH="177480" progId="Equation.DSMT4">
                  <p:embed/>
                  <p:pic>
                    <p:nvPicPr>
                      <p:cNvPr id="19" name="Object 18"/>
                      <p:cNvPicPr/>
                      <p:nvPr/>
                    </p:nvPicPr>
                    <p:blipFill>
                      <a:blip r:embed="rId8"/>
                      <a:stretch>
                        <a:fillRect/>
                      </a:stretch>
                    </p:blipFill>
                    <p:spPr>
                      <a:xfrm>
                        <a:off x="2997479" y="3803167"/>
                        <a:ext cx="1682750" cy="362239"/>
                      </a:xfrm>
                      <a:prstGeom prst="rect">
                        <a:avLst/>
                      </a:prstGeom>
                    </p:spPr>
                  </p:pic>
                </p:oleObj>
              </mc:Fallback>
            </mc:AlternateContent>
          </a:graphicData>
        </a:graphic>
      </p:graphicFrame>
    </p:spTree>
    <p:extLst>
      <p:ext uri="{BB962C8B-B14F-4D97-AF65-F5344CB8AC3E}">
        <p14:creationId xmlns:p14="http://schemas.microsoft.com/office/powerpoint/2010/main" val="241094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8A65670-83B5-1447-A9F8-38F784417D6D}"/>
              </a:ext>
            </a:extLst>
          </p:cNvPr>
          <p:cNvSpPr>
            <a:spLocks noGrp="1"/>
          </p:cNvSpPr>
          <p:nvPr>
            <p:ph type="title"/>
          </p:nvPr>
        </p:nvSpPr>
        <p:spPr>
          <a:xfrm>
            <a:off x="457200" y="215371"/>
            <a:ext cx="8229600" cy="1097279"/>
          </a:xfrm>
        </p:spPr>
        <p:txBody>
          <a:bodyPr/>
          <a:lstStyle/>
          <a:p>
            <a:r>
              <a:rPr lang="en-US" altLang="en-US" dirty="0"/>
              <a:t>Correlation and Regression</a:t>
            </a:r>
            <a:endParaRPr lang="en-IN" dirty="0"/>
          </a:p>
        </p:txBody>
      </p:sp>
      <p:sp>
        <p:nvSpPr>
          <p:cNvPr id="9" name="Content Placeholder 2">
            <a:extLst>
              <a:ext uri="{FF2B5EF4-FFF2-40B4-BE49-F238E27FC236}">
                <a16:creationId xmlns:a16="http://schemas.microsoft.com/office/drawing/2014/main" id="{2FC495F3-8411-934C-B89A-3B67A6906C93}"/>
              </a:ext>
            </a:extLst>
          </p:cNvPr>
          <p:cNvSpPr>
            <a:spLocks noGrp="1"/>
          </p:cNvSpPr>
          <p:nvPr>
            <p:ph sz="quarter" idx="13"/>
          </p:nvPr>
        </p:nvSpPr>
        <p:spPr>
          <a:xfrm>
            <a:off x="457200" y="1556327"/>
            <a:ext cx="8229600" cy="4586896"/>
          </a:xfrm>
        </p:spPr>
        <p:txBody>
          <a:bodyPr/>
          <a:lstStyle/>
          <a:p>
            <a:pPr marL="12700" indent="0" defTabSz="690563">
              <a:spcBef>
                <a:spcPct val="50000"/>
              </a:spcBef>
              <a:buNone/>
              <a:defRPr/>
            </a:pPr>
            <a:r>
              <a:rPr lang="en-US" dirty="0">
                <a:solidFill>
                  <a:schemeClr val="tx2"/>
                </a:solidFill>
              </a:rPr>
              <a:t>10-1</a:t>
            </a:r>
            <a:r>
              <a:rPr lang="en-US" dirty="0"/>
              <a:t> Correlation</a:t>
            </a:r>
          </a:p>
          <a:p>
            <a:pPr marL="12700" indent="0" defTabSz="690563">
              <a:spcBef>
                <a:spcPct val="50000"/>
              </a:spcBef>
              <a:buNone/>
              <a:defRPr/>
            </a:pPr>
            <a:r>
              <a:rPr lang="en-US" b="1" dirty="0">
                <a:solidFill>
                  <a:schemeClr val="tx2"/>
                </a:solidFill>
              </a:rPr>
              <a:t>10-2</a:t>
            </a:r>
            <a:r>
              <a:rPr lang="en-US" b="1" dirty="0"/>
              <a:t> Regression</a:t>
            </a:r>
          </a:p>
          <a:p>
            <a:pPr marL="12700" indent="0" defTabSz="690563">
              <a:spcBef>
                <a:spcPct val="50000"/>
              </a:spcBef>
              <a:buNone/>
              <a:defRPr/>
            </a:pPr>
            <a:r>
              <a:rPr lang="en-US" dirty="0">
                <a:solidFill>
                  <a:schemeClr val="tx2"/>
                </a:solidFill>
              </a:rPr>
              <a:t>10-3</a:t>
            </a:r>
            <a:r>
              <a:rPr lang="en-US" dirty="0"/>
              <a:t> Rank Correlation</a:t>
            </a:r>
          </a:p>
        </p:txBody>
      </p:sp>
    </p:spTree>
    <p:extLst>
      <p:ext uri="{BB962C8B-B14F-4D97-AF65-F5344CB8AC3E}">
        <p14:creationId xmlns:p14="http://schemas.microsoft.com/office/powerpoint/2010/main" val="7616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Using Technology to Find the Regression Equation </a:t>
            </a:r>
            <a:r>
              <a:rPr lang="en-US" sz="2000" b="0" dirty="0"/>
              <a:t>(9 of 9)</a:t>
            </a:r>
            <a:endParaRPr lang="en-IN" sz="2000" dirty="0"/>
          </a:p>
        </p:txBody>
      </p:sp>
      <p:sp>
        <p:nvSpPr>
          <p:cNvPr id="4" name="Content Placeholder 3"/>
          <p:cNvSpPr>
            <a:spLocks noGrp="1"/>
          </p:cNvSpPr>
          <p:nvPr>
            <p:ph sz="quarter" idx="13"/>
          </p:nvPr>
        </p:nvSpPr>
        <p:spPr>
          <a:xfrm>
            <a:off x="457200" y="1552575"/>
            <a:ext cx="3744000" cy="936000"/>
          </a:xfrm>
        </p:spPr>
        <p:txBody>
          <a:bodyPr/>
          <a:lstStyle/>
          <a:p>
            <a:pPr marL="0" indent="0">
              <a:spcBef>
                <a:spcPts val="1200"/>
              </a:spcBef>
              <a:buNone/>
            </a:pPr>
            <a:r>
              <a:rPr lang="en-US" dirty="0"/>
              <a:t>Solution</a:t>
            </a:r>
          </a:p>
          <a:p>
            <a:pPr marL="0" indent="0">
              <a:spcBef>
                <a:spcPts val="1200"/>
              </a:spcBef>
              <a:buNone/>
            </a:pPr>
            <a:r>
              <a:rPr lang="en-US" dirty="0"/>
              <a:t>After rounding, the slope is</a:t>
            </a:r>
            <a:endParaRPr lang="en-IN" dirty="0"/>
          </a:p>
        </p:txBody>
      </p:sp>
      <p:graphicFrame>
        <p:nvGraphicFramePr>
          <p:cNvPr id="18" name="Object 17" descr="b sub 1 = 0.174"/>
          <p:cNvGraphicFramePr>
            <a:graphicFrameLocks noChangeAspect="1"/>
          </p:cNvGraphicFramePr>
          <p:nvPr>
            <p:extLst>
              <p:ext uri="{D42A27DB-BD31-4B8C-83A1-F6EECF244321}">
                <p14:modId xmlns:p14="http://schemas.microsoft.com/office/powerpoint/2010/main" val="3887020042"/>
              </p:ext>
            </p:extLst>
          </p:nvPr>
        </p:nvGraphicFramePr>
        <p:xfrm>
          <a:off x="4277014" y="2057953"/>
          <a:ext cx="1422385" cy="504215"/>
        </p:xfrm>
        <a:graphic>
          <a:graphicData uri="http://schemas.openxmlformats.org/presentationml/2006/ole">
            <mc:AlternateContent xmlns:mc="http://schemas.openxmlformats.org/markup-compatibility/2006">
              <mc:Choice xmlns:v="urn:schemas-microsoft-com:vml" Requires="v">
                <p:oleObj spid="_x0000_s8235" name="Equation" r:id="rId3" imgW="647640" imgH="228600" progId="Equation.DSMT4">
                  <p:embed/>
                </p:oleObj>
              </mc:Choice>
              <mc:Fallback>
                <p:oleObj name="Equation" r:id="rId3" imgW="647640" imgH="228600" progId="Equation.DSMT4">
                  <p:embed/>
                  <p:pic>
                    <p:nvPicPr>
                      <p:cNvPr id="18" name="Object 17"/>
                      <p:cNvPicPr/>
                      <p:nvPr/>
                    </p:nvPicPr>
                    <p:blipFill>
                      <a:blip r:embed="rId4"/>
                      <a:stretch>
                        <a:fillRect/>
                      </a:stretch>
                    </p:blipFill>
                    <p:spPr>
                      <a:xfrm>
                        <a:off x="4277014" y="2057953"/>
                        <a:ext cx="1422385" cy="504215"/>
                      </a:xfrm>
                      <a:prstGeom prst="rect">
                        <a:avLst/>
                      </a:prstGeom>
                    </p:spPr>
                  </p:pic>
                </p:oleObj>
              </mc:Fallback>
            </mc:AlternateContent>
          </a:graphicData>
        </a:graphic>
      </p:graphicFrame>
      <p:sp>
        <p:nvSpPr>
          <p:cNvPr id="5" name="Content Placeholder 4"/>
          <p:cNvSpPr>
            <a:spLocks noGrp="1"/>
          </p:cNvSpPr>
          <p:nvPr>
            <p:ph sz="quarter" idx="14"/>
          </p:nvPr>
        </p:nvSpPr>
        <p:spPr>
          <a:xfrm>
            <a:off x="5828430" y="2083276"/>
            <a:ext cx="2750793" cy="418746"/>
          </a:xfrm>
        </p:spPr>
        <p:txBody>
          <a:bodyPr/>
          <a:lstStyle/>
          <a:p>
            <a:pPr marL="432" indent="0">
              <a:buNone/>
            </a:pPr>
            <a:r>
              <a:rPr lang="en-US" dirty="0"/>
              <a:t>and the </a:t>
            </a:r>
            <a:r>
              <a:rPr lang="en-US" i="1" dirty="0"/>
              <a:t>y</a:t>
            </a:r>
            <a:r>
              <a:rPr lang="en-US" dirty="0"/>
              <a:t>-intercept</a:t>
            </a:r>
            <a:endParaRPr lang="en-IN" dirty="0"/>
          </a:p>
        </p:txBody>
      </p:sp>
      <p:graphicFrame>
        <p:nvGraphicFramePr>
          <p:cNvPr id="19" name="Object 18" descr="is b sub 0 = negative 10.9."/>
          <p:cNvGraphicFramePr>
            <a:graphicFrameLocks noChangeAspect="1"/>
          </p:cNvGraphicFramePr>
          <p:nvPr>
            <p:extLst>
              <p:ext uri="{D42A27DB-BD31-4B8C-83A1-F6EECF244321}">
                <p14:modId xmlns:p14="http://schemas.microsoft.com/office/powerpoint/2010/main" val="225567376"/>
              </p:ext>
            </p:extLst>
          </p:nvPr>
        </p:nvGraphicFramePr>
        <p:xfrm>
          <a:off x="457201" y="2603869"/>
          <a:ext cx="1698626" cy="458932"/>
        </p:xfrm>
        <a:graphic>
          <a:graphicData uri="http://schemas.openxmlformats.org/presentationml/2006/ole">
            <mc:AlternateContent xmlns:mc="http://schemas.openxmlformats.org/markup-compatibility/2006">
              <mc:Choice xmlns:v="urn:schemas-microsoft-com:vml" Requires="v">
                <p:oleObj spid="_x0000_s8236" name="Equation" r:id="rId5" imgW="850680" imgH="228600" progId="Equation.DSMT4">
                  <p:embed/>
                </p:oleObj>
              </mc:Choice>
              <mc:Fallback>
                <p:oleObj name="Equation" r:id="rId5" imgW="850680" imgH="228600" progId="Equation.DSMT4">
                  <p:embed/>
                  <p:pic>
                    <p:nvPicPr>
                      <p:cNvPr id="18" name="Object 17"/>
                      <p:cNvPicPr/>
                      <p:nvPr/>
                    </p:nvPicPr>
                    <p:blipFill>
                      <a:blip r:embed="rId6"/>
                      <a:stretch>
                        <a:fillRect/>
                      </a:stretch>
                    </p:blipFill>
                    <p:spPr>
                      <a:xfrm>
                        <a:off x="457201" y="2603869"/>
                        <a:ext cx="1698626" cy="458932"/>
                      </a:xfrm>
                      <a:prstGeom prst="rect">
                        <a:avLst/>
                      </a:prstGeom>
                    </p:spPr>
                  </p:pic>
                </p:oleObj>
              </mc:Fallback>
            </mc:AlternateContent>
          </a:graphicData>
        </a:graphic>
      </p:graphicFrame>
      <p:sp>
        <p:nvSpPr>
          <p:cNvPr id="6" name="Content Placeholder 5"/>
          <p:cNvSpPr>
            <a:spLocks noGrp="1"/>
          </p:cNvSpPr>
          <p:nvPr>
            <p:ph sz="quarter" idx="15"/>
          </p:nvPr>
        </p:nvSpPr>
        <p:spPr>
          <a:xfrm>
            <a:off x="2296828" y="2630780"/>
            <a:ext cx="6228609" cy="421177"/>
          </a:xfrm>
        </p:spPr>
        <p:txBody>
          <a:bodyPr/>
          <a:lstStyle/>
          <a:p>
            <a:pPr marL="432" indent="0">
              <a:buNone/>
            </a:pPr>
            <a:r>
              <a:rPr lang="en-US" dirty="0"/>
              <a:t>We can now express the regression equation</a:t>
            </a:r>
            <a:endParaRPr lang="en-IN" dirty="0"/>
          </a:p>
        </p:txBody>
      </p:sp>
      <p:sp>
        <p:nvSpPr>
          <p:cNvPr id="7" name="Content Placeholder 6"/>
          <p:cNvSpPr>
            <a:spLocks noGrp="1"/>
          </p:cNvSpPr>
          <p:nvPr>
            <p:ph sz="quarter" idx="16"/>
          </p:nvPr>
        </p:nvSpPr>
        <p:spPr>
          <a:xfrm>
            <a:off x="457201" y="3177046"/>
            <a:ext cx="432000" cy="396000"/>
          </a:xfrm>
        </p:spPr>
        <p:txBody>
          <a:bodyPr/>
          <a:lstStyle/>
          <a:p>
            <a:pPr marL="432" indent="0">
              <a:buNone/>
            </a:pPr>
            <a:r>
              <a:rPr lang="en-US" dirty="0"/>
              <a:t>as</a:t>
            </a:r>
            <a:endParaRPr lang="en-IN" dirty="0"/>
          </a:p>
        </p:txBody>
      </p:sp>
      <p:graphicFrame>
        <p:nvGraphicFramePr>
          <p:cNvPr id="20" name="Object 19" descr="y hat = negative 10.9 + 0.174 x,"/>
          <p:cNvGraphicFramePr>
            <a:graphicFrameLocks noChangeAspect="1"/>
          </p:cNvGraphicFramePr>
          <p:nvPr>
            <p:extLst>
              <p:ext uri="{D42A27DB-BD31-4B8C-83A1-F6EECF244321}">
                <p14:modId xmlns:p14="http://schemas.microsoft.com/office/powerpoint/2010/main" val="1210012118"/>
              </p:ext>
            </p:extLst>
          </p:nvPr>
        </p:nvGraphicFramePr>
        <p:xfrm>
          <a:off x="970842" y="3198089"/>
          <a:ext cx="2548328" cy="423226"/>
        </p:xfrm>
        <a:graphic>
          <a:graphicData uri="http://schemas.openxmlformats.org/presentationml/2006/ole">
            <mc:AlternateContent xmlns:mc="http://schemas.openxmlformats.org/markup-compatibility/2006">
              <mc:Choice xmlns:v="urn:schemas-microsoft-com:vml" Requires="v">
                <p:oleObj spid="_x0000_s8237" name="Equation" r:id="rId7" imgW="1231560" imgH="203040" progId="Equation.DSMT4">
                  <p:embed/>
                </p:oleObj>
              </mc:Choice>
              <mc:Fallback>
                <p:oleObj name="Equation" r:id="rId7" imgW="1231560" imgH="203040" progId="Equation.DSMT4">
                  <p:embed/>
                  <p:pic>
                    <p:nvPicPr>
                      <p:cNvPr id="19" name="Object 18"/>
                      <p:cNvPicPr/>
                      <p:nvPr/>
                    </p:nvPicPr>
                    <p:blipFill>
                      <a:blip r:embed="rId8"/>
                      <a:stretch>
                        <a:fillRect/>
                      </a:stretch>
                    </p:blipFill>
                    <p:spPr>
                      <a:xfrm>
                        <a:off x="970842" y="3198089"/>
                        <a:ext cx="2548328" cy="423226"/>
                      </a:xfrm>
                      <a:prstGeom prst="rect">
                        <a:avLst/>
                      </a:prstGeom>
                    </p:spPr>
                  </p:pic>
                </p:oleObj>
              </mc:Fallback>
            </mc:AlternateContent>
          </a:graphicData>
        </a:graphic>
      </p:graphicFrame>
      <p:sp>
        <p:nvSpPr>
          <p:cNvPr id="8" name="Content Placeholder 7"/>
          <p:cNvSpPr>
            <a:spLocks noGrp="1"/>
          </p:cNvSpPr>
          <p:nvPr>
            <p:ph sz="quarter" idx="17"/>
          </p:nvPr>
        </p:nvSpPr>
        <p:spPr>
          <a:xfrm>
            <a:off x="3625319" y="3203940"/>
            <a:ext cx="970432" cy="396000"/>
          </a:xfrm>
        </p:spPr>
        <p:txBody>
          <a:bodyPr/>
          <a:lstStyle/>
          <a:p>
            <a:pPr marL="432" indent="0">
              <a:buNone/>
            </a:pPr>
            <a:r>
              <a:rPr lang="en-US" dirty="0"/>
              <a:t>where</a:t>
            </a:r>
            <a:endParaRPr lang="en-IN" dirty="0"/>
          </a:p>
        </p:txBody>
      </p:sp>
      <p:graphicFrame>
        <p:nvGraphicFramePr>
          <p:cNvPr id="21" name="Object 20" descr="y hat"/>
          <p:cNvGraphicFramePr>
            <a:graphicFrameLocks noChangeAspect="1"/>
          </p:cNvGraphicFramePr>
          <p:nvPr>
            <p:extLst>
              <p:ext uri="{D42A27DB-BD31-4B8C-83A1-F6EECF244321}">
                <p14:modId xmlns:p14="http://schemas.microsoft.com/office/powerpoint/2010/main" val="1312860011"/>
              </p:ext>
            </p:extLst>
          </p:nvPr>
        </p:nvGraphicFramePr>
        <p:xfrm>
          <a:off x="4679741" y="3178903"/>
          <a:ext cx="306388" cy="449262"/>
        </p:xfrm>
        <a:graphic>
          <a:graphicData uri="http://schemas.openxmlformats.org/presentationml/2006/ole">
            <mc:AlternateContent xmlns:mc="http://schemas.openxmlformats.org/markup-compatibility/2006">
              <mc:Choice xmlns:v="urn:schemas-microsoft-com:vml" Requires="v">
                <p:oleObj spid="_x0000_s8238" name="Equation" r:id="rId9" imgW="139680" imgH="203040" progId="Equation.DSMT4">
                  <p:embed/>
                </p:oleObj>
              </mc:Choice>
              <mc:Fallback>
                <p:oleObj name="Equation" r:id="rId9" imgW="139680" imgH="203040" progId="Equation.DSMT4">
                  <p:embed/>
                  <p:pic>
                    <p:nvPicPr>
                      <p:cNvPr id="20" name="Object 19"/>
                      <p:cNvPicPr/>
                      <p:nvPr/>
                    </p:nvPicPr>
                    <p:blipFill>
                      <a:blip r:embed="rId10"/>
                      <a:stretch>
                        <a:fillRect/>
                      </a:stretch>
                    </p:blipFill>
                    <p:spPr>
                      <a:xfrm>
                        <a:off x="4679741" y="3178903"/>
                        <a:ext cx="306388" cy="449262"/>
                      </a:xfrm>
                      <a:prstGeom prst="rect">
                        <a:avLst/>
                      </a:prstGeom>
                    </p:spPr>
                  </p:pic>
                </p:oleObj>
              </mc:Fallback>
            </mc:AlternateContent>
          </a:graphicData>
        </a:graphic>
      </p:graphicFrame>
      <p:sp>
        <p:nvSpPr>
          <p:cNvPr id="9" name="Content Placeholder 8"/>
          <p:cNvSpPr>
            <a:spLocks noGrp="1"/>
          </p:cNvSpPr>
          <p:nvPr>
            <p:ph sz="quarter" idx="18"/>
          </p:nvPr>
        </p:nvSpPr>
        <p:spPr>
          <a:xfrm>
            <a:off x="5092603" y="3191539"/>
            <a:ext cx="3620356" cy="417508"/>
          </a:xfrm>
        </p:spPr>
        <p:txBody>
          <a:bodyPr/>
          <a:lstStyle/>
          <a:p>
            <a:pPr marL="432" indent="0">
              <a:buNone/>
            </a:pPr>
            <a:r>
              <a:rPr lang="en-US" dirty="0"/>
              <a:t>is the predicted number </a:t>
            </a:r>
            <a:endParaRPr lang="en-IN" dirty="0"/>
          </a:p>
        </p:txBody>
      </p:sp>
      <p:sp>
        <p:nvSpPr>
          <p:cNvPr id="10" name="Content Placeholder 9"/>
          <p:cNvSpPr>
            <a:spLocks noGrp="1"/>
          </p:cNvSpPr>
          <p:nvPr>
            <p:ph sz="quarter" idx="19"/>
          </p:nvPr>
        </p:nvSpPr>
        <p:spPr>
          <a:xfrm>
            <a:off x="457201" y="3715498"/>
            <a:ext cx="6964878" cy="412749"/>
          </a:xfrm>
        </p:spPr>
        <p:txBody>
          <a:bodyPr/>
          <a:lstStyle/>
          <a:p>
            <a:pPr marL="432" indent="0">
              <a:buNone/>
            </a:pPr>
            <a:r>
              <a:rPr lang="en-US" dirty="0"/>
              <a:t>of tickets sold and </a:t>
            </a:r>
            <a:r>
              <a:rPr lang="en-US" i="1" dirty="0"/>
              <a:t>x</a:t>
            </a:r>
            <a:r>
              <a:rPr lang="en-US" dirty="0"/>
              <a:t> is the amount of the jackpot.</a:t>
            </a:r>
            <a:endParaRPr lang="en-IN" dirty="0"/>
          </a:p>
        </p:txBody>
      </p:sp>
    </p:spTree>
    <p:extLst>
      <p:ext uri="{BB962C8B-B14F-4D97-AF65-F5344CB8AC3E}">
        <p14:creationId xmlns:p14="http://schemas.microsoft.com/office/powerpoint/2010/main" val="3257517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736774" cy="1097279"/>
          </a:xfrm>
        </p:spPr>
        <p:txBody>
          <a:bodyPr/>
          <a:lstStyle/>
          <a:p>
            <a:r>
              <a:rPr lang="en-US" sz="3400" dirty="0"/>
              <a:t>Example: Graphing the Regression Line </a:t>
            </a:r>
            <a:r>
              <a:rPr lang="en-US" sz="2000" b="0" dirty="0"/>
              <a:t>(1 of 2)</a:t>
            </a:r>
            <a:endParaRPr lang="en-IN" sz="2000" dirty="0"/>
          </a:p>
        </p:txBody>
      </p:sp>
      <p:sp>
        <p:nvSpPr>
          <p:cNvPr id="8" name="Content Placeholder 7"/>
          <p:cNvSpPr>
            <a:spLocks noGrp="1"/>
          </p:cNvSpPr>
          <p:nvPr>
            <p:ph sz="quarter" idx="13"/>
          </p:nvPr>
        </p:nvSpPr>
        <p:spPr>
          <a:xfrm>
            <a:off x="457200" y="1552575"/>
            <a:ext cx="4613564" cy="454355"/>
          </a:xfrm>
        </p:spPr>
        <p:txBody>
          <a:bodyPr/>
          <a:lstStyle/>
          <a:p>
            <a:pPr marL="432" indent="0">
              <a:buNone/>
            </a:pPr>
            <a:r>
              <a:rPr lang="en-US" sz="2600" dirty="0"/>
              <a:t>Graph the regression equation</a:t>
            </a:r>
            <a:endParaRPr lang="en-IN" sz="2600" dirty="0"/>
          </a:p>
        </p:txBody>
      </p:sp>
      <p:graphicFrame>
        <p:nvGraphicFramePr>
          <p:cNvPr id="22" name="Object 21" descr="y hat = negative 10.9 + 0.174 x"/>
          <p:cNvGraphicFramePr>
            <a:graphicFrameLocks noChangeAspect="1"/>
          </p:cNvGraphicFramePr>
          <p:nvPr>
            <p:extLst>
              <p:ext uri="{D42A27DB-BD31-4B8C-83A1-F6EECF244321}">
                <p14:modId xmlns:p14="http://schemas.microsoft.com/office/powerpoint/2010/main" val="791796059"/>
              </p:ext>
            </p:extLst>
          </p:nvPr>
        </p:nvGraphicFramePr>
        <p:xfrm>
          <a:off x="5166736" y="1557338"/>
          <a:ext cx="2658295" cy="455662"/>
        </p:xfrm>
        <a:graphic>
          <a:graphicData uri="http://schemas.openxmlformats.org/presentationml/2006/ole">
            <mc:AlternateContent xmlns:mc="http://schemas.openxmlformats.org/markup-compatibility/2006">
              <mc:Choice xmlns:v="urn:schemas-microsoft-com:vml" Requires="v">
                <p:oleObj spid="_x0000_s9229" name="Equation" r:id="rId3" imgW="1193760" imgH="203040" progId="Equation.DSMT4">
                  <p:embed/>
                </p:oleObj>
              </mc:Choice>
              <mc:Fallback>
                <p:oleObj name="Equation" r:id="rId3" imgW="1193760" imgH="203040" progId="Equation.DSMT4">
                  <p:embed/>
                  <p:pic>
                    <p:nvPicPr>
                      <p:cNvPr id="20" name="Object 19"/>
                      <p:cNvPicPr/>
                      <p:nvPr/>
                    </p:nvPicPr>
                    <p:blipFill>
                      <a:blip r:embed="rId4"/>
                      <a:stretch>
                        <a:fillRect/>
                      </a:stretch>
                    </p:blipFill>
                    <p:spPr>
                      <a:xfrm>
                        <a:off x="5166736" y="1557338"/>
                        <a:ext cx="2658295" cy="455662"/>
                      </a:xfrm>
                      <a:prstGeom prst="rect">
                        <a:avLst/>
                      </a:prstGeom>
                    </p:spPr>
                  </p:pic>
                </p:oleObj>
              </mc:Fallback>
            </mc:AlternateContent>
          </a:graphicData>
        </a:graphic>
      </p:graphicFrame>
      <p:sp>
        <p:nvSpPr>
          <p:cNvPr id="9" name="Content Placeholder 8"/>
          <p:cNvSpPr>
            <a:spLocks noGrp="1"/>
          </p:cNvSpPr>
          <p:nvPr>
            <p:ph sz="quarter" idx="14"/>
          </p:nvPr>
        </p:nvSpPr>
        <p:spPr>
          <a:xfrm>
            <a:off x="457200" y="2086147"/>
            <a:ext cx="8164286" cy="1737711"/>
          </a:xfrm>
        </p:spPr>
        <p:txBody>
          <a:bodyPr/>
          <a:lstStyle/>
          <a:p>
            <a:pPr marL="432" indent="0">
              <a:buNone/>
            </a:pPr>
            <a:r>
              <a:rPr lang="en-US" sz="2600" dirty="0"/>
              <a:t>on the scatterplot of the jackpot/tickets data from the previous examples and examine the graph to subjectively determine how well the regression line fits the data.</a:t>
            </a:r>
            <a:endParaRPr lang="en-IN" sz="2600" dirty="0"/>
          </a:p>
        </p:txBody>
      </p:sp>
    </p:spTree>
    <p:extLst>
      <p:ext uri="{BB962C8B-B14F-4D97-AF65-F5344CB8AC3E}">
        <p14:creationId xmlns:p14="http://schemas.microsoft.com/office/powerpoint/2010/main" val="807007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439891" cy="1097279"/>
          </a:xfrm>
        </p:spPr>
        <p:txBody>
          <a:bodyPr/>
          <a:lstStyle/>
          <a:p>
            <a:r>
              <a:rPr lang="en-US" sz="3400" dirty="0"/>
              <a:t>Example: Graphing the Regression Line </a:t>
            </a:r>
            <a:r>
              <a:rPr lang="en-US" sz="2000" b="0" dirty="0"/>
              <a:t>(2 of 2)</a:t>
            </a:r>
            <a:endParaRPr lang="en-IN" sz="2000" dirty="0"/>
          </a:p>
        </p:txBody>
      </p:sp>
      <p:sp>
        <p:nvSpPr>
          <p:cNvPr id="4" name="Content Placeholder 3"/>
          <p:cNvSpPr>
            <a:spLocks noGrp="1"/>
          </p:cNvSpPr>
          <p:nvPr>
            <p:ph sz="quarter" idx="13"/>
          </p:nvPr>
        </p:nvSpPr>
        <p:spPr>
          <a:xfrm>
            <a:off x="457199" y="1552575"/>
            <a:ext cx="8213467" cy="936000"/>
          </a:xfrm>
        </p:spPr>
        <p:txBody>
          <a:bodyPr/>
          <a:lstStyle/>
          <a:p>
            <a:pPr marL="0" indent="0">
              <a:spcBef>
                <a:spcPts val="1200"/>
              </a:spcBef>
              <a:buNone/>
            </a:pPr>
            <a:r>
              <a:rPr lang="en-US" dirty="0"/>
              <a:t>Solution</a:t>
            </a:r>
          </a:p>
          <a:p>
            <a:pPr marL="0" indent="0">
              <a:spcBef>
                <a:spcPts val="1200"/>
              </a:spcBef>
              <a:buNone/>
            </a:pPr>
            <a:r>
              <a:rPr lang="en-US" dirty="0"/>
              <a:t>Shown below is the Minitab display of the scatterplot with</a:t>
            </a:r>
          </a:p>
        </p:txBody>
      </p:sp>
      <p:sp>
        <p:nvSpPr>
          <p:cNvPr id="5" name="Content Placeholder 4"/>
          <p:cNvSpPr>
            <a:spLocks noGrp="1"/>
          </p:cNvSpPr>
          <p:nvPr>
            <p:ph sz="quarter" idx="14"/>
          </p:nvPr>
        </p:nvSpPr>
        <p:spPr>
          <a:xfrm>
            <a:off x="457201" y="2544986"/>
            <a:ext cx="2927268" cy="3054228"/>
          </a:xfrm>
        </p:spPr>
        <p:txBody>
          <a:bodyPr/>
          <a:lstStyle/>
          <a:p>
            <a:pPr marL="0" indent="0">
              <a:spcBef>
                <a:spcPts val="1200"/>
              </a:spcBef>
              <a:buNone/>
            </a:pPr>
            <a:r>
              <a:rPr lang="en-US" dirty="0"/>
              <a:t>the graph of the regression line included. The regression line appears to fit the points well, but the points are not very close to the line.</a:t>
            </a:r>
          </a:p>
        </p:txBody>
      </p:sp>
      <p:pic>
        <p:nvPicPr>
          <p:cNvPr id="18" name="Content Placeholder 17" descr="A mini tab window titled displays a scatterplot. For long description in Notes pane, press F6.">
            <a:extLst>
              <a:ext uri="{FF2B5EF4-FFF2-40B4-BE49-F238E27FC236}">
                <a16:creationId xmlns:a16="http://schemas.microsoft.com/office/drawing/2014/main" id="{21FFC9DE-9C69-9F48-9217-821636B1993C}"/>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3764115" y="2914586"/>
            <a:ext cx="4906551" cy="3112944"/>
          </a:xfrm>
          <a:prstGeom prst="rect">
            <a:avLst/>
          </a:prstGeom>
        </p:spPr>
      </p:pic>
    </p:spTree>
    <p:extLst>
      <p:ext uri="{BB962C8B-B14F-4D97-AF65-F5344CB8AC3E}">
        <p14:creationId xmlns:p14="http://schemas.microsoft.com/office/powerpoint/2010/main" val="2510829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Predictions </a:t>
            </a:r>
            <a:r>
              <a:rPr lang="en-US" sz="2000" b="0" dirty="0"/>
              <a:t>(1 of 2)</a:t>
            </a:r>
            <a:endParaRPr lang="en-IN" dirty="0"/>
          </a:p>
        </p:txBody>
      </p:sp>
      <p:sp>
        <p:nvSpPr>
          <p:cNvPr id="3" name="Content Placeholder 2"/>
          <p:cNvSpPr>
            <a:spLocks noGrp="1"/>
          </p:cNvSpPr>
          <p:nvPr>
            <p:ph sz="quarter" idx="13"/>
          </p:nvPr>
        </p:nvSpPr>
        <p:spPr>
          <a:xfrm>
            <a:off x="457200" y="1556328"/>
            <a:ext cx="8437418" cy="4785095"/>
          </a:xfrm>
        </p:spPr>
        <p:txBody>
          <a:bodyPr/>
          <a:lstStyle/>
          <a:p>
            <a:pPr marL="0" indent="0">
              <a:spcBef>
                <a:spcPts val="1200"/>
              </a:spcBef>
              <a:buNone/>
            </a:pPr>
            <a:r>
              <a:rPr lang="en-US" dirty="0"/>
              <a:t>Regression equations are often useful for predicting the value of one variable, given some specific value of the other variable. When making predictions, we should consider the following:</a:t>
            </a:r>
            <a:endParaRPr lang="en-US" b="1" dirty="0"/>
          </a:p>
          <a:p>
            <a:pPr marL="432000" indent="-432000">
              <a:spcBef>
                <a:spcPts val="1200"/>
              </a:spcBef>
              <a:buFont typeface="+mj-lt"/>
              <a:buAutoNum type="arabicPeriod"/>
            </a:pPr>
            <a:r>
              <a:rPr lang="en-US" b="1" dirty="0"/>
              <a:t>Bad Model:</a:t>
            </a:r>
            <a:r>
              <a:rPr lang="en-US" dirty="0"/>
              <a:t> If the regression equation does not appear to be useful for making predictions, don’t use the regression equation for making predictions. For bad models, the best predicted value of a variable is simply its sample mean.</a:t>
            </a:r>
          </a:p>
          <a:p>
            <a:pPr marL="432000" indent="-432000">
              <a:spcBef>
                <a:spcPts val="1200"/>
              </a:spcBef>
              <a:buFont typeface="+mj-lt"/>
              <a:buAutoNum type="arabicPeriod"/>
            </a:pPr>
            <a:r>
              <a:rPr lang="en-US" b="1" dirty="0"/>
              <a:t>Good Model: </a:t>
            </a:r>
            <a:r>
              <a:rPr lang="en-US" dirty="0"/>
              <a:t>Use the regression equation for predictions only if the graph of the regression line on the scatterplot confirms that the regression line fits the points reasonably well.</a:t>
            </a:r>
          </a:p>
        </p:txBody>
      </p:sp>
    </p:spTree>
    <p:extLst>
      <p:ext uri="{BB962C8B-B14F-4D97-AF65-F5344CB8AC3E}">
        <p14:creationId xmlns:p14="http://schemas.microsoft.com/office/powerpoint/2010/main" val="1288189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Predictions </a:t>
            </a:r>
            <a:r>
              <a:rPr lang="en-US" sz="2000" b="0" dirty="0"/>
              <a:t>(2 of 2)</a:t>
            </a:r>
            <a:endParaRPr lang="en-IN" dirty="0"/>
          </a:p>
        </p:txBody>
      </p:sp>
      <p:sp>
        <p:nvSpPr>
          <p:cNvPr id="4" name="Content Placeholder 3"/>
          <p:cNvSpPr>
            <a:spLocks noGrp="1"/>
          </p:cNvSpPr>
          <p:nvPr>
            <p:ph sz="quarter" idx="13"/>
          </p:nvPr>
        </p:nvSpPr>
        <p:spPr>
          <a:xfrm>
            <a:off x="457200" y="1556326"/>
            <a:ext cx="8229600" cy="2481284"/>
          </a:xfrm>
        </p:spPr>
        <p:txBody>
          <a:bodyPr/>
          <a:lstStyle/>
          <a:p>
            <a:pPr marL="432000" indent="-432000">
              <a:buFont typeface="+mj-lt"/>
              <a:buAutoNum type="arabicPeriod" startAt="3"/>
            </a:pPr>
            <a:r>
              <a:rPr lang="en-US" b="1" dirty="0"/>
              <a:t>Correlation: </a:t>
            </a:r>
            <a:r>
              <a:rPr lang="en-US" dirty="0"/>
              <a:t>Use the regression equation for predictions only if the linear correlation coefficient </a:t>
            </a:r>
            <a:r>
              <a:rPr lang="en-US" i="1" dirty="0"/>
              <a:t>r </a:t>
            </a:r>
            <a:r>
              <a:rPr lang="en-US" dirty="0"/>
              <a:t>indicates that there is a linear correlation between the two variables.</a:t>
            </a:r>
          </a:p>
          <a:p>
            <a:pPr marL="432000" indent="-432000">
              <a:buFont typeface="+mj-lt"/>
              <a:buAutoNum type="arabicPeriod" startAt="3"/>
            </a:pPr>
            <a:r>
              <a:rPr lang="en-US" b="1" dirty="0"/>
              <a:t>Scope: </a:t>
            </a:r>
            <a:r>
              <a:rPr lang="en-US" dirty="0"/>
              <a:t>Use the regression line for predictions only if the data do not go much beyond the scope of the available sample data.</a:t>
            </a:r>
          </a:p>
        </p:txBody>
      </p:sp>
      <p:sp>
        <p:nvSpPr>
          <p:cNvPr id="5" name="Content Placeholder 4"/>
          <p:cNvSpPr>
            <a:spLocks noGrp="1"/>
          </p:cNvSpPr>
          <p:nvPr>
            <p:ph sz="quarter" idx="14"/>
          </p:nvPr>
        </p:nvSpPr>
        <p:spPr>
          <a:xfrm>
            <a:off x="457200" y="4281286"/>
            <a:ext cx="8413668" cy="872605"/>
          </a:xfrm>
        </p:spPr>
        <p:txBody>
          <a:bodyPr/>
          <a:lstStyle/>
          <a:p>
            <a:pPr marL="0" indent="0">
              <a:buClr>
                <a:schemeClr val="tx1"/>
              </a:buClr>
              <a:buNone/>
            </a:pPr>
            <a:r>
              <a:rPr lang="en-US" dirty="0"/>
              <a:t>The figure on the next slide summarizes a strategy for predicting values of a variable </a:t>
            </a:r>
            <a:r>
              <a:rPr lang="en-US" i="1" dirty="0"/>
              <a:t>y </a:t>
            </a:r>
            <a:r>
              <a:rPr lang="en-US" dirty="0"/>
              <a:t>when given some value of </a:t>
            </a:r>
            <a:r>
              <a:rPr lang="en-US" i="1" dirty="0"/>
              <a:t>x</a:t>
            </a:r>
            <a:r>
              <a:rPr lang="en-US" dirty="0"/>
              <a:t>.</a:t>
            </a:r>
          </a:p>
        </p:txBody>
      </p:sp>
    </p:spTree>
    <p:extLst>
      <p:ext uri="{BB962C8B-B14F-4D97-AF65-F5344CB8AC3E}">
        <p14:creationId xmlns:p14="http://schemas.microsoft.com/office/powerpoint/2010/main" val="3306975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for Prediction Values of </a:t>
            </a:r>
            <a:r>
              <a:rPr lang="en-US" i="1" dirty="0"/>
              <a:t>y</a:t>
            </a:r>
            <a:endParaRPr lang="en-IN" dirty="0"/>
          </a:p>
        </p:txBody>
      </p:sp>
      <p:pic>
        <p:nvPicPr>
          <p:cNvPr id="4" name="Content Placeholder 3" descr="A flow chart depicts Strategy for Predicting Values of y. For long description in Notes pane, press F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79145" y="1555750"/>
            <a:ext cx="6785709" cy="4587875"/>
          </a:xfrm>
          <a:prstGeom prst="rect">
            <a:avLst/>
          </a:prstGeom>
        </p:spPr>
      </p:pic>
    </p:spTree>
    <p:extLst>
      <p:ext uri="{BB962C8B-B14F-4D97-AF65-F5344CB8AC3E}">
        <p14:creationId xmlns:p14="http://schemas.microsoft.com/office/powerpoint/2010/main" val="3105987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Making Predictions </a:t>
            </a:r>
            <a:r>
              <a:rPr lang="en-US" sz="2000" b="0" dirty="0"/>
              <a:t>(1 of 4)</a:t>
            </a:r>
            <a:endParaRPr lang="en-IN" dirty="0"/>
          </a:p>
        </p:txBody>
      </p:sp>
      <p:sp>
        <p:nvSpPr>
          <p:cNvPr id="3" name="Content Placeholder 2"/>
          <p:cNvSpPr>
            <a:spLocks noGrp="1"/>
          </p:cNvSpPr>
          <p:nvPr>
            <p:ph sz="quarter" idx="13"/>
          </p:nvPr>
        </p:nvSpPr>
        <p:spPr>
          <a:xfrm>
            <a:off x="457200" y="1556327"/>
            <a:ext cx="8229600" cy="3383808"/>
          </a:xfrm>
        </p:spPr>
        <p:txBody>
          <a:bodyPr/>
          <a:lstStyle/>
          <a:p>
            <a:pPr marL="0" indent="0">
              <a:buClr>
                <a:schemeClr val="tx1"/>
              </a:buClr>
              <a:buNone/>
            </a:pPr>
            <a:r>
              <a:rPr lang="en-US" sz="2600" dirty="0"/>
              <a:t>a. Use the jackpot/tickets data to predict the number of lottery tickets sold when the jackpot is $625 million. How close is the predicted value to the actual value of 90 million tickets that were actually sold when the Powerball lottery had a jackpot of $625 million? </a:t>
            </a:r>
          </a:p>
          <a:p>
            <a:pPr marL="0" indent="0">
              <a:buClr>
                <a:schemeClr val="tx1"/>
              </a:buClr>
              <a:buNone/>
            </a:pPr>
            <a:r>
              <a:rPr lang="en-US" sz="2600" dirty="0"/>
              <a:t>b. Predict the I</a:t>
            </a:r>
            <a:r>
              <a:rPr lang="en-US" sz="100" dirty="0"/>
              <a:t> </a:t>
            </a:r>
            <a:r>
              <a:rPr lang="en-US" sz="2600" dirty="0"/>
              <a:t>Q score of an adult who is exactly 175 cm tall.</a:t>
            </a:r>
          </a:p>
        </p:txBody>
      </p:sp>
    </p:spTree>
    <p:extLst>
      <p:ext uri="{BB962C8B-B14F-4D97-AF65-F5344CB8AC3E}">
        <p14:creationId xmlns:p14="http://schemas.microsoft.com/office/powerpoint/2010/main" val="3032800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Making Predictions </a:t>
            </a:r>
            <a:r>
              <a:rPr lang="en-US" sz="2000" b="0" dirty="0"/>
              <a:t>(2 of 4)</a:t>
            </a:r>
            <a:endParaRPr lang="en-IN" dirty="0"/>
          </a:p>
        </p:txBody>
      </p:sp>
      <p:sp>
        <p:nvSpPr>
          <p:cNvPr id="4" name="Content Placeholder 3"/>
          <p:cNvSpPr>
            <a:spLocks noGrp="1"/>
          </p:cNvSpPr>
          <p:nvPr>
            <p:ph sz="quarter" idx="13"/>
          </p:nvPr>
        </p:nvSpPr>
        <p:spPr>
          <a:xfrm>
            <a:off x="457200" y="1552576"/>
            <a:ext cx="8229601" cy="2033772"/>
          </a:xfrm>
        </p:spPr>
        <p:txBody>
          <a:bodyPr/>
          <a:lstStyle/>
          <a:p>
            <a:pPr marL="0" indent="0">
              <a:spcBef>
                <a:spcPts val="1200"/>
              </a:spcBef>
              <a:buNone/>
            </a:pPr>
            <a:r>
              <a:rPr lang="en-US" dirty="0"/>
              <a:t>Solution</a:t>
            </a:r>
          </a:p>
          <a:p>
            <a:pPr marL="0" indent="0">
              <a:spcBef>
                <a:spcPts val="1200"/>
              </a:spcBef>
              <a:buClr>
                <a:schemeClr val="tx1"/>
              </a:buClr>
              <a:buNone/>
            </a:pPr>
            <a:r>
              <a:rPr lang="en-US" b="1" dirty="0"/>
              <a:t>a.</a:t>
            </a:r>
            <a:r>
              <a:rPr lang="en-US" dirty="0"/>
              <a:t> ​</a:t>
            </a:r>
            <a:r>
              <a:rPr lang="en-US" b="1" dirty="0"/>
              <a:t>Good Model: Use the Regression Equation for Predictions. </a:t>
            </a:r>
            <a:r>
              <a:rPr lang="en-US" dirty="0"/>
              <a:t>The regression line fits the points well. Also, there is a linear correlation between Powerball jackpot amounts and numbers of tickets sold. Because the</a:t>
            </a:r>
            <a:endParaRPr lang="en-IN" dirty="0"/>
          </a:p>
        </p:txBody>
      </p:sp>
      <p:sp>
        <p:nvSpPr>
          <p:cNvPr id="5" name="Content Placeholder 4"/>
          <p:cNvSpPr>
            <a:spLocks noGrp="1"/>
          </p:cNvSpPr>
          <p:nvPr>
            <p:ph sz="quarter" idx="14"/>
          </p:nvPr>
        </p:nvSpPr>
        <p:spPr>
          <a:xfrm>
            <a:off x="457200" y="3635785"/>
            <a:ext cx="2832265" cy="419636"/>
          </a:xfrm>
        </p:spPr>
        <p:txBody>
          <a:bodyPr/>
          <a:lstStyle/>
          <a:p>
            <a:pPr marL="0" indent="0">
              <a:spcBef>
                <a:spcPts val="1200"/>
              </a:spcBef>
              <a:buClr>
                <a:schemeClr val="tx1"/>
              </a:buClr>
              <a:buNone/>
            </a:pPr>
            <a:r>
              <a:rPr lang="en-US" dirty="0"/>
              <a:t>regression equation</a:t>
            </a:r>
            <a:endParaRPr lang="en-IN" dirty="0"/>
          </a:p>
        </p:txBody>
      </p:sp>
      <p:graphicFrame>
        <p:nvGraphicFramePr>
          <p:cNvPr id="18" name="Object 17" descr="y hat = negative 10.9 + 0.174 x"/>
          <p:cNvGraphicFramePr>
            <a:graphicFrameLocks noChangeAspect="1"/>
          </p:cNvGraphicFramePr>
          <p:nvPr>
            <p:extLst>
              <p:ext uri="{D42A27DB-BD31-4B8C-83A1-F6EECF244321}">
                <p14:modId xmlns:p14="http://schemas.microsoft.com/office/powerpoint/2010/main" val="4286108559"/>
              </p:ext>
            </p:extLst>
          </p:nvPr>
        </p:nvGraphicFramePr>
        <p:xfrm>
          <a:off x="3353539" y="3634948"/>
          <a:ext cx="2469065" cy="423226"/>
        </p:xfrm>
        <a:graphic>
          <a:graphicData uri="http://schemas.openxmlformats.org/presentationml/2006/ole">
            <mc:AlternateContent xmlns:mc="http://schemas.openxmlformats.org/markup-compatibility/2006">
              <mc:Choice xmlns:v="urn:schemas-microsoft-com:vml" Requires="v">
                <p:oleObj spid="_x0000_s10253" name="Equation" r:id="rId3" imgW="1193760" imgH="203040" progId="Equation.DSMT4">
                  <p:embed/>
                </p:oleObj>
              </mc:Choice>
              <mc:Fallback>
                <p:oleObj name="Equation" r:id="rId3" imgW="1193760" imgH="203040" progId="Equation.DSMT4">
                  <p:embed/>
                  <p:pic>
                    <p:nvPicPr>
                      <p:cNvPr id="22" name="Object 21"/>
                      <p:cNvPicPr/>
                      <p:nvPr/>
                    </p:nvPicPr>
                    <p:blipFill>
                      <a:blip r:embed="rId4"/>
                      <a:stretch>
                        <a:fillRect/>
                      </a:stretch>
                    </p:blipFill>
                    <p:spPr>
                      <a:xfrm>
                        <a:off x="3353539" y="3634948"/>
                        <a:ext cx="2469065" cy="423226"/>
                      </a:xfrm>
                      <a:prstGeom prst="rect">
                        <a:avLst/>
                      </a:prstGeom>
                    </p:spPr>
                  </p:pic>
                </p:oleObj>
              </mc:Fallback>
            </mc:AlternateContent>
          </a:graphicData>
        </a:graphic>
      </p:graphicFrame>
      <p:sp>
        <p:nvSpPr>
          <p:cNvPr id="6" name="Content Placeholder 5"/>
          <p:cNvSpPr>
            <a:spLocks noGrp="1"/>
          </p:cNvSpPr>
          <p:nvPr>
            <p:ph sz="quarter" idx="15"/>
          </p:nvPr>
        </p:nvSpPr>
        <p:spPr>
          <a:xfrm>
            <a:off x="5942099" y="3635786"/>
            <a:ext cx="2378548" cy="419636"/>
          </a:xfrm>
        </p:spPr>
        <p:txBody>
          <a:bodyPr/>
          <a:lstStyle/>
          <a:p>
            <a:pPr marL="432" indent="0">
              <a:buNone/>
            </a:pPr>
            <a:r>
              <a:rPr lang="en-US" dirty="0"/>
              <a:t>is a good model,</a:t>
            </a:r>
            <a:endParaRPr lang="en-IN" dirty="0"/>
          </a:p>
        </p:txBody>
      </p:sp>
      <p:sp>
        <p:nvSpPr>
          <p:cNvPr id="7" name="Content Placeholder 6"/>
          <p:cNvSpPr>
            <a:spLocks noGrp="1"/>
          </p:cNvSpPr>
          <p:nvPr>
            <p:ph sz="quarter" idx="16"/>
          </p:nvPr>
        </p:nvSpPr>
        <p:spPr>
          <a:xfrm>
            <a:off x="457200" y="4107979"/>
            <a:ext cx="7914904" cy="1617904"/>
          </a:xfrm>
        </p:spPr>
        <p:txBody>
          <a:bodyPr/>
          <a:lstStyle/>
          <a:p>
            <a:pPr marL="432" indent="0">
              <a:buNone/>
            </a:pPr>
            <a:r>
              <a:rPr lang="en-US" dirty="0"/>
              <a:t>substitute </a:t>
            </a:r>
            <a:r>
              <a:rPr lang="en-US" i="1" dirty="0"/>
              <a:t>x </a:t>
            </a:r>
            <a:r>
              <a:rPr lang="en-US" dirty="0"/>
              <a:t>= 625 into the regression equation to get a predicted value of 97.9 million tickets sold. The actual number of tickets sold was 90 million, so the predicted value of 97.9 million tickets is pretty good.</a:t>
            </a:r>
            <a:endParaRPr lang="en-IN" dirty="0"/>
          </a:p>
        </p:txBody>
      </p:sp>
    </p:spTree>
    <p:extLst>
      <p:ext uri="{BB962C8B-B14F-4D97-AF65-F5344CB8AC3E}">
        <p14:creationId xmlns:p14="http://schemas.microsoft.com/office/powerpoint/2010/main" val="3146539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Making Predictions </a:t>
            </a:r>
            <a:r>
              <a:rPr lang="en-US" sz="2000" b="0" dirty="0"/>
              <a:t>(3 of 4)</a:t>
            </a:r>
            <a:endParaRPr lang="en-IN" dirty="0"/>
          </a:p>
        </p:txBody>
      </p:sp>
      <p:sp>
        <p:nvSpPr>
          <p:cNvPr id="4" name="Content Placeholder 3"/>
          <p:cNvSpPr>
            <a:spLocks noGrp="1"/>
          </p:cNvSpPr>
          <p:nvPr>
            <p:ph sz="quarter" idx="13"/>
          </p:nvPr>
        </p:nvSpPr>
        <p:spPr>
          <a:xfrm>
            <a:off x="457200" y="1552574"/>
            <a:ext cx="2772887" cy="941243"/>
          </a:xfrm>
        </p:spPr>
        <p:txBody>
          <a:bodyPr/>
          <a:lstStyle/>
          <a:p>
            <a:pPr marL="0" indent="0">
              <a:spcBef>
                <a:spcPts val="1200"/>
              </a:spcBef>
              <a:buNone/>
            </a:pPr>
            <a:r>
              <a:rPr lang="en-US" dirty="0"/>
              <a:t>Solution</a:t>
            </a:r>
          </a:p>
          <a:p>
            <a:pPr marL="0" indent="0">
              <a:spcBef>
                <a:spcPts val="1200"/>
              </a:spcBef>
              <a:buClr>
                <a:schemeClr val="tx1"/>
              </a:buClr>
              <a:buNone/>
            </a:pPr>
            <a:r>
              <a:rPr lang="en-US" b="1" dirty="0"/>
              <a:t>b.</a:t>
            </a:r>
            <a:r>
              <a:rPr lang="en-US" dirty="0"/>
              <a:t> ​</a:t>
            </a:r>
            <a:r>
              <a:rPr lang="en-US" b="1" dirty="0"/>
              <a:t>Bad Model: Use</a:t>
            </a:r>
            <a:endParaRPr lang="en-IN" dirty="0"/>
          </a:p>
        </p:txBody>
      </p:sp>
      <p:graphicFrame>
        <p:nvGraphicFramePr>
          <p:cNvPr id="18" name="Object 17" descr="y hat"/>
          <p:cNvGraphicFramePr>
            <a:graphicFrameLocks noChangeAspect="1"/>
          </p:cNvGraphicFramePr>
          <p:nvPr>
            <p:extLst>
              <p:ext uri="{D42A27DB-BD31-4B8C-83A1-F6EECF244321}">
                <p14:modId xmlns:p14="http://schemas.microsoft.com/office/powerpoint/2010/main" val="1657639767"/>
              </p:ext>
            </p:extLst>
          </p:nvPr>
        </p:nvGraphicFramePr>
        <p:xfrm>
          <a:off x="3289689" y="2025103"/>
          <a:ext cx="288925" cy="449262"/>
        </p:xfrm>
        <a:graphic>
          <a:graphicData uri="http://schemas.openxmlformats.org/presentationml/2006/ole">
            <mc:AlternateContent xmlns:mc="http://schemas.openxmlformats.org/markup-compatibility/2006">
              <mc:Choice xmlns:v="urn:schemas-microsoft-com:vml" Requires="v">
                <p:oleObj spid="_x0000_s11277" name="Equation" r:id="rId3" imgW="139680" imgH="215640" progId="Equation.DSMT4">
                  <p:embed/>
                </p:oleObj>
              </mc:Choice>
              <mc:Fallback>
                <p:oleObj name="Equation" r:id="rId3" imgW="139680" imgH="215640" progId="Equation.DSMT4">
                  <p:embed/>
                  <p:pic>
                    <p:nvPicPr>
                      <p:cNvPr id="18" name="Object 17"/>
                      <p:cNvPicPr/>
                      <p:nvPr/>
                    </p:nvPicPr>
                    <p:blipFill>
                      <a:blip r:embed="rId4"/>
                      <a:stretch>
                        <a:fillRect/>
                      </a:stretch>
                    </p:blipFill>
                    <p:spPr>
                      <a:xfrm>
                        <a:off x="3289689" y="2025103"/>
                        <a:ext cx="288925" cy="449262"/>
                      </a:xfrm>
                      <a:prstGeom prst="rect">
                        <a:avLst/>
                      </a:prstGeom>
                    </p:spPr>
                  </p:pic>
                </p:oleObj>
              </mc:Fallback>
            </mc:AlternateContent>
          </a:graphicData>
        </a:graphic>
      </p:graphicFrame>
      <p:sp>
        <p:nvSpPr>
          <p:cNvPr id="5" name="Content Placeholder 4"/>
          <p:cNvSpPr>
            <a:spLocks noGrp="1"/>
          </p:cNvSpPr>
          <p:nvPr>
            <p:ph sz="quarter" idx="14"/>
          </p:nvPr>
        </p:nvSpPr>
        <p:spPr>
          <a:xfrm>
            <a:off x="3713699" y="2084277"/>
            <a:ext cx="4444650" cy="409540"/>
          </a:xfrm>
        </p:spPr>
        <p:txBody>
          <a:bodyPr/>
          <a:lstStyle/>
          <a:p>
            <a:pPr marL="432" indent="0">
              <a:buNone/>
            </a:pPr>
            <a:r>
              <a:rPr lang="en-US" b="1" dirty="0"/>
              <a:t>for predictions.</a:t>
            </a:r>
            <a:r>
              <a:rPr lang="en-US" dirty="0"/>
              <a:t> Knowing that</a:t>
            </a:r>
            <a:endParaRPr lang="en-IN" dirty="0"/>
          </a:p>
        </p:txBody>
      </p:sp>
      <p:sp>
        <p:nvSpPr>
          <p:cNvPr id="6" name="Content Placeholder 5"/>
          <p:cNvSpPr>
            <a:spLocks noGrp="1"/>
          </p:cNvSpPr>
          <p:nvPr>
            <p:ph sz="quarter" idx="15"/>
          </p:nvPr>
        </p:nvSpPr>
        <p:spPr>
          <a:xfrm>
            <a:off x="457200" y="2592916"/>
            <a:ext cx="8021782" cy="1680977"/>
          </a:xfrm>
        </p:spPr>
        <p:txBody>
          <a:bodyPr/>
          <a:lstStyle/>
          <a:p>
            <a:pPr marL="0" indent="0">
              <a:spcBef>
                <a:spcPts val="1200"/>
              </a:spcBef>
              <a:buClr>
                <a:schemeClr val="tx1"/>
              </a:buClr>
              <a:buNone/>
            </a:pPr>
            <a:r>
              <a:rPr lang="en-US" dirty="0"/>
              <a:t>there is no correlation between height and I</a:t>
            </a:r>
            <a:r>
              <a:rPr lang="en-US" sz="100" dirty="0"/>
              <a:t> </a:t>
            </a:r>
            <a:r>
              <a:rPr lang="en-US" dirty="0"/>
              <a:t>Q score, we know that a regression equation is not a good model, so the best predicted value of I</a:t>
            </a:r>
            <a:r>
              <a:rPr lang="en-US" sz="100" dirty="0"/>
              <a:t> </a:t>
            </a:r>
            <a:r>
              <a:rPr lang="en-US" dirty="0"/>
              <a:t>Q score is the mean, which is 100.</a:t>
            </a:r>
          </a:p>
        </p:txBody>
      </p:sp>
    </p:spTree>
    <p:extLst>
      <p:ext uri="{BB962C8B-B14F-4D97-AF65-F5344CB8AC3E}">
        <p14:creationId xmlns:p14="http://schemas.microsoft.com/office/powerpoint/2010/main" val="1740814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Making Predictions </a:t>
            </a:r>
            <a:r>
              <a:rPr lang="en-US" sz="2000" b="0" dirty="0"/>
              <a:t>(4 of 4)</a:t>
            </a:r>
            <a:endParaRPr lang="en-IN" dirty="0"/>
          </a:p>
        </p:txBody>
      </p:sp>
      <p:sp>
        <p:nvSpPr>
          <p:cNvPr id="4" name="Content Placeholder 3"/>
          <p:cNvSpPr>
            <a:spLocks noGrp="1"/>
          </p:cNvSpPr>
          <p:nvPr>
            <p:ph sz="quarter" idx="13"/>
          </p:nvPr>
        </p:nvSpPr>
        <p:spPr>
          <a:xfrm>
            <a:off x="457199" y="1552575"/>
            <a:ext cx="8033658" cy="2437534"/>
          </a:xfrm>
        </p:spPr>
        <p:txBody>
          <a:bodyPr/>
          <a:lstStyle/>
          <a:p>
            <a:pPr marL="0" indent="0">
              <a:spcBef>
                <a:spcPts val="1200"/>
              </a:spcBef>
              <a:buNone/>
            </a:pPr>
            <a:r>
              <a:rPr lang="en-US" b="1" dirty="0"/>
              <a:t>Interpretation</a:t>
            </a:r>
          </a:p>
          <a:p>
            <a:pPr marL="0" indent="0">
              <a:buNone/>
            </a:pPr>
            <a:r>
              <a:rPr lang="en-US" dirty="0"/>
              <a:t>In part (a), the paired data result in a </a:t>
            </a:r>
            <a:r>
              <a:rPr lang="en-US" b="1" dirty="0"/>
              <a:t>good</a:t>
            </a:r>
            <a:r>
              <a:rPr lang="en-US" i="1" dirty="0"/>
              <a:t> </a:t>
            </a:r>
            <a:r>
              <a:rPr lang="en-US" dirty="0"/>
              <a:t>regression model, so the predicted number of tickets sold is found by substituting the value of </a:t>
            </a:r>
            <a:r>
              <a:rPr lang="en-US" i="1" dirty="0"/>
              <a:t>x </a:t>
            </a:r>
            <a:r>
              <a:rPr lang="en-US" dirty="0"/>
              <a:t>= 625 into the regression equation. However, in part (b) there is no correlation between height and I</a:t>
            </a:r>
            <a:r>
              <a:rPr lang="en-US" sz="100" dirty="0"/>
              <a:t> </a:t>
            </a:r>
            <a:r>
              <a:rPr lang="en-US" dirty="0"/>
              <a:t>Q, so the best predicted I</a:t>
            </a:r>
            <a:r>
              <a:rPr lang="en-US" sz="100" dirty="0"/>
              <a:t> </a:t>
            </a:r>
            <a:r>
              <a:rPr lang="en-US" dirty="0"/>
              <a:t>Q score is</a:t>
            </a:r>
            <a:endParaRPr lang="en-IN" dirty="0"/>
          </a:p>
        </p:txBody>
      </p:sp>
      <p:sp>
        <p:nvSpPr>
          <p:cNvPr id="5" name="Content Placeholder 4"/>
          <p:cNvSpPr>
            <a:spLocks noGrp="1"/>
          </p:cNvSpPr>
          <p:nvPr>
            <p:ph sz="quarter" idx="14"/>
          </p:nvPr>
        </p:nvSpPr>
        <p:spPr>
          <a:xfrm>
            <a:off x="457200" y="4071312"/>
            <a:ext cx="2974769" cy="405688"/>
          </a:xfrm>
        </p:spPr>
        <p:txBody>
          <a:bodyPr/>
          <a:lstStyle/>
          <a:p>
            <a:pPr marL="0" indent="0">
              <a:buNone/>
            </a:pPr>
            <a:r>
              <a:rPr lang="en-US" dirty="0"/>
              <a:t>the mean I</a:t>
            </a:r>
            <a:r>
              <a:rPr lang="en-US" sz="100" dirty="0"/>
              <a:t> </a:t>
            </a:r>
            <a:r>
              <a:rPr lang="en-US" dirty="0"/>
              <a:t>Q score of</a:t>
            </a:r>
            <a:endParaRPr lang="en-IN" dirty="0"/>
          </a:p>
        </p:txBody>
      </p:sp>
      <p:graphicFrame>
        <p:nvGraphicFramePr>
          <p:cNvPr id="18" name="Object 17" descr="y bar = 100."/>
          <p:cNvGraphicFramePr>
            <a:graphicFrameLocks noChangeAspect="1"/>
          </p:cNvGraphicFramePr>
          <p:nvPr>
            <p:extLst>
              <p:ext uri="{D42A27DB-BD31-4B8C-83A1-F6EECF244321}">
                <p14:modId xmlns:p14="http://schemas.microsoft.com/office/powerpoint/2010/main" val="1985705344"/>
              </p:ext>
            </p:extLst>
          </p:nvPr>
        </p:nvGraphicFramePr>
        <p:xfrm>
          <a:off x="3506947" y="4059437"/>
          <a:ext cx="1103313" cy="423863"/>
        </p:xfrm>
        <a:graphic>
          <a:graphicData uri="http://schemas.openxmlformats.org/presentationml/2006/ole">
            <mc:AlternateContent xmlns:mc="http://schemas.openxmlformats.org/markup-compatibility/2006">
              <mc:Choice xmlns:v="urn:schemas-microsoft-com:vml" Requires="v">
                <p:oleObj spid="_x0000_s12311" name="Equation" r:id="rId3" imgW="533160" imgH="203040" progId="Equation.DSMT4">
                  <p:embed/>
                </p:oleObj>
              </mc:Choice>
              <mc:Fallback>
                <p:oleObj name="Equation" r:id="rId3" imgW="533160" imgH="203040" progId="Equation.DSMT4">
                  <p:embed/>
                  <p:pic>
                    <p:nvPicPr>
                      <p:cNvPr id="18" name="Object 17"/>
                      <p:cNvPicPr/>
                      <p:nvPr/>
                    </p:nvPicPr>
                    <p:blipFill>
                      <a:blip r:embed="rId4"/>
                      <a:stretch>
                        <a:fillRect/>
                      </a:stretch>
                    </p:blipFill>
                    <p:spPr>
                      <a:xfrm>
                        <a:off x="3506947" y="4059437"/>
                        <a:ext cx="1103313" cy="423863"/>
                      </a:xfrm>
                      <a:prstGeom prst="rect">
                        <a:avLst/>
                      </a:prstGeom>
                    </p:spPr>
                  </p:pic>
                </p:oleObj>
              </mc:Fallback>
            </mc:AlternateContent>
          </a:graphicData>
        </a:graphic>
      </p:graphicFrame>
      <p:sp>
        <p:nvSpPr>
          <p:cNvPr id="6" name="Content Placeholder 5"/>
          <p:cNvSpPr>
            <a:spLocks noGrp="1"/>
          </p:cNvSpPr>
          <p:nvPr>
            <p:ph sz="quarter" idx="15"/>
          </p:nvPr>
        </p:nvSpPr>
        <p:spPr>
          <a:xfrm>
            <a:off x="457200" y="4615815"/>
            <a:ext cx="8033657" cy="783770"/>
          </a:xfrm>
        </p:spPr>
        <p:txBody>
          <a:bodyPr/>
          <a:lstStyle/>
          <a:p>
            <a:pPr marL="432" indent="0">
              <a:buNone/>
            </a:pPr>
            <a:r>
              <a:rPr lang="en-US" dirty="0"/>
              <a:t>Key point: Use the regression equation for predictions only if it is a good model. If the regression equation is not a</a:t>
            </a:r>
            <a:endParaRPr lang="en-IN" dirty="0"/>
          </a:p>
        </p:txBody>
      </p:sp>
      <p:sp>
        <p:nvSpPr>
          <p:cNvPr id="7" name="Content Placeholder 6"/>
          <p:cNvSpPr>
            <a:spLocks noGrp="1"/>
          </p:cNvSpPr>
          <p:nvPr>
            <p:ph sz="quarter" idx="16"/>
          </p:nvPr>
        </p:nvSpPr>
        <p:spPr>
          <a:xfrm>
            <a:off x="457200" y="5461436"/>
            <a:ext cx="2428504" cy="413162"/>
          </a:xfrm>
        </p:spPr>
        <p:txBody>
          <a:bodyPr/>
          <a:lstStyle/>
          <a:p>
            <a:pPr marL="432" indent="0">
              <a:buNone/>
            </a:pPr>
            <a:r>
              <a:rPr lang="en-US" dirty="0"/>
              <a:t>good model, use</a:t>
            </a:r>
            <a:endParaRPr lang="en-IN" dirty="0"/>
          </a:p>
        </p:txBody>
      </p:sp>
      <p:graphicFrame>
        <p:nvGraphicFramePr>
          <p:cNvPr id="19" name="Object 18" descr="y bar"/>
          <p:cNvGraphicFramePr>
            <a:graphicFrameLocks noChangeAspect="1"/>
          </p:cNvGraphicFramePr>
          <p:nvPr>
            <p:extLst>
              <p:ext uri="{D42A27DB-BD31-4B8C-83A1-F6EECF244321}">
                <p14:modId xmlns:p14="http://schemas.microsoft.com/office/powerpoint/2010/main" val="3131540481"/>
              </p:ext>
            </p:extLst>
          </p:nvPr>
        </p:nvGraphicFramePr>
        <p:xfrm>
          <a:off x="2933204" y="5464261"/>
          <a:ext cx="288925" cy="398462"/>
        </p:xfrm>
        <a:graphic>
          <a:graphicData uri="http://schemas.openxmlformats.org/presentationml/2006/ole">
            <mc:AlternateContent xmlns:mc="http://schemas.openxmlformats.org/markup-compatibility/2006">
              <mc:Choice xmlns:v="urn:schemas-microsoft-com:vml" Requires="v">
                <p:oleObj spid="_x0000_s12312" name="Equation" r:id="rId5" imgW="139680" imgH="190440" progId="Equation.DSMT4">
                  <p:embed/>
                </p:oleObj>
              </mc:Choice>
              <mc:Fallback>
                <p:oleObj name="Equation" r:id="rId5" imgW="139680" imgH="190440" progId="Equation.DSMT4">
                  <p:embed/>
                  <p:pic>
                    <p:nvPicPr>
                      <p:cNvPr id="18" name="Object 17"/>
                      <p:cNvPicPr/>
                      <p:nvPr/>
                    </p:nvPicPr>
                    <p:blipFill>
                      <a:blip r:embed="rId6"/>
                      <a:stretch>
                        <a:fillRect/>
                      </a:stretch>
                    </p:blipFill>
                    <p:spPr>
                      <a:xfrm>
                        <a:off x="2933204" y="5464261"/>
                        <a:ext cx="288925" cy="398462"/>
                      </a:xfrm>
                      <a:prstGeom prst="rect">
                        <a:avLst/>
                      </a:prstGeom>
                    </p:spPr>
                  </p:pic>
                </p:oleObj>
              </mc:Fallback>
            </mc:AlternateContent>
          </a:graphicData>
        </a:graphic>
      </p:graphicFrame>
      <p:sp>
        <p:nvSpPr>
          <p:cNvPr id="8" name="Content Placeholder 7"/>
          <p:cNvSpPr>
            <a:spLocks noGrp="1"/>
          </p:cNvSpPr>
          <p:nvPr>
            <p:ph sz="quarter" idx="17"/>
          </p:nvPr>
        </p:nvSpPr>
        <p:spPr>
          <a:xfrm>
            <a:off x="3311193" y="5464260"/>
            <a:ext cx="3926819" cy="422213"/>
          </a:xfrm>
        </p:spPr>
        <p:txBody>
          <a:bodyPr/>
          <a:lstStyle/>
          <a:p>
            <a:pPr marL="0" indent="0">
              <a:buNone/>
            </a:pPr>
            <a:r>
              <a:rPr lang="en-US" dirty="0"/>
              <a:t>for the predicted value of </a:t>
            </a:r>
            <a:r>
              <a:rPr lang="en-US" i="1" dirty="0"/>
              <a:t>y</a:t>
            </a:r>
            <a:r>
              <a:rPr lang="en-US" dirty="0"/>
              <a:t>.</a:t>
            </a:r>
          </a:p>
        </p:txBody>
      </p:sp>
    </p:spTree>
    <p:extLst>
      <p:ext uri="{BB962C8B-B14F-4D97-AF65-F5344CB8AC3E}">
        <p14:creationId xmlns:p14="http://schemas.microsoft.com/office/powerpoint/2010/main" val="3465461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Concepts</a:t>
            </a:r>
            <a:endParaRPr lang="en-IN" dirty="0"/>
          </a:p>
        </p:txBody>
      </p:sp>
      <p:sp>
        <p:nvSpPr>
          <p:cNvPr id="2" name="Content Placeholder 1"/>
          <p:cNvSpPr>
            <a:spLocks noGrp="1"/>
          </p:cNvSpPr>
          <p:nvPr>
            <p:ph sz="quarter" idx="13"/>
          </p:nvPr>
        </p:nvSpPr>
        <p:spPr>
          <a:xfrm>
            <a:off x="457200" y="1556327"/>
            <a:ext cx="7891153" cy="3668816"/>
          </a:xfrm>
        </p:spPr>
        <p:txBody>
          <a:bodyPr/>
          <a:lstStyle/>
          <a:p>
            <a:pPr marL="0" indent="0">
              <a:buNone/>
            </a:pPr>
            <a:r>
              <a:rPr lang="en-US" sz="2600" dirty="0"/>
              <a:t>This section presents methods for finding the equation of the straight line that best fits the points in a scatterplot of paired sample data. That best-fitting straight line is called the regression line, and its equation is called the regression equation. Then we discuss marginal change, influential points, and residual plots as tools for analyzing correlation and regression results.</a:t>
            </a:r>
            <a:endParaRPr lang="en-IN" sz="2600" dirty="0"/>
          </a:p>
        </p:txBody>
      </p:sp>
    </p:spTree>
    <p:extLst>
      <p:ext uri="{BB962C8B-B14F-4D97-AF65-F5344CB8AC3E}">
        <p14:creationId xmlns:p14="http://schemas.microsoft.com/office/powerpoint/2010/main" val="1121608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Change </a:t>
            </a:r>
            <a:r>
              <a:rPr lang="en-US" sz="2000" b="0" dirty="0"/>
              <a:t>(1 of 2)</a:t>
            </a:r>
            <a:endParaRPr lang="en-IN" dirty="0"/>
          </a:p>
        </p:txBody>
      </p:sp>
      <p:sp>
        <p:nvSpPr>
          <p:cNvPr id="4" name="Content Placeholder 3"/>
          <p:cNvSpPr>
            <a:spLocks noGrp="1"/>
          </p:cNvSpPr>
          <p:nvPr>
            <p:ph sz="quarter" idx="13"/>
          </p:nvPr>
        </p:nvSpPr>
        <p:spPr>
          <a:xfrm>
            <a:off x="457200" y="1552574"/>
            <a:ext cx="8229600" cy="1677513"/>
          </a:xfrm>
        </p:spPr>
        <p:txBody>
          <a:bodyPr/>
          <a:lstStyle/>
          <a:p>
            <a:pPr marL="0" indent="0">
              <a:spcBef>
                <a:spcPts val="1200"/>
              </a:spcBef>
              <a:buNone/>
            </a:pPr>
            <a:r>
              <a:rPr lang="en-US" b="1" dirty="0">
                <a:solidFill>
                  <a:schemeClr val="tx1"/>
                </a:solidFill>
              </a:rPr>
              <a:t>Definition</a:t>
            </a:r>
          </a:p>
          <a:p>
            <a:pPr marL="9525" lvl="1" indent="0">
              <a:spcBef>
                <a:spcPts val="1200"/>
              </a:spcBef>
              <a:buNone/>
            </a:pPr>
            <a:r>
              <a:rPr lang="en-US" dirty="0"/>
              <a:t>In working with two variables related by a regression equation, the </a:t>
            </a:r>
            <a:r>
              <a:rPr lang="en-US" b="1" dirty="0"/>
              <a:t>marginal change </a:t>
            </a:r>
            <a:r>
              <a:rPr lang="en-US" dirty="0"/>
              <a:t>in a variable is the amount that it changes when the other variable changes by exactly</a:t>
            </a:r>
            <a:endParaRPr lang="en-IN" dirty="0"/>
          </a:p>
        </p:txBody>
      </p:sp>
      <p:sp>
        <p:nvSpPr>
          <p:cNvPr id="5" name="Content Placeholder 4"/>
          <p:cNvSpPr>
            <a:spLocks noGrp="1"/>
          </p:cNvSpPr>
          <p:nvPr>
            <p:ph sz="quarter" idx="14"/>
          </p:nvPr>
        </p:nvSpPr>
        <p:spPr>
          <a:xfrm>
            <a:off x="457201" y="3277712"/>
            <a:ext cx="2727433" cy="411553"/>
          </a:xfrm>
        </p:spPr>
        <p:txBody>
          <a:bodyPr/>
          <a:lstStyle/>
          <a:p>
            <a:pPr marL="9525" lvl="1" indent="0">
              <a:spcBef>
                <a:spcPts val="1200"/>
              </a:spcBef>
              <a:buNone/>
            </a:pPr>
            <a:r>
              <a:rPr lang="en-US" dirty="0"/>
              <a:t>one unit. The slope</a:t>
            </a:r>
            <a:endParaRPr lang="en-IN" dirty="0"/>
          </a:p>
        </p:txBody>
      </p:sp>
      <p:graphicFrame>
        <p:nvGraphicFramePr>
          <p:cNvPr id="18" name="Object 17" descr="b sub 1"/>
          <p:cNvGraphicFramePr>
            <a:graphicFrameLocks noChangeAspect="1"/>
          </p:cNvGraphicFramePr>
          <p:nvPr>
            <p:extLst>
              <p:ext uri="{D42A27DB-BD31-4B8C-83A1-F6EECF244321}">
                <p14:modId xmlns:p14="http://schemas.microsoft.com/office/powerpoint/2010/main" val="2664071169"/>
              </p:ext>
            </p:extLst>
          </p:nvPr>
        </p:nvGraphicFramePr>
        <p:xfrm>
          <a:off x="3244009" y="3264030"/>
          <a:ext cx="288925" cy="479425"/>
        </p:xfrm>
        <a:graphic>
          <a:graphicData uri="http://schemas.openxmlformats.org/presentationml/2006/ole">
            <mc:AlternateContent xmlns:mc="http://schemas.openxmlformats.org/markup-compatibility/2006">
              <mc:Choice xmlns:v="urn:schemas-microsoft-com:vml" Requires="v">
                <p:oleObj spid="_x0000_s13325" name="Equation" r:id="rId3" imgW="139680" imgH="228600" progId="Equation.DSMT4">
                  <p:embed/>
                </p:oleObj>
              </mc:Choice>
              <mc:Fallback>
                <p:oleObj name="Equation" r:id="rId3" imgW="139680" imgH="228600" progId="Equation.DSMT4">
                  <p:embed/>
                  <p:pic>
                    <p:nvPicPr>
                      <p:cNvPr id="19" name="Object 18"/>
                      <p:cNvPicPr/>
                      <p:nvPr/>
                    </p:nvPicPr>
                    <p:blipFill>
                      <a:blip r:embed="rId4"/>
                      <a:stretch>
                        <a:fillRect/>
                      </a:stretch>
                    </p:blipFill>
                    <p:spPr>
                      <a:xfrm>
                        <a:off x="3244009" y="3264030"/>
                        <a:ext cx="288925" cy="479425"/>
                      </a:xfrm>
                      <a:prstGeom prst="rect">
                        <a:avLst/>
                      </a:prstGeom>
                    </p:spPr>
                  </p:pic>
                </p:oleObj>
              </mc:Fallback>
            </mc:AlternateContent>
          </a:graphicData>
        </a:graphic>
      </p:graphicFrame>
      <p:sp>
        <p:nvSpPr>
          <p:cNvPr id="6" name="Content Placeholder 5"/>
          <p:cNvSpPr>
            <a:spLocks noGrp="1"/>
          </p:cNvSpPr>
          <p:nvPr>
            <p:ph sz="quarter" idx="15"/>
          </p:nvPr>
        </p:nvSpPr>
        <p:spPr>
          <a:xfrm>
            <a:off x="3649636" y="3293373"/>
            <a:ext cx="5209356" cy="436227"/>
          </a:xfrm>
        </p:spPr>
        <p:txBody>
          <a:bodyPr/>
          <a:lstStyle/>
          <a:p>
            <a:pPr marL="432" indent="0">
              <a:buNone/>
            </a:pPr>
            <a:r>
              <a:rPr lang="en-US" dirty="0"/>
              <a:t>in the regression equation represents</a:t>
            </a:r>
            <a:endParaRPr lang="en-IN" dirty="0"/>
          </a:p>
        </p:txBody>
      </p:sp>
      <p:sp>
        <p:nvSpPr>
          <p:cNvPr id="7" name="Content Placeholder 6"/>
          <p:cNvSpPr>
            <a:spLocks noGrp="1"/>
          </p:cNvSpPr>
          <p:nvPr>
            <p:ph sz="quarter" idx="16"/>
          </p:nvPr>
        </p:nvSpPr>
        <p:spPr>
          <a:xfrm>
            <a:off x="457200" y="3772344"/>
            <a:ext cx="7808026" cy="811529"/>
          </a:xfrm>
        </p:spPr>
        <p:txBody>
          <a:bodyPr/>
          <a:lstStyle/>
          <a:p>
            <a:pPr marL="9525" lvl="1" indent="0">
              <a:spcBef>
                <a:spcPts val="1200"/>
              </a:spcBef>
              <a:buNone/>
            </a:pPr>
            <a:r>
              <a:rPr lang="en-US" dirty="0"/>
              <a:t>the marginal change in </a:t>
            </a:r>
            <a:r>
              <a:rPr lang="en-US" i="1" dirty="0"/>
              <a:t>y </a:t>
            </a:r>
            <a:r>
              <a:rPr lang="en-US" dirty="0"/>
              <a:t>that occurs when </a:t>
            </a:r>
            <a:r>
              <a:rPr lang="en-US" i="1" dirty="0"/>
              <a:t>x </a:t>
            </a:r>
            <a:r>
              <a:rPr lang="en-US" dirty="0"/>
              <a:t>changes by one unit.</a:t>
            </a:r>
          </a:p>
        </p:txBody>
      </p:sp>
    </p:spTree>
    <p:extLst>
      <p:ext uri="{BB962C8B-B14F-4D97-AF65-F5344CB8AC3E}">
        <p14:creationId xmlns:p14="http://schemas.microsoft.com/office/powerpoint/2010/main" val="384335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Change </a:t>
            </a:r>
            <a:r>
              <a:rPr lang="en-US" sz="2000" b="0" dirty="0"/>
              <a:t>(2 of 2)</a:t>
            </a:r>
            <a:endParaRPr lang="en-IN" dirty="0"/>
          </a:p>
        </p:txBody>
      </p:sp>
      <p:sp>
        <p:nvSpPr>
          <p:cNvPr id="4" name="Content Placeholder 3"/>
          <p:cNvSpPr>
            <a:spLocks noGrp="1"/>
          </p:cNvSpPr>
          <p:nvPr>
            <p:ph sz="quarter" idx="13"/>
          </p:nvPr>
        </p:nvSpPr>
        <p:spPr>
          <a:xfrm>
            <a:off x="457200" y="1552575"/>
            <a:ext cx="7819901" cy="418729"/>
          </a:xfrm>
        </p:spPr>
        <p:txBody>
          <a:bodyPr/>
          <a:lstStyle/>
          <a:p>
            <a:pPr marL="432" indent="0">
              <a:buNone/>
            </a:pPr>
            <a:r>
              <a:rPr lang="en-US" dirty="0"/>
              <a:t>Let’s consider the nine pairs of jackpot/ticket data. Those</a:t>
            </a:r>
            <a:endParaRPr lang="en-IN" dirty="0"/>
          </a:p>
        </p:txBody>
      </p:sp>
      <p:sp>
        <p:nvSpPr>
          <p:cNvPr id="5" name="Content Placeholder 4"/>
          <p:cNvSpPr>
            <a:spLocks noGrp="1"/>
          </p:cNvSpPr>
          <p:nvPr>
            <p:ph sz="quarter" idx="14"/>
          </p:nvPr>
        </p:nvSpPr>
        <p:spPr>
          <a:xfrm>
            <a:off x="457201" y="2028702"/>
            <a:ext cx="7036130" cy="415636"/>
          </a:xfrm>
        </p:spPr>
        <p:txBody>
          <a:bodyPr/>
          <a:lstStyle/>
          <a:p>
            <a:pPr marL="432" indent="0">
              <a:buNone/>
            </a:pPr>
            <a:r>
              <a:rPr lang="en-US" dirty="0"/>
              <a:t>nine pairs of data result in this regression equation:</a:t>
            </a:r>
            <a:endParaRPr lang="en-IN" dirty="0"/>
          </a:p>
        </p:txBody>
      </p:sp>
      <p:graphicFrame>
        <p:nvGraphicFramePr>
          <p:cNvPr id="18" name="Object 17" descr="y hat = negative 10.9 + 0.174 x."/>
          <p:cNvGraphicFramePr>
            <a:graphicFrameLocks noChangeAspect="1"/>
          </p:cNvGraphicFramePr>
          <p:nvPr>
            <p:extLst>
              <p:ext uri="{D42A27DB-BD31-4B8C-83A1-F6EECF244321}">
                <p14:modId xmlns:p14="http://schemas.microsoft.com/office/powerpoint/2010/main" val="1235638626"/>
              </p:ext>
            </p:extLst>
          </p:nvPr>
        </p:nvGraphicFramePr>
        <p:xfrm>
          <a:off x="457200" y="2492187"/>
          <a:ext cx="2522538" cy="423862"/>
        </p:xfrm>
        <a:graphic>
          <a:graphicData uri="http://schemas.openxmlformats.org/presentationml/2006/ole">
            <mc:AlternateContent xmlns:mc="http://schemas.openxmlformats.org/markup-compatibility/2006">
              <mc:Choice xmlns:v="urn:schemas-microsoft-com:vml" Requires="v">
                <p:oleObj spid="_x0000_s14349" name="Equation" r:id="rId3" imgW="1218960" imgH="203040" progId="Equation.DSMT4">
                  <p:embed/>
                </p:oleObj>
              </mc:Choice>
              <mc:Fallback>
                <p:oleObj name="Equation" r:id="rId3" imgW="1218960" imgH="203040" progId="Equation.DSMT4">
                  <p:embed/>
                  <p:pic>
                    <p:nvPicPr>
                      <p:cNvPr id="18" name="Object 17"/>
                      <p:cNvPicPr/>
                      <p:nvPr/>
                    </p:nvPicPr>
                    <p:blipFill>
                      <a:blip r:embed="rId4"/>
                      <a:stretch>
                        <a:fillRect/>
                      </a:stretch>
                    </p:blipFill>
                    <p:spPr>
                      <a:xfrm>
                        <a:off x="457200" y="2492187"/>
                        <a:ext cx="2522538" cy="423862"/>
                      </a:xfrm>
                      <a:prstGeom prst="rect">
                        <a:avLst/>
                      </a:prstGeom>
                    </p:spPr>
                  </p:pic>
                </p:oleObj>
              </mc:Fallback>
            </mc:AlternateContent>
          </a:graphicData>
        </a:graphic>
      </p:graphicFrame>
      <p:sp>
        <p:nvSpPr>
          <p:cNvPr id="6" name="Content Placeholder 5"/>
          <p:cNvSpPr>
            <a:spLocks noGrp="1"/>
          </p:cNvSpPr>
          <p:nvPr>
            <p:ph sz="quarter" idx="15"/>
          </p:nvPr>
        </p:nvSpPr>
        <p:spPr>
          <a:xfrm>
            <a:off x="3111335" y="2492187"/>
            <a:ext cx="5082640" cy="423862"/>
          </a:xfrm>
        </p:spPr>
        <p:txBody>
          <a:bodyPr/>
          <a:lstStyle/>
          <a:p>
            <a:pPr marL="432" indent="0">
              <a:buNone/>
            </a:pPr>
            <a:r>
              <a:rPr lang="en-US" dirty="0"/>
              <a:t>The slope of 0.174 tells us that if we</a:t>
            </a:r>
            <a:endParaRPr lang="en-IN" dirty="0"/>
          </a:p>
        </p:txBody>
      </p:sp>
      <p:sp>
        <p:nvSpPr>
          <p:cNvPr id="7" name="Content Placeholder 6"/>
          <p:cNvSpPr>
            <a:spLocks noGrp="1"/>
          </p:cNvSpPr>
          <p:nvPr>
            <p:ph sz="quarter" idx="16"/>
          </p:nvPr>
        </p:nvSpPr>
        <p:spPr>
          <a:xfrm>
            <a:off x="457200" y="2961987"/>
            <a:ext cx="8081158" cy="2988000"/>
          </a:xfrm>
        </p:spPr>
        <p:txBody>
          <a:bodyPr/>
          <a:lstStyle/>
          <a:p>
            <a:pPr marL="432" indent="0">
              <a:buNone/>
            </a:pPr>
            <a:r>
              <a:rPr lang="en-US" dirty="0"/>
              <a:t>increase the jackpot </a:t>
            </a:r>
            <a:r>
              <a:rPr lang="en-US" i="1" dirty="0"/>
              <a:t>x </a:t>
            </a:r>
            <a:r>
              <a:rPr lang="en-US" dirty="0"/>
              <a:t>by 1 (million dollars), the predicted number of tickets sold will increase by 0.174 million (or 174,000 tickets). That is, for every additional 1 million dollars added to the jackpot amount, we expect the ticket sales to increase by 174,000 tickets. This realization has led lottery officials to adjust their rules to make winning more difficult so that jackpots will grow considerably larger and drive greater lottery ticket sales.</a:t>
            </a:r>
            <a:endParaRPr lang="en-IN" dirty="0"/>
          </a:p>
        </p:txBody>
      </p:sp>
    </p:spTree>
    <p:extLst>
      <p:ext uri="{BB962C8B-B14F-4D97-AF65-F5344CB8AC3E}">
        <p14:creationId xmlns:p14="http://schemas.microsoft.com/office/powerpoint/2010/main" val="2718348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Outlier</a:t>
            </a:r>
            <a:endParaRPr lang="en-IN" dirty="0"/>
          </a:p>
        </p:txBody>
      </p:sp>
      <p:sp>
        <p:nvSpPr>
          <p:cNvPr id="3" name="Content Placeholder 2"/>
          <p:cNvSpPr>
            <a:spLocks noGrp="1"/>
          </p:cNvSpPr>
          <p:nvPr>
            <p:ph sz="quarter" idx="13"/>
          </p:nvPr>
        </p:nvSpPr>
        <p:spPr>
          <a:xfrm>
            <a:off x="457200" y="1556327"/>
            <a:ext cx="7843652" cy="1555008"/>
          </a:xfrm>
        </p:spPr>
        <p:txBody>
          <a:bodyPr/>
          <a:lstStyle/>
          <a:p>
            <a:pPr marL="0" indent="0">
              <a:spcBef>
                <a:spcPts val="1200"/>
              </a:spcBef>
              <a:buNone/>
            </a:pPr>
            <a:r>
              <a:rPr lang="en-US" sz="2600" b="1" dirty="0">
                <a:solidFill>
                  <a:schemeClr val="tx1"/>
                </a:solidFill>
              </a:rPr>
              <a:t>Definition</a:t>
            </a:r>
          </a:p>
          <a:p>
            <a:pPr marL="9525" lvl="1" indent="0">
              <a:spcBef>
                <a:spcPts val="1200"/>
              </a:spcBef>
              <a:buNone/>
            </a:pPr>
            <a:r>
              <a:rPr lang="en-US" sz="2600" dirty="0">
                <a:solidFill>
                  <a:schemeClr val="tx1"/>
                </a:solidFill>
              </a:rPr>
              <a:t>In a scatterplot, an </a:t>
            </a:r>
            <a:r>
              <a:rPr lang="en-US" sz="2600" b="1" dirty="0">
                <a:solidFill>
                  <a:schemeClr val="tx1"/>
                </a:solidFill>
              </a:rPr>
              <a:t>outlier </a:t>
            </a:r>
            <a:r>
              <a:rPr lang="en-US" sz="2600" dirty="0">
                <a:solidFill>
                  <a:schemeClr val="tx1"/>
                </a:solidFill>
              </a:rPr>
              <a:t>is a point lying far away from the other data points.</a:t>
            </a:r>
          </a:p>
        </p:txBody>
      </p:sp>
    </p:spTree>
    <p:extLst>
      <p:ext uri="{BB962C8B-B14F-4D97-AF65-F5344CB8AC3E}">
        <p14:creationId xmlns:p14="http://schemas.microsoft.com/office/powerpoint/2010/main" val="2343596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Influential Points</a:t>
            </a:r>
            <a:endParaRPr lang="en-IN" dirty="0"/>
          </a:p>
        </p:txBody>
      </p:sp>
      <p:sp>
        <p:nvSpPr>
          <p:cNvPr id="3" name="Content Placeholder 2"/>
          <p:cNvSpPr>
            <a:spLocks noGrp="1"/>
          </p:cNvSpPr>
          <p:nvPr>
            <p:ph sz="quarter" idx="13"/>
          </p:nvPr>
        </p:nvSpPr>
        <p:spPr>
          <a:xfrm>
            <a:off x="457200" y="1556327"/>
            <a:ext cx="8229600" cy="1840016"/>
          </a:xfrm>
        </p:spPr>
        <p:txBody>
          <a:bodyPr/>
          <a:lstStyle/>
          <a:p>
            <a:pPr marL="0" indent="0">
              <a:spcBef>
                <a:spcPts val="1200"/>
              </a:spcBef>
              <a:buNone/>
            </a:pPr>
            <a:r>
              <a:rPr lang="en-US" sz="2600" b="1" dirty="0">
                <a:solidFill>
                  <a:schemeClr val="tx1"/>
                </a:solidFill>
              </a:rPr>
              <a:t>Definition</a:t>
            </a:r>
          </a:p>
          <a:p>
            <a:pPr marL="9525" lvl="1" indent="0">
              <a:spcBef>
                <a:spcPts val="1200"/>
              </a:spcBef>
              <a:buNone/>
            </a:pPr>
            <a:r>
              <a:rPr lang="en-US" sz="2600" dirty="0">
                <a:solidFill>
                  <a:schemeClr val="tx1"/>
                </a:solidFill>
              </a:rPr>
              <a:t>Paired sample data may include one or more </a:t>
            </a:r>
            <a:r>
              <a:rPr lang="en-US" sz="2600" b="1" dirty="0">
                <a:solidFill>
                  <a:schemeClr val="tx1"/>
                </a:solidFill>
              </a:rPr>
              <a:t>influential points, </a:t>
            </a:r>
            <a:r>
              <a:rPr lang="en-US" sz="2600" dirty="0">
                <a:solidFill>
                  <a:schemeClr val="tx1"/>
                </a:solidFill>
              </a:rPr>
              <a:t>which are points that strongly affect the graph of the regression line.</a:t>
            </a:r>
          </a:p>
        </p:txBody>
      </p:sp>
    </p:spTree>
    <p:extLst>
      <p:ext uri="{BB962C8B-B14F-4D97-AF65-F5344CB8AC3E}">
        <p14:creationId xmlns:p14="http://schemas.microsoft.com/office/powerpoint/2010/main" val="2170272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Influential Points </a:t>
            </a:r>
            <a:r>
              <a:rPr lang="en-US" sz="2000" b="0" dirty="0"/>
              <a:t>(1 of 2)</a:t>
            </a:r>
            <a:endParaRPr lang="en-IN" dirty="0"/>
          </a:p>
        </p:txBody>
      </p:sp>
      <p:sp>
        <p:nvSpPr>
          <p:cNvPr id="4" name="Content Placeholder 3"/>
          <p:cNvSpPr>
            <a:spLocks noGrp="1"/>
          </p:cNvSpPr>
          <p:nvPr>
            <p:ph sz="quarter" idx="13"/>
          </p:nvPr>
        </p:nvSpPr>
        <p:spPr>
          <a:xfrm>
            <a:off x="457200" y="1556327"/>
            <a:ext cx="8229600" cy="1531257"/>
          </a:xfrm>
        </p:spPr>
        <p:txBody>
          <a:bodyPr/>
          <a:lstStyle/>
          <a:p>
            <a:pPr marL="0" indent="0">
              <a:spcBef>
                <a:spcPts val="600"/>
              </a:spcBef>
              <a:buNone/>
            </a:pPr>
            <a:r>
              <a:rPr lang="en-US" dirty="0"/>
              <a:t>Consider the nine pairs of jackpot/tickets data. The scatterplot located to the left below shows the regression line. If we include an additional pair of data, </a:t>
            </a:r>
            <a:r>
              <a:rPr lang="en-US" i="1" dirty="0"/>
              <a:t>x </a:t>
            </a:r>
            <a:r>
              <a:rPr lang="en-US" dirty="0"/>
              <a:t>= 980 and </a:t>
            </a:r>
            <a:r>
              <a:rPr lang="en-US" i="1" dirty="0"/>
              <a:t>y </a:t>
            </a:r>
            <a:r>
              <a:rPr lang="en-US" dirty="0"/>
              <a:t>= 12, we get the regression line shown to the right below.</a:t>
            </a:r>
          </a:p>
        </p:txBody>
      </p:sp>
      <p:pic>
        <p:nvPicPr>
          <p:cNvPr id="6" name="Content Placeholder 5" descr="Two mini tab windows display the scatterplots. For long description in Notes pane, press F6.">
            <a:extLst>
              <a:ext uri="{FF2B5EF4-FFF2-40B4-BE49-F238E27FC236}">
                <a16:creationId xmlns:a16="http://schemas.microsoft.com/office/drawing/2014/main" id="{6B6E56F6-199A-334D-BB2F-7D1CA5DB9C2F}"/>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810505" y="3348341"/>
            <a:ext cx="7522989" cy="2829593"/>
          </a:xfrm>
          <a:prstGeom prst="rect">
            <a:avLst/>
          </a:prstGeom>
        </p:spPr>
      </p:pic>
    </p:spTree>
    <p:extLst>
      <p:ext uri="{BB962C8B-B14F-4D97-AF65-F5344CB8AC3E}">
        <p14:creationId xmlns:p14="http://schemas.microsoft.com/office/powerpoint/2010/main" val="1519758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Influential Points </a:t>
            </a:r>
            <a:r>
              <a:rPr lang="en-US" sz="2000" b="0" dirty="0"/>
              <a:t>(2 of 2)</a:t>
            </a:r>
            <a:endParaRPr lang="en-IN" dirty="0"/>
          </a:p>
        </p:txBody>
      </p:sp>
      <p:sp>
        <p:nvSpPr>
          <p:cNvPr id="3" name="Content Placeholder 2"/>
          <p:cNvSpPr>
            <a:spLocks noGrp="1"/>
          </p:cNvSpPr>
          <p:nvPr>
            <p:ph sz="quarter" idx="13"/>
          </p:nvPr>
        </p:nvSpPr>
        <p:spPr>
          <a:xfrm>
            <a:off x="457200" y="1556327"/>
            <a:ext cx="8081158" cy="3407559"/>
          </a:xfrm>
        </p:spPr>
        <p:txBody>
          <a:bodyPr/>
          <a:lstStyle/>
          <a:p>
            <a:pPr marL="0" indent="0">
              <a:buNone/>
            </a:pPr>
            <a:r>
              <a:rPr lang="en-US" sz="2600" dirty="0"/>
              <a:t>The additional point (980,12) is an influential point because the graph of the regression line did change considerably in the right graph. Compare the two graphs to see clearly that the addition of this one pair of values has a very dramatic effect on the regression line, so that additional point is an influential point. The additional point is also an outlier because it is far from the other points.</a:t>
            </a:r>
          </a:p>
        </p:txBody>
      </p:sp>
    </p:spTree>
    <p:extLst>
      <p:ext uri="{BB962C8B-B14F-4D97-AF65-F5344CB8AC3E}">
        <p14:creationId xmlns:p14="http://schemas.microsoft.com/office/powerpoint/2010/main" val="856631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Residual</a:t>
            </a:r>
            <a:endParaRPr lang="en-IN" dirty="0"/>
          </a:p>
        </p:txBody>
      </p:sp>
      <p:sp>
        <p:nvSpPr>
          <p:cNvPr id="3" name="Content Placeholder 2"/>
          <p:cNvSpPr>
            <a:spLocks noGrp="1"/>
          </p:cNvSpPr>
          <p:nvPr>
            <p:ph sz="quarter" idx="13"/>
          </p:nvPr>
        </p:nvSpPr>
        <p:spPr>
          <a:xfrm>
            <a:off x="457200" y="1556327"/>
            <a:ext cx="7879278" cy="2208151"/>
          </a:xfrm>
        </p:spPr>
        <p:txBody>
          <a:bodyPr/>
          <a:lstStyle/>
          <a:p>
            <a:pPr marL="0" indent="0">
              <a:spcBef>
                <a:spcPts val="1200"/>
              </a:spcBef>
              <a:buNone/>
            </a:pPr>
            <a:r>
              <a:rPr lang="en-US" sz="2600" b="1" dirty="0">
                <a:solidFill>
                  <a:schemeClr val="tx1"/>
                </a:solidFill>
              </a:rPr>
              <a:t>Definition</a:t>
            </a:r>
            <a:endParaRPr lang="en-US" sz="2600" dirty="0">
              <a:solidFill>
                <a:schemeClr val="tx1"/>
              </a:solidFill>
            </a:endParaRPr>
          </a:p>
          <a:p>
            <a:pPr marL="9525" lvl="1" indent="0">
              <a:spcBef>
                <a:spcPts val="1200"/>
              </a:spcBef>
              <a:buNone/>
            </a:pPr>
            <a:r>
              <a:rPr lang="en-US" sz="2600" dirty="0">
                <a:solidFill>
                  <a:schemeClr val="tx1"/>
                </a:solidFill>
              </a:rPr>
              <a:t>For a pair of sample </a:t>
            </a:r>
            <a:r>
              <a:rPr lang="en-US" sz="2600" i="1" dirty="0">
                <a:solidFill>
                  <a:schemeClr val="tx1"/>
                </a:solidFill>
              </a:rPr>
              <a:t>x </a:t>
            </a:r>
            <a:r>
              <a:rPr lang="en-US" sz="2600" dirty="0">
                <a:solidFill>
                  <a:schemeClr val="tx1"/>
                </a:solidFill>
              </a:rPr>
              <a:t>and </a:t>
            </a:r>
            <a:r>
              <a:rPr lang="en-US" sz="2600" i="1" dirty="0">
                <a:solidFill>
                  <a:schemeClr val="tx1"/>
                </a:solidFill>
              </a:rPr>
              <a:t>y </a:t>
            </a:r>
            <a:r>
              <a:rPr lang="en-US" sz="2600" dirty="0">
                <a:solidFill>
                  <a:schemeClr val="tx1"/>
                </a:solidFill>
              </a:rPr>
              <a:t>values, the </a:t>
            </a:r>
            <a:r>
              <a:rPr lang="en-US" sz="2600" b="1" dirty="0">
                <a:solidFill>
                  <a:schemeClr val="tx1"/>
                </a:solidFill>
              </a:rPr>
              <a:t>residual </a:t>
            </a:r>
            <a:r>
              <a:rPr lang="en-US" sz="2600" dirty="0">
                <a:solidFill>
                  <a:schemeClr val="tx1"/>
                </a:solidFill>
              </a:rPr>
              <a:t>is the difference between the </a:t>
            </a:r>
            <a:r>
              <a:rPr lang="en-US" sz="2600" b="1" dirty="0">
                <a:solidFill>
                  <a:schemeClr val="tx1"/>
                </a:solidFill>
              </a:rPr>
              <a:t>observed</a:t>
            </a:r>
            <a:r>
              <a:rPr lang="en-US" sz="2600" i="1" dirty="0">
                <a:solidFill>
                  <a:schemeClr val="tx1"/>
                </a:solidFill>
              </a:rPr>
              <a:t> </a:t>
            </a:r>
            <a:r>
              <a:rPr lang="en-US" sz="2600" dirty="0">
                <a:solidFill>
                  <a:schemeClr val="tx1"/>
                </a:solidFill>
              </a:rPr>
              <a:t>sample value of </a:t>
            </a:r>
            <a:r>
              <a:rPr lang="en-US" sz="2600" i="1" dirty="0">
                <a:solidFill>
                  <a:schemeClr val="tx1"/>
                </a:solidFill>
              </a:rPr>
              <a:t>y </a:t>
            </a:r>
            <a:r>
              <a:rPr lang="en-US" sz="2600" dirty="0">
                <a:solidFill>
                  <a:schemeClr val="tx1"/>
                </a:solidFill>
              </a:rPr>
              <a:t>and the </a:t>
            </a:r>
            <a:r>
              <a:rPr lang="en-US" sz="2600" i="1" dirty="0">
                <a:solidFill>
                  <a:schemeClr val="tx1"/>
                </a:solidFill>
              </a:rPr>
              <a:t>y </a:t>
            </a:r>
            <a:r>
              <a:rPr lang="en-US" sz="2600" dirty="0">
                <a:solidFill>
                  <a:schemeClr val="tx1"/>
                </a:solidFill>
              </a:rPr>
              <a:t>value that is </a:t>
            </a:r>
            <a:r>
              <a:rPr lang="en-US" sz="2600" b="1" dirty="0">
                <a:solidFill>
                  <a:schemeClr val="tx1"/>
                </a:solidFill>
              </a:rPr>
              <a:t>predicted</a:t>
            </a:r>
            <a:r>
              <a:rPr lang="en-US" sz="2600" i="1" dirty="0">
                <a:solidFill>
                  <a:schemeClr val="tx1"/>
                </a:solidFill>
              </a:rPr>
              <a:t> </a:t>
            </a:r>
            <a:r>
              <a:rPr lang="en-US" sz="2600" dirty="0">
                <a:solidFill>
                  <a:schemeClr val="tx1"/>
                </a:solidFill>
              </a:rPr>
              <a:t>by using the regression equation. That is,</a:t>
            </a:r>
          </a:p>
        </p:txBody>
      </p:sp>
      <p:graphicFrame>
        <p:nvGraphicFramePr>
          <p:cNvPr id="4" name="Object 3" descr="Residual = observed y minus predicted y = y minus y hat"/>
          <p:cNvGraphicFramePr>
            <a:graphicFrameLocks noChangeAspect="1"/>
          </p:cNvGraphicFramePr>
          <p:nvPr>
            <p:extLst>
              <p:ext uri="{D42A27DB-BD31-4B8C-83A1-F6EECF244321}">
                <p14:modId xmlns:p14="http://schemas.microsoft.com/office/powerpoint/2010/main" val="333113330"/>
              </p:ext>
            </p:extLst>
          </p:nvPr>
        </p:nvGraphicFramePr>
        <p:xfrm>
          <a:off x="1703153" y="4029990"/>
          <a:ext cx="5737695" cy="436705"/>
        </p:xfrm>
        <a:graphic>
          <a:graphicData uri="http://schemas.openxmlformats.org/presentationml/2006/ole">
            <mc:AlternateContent xmlns:mc="http://schemas.openxmlformats.org/markup-compatibility/2006">
              <mc:Choice xmlns:v="urn:schemas-microsoft-com:vml" Requires="v">
                <p:oleObj spid="_x0000_s15373" name="Equation" r:id="rId3" imgW="2692080" imgH="203040" progId="Equation.DSMT4">
                  <p:embed/>
                </p:oleObj>
              </mc:Choice>
              <mc:Fallback>
                <p:oleObj name="Equation" r:id="rId3" imgW="2692080" imgH="203040" progId="Equation.DSMT4">
                  <p:embed/>
                  <p:pic>
                    <p:nvPicPr>
                      <p:cNvPr id="18" name="Object 17"/>
                      <p:cNvPicPr/>
                      <p:nvPr/>
                    </p:nvPicPr>
                    <p:blipFill>
                      <a:blip r:embed="rId4"/>
                      <a:stretch>
                        <a:fillRect/>
                      </a:stretch>
                    </p:blipFill>
                    <p:spPr>
                      <a:xfrm>
                        <a:off x="1703153" y="4029990"/>
                        <a:ext cx="5737695" cy="436705"/>
                      </a:xfrm>
                      <a:prstGeom prst="rect">
                        <a:avLst/>
                      </a:prstGeom>
                    </p:spPr>
                  </p:pic>
                </p:oleObj>
              </mc:Fallback>
            </mc:AlternateContent>
          </a:graphicData>
        </a:graphic>
      </p:graphicFrame>
    </p:spTree>
    <p:extLst>
      <p:ext uri="{BB962C8B-B14F-4D97-AF65-F5344CB8AC3E}">
        <p14:creationId xmlns:p14="http://schemas.microsoft.com/office/powerpoint/2010/main" val="3122896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Residuals</a:t>
            </a:r>
          </a:p>
        </p:txBody>
      </p:sp>
      <p:sp>
        <p:nvSpPr>
          <p:cNvPr id="4" name="Content Placeholder 3"/>
          <p:cNvSpPr>
            <a:spLocks noGrp="1"/>
          </p:cNvSpPr>
          <p:nvPr>
            <p:ph sz="quarter" idx="13"/>
          </p:nvPr>
        </p:nvSpPr>
        <p:spPr>
          <a:xfrm>
            <a:off x="457200" y="1552575"/>
            <a:ext cx="6632369" cy="406854"/>
          </a:xfrm>
        </p:spPr>
        <p:txBody>
          <a:bodyPr/>
          <a:lstStyle/>
          <a:p>
            <a:pPr marL="0" indent="0">
              <a:buNone/>
            </a:pPr>
            <a:r>
              <a:rPr lang="en-US" sz="2200" dirty="0"/>
              <a:t>Consider the sample point with coordinates of (8, 4).</a:t>
            </a:r>
          </a:p>
        </p:txBody>
      </p:sp>
      <p:sp>
        <p:nvSpPr>
          <p:cNvPr id="5" name="Content Placeholder 4"/>
          <p:cNvSpPr>
            <a:spLocks noGrp="1"/>
          </p:cNvSpPr>
          <p:nvPr>
            <p:ph sz="quarter" idx="14"/>
          </p:nvPr>
        </p:nvSpPr>
        <p:spPr>
          <a:xfrm>
            <a:off x="457200" y="2038647"/>
            <a:ext cx="4459184" cy="1737706"/>
          </a:xfrm>
        </p:spPr>
        <p:txBody>
          <a:bodyPr/>
          <a:lstStyle/>
          <a:p>
            <a:pPr marL="432" indent="0">
              <a:buNone/>
            </a:pPr>
            <a:r>
              <a:rPr lang="en-US" sz="2200" b="1" dirty="0"/>
              <a:t>Observed value: </a:t>
            </a:r>
            <a:r>
              <a:rPr lang="en-US" sz="2200" dirty="0"/>
              <a:t>For </a:t>
            </a:r>
            <a:r>
              <a:rPr lang="en-US" sz="2200" i="1" dirty="0"/>
              <a:t>x </a:t>
            </a:r>
            <a:r>
              <a:rPr lang="en-US" sz="2200" dirty="0"/>
              <a:t>= 8, the corresponding observed</a:t>
            </a:r>
            <a:r>
              <a:rPr lang="en-US" sz="2200" i="1" dirty="0"/>
              <a:t> </a:t>
            </a:r>
            <a:r>
              <a:rPr lang="en-US" sz="2200" dirty="0"/>
              <a:t>value is </a:t>
            </a:r>
            <a:r>
              <a:rPr lang="en-US" sz="2200" i="1" dirty="0"/>
              <a:t>y </a:t>
            </a:r>
            <a:r>
              <a:rPr lang="en-US" sz="2200" dirty="0"/>
              <a:t>= 4.</a:t>
            </a:r>
            <a:br>
              <a:rPr lang="en-US" sz="2200" dirty="0"/>
            </a:br>
            <a:r>
              <a:rPr lang="en-US" sz="2200" b="1" dirty="0"/>
              <a:t>Predicted value: </a:t>
            </a:r>
            <a:r>
              <a:rPr lang="en-US" sz="2200" dirty="0"/>
              <a:t>If we substitute </a:t>
            </a:r>
            <a:r>
              <a:rPr lang="en-US" sz="2200" i="1" dirty="0"/>
              <a:t>x </a:t>
            </a:r>
            <a:r>
              <a:rPr lang="en-US" sz="2200" dirty="0"/>
              <a:t>= 8 into the regression equation of</a:t>
            </a:r>
            <a:endParaRPr lang="en-IN" sz="2200" dirty="0"/>
          </a:p>
        </p:txBody>
      </p:sp>
      <p:graphicFrame>
        <p:nvGraphicFramePr>
          <p:cNvPr id="18" name="Object 17" descr="y hat = 1 + x,"/>
          <p:cNvGraphicFramePr>
            <a:graphicFrameLocks noChangeAspect="1"/>
          </p:cNvGraphicFramePr>
          <p:nvPr>
            <p:extLst>
              <p:ext uri="{D42A27DB-BD31-4B8C-83A1-F6EECF244321}">
                <p14:modId xmlns:p14="http://schemas.microsoft.com/office/powerpoint/2010/main" val="1863205470"/>
              </p:ext>
            </p:extLst>
          </p:nvPr>
        </p:nvGraphicFramePr>
        <p:xfrm>
          <a:off x="476282" y="3850652"/>
          <a:ext cx="1130930" cy="397531"/>
        </p:xfrm>
        <a:graphic>
          <a:graphicData uri="http://schemas.openxmlformats.org/presentationml/2006/ole">
            <mc:AlternateContent xmlns:mc="http://schemas.openxmlformats.org/markup-compatibility/2006">
              <mc:Choice xmlns:v="urn:schemas-microsoft-com:vml" Requires="v">
                <p:oleObj spid="_x0000_s16417" name="Equation" r:id="rId4" imgW="583920" imgH="203040" progId="Equation.DSMT4">
                  <p:embed/>
                </p:oleObj>
              </mc:Choice>
              <mc:Fallback>
                <p:oleObj name="Equation" r:id="rId4" imgW="583920" imgH="203040" progId="Equation.DSMT4">
                  <p:embed/>
                  <p:pic>
                    <p:nvPicPr>
                      <p:cNvPr id="4" name="Object 3"/>
                      <p:cNvPicPr/>
                      <p:nvPr/>
                    </p:nvPicPr>
                    <p:blipFill>
                      <a:blip r:embed="rId5"/>
                      <a:stretch>
                        <a:fillRect/>
                      </a:stretch>
                    </p:blipFill>
                    <p:spPr>
                      <a:xfrm>
                        <a:off x="476282" y="3850652"/>
                        <a:ext cx="1130930" cy="397531"/>
                      </a:xfrm>
                      <a:prstGeom prst="rect">
                        <a:avLst/>
                      </a:prstGeom>
                    </p:spPr>
                  </p:pic>
                </p:oleObj>
              </mc:Fallback>
            </mc:AlternateContent>
          </a:graphicData>
        </a:graphic>
      </p:graphicFrame>
      <p:sp>
        <p:nvSpPr>
          <p:cNvPr id="6" name="Content Placeholder 5"/>
          <p:cNvSpPr>
            <a:spLocks noGrp="1"/>
          </p:cNvSpPr>
          <p:nvPr>
            <p:ph sz="quarter" idx="15"/>
          </p:nvPr>
        </p:nvSpPr>
        <p:spPr>
          <a:xfrm>
            <a:off x="1686296" y="3867452"/>
            <a:ext cx="3443845" cy="383915"/>
          </a:xfrm>
        </p:spPr>
        <p:txBody>
          <a:bodyPr/>
          <a:lstStyle/>
          <a:p>
            <a:pPr marL="432" indent="0">
              <a:buNone/>
            </a:pPr>
            <a:r>
              <a:rPr lang="en-US" sz="2200" dirty="0"/>
              <a:t>we get the predicted</a:t>
            </a:r>
            <a:r>
              <a:rPr lang="en-US" sz="2200" i="1" dirty="0"/>
              <a:t> </a:t>
            </a:r>
            <a:r>
              <a:rPr lang="en-US" sz="2200" dirty="0"/>
              <a:t>value</a:t>
            </a:r>
            <a:endParaRPr lang="en-IN" sz="2200" dirty="0"/>
          </a:p>
        </p:txBody>
      </p:sp>
      <p:graphicFrame>
        <p:nvGraphicFramePr>
          <p:cNvPr id="19" name="Object 18" descr="y hat = 9."/>
          <p:cNvGraphicFramePr>
            <a:graphicFrameLocks noChangeAspect="1"/>
          </p:cNvGraphicFramePr>
          <p:nvPr>
            <p:extLst>
              <p:ext uri="{D42A27DB-BD31-4B8C-83A1-F6EECF244321}">
                <p14:modId xmlns:p14="http://schemas.microsoft.com/office/powerpoint/2010/main" val="1961004131"/>
              </p:ext>
            </p:extLst>
          </p:nvPr>
        </p:nvGraphicFramePr>
        <p:xfrm>
          <a:off x="480188" y="4310601"/>
          <a:ext cx="763588" cy="396875"/>
        </p:xfrm>
        <a:graphic>
          <a:graphicData uri="http://schemas.openxmlformats.org/presentationml/2006/ole">
            <mc:AlternateContent xmlns:mc="http://schemas.openxmlformats.org/markup-compatibility/2006">
              <mc:Choice xmlns:v="urn:schemas-microsoft-com:vml" Requires="v">
                <p:oleObj spid="_x0000_s16418" name="Equation" r:id="rId6" imgW="393480" imgH="203040" progId="Equation.DSMT4">
                  <p:embed/>
                </p:oleObj>
              </mc:Choice>
              <mc:Fallback>
                <p:oleObj name="Equation" r:id="rId6" imgW="393480" imgH="203040" progId="Equation.DSMT4">
                  <p:embed/>
                  <p:pic>
                    <p:nvPicPr>
                      <p:cNvPr id="18" name="Object 17"/>
                      <p:cNvPicPr/>
                      <p:nvPr/>
                    </p:nvPicPr>
                    <p:blipFill>
                      <a:blip r:embed="rId7"/>
                      <a:stretch>
                        <a:fillRect/>
                      </a:stretch>
                    </p:blipFill>
                    <p:spPr>
                      <a:xfrm>
                        <a:off x="480188" y="4310601"/>
                        <a:ext cx="763588" cy="396875"/>
                      </a:xfrm>
                      <a:prstGeom prst="rect">
                        <a:avLst/>
                      </a:prstGeom>
                    </p:spPr>
                  </p:pic>
                </p:oleObj>
              </mc:Fallback>
            </mc:AlternateContent>
          </a:graphicData>
        </a:graphic>
      </p:graphicFrame>
      <p:sp>
        <p:nvSpPr>
          <p:cNvPr id="7" name="Content Placeholder 6"/>
          <p:cNvSpPr>
            <a:spLocks noGrp="1"/>
          </p:cNvSpPr>
          <p:nvPr>
            <p:ph sz="quarter" idx="16"/>
          </p:nvPr>
        </p:nvSpPr>
        <p:spPr>
          <a:xfrm>
            <a:off x="457200" y="4769894"/>
            <a:ext cx="4672941" cy="1037140"/>
          </a:xfrm>
        </p:spPr>
        <p:txBody>
          <a:bodyPr/>
          <a:lstStyle/>
          <a:p>
            <a:pPr marL="432" indent="0">
              <a:buNone/>
            </a:pPr>
            <a:r>
              <a:rPr lang="en-US" sz="2200" b="1" dirty="0"/>
              <a:t>Residual: </a:t>
            </a:r>
            <a:r>
              <a:rPr lang="en-US" sz="2200" dirty="0"/>
              <a:t>The difference between the observed value and predicted value is the residual, so the residual</a:t>
            </a:r>
            <a:endParaRPr lang="en-IN" sz="2200" dirty="0"/>
          </a:p>
        </p:txBody>
      </p:sp>
      <p:sp>
        <p:nvSpPr>
          <p:cNvPr id="8" name="Content Placeholder 7"/>
          <p:cNvSpPr>
            <a:spLocks noGrp="1"/>
          </p:cNvSpPr>
          <p:nvPr>
            <p:ph sz="quarter" idx="17"/>
          </p:nvPr>
        </p:nvSpPr>
        <p:spPr>
          <a:xfrm>
            <a:off x="457200" y="5869452"/>
            <a:ext cx="326571" cy="390062"/>
          </a:xfrm>
        </p:spPr>
        <p:txBody>
          <a:bodyPr/>
          <a:lstStyle/>
          <a:p>
            <a:pPr marL="432" indent="0">
              <a:buNone/>
            </a:pPr>
            <a:r>
              <a:rPr lang="en-US" sz="2200" dirty="0"/>
              <a:t>is</a:t>
            </a:r>
            <a:endParaRPr lang="en-IN" sz="2200" dirty="0"/>
          </a:p>
        </p:txBody>
      </p:sp>
      <p:graphicFrame>
        <p:nvGraphicFramePr>
          <p:cNvPr id="20" name="Object 19" descr="y minus y hat = 4 minus 9 = negative 5."/>
          <p:cNvGraphicFramePr>
            <a:graphicFrameLocks noChangeAspect="1"/>
          </p:cNvGraphicFramePr>
          <p:nvPr>
            <p:extLst>
              <p:ext uri="{D42A27DB-BD31-4B8C-83A1-F6EECF244321}">
                <p14:modId xmlns:p14="http://schemas.microsoft.com/office/powerpoint/2010/main" val="3678493842"/>
              </p:ext>
            </p:extLst>
          </p:nvPr>
        </p:nvGraphicFramePr>
        <p:xfrm>
          <a:off x="861982" y="5862638"/>
          <a:ext cx="2187575" cy="396875"/>
        </p:xfrm>
        <a:graphic>
          <a:graphicData uri="http://schemas.openxmlformats.org/presentationml/2006/ole">
            <mc:AlternateContent xmlns:mc="http://schemas.openxmlformats.org/markup-compatibility/2006">
              <mc:Choice xmlns:v="urn:schemas-microsoft-com:vml" Requires="v">
                <p:oleObj spid="_x0000_s16419" name="Equation" r:id="rId8" imgW="1130040" imgH="203040" progId="Equation.DSMT4">
                  <p:embed/>
                </p:oleObj>
              </mc:Choice>
              <mc:Fallback>
                <p:oleObj name="Equation" r:id="rId8" imgW="1130040" imgH="203040" progId="Equation.DSMT4">
                  <p:embed/>
                  <p:pic>
                    <p:nvPicPr>
                      <p:cNvPr id="18" name="Object 17"/>
                      <p:cNvPicPr/>
                      <p:nvPr/>
                    </p:nvPicPr>
                    <p:blipFill>
                      <a:blip r:embed="rId9"/>
                      <a:stretch>
                        <a:fillRect/>
                      </a:stretch>
                    </p:blipFill>
                    <p:spPr>
                      <a:xfrm>
                        <a:off x="861982" y="5862638"/>
                        <a:ext cx="2187575" cy="396875"/>
                      </a:xfrm>
                      <a:prstGeom prst="rect">
                        <a:avLst/>
                      </a:prstGeom>
                    </p:spPr>
                  </p:pic>
                </p:oleObj>
              </mc:Fallback>
            </mc:AlternateContent>
          </a:graphicData>
        </a:graphic>
      </p:graphicFrame>
      <p:graphicFrame>
        <p:nvGraphicFramePr>
          <p:cNvPr id="21" name="Content Placeholder 20"/>
          <p:cNvGraphicFramePr>
            <a:graphicFrameLocks noGrp="1"/>
          </p:cNvGraphicFramePr>
          <p:nvPr>
            <p:ph sz="quarter" idx="18"/>
            <p:extLst>
              <p:ext uri="{D42A27DB-BD31-4B8C-83A1-F6EECF244321}">
                <p14:modId xmlns:p14="http://schemas.microsoft.com/office/powerpoint/2010/main" val="1593071787"/>
              </p:ext>
            </p:extLst>
          </p:nvPr>
        </p:nvGraphicFramePr>
        <p:xfrm>
          <a:off x="5361704" y="2057862"/>
          <a:ext cx="3455730" cy="741680"/>
        </p:xfrm>
        <a:graphic>
          <a:graphicData uri="http://schemas.openxmlformats.org/drawingml/2006/table">
            <a:tbl>
              <a:tblPr firstCol="1" bandRow="1">
                <a:tableStyleId>{2D5ABB26-0587-4C30-8999-92F81FD0307C}</a:tableStyleId>
              </a:tblPr>
              <a:tblGrid>
                <a:gridCol w="691146">
                  <a:extLst>
                    <a:ext uri="{9D8B030D-6E8A-4147-A177-3AD203B41FA5}">
                      <a16:colId xmlns:a16="http://schemas.microsoft.com/office/drawing/2014/main" val="3606306295"/>
                    </a:ext>
                  </a:extLst>
                </a:gridCol>
                <a:gridCol w="691146">
                  <a:extLst>
                    <a:ext uri="{9D8B030D-6E8A-4147-A177-3AD203B41FA5}">
                      <a16:colId xmlns:a16="http://schemas.microsoft.com/office/drawing/2014/main" val="842925981"/>
                    </a:ext>
                  </a:extLst>
                </a:gridCol>
                <a:gridCol w="691146">
                  <a:extLst>
                    <a:ext uri="{9D8B030D-6E8A-4147-A177-3AD203B41FA5}">
                      <a16:colId xmlns:a16="http://schemas.microsoft.com/office/drawing/2014/main" val="392058978"/>
                    </a:ext>
                  </a:extLst>
                </a:gridCol>
                <a:gridCol w="691146">
                  <a:extLst>
                    <a:ext uri="{9D8B030D-6E8A-4147-A177-3AD203B41FA5}">
                      <a16:colId xmlns:a16="http://schemas.microsoft.com/office/drawing/2014/main" val="2771695476"/>
                    </a:ext>
                  </a:extLst>
                </a:gridCol>
                <a:gridCol w="691146">
                  <a:extLst>
                    <a:ext uri="{9D8B030D-6E8A-4147-A177-3AD203B41FA5}">
                      <a16:colId xmlns:a16="http://schemas.microsoft.com/office/drawing/2014/main" val="1871703128"/>
                    </a:ext>
                  </a:extLst>
                </a:gridCol>
              </a:tblGrid>
              <a:tr h="370840">
                <a:tc>
                  <a:txBody>
                    <a:bodyPr/>
                    <a:lstStyle/>
                    <a:p>
                      <a:pPr algn="ctr"/>
                      <a:r>
                        <a:rPr lang="en-US" sz="1800" b="1" i="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9360639"/>
                  </a:ext>
                </a:extLst>
              </a:tr>
              <a:tr h="370840">
                <a:tc>
                  <a:txBody>
                    <a:bodyPr/>
                    <a:lstStyle/>
                    <a:p>
                      <a:pPr algn="ctr"/>
                      <a:r>
                        <a:rPr lang="en-US" sz="1800" b="1" i="1"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7256502"/>
                  </a:ext>
                </a:extLst>
              </a:tr>
            </a:tbl>
          </a:graphicData>
        </a:graphic>
      </p:graphicFrame>
      <p:pic>
        <p:nvPicPr>
          <p:cNvPr id="22" name="Picture 8" descr="A graph plots residuals and squares of residuals. For long description in Notes pane, press F6."/>
          <p:cNvPicPr>
            <a:picLocks noGrp="1" noChangeAspect="1"/>
          </p:cNvPicPr>
          <p:nvPr>
            <p:ph sz="quarter" idx="19"/>
          </p:nvPr>
        </p:nvPicPr>
        <p:blipFill>
          <a:blip r:embed="rId10">
            <a:extLst>
              <a:ext uri="{28A0092B-C50C-407E-A947-70E740481C1C}">
                <a14:useLocalDpi xmlns:a14="http://schemas.microsoft.com/office/drawing/2010/main" val="0"/>
              </a:ext>
            </a:extLst>
          </a:blip>
          <a:stretch>
            <a:fillRect/>
          </a:stretch>
        </p:blipFill>
        <p:spPr>
          <a:xfrm>
            <a:off x="5361704" y="3057352"/>
            <a:ext cx="3553941" cy="2903371"/>
          </a:xfrm>
          <a:prstGeom prst="rect">
            <a:avLst/>
          </a:prstGeom>
        </p:spPr>
      </p:pic>
    </p:spTree>
    <p:extLst>
      <p:ext uri="{BB962C8B-B14F-4D97-AF65-F5344CB8AC3E}">
        <p14:creationId xmlns:p14="http://schemas.microsoft.com/office/powerpoint/2010/main" val="157200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Least-Squares Property</a:t>
            </a:r>
            <a:endParaRPr lang="en-IN" dirty="0"/>
          </a:p>
        </p:txBody>
      </p:sp>
      <p:sp>
        <p:nvSpPr>
          <p:cNvPr id="3" name="Content Placeholder 2"/>
          <p:cNvSpPr>
            <a:spLocks noGrp="1"/>
          </p:cNvSpPr>
          <p:nvPr>
            <p:ph sz="quarter" idx="13"/>
          </p:nvPr>
        </p:nvSpPr>
        <p:spPr>
          <a:xfrm>
            <a:off x="457200" y="1556327"/>
            <a:ext cx="8229600" cy="1970644"/>
          </a:xfrm>
        </p:spPr>
        <p:txBody>
          <a:bodyPr/>
          <a:lstStyle/>
          <a:p>
            <a:pPr marL="0" indent="0">
              <a:spcBef>
                <a:spcPts val="1200"/>
              </a:spcBef>
              <a:buNone/>
            </a:pPr>
            <a:r>
              <a:rPr lang="en-US" sz="2600" b="1" dirty="0">
                <a:solidFill>
                  <a:schemeClr val="tx1"/>
                </a:solidFill>
              </a:rPr>
              <a:t>Definition</a:t>
            </a:r>
            <a:endParaRPr lang="en-US" sz="2600" dirty="0">
              <a:solidFill>
                <a:schemeClr val="tx1"/>
              </a:solidFill>
            </a:endParaRPr>
          </a:p>
          <a:p>
            <a:pPr marL="9525" lvl="1" indent="0">
              <a:spcBef>
                <a:spcPts val="1200"/>
              </a:spcBef>
              <a:buNone/>
            </a:pPr>
            <a:r>
              <a:rPr lang="en-US" sz="2600" dirty="0"/>
              <a:t>A straight line satisfies the </a:t>
            </a:r>
            <a:r>
              <a:rPr lang="en-US" sz="2600" b="1" dirty="0"/>
              <a:t>least-squares property </a:t>
            </a:r>
            <a:r>
              <a:rPr lang="en-US" sz="2600" dirty="0"/>
              <a:t>if the sum of the squares of the residuals is the smallest sum possible.</a:t>
            </a:r>
          </a:p>
        </p:txBody>
      </p:sp>
    </p:spTree>
    <p:extLst>
      <p:ext uri="{BB962C8B-B14F-4D97-AF65-F5344CB8AC3E}">
        <p14:creationId xmlns:p14="http://schemas.microsoft.com/office/powerpoint/2010/main" val="3815382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Residual Plots </a:t>
            </a:r>
            <a:r>
              <a:rPr lang="en-US" sz="2000" b="0" dirty="0"/>
              <a:t>(1 of 2)</a:t>
            </a:r>
            <a:endParaRPr lang="en-IN" dirty="0"/>
          </a:p>
        </p:txBody>
      </p:sp>
      <p:sp>
        <p:nvSpPr>
          <p:cNvPr id="4" name="Content Placeholder 3"/>
          <p:cNvSpPr>
            <a:spLocks noGrp="1"/>
          </p:cNvSpPr>
          <p:nvPr>
            <p:ph sz="quarter" idx="13"/>
          </p:nvPr>
        </p:nvSpPr>
        <p:spPr>
          <a:xfrm>
            <a:off x="457200" y="1552574"/>
            <a:ext cx="8389917" cy="1296000"/>
          </a:xfrm>
        </p:spPr>
        <p:txBody>
          <a:bodyPr/>
          <a:lstStyle/>
          <a:p>
            <a:pPr marL="0" indent="0">
              <a:spcBef>
                <a:spcPts val="1200"/>
              </a:spcBef>
              <a:buNone/>
            </a:pPr>
            <a:r>
              <a:rPr lang="en-US" b="1" dirty="0">
                <a:solidFill>
                  <a:schemeClr val="tx1"/>
                </a:solidFill>
              </a:rPr>
              <a:t>Definition</a:t>
            </a:r>
          </a:p>
          <a:p>
            <a:pPr marL="0" indent="0">
              <a:spcBef>
                <a:spcPts val="1200"/>
              </a:spcBef>
              <a:buNone/>
            </a:pPr>
            <a:r>
              <a:rPr lang="en-US" dirty="0">
                <a:solidFill>
                  <a:schemeClr val="tx1"/>
                </a:solidFill>
              </a:rPr>
              <a:t>A </a:t>
            </a:r>
            <a:r>
              <a:rPr lang="en-US" b="1" dirty="0">
                <a:solidFill>
                  <a:schemeClr val="tx1"/>
                </a:solidFill>
              </a:rPr>
              <a:t>residual plot </a:t>
            </a:r>
            <a:r>
              <a:rPr lang="en-US" dirty="0">
                <a:solidFill>
                  <a:schemeClr val="tx1"/>
                </a:solidFill>
              </a:rPr>
              <a:t>is a scatterplot of the (</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values after each of the </a:t>
            </a:r>
            <a:r>
              <a:rPr lang="en-US" i="1" dirty="0">
                <a:solidFill>
                  <a:schemeClr val="tx1"/>
                </a:solidFill>
              </a:rPr>
              <a:t>y</a:t>
            </a:r>
            <a:r>
              <a:rPr lang="en-US" dirty="0">
                <a:solidFill>
                  <a:schemeClr val="tx1"/>
                </a:solidFill>
              </a:rPr>
              <a:t>-coordinate values has been replaced by the residual</a:t>
            </a:r>
            <a:endParaRPr lang="en-IN" dirty="0">
              <a:solidFill>
                <a:schemeClr val="tx1"/>
              </a:solidFill>
            </a:endParaRPr>
          </a:p>
        </p:txBody>
      </p:sp>
      <p:sp>
        <p:nvSpPr>
          <p:cNvPr id="5" name="Content Placeholder 4"/>
          <p:cNvSpPr>
            <a:spLocks noGrp="1"/>
          </p:cNvSpPr>
          <p:nvPr>
            <p:ph sz="quarter" idx="14"/>
          </p:nvPr>
        </p:nvSpPr>
        <p:spPr>
          <a:xfrm>
            <a:off x="457200" y="2900443"/>
            <a:ext cx="884712" cy="430991"/>
          </a:xfrm>
        </p:spPr>
        <p:txBody>
          <a:bodyPr/>
          <a:lstStyle/>
          <a:p>
            <a:pPr marL="0" indent="0">
              <a:spcBef>
                <a:spcPts val="1200"/>
              </a:spcBef>
              <a:buNone/>
            </a:pPr>
            <a:r>
              <a:rPr lang="en-US" dirty="0">
                <a:solidFill>
                  <a:schemeClr val="tx1"/>
                </a:solidFill>
              </a:rPr>
              <a:t>value</a:t>
            </a:r>
            <a:endParaRPr lang="en-IN" dirty="0">
              <a:solidFill>
                <a:schemeClr val="tx1"/>
              </a:solidFill>
            </a:endParaRPr>
          </a:p>
        </p:txBody>
      </p:sp>
      <p:graphicFrame>
        <p:nvGraphicFramePr>
          <p:cNvPr id="18" name="Object 17" descr="y minus y hat"/>
          <p:cNvGraphicFramePr>
            <a:graphicFrameLocks noChangeAspect="1"/>
          </p:cNvGraphicFramePr>
          <p:nvPr>
            <p:extLst>
              <p:ext uri="{D42A27DB-BD31-4B8C-83A1-F6EECF244321}">
                <p14:modId xmlns:p14="http://schemas.microsoft.com/office/powerpoint/2010/main" val="4234292864"/>
              </p:ext>
            </p:extLst>
          </p:nvPr>
        </p:nvGraphicFramePr>
        <p:xfrm>
          <a:off x="1436210" y="2899566"/>
          <a:ext cx="757873" cy="436563"/>
        </p:xfrm>
        <a:graphic>
          <a:graphicData uri="http://schemas.openxmlformats.org/presentationml/2006/ole">
            <mc:AlternateContent xmlns:mc="http://schemas.openxmlformats.org/markup-compatibility/2006">
              <mc:Choice xmlns:v="urn:schemas-microsoft-com:vml" Requires="v">
                <p:oleObj spid="_x0000_s17441" name="Equation" r:id="rId3" imgW="355320" imgH="203040" progId="Equation.DSMT4">
                  <p:embed/>
                </p:oleObj>
              </mc:Choice>
              <mc:Fallback>
                <p:oleObj name="Equation" r:id="rId3" imgW="355320" imgH="203040" progId="Equation.DSMT4">
                  <p:embed/>
                  <p:pic>
                    <p:nvPicPr>
                      <p:cNvPr id="19" name="Object 18"/>
                      <p:cNvPicPr/>
                      <p:nvPr/>
                    </p:nvPicPr>
                    <p:blipFill>
                      <a:blip r:embed="rId4"/>
                      <a:stretch>
                        <a:fillRect/>
                      </a:stretch>
                    </p:blipFill>
                    <p:spPr>
                      <a:xfrm>
                        <a:off x="1436210" y="2899566"/>
                        <a:ext cx="757873" cy="436563"/>
                      </a:xfrm>
                      <a:prstGeom prst="rect">
                        <a:avLst/>
                      </a:prstGeom>
                    </p:spPr>
                  </p:pic>
                </p:oleObj>
              </mc:Fallback>
            </mc:AlternateContent>
          </a:graphicData>
        </a:graphic>
      </p:graphicFrame>
      <p:sp>
        <p:nvSpPr>
          <p:cNvPr id="6" name="Content Placeholder 5"/>
          <p:cNvSpPr>
            <a:spLocks noGrp="1"/>
          </p:cNvSpPr>
          <p:nvPr>
            <p:ph sz="quarter" idx="15"/>
          </p:nvPr>
        </p:nvSpPr>
        <p:spPr>
          <a:xfrm>
            <a:off x="2325868" y="2903126"/>
            <a:ext cx="1054640" cy="380401"/>
          </a:xfrm>
        </p:spPr>
        <p:txBody>
          <a:bodyPr/>
          <a:lstStyle/>
          <a:p>
            <a:pPr marL="432" indent="0">
              <a:buNone/>
            </a:pPr>
            <a:r>
              <a:rPr lang="en-US" dirty="0"/>
              <a:t>(where</a:t>
            </a:r>
            <a:endParaRPr lang="en-IN" dirty="0"/>
          </a:p>
        </p:txBody>
      </p:sp>
      <p:graphicFrame>
        <p:nvGraphicFramePr>
          <p:cNvPr id="19" name="Object 18" descr="y hat"/>
          <p:cNvGraphicFramePr>
            <a:graphicFrameLocks noChangeAspect="1"/>
          </p:cNvGraphicFramePr>
          <p:nvPr>
            <p:extLst>
              <p:ext uri="{D42A27DB-BD31-4B8C-83A1-F6EECF244321}">
                <p14:modId xmlns:p14="http://schemas.microsoft.com/office/powerpoint/2010/main" val="3400681422"/>
              </p:ext>
            </p:extLst>
          </p:nvPr>
        </p:nvGraphicFramePr>
        <p:xfrm>
          <a:off x="3488841" y="2906540"/>
          <a:ext cx="297295" cy="437285"/>
        </p:xfrm>
        <a:graphic>
          <a:graphicData uri="http://schemas.openxmlformats.org/presentationml/2006/ole">
            <mc:AlternateContent xmlns:mc="http://schemas.openxmlformats.org/markup-compatibility/2006">
              <mc:Choice xmlns:v="urn:schemas-microsoft-com:vml" Requires="v">
                <p:oleObj spid="_x0000_s17442" name="Equation" r:id="rId5" imgW="139680" imgH="203040" progId="Equation.DSMT4">
                  <p:embed/>
                </p:oleObj>
              </mc:Choice>
              <mc:Fallback>
                <p:oleObj name="Equation" r:id="rId5" imgW="139680" imgH="203040" progId="Equation.DSMT4">
                  <p:embed/>
                  <p:pic>
                    <p:nvPicPr>
                      <p:cNvPr id="18" name="Object 17"/>
                      <p:cNvPicPr/>
                      <p:nvPr/>
                    </p:nvPicPr>
                    <p:blipFill>
                      <a:blip r:embed="rId6"/>
                      <a:stretch>
                        <a:fillRect/>
                      </a:stretch>
                    </p:blipFill>
                    <p:spPr>
                      <a:xfrm>
                        <a:off x="3488841" y="2906540"/>
                        <a:ext cx="297295" cy="437285"/>
                      </a:xfrm>
                      <a:prstGeom prst="rect">
                        <a:avLst/>
                      </a:prstGeom>
                    </p:spPr>
                  </p:pic>
                </p:oleObj>
              </mc:Fallback>
            </mc:AlternateContent>
          </a:graphicData>
        </a:graphic>
      </p:graphicFrame>
      <p:sp>
        <p:nvSpPr>
          <p:cNvPr id="7" name="Content Placeholder 6"/>
          <p:cNvSpPr>
            <a:spLocks noGrp="1"/>
          </p:cNvSpPr>
          <p:nvPr>
            <p:ph sz="quarter" idx="16"/>
          </p:nvPr>
        </p:nvSpPr>
        <p:spPr>
          <a:xfrm>
            <a:off x="3907214" y="2900444"/>
            <a:ext cx="4670727" cy="430990"/>
          </a:xfrm>
        </p:spPr>
        <p:txBody>
          <a:bodyPr/>
          <a:lstStyle/>
          <a:p>
            <a:pPr marL="432" indent="0">
              <a:buNone/>
            </a:pPr>
            <a:r>
              <a:rPr lang="en-US" dirty="0"/>
              <a:t>denotes the predicted value of </a:t>
            </a:r>
            <a:r>
              <a:rPr lang="en-US" i="1" dirty="0"/>
              <a:t>y</a:t>
            </a:r>
            <a:r>
              <a:rPr lang="en-US" dirty="0"/>
              <a:t>).</a:t>
            </a:r>
            <a:endParaRPr lang="en-IN" dirty="0"/>
          </a:p>
        </p:txBody>
      </p:sp>
      <p:sp>
        <p:nvSpPr>
          <p:cNvPr id="8" name="Content Placeholder 7"/>
          <p:cNvSpPr>
            <a:spLocks noGrp="1"/>
          </p:cNvSpPr>
          <p:nvPr>
            <p:ph sz="quarter" idx="17"/>
          </p:nvPr>
        </p:nvSpPr>
        <p:spPr>
          <a:xfrm>
            <a:off x="457199" y="3402613"/>
            <a:ext cx="6311735" cy="435094"/>
          </a:xfrm>
        </p:spPr>
        <p:txBody>
          <a:bodyPr/>
          <a:lstStyle/>
          <a:p>
            <a:pPr marL="432" indent="0">
              <a:buNone/>
            </a:pPr>
            <a:r>
              <a:rPr lang="en-US" dirty="0"/>
              <a:t>That is, a residual plot is a graph of the points</a:t>
            </a:r>
            <a:endParaRPr lang="en-IN" dirty="0"/>
          </a:p>
        </p:txBody>
      </p:sp>
      <p:graphicFrame>
        <p:nvGraphicFramePr>
          <p:cNvPr id="20" name="Object 19" descr="left parenthesis x, y minus y hat right parenthesis."/>
          <p:cNvGraphicFramePr>
            <a:graphicFrameLocks noChangeAspect="1"/>
          </p:cNvGraphicFramePr>
          <p:nvPr>
            <p:extLst>
              <p:ext uri="{D42A27DB-BD31-4B8C-83A1-F6EECF244321}">
                <p14:modId xmlns:p14="http://schemas.microsoft.com/office/powerpoint/2010/main" val="1194950443"/>
              </p:ext>
            </p:extLst>
          </p:nvPr>
        </p:nvGraphicFramePr>
        <p:xfrm>
          <a:off x="6826468" y="3402613"/>
          <a:ext cx="1458913" cy="481013"/>
        </p:xfrm>
        <a:graphic>
          <a:graphicData uri="http://schemas.openxmlformats.org/presentationml/2006/ole">
            <mc:AlternateContent xmlns:mc="http://schemas.openxmlformats.org/markup-compatibility/2006">
              <mc:Choice xmlns:v="urn:schemas-microsoft-com:vml" Requires="v">
                <p:oleObj spid="_x0000_s17443" name="Equation" r:id="rId7" imgW="622080" imgH="203040" progId="Equation.DSMT4">
                  <p:embed/>
                </p:oleObj>
              </mc:Choice>
              <mc:Fallback>
                <p:oleObj name="Equation" r:id="rId7" imgW="622080" imgH="203040" progId="Equation.DSMT4">
                  <p:embed/>
                  <p:pic>
                    <p:nvPicPr>
                      <p:cNvPr id="18" name="Object 17"/>
                      <p:cNvPicPr/>
                      <p:nvPr/>
                    </p:nvPicPr>
                    <p:blipFill>
                      <a:blip r:embed="rId8"/>
                      <a:stretch>
                        <a:fillRect/>
                      </a:stretch>
                    </p:blipFill>
                    <p:spPr>
                      <a:xfrm>
                        <a:off x="6826468" y="3402613"/>
                        <a:ext cx="1458913" cy="481013"/>
                      </a:xfrm>
                      <a:prstGeom prst="rect">
                        <a:avLst/>
                      </a:prstGeom>
                    </p:spPr>
                  </p:pic>
                </p:oleObj>
              </mc:Fallback>
            </mc:AlternateContent>
          </a:graphicData>
        </a:graphic>
      </p:graphicFrame>
    </p:spTree>
    <p:extLst>
      <p:ext uri="{BB962C8B-B14F-4D97-AF65-F5344CB8AC3E}">
        <p14:creationId xmlns:p14="http://schemas.microsoft.com/office/powerpoint/2010/main" val="329498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Line</a:t>
            </a:r>
            <a:endParaRPr lang="en-IN" dirty="0"/>
          </a:p>
        </p:txBody>
      </p:sp>
      <p:sp>
        <p:nvSpPr>
          <p:cNvPr id="3" name="Content Placeholder 2"/>
          <p:cNvSpPr>
            <a:spLocks noGrp="1"/>
          </p:cNvSpPr>
          <p:nvPr>
            <p:ph sz="quarter" idx="13"/>
          </p:nvPr>
        </p:nvSpPr>
        <p:spPr>
          <a:xfrm>
            <a:off x="457200" y="1556327"/>
            <a:ext cx="7843652" cy="2635663"/>
          </a:xfrm>
        </p:spPr>
        <p:txBody>
          <a:bodyPr/>
          <a:lstStyle/>
          <a:p>
            <a:pPr marL="0" indent="0">
              <a:spcBef>
                <a:spcPts val="1200"/>
              </a:spcBef>
              <a:buNone/>
            </a:pPr>
            <a:r>
              <a:rPr lang="en-US" sz="2600" dirty="0">
                <a:solidFill>
                  <a:schemeClr val="tx1"/>
                </a:solidFill>
              </a:rPr>
              <a:t>Definition</a:t>
            </a:r>
          </a:p>
          <a:p>
            <a:pPr marL="9525" lvl="1" indent="0">
              <a:spcBef>
                <a:spcPts val="1200"/>
              </a:spcBef>
              <a:buNone/>
            </a:pPr>
            <a:r>
              <a:rPr lang="en-US" sz="2600" dirty="0"/>
              <a:t>Given a collection of paired sample data, the </a:t>
            </a:r>
            <a:r>
              <a:rPr lang="en-US" sz="2600" b="1" dirty="0"/>
              <a:t>regression line </a:t>
            </a:r>
            <a:r>
              <a:rPr lang="en-US" sz="2600" dirty="0"/>
              <a:t>(or line of best fit, or least-squares line) is the straight line that “best” fits the scatterplot of the data.</a:t>
            </a:r>
          </a:p>
        </p:txBody>
      </p:sp>
    </p:spTree>
    <p:extLst>
      <p:ext uri="{BB962C8B-B14F-4D97-AF65-F5344CB8AC3E}">
        <p14:creationId xmlns:p14="http://schemas.microsoft.com/office/powerpoint/2010/main" val="1742869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Residual Plots </a:t>
            </a:r>
            <a:r>
              <a:rPr lang="en-US" sz="2000" b="0" dirty="0"/>
              <a:t>(2 of 2)</a:t>
            </a:r>
            <a:endParaRPr lang="en-IN" dirty="0"/>
          </a:p>
        </p:txBody>
      </p:sp>
      <p:sp>
        <p:nvSpPr>
          <p:cNvPr id="4" name="Content Placeholder 3"/>
          <p:cNvSpPr>
            <a:spLocks noGrp="1"/>
          </p:cNvSpPr>
          <p:nvPr>
            <p:ph sz="quarter" idx="13"/>
          </p:nvPr>
        </p:nvSpPr>
        <p:spPr>
          <a:xfrm>
            <a:off x="457199" y="1552575"/>
            <a:ext cx="8354291" cy="798739"/>
          </a:xfrm>
        </p:spPr>
        <p:txBody>
          <a:bodyPr/>
          <a:lstStyle/>
          <a:p>
            <a:pPr marL="432" indent="0">
              <a:buNone/>
            </a:pPr>
            <a:r>
              <a:rPr lang="en-US" dirty="0"/>
              <a:t>To construct a residual plot, draw a horizontal reference line through the residual value of 0, then plot the paired values of</a:t>
            </a:r>
            <a:endParaRPr lang="en-IN" dirty="0"/>
          </a:p>
        </p:txBody>
      </p:sp>
      <p:graphicFrame>
        <p:nvGraphicFramePr>
          <p:cNvPr id="18" name="Object 17" descr="left parenthesis x, y minus y hat right parenthesis."/>
          <p:cNvGraphicFramePr>
            <a:graphicFrameLocks noChangeAspect="1"/>
          </p:cNvGraphicFramePr>
          <p:nvPr>
            <p:extLst>
              <p:ext uri="{D42A27DB-BD31-4B8C-83A1-F6EECF244321}">
                <p14:modId xmlns:p14="http://schemas.microsoft.com/office/powerpoint/2010/main" val="3611946549"/>
              </p:ext>
            </p:extLst>
          </p:nvPr>
        </p:nvGraphicFramePr>
        <p:xfrm>
          <a:off x="468093" y="2397750"/>
          <a:ext cx="1326285" cy="437285"/>
        </p:xfrm>
        <a:graphic>
          <a:graphicData uri="http://schemas.openxmlformats.org/presentationml/2006/ole">
            <mc:AlternateContent xmlns:mc="http://schemas.openxmlformats.org/markup-compatibility/2006">
              <mc:Choice xmlns:v="urn:schemas-microsoft-com:vml" Requires="v">
                <p:oleObj spid="_x0000_s18445" name="Equation" r:id="rId3" imgW="622080" imgH="203040" progId="Equation.DSMT4">
                  <p:embed/>
                </p:oleObj>
              </mc:Choice>
              <mc:Fallback>
                <p:oleObj name="Equation" r:id="rId3" imgW="622080" imgH="203040" progId="Equation.DSMT4">
                  <p:embed/>
                  <p:pic>
                    <p:nvPicPr>
                      <p:cNvPr id="20" name="Object 19"/>
                      <p:cNvPicPr/>
                      <p:nvPr/>
                    </p:nvPicPr>
                    <p:blipFill>
                      <a:blip r:embed="rId4"/>
                      <a:stretch>
                        <a:fillRect/>
                      </a:stretch>
                    </p:blipFill>
                    <p:spPr>
                      <a:xfrm>
                        <a:off x="468093" y="2397750"/>
                        <a:ext cx="1326285" cy="437285"/>
                      </a:xfrm>
                      <a:prstGeom prst="rect">
                        <a:avLst/>
                      </a:prstGeom>
                    </p:spPr>
                  </p:pic>
                </p:oleObj>
              </mc:Fallback>
            </mc:AlternateContent>
          </a:graphicData>
        </a:graphic>
      </p:graphicFrame>
      <p:sp>
        <p:nvSpPr>
          <p:cNvPr id="6" name="Content Placeholder 5"/>
          <p:cNvSpPr>
            <a:spLocks noGrp="1"/>
          </p:cNvSpPr>
          <p:nvPr>
            <p:ph sz="quarter" idx="15"/>
          </p:nvPr>
        </p:nvSpPr>
        <p:spPr>
          <a:xfrm>
            <a:off x="457200" y="3116447"/>
            <a:ext cx="8229600" cy="1954317"/>
          </a:xfrm>
        </p:spPr>
        <p:txBody>
          <a:bodyPr/>
          <a:lstStyle/>
          <a:p>
            <a:pPr marL="255600"/>
            <a:r>
              <a:rPr lang="en-US" dirty="0"/>
              <a:t>Criteria for Residual Plot</a:t>
            </a:r>
          </a:p>
          <a:p>
            <a:pPr lvl="1">
              <a:spcBef>
                <a:spcPts val="1200"/>
              </a:spcBef>
            </a:pPr>
            <a:r>
              <a:rPr lang="en-US" dirty="0"/>
              <a:t>The residual plot should not have any </a:t>
            </a:r>
            <a:r>
              <a:rPr lang="en-US"/>
              <a:t>obvious pattern.</a:t>
            </a:r>
            <a:endParaRPr lang="en-US" dirty="0"/>
          </a:p>
          <a:p>
            <a:pPr lvl="1">
              <a:spcBef>
                <a:spcPts val="1200"/>
              </a:spcBef>
            </a:pPr>
            <a:r>
              <a:rPr lang="en-US" dirty="0"/>
              <a:t>The residual plot should not become much wider (or thinner) when viewed from left to right.</a:t>
            </a:r>
          </a:p>
        </p:txBody>
      </p:sp>
    </p:spTree>
    <p:extLst>
      <p:ext uri="{BB962C8B-B14F-4D97-AF65-F5344CB8AC3E}">
        <p14:creationId xmlns:p14="http://schemas.microsoft.com/office/powerpoint/2010/main" val="3887352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Residual Plots</a:t>
            </a:r>
            <a:endParaRPr lang="en-IN" dirty="0"/>
          </a:p>
        </p:txBody>
      </p:sp>
      <p:sp>
        <p:nvSpPr>
          <p:cNvPr id="4" name="Content Placeholder 3"/>
          <p:cNvSpPr>
            <a:spLocks noGrp="1"/>
          </p:cNvSpPr>
          <p:nvPr>
            <p:ph sz="quarter" idx="13"/>
          </p:nvPr>
        </p:nvSpPr>
        <p:spPr>
          <a:xfrm>
            <a:off x="457201" y="1552575"/>
            <a:ext cx="3378530" cy="1872000"/>
          </a:xfrm>
        </p:spPr>
        <p:txBody>
          <a:bodyPr/>
          <a:lstStyle/>
          <a:p>
            <a:pPr marL="432" indent="0">
              <a:buNone/>
            </a:pPr>
            <a:r>
              <a:rPr lang="en-US" dirty="0"/>
              <a:t>The jackpot/tickets data are used to obtain the accompanying </a:t>
            </a:r>
            <a:r>
              <a:rPr lang="en-US" dirty="0" err="1"/>
              <a:t>Statdisk</a:t>
            </a:r>
            <a:r>
              <a:rPr lang="en-US" dirty="0"/>
              <a:t>-generated residual plot, which is a plot of the</a:t>
            </a:r>
            <a:endParaRPr lang="en-IN" dirty="0"/>
          </a:p>
        </p:txBody>
      </p:sp>
      <p:graphicFrame>
        <p:nvGraphicFramePr>
          <p:cNvPr id="18" name="Object 17" descr="left parenthesis x, y minus y hat right parenthesis."/>
          <p:cNvGraphicFramePr>
            <a:graphicFrameLocks noChangeAspect="1"/>
          </p:cNvGraphicFramePr>
          <p:nvPr>
            <p:extLst>
              <p:ext uri="{D42A27DB-BD31-4B8C-83A1-F6EECF244321}">
                <p14:modId xmlns:p14="http://schemas.microsoft.com/office/powerpoint/2010/main" val="2885033564"/>
              </p:ext>
            </p:extLst>
          </p:nvPr>
        </p:nvGraphicFramePr>
        <p:xfrm>
          <a:off x="453303" y="3481388"/>
          <a:ext cx="1298575" cy="436562"/>
        </p:xfrm>
        <a:graphic>
          <a:graphicData uri="http://schemas.openxmlformats.org/presentationml/2006/ole">
            <mc:AlternateContent xmlns:mc="http://schemas.openxmlformats.org/markup-compatibility/2006">
              <mc:Choice xmlns:v="urn:schemas-microsoft-com:vml" Requires="v">
                <p:oleObj spid="_x0000_s19469" name="Equation" r:id="rId4" imgW="609480" imgH="203040" progId="Equation.DSMT4">
                  <p:embed/>
                </p:oleObj>
              </mc:Choice>
              <mc:Fallback>
                <p:oleObj name="Equation" r:id="rId4" imgW="609480" imgH="203040" progId="Equation.DSMT4">
                  <p:embed/>
                  <p:pic>
                    <p:nvPicPr>
                      <p:cNvPr id="18" name="Object 17"/>
                      <p:cNvPicPr/>
                      <p:nvPr/>
                    </p:nvPicPr>
                    <p:blipFill>
                      <a:blip r:embed="rId5"/>
                      <a:stretch>
                        <a:fillRect/>
                      </a:stretch>
                    </p:blipFill>
                    <p:spPr>
                      <a:xfrm>
                        <a:off x="453303" y="3481388"/>
                        <a:ext cx="1298575" cy="436562"/>
                      </a:xfrm>
                      <a:prstGeom prst="rect">
                        <a:avLst/>
                      </a:prstGeom>
                    </p:spPr>
                  </p:pic>
                </p:oleObj>
              </mc:Fallback>
            </mc:AlternateContent>
          </a:graphicData>
        </a:graphic>
      </p:graphicFrame>
      <p:sp>
        <p:nvSpPr>
          <p:cNvPr id="5" name="Content Placeholder 4"/>
          <p:cNvSpPr>
            <a:spLocks noGrp="1"/>
          </p:cNvSpPr>
          <p:nvPr>
            <p:ph sz="quarter" idx="14"/>
          </p:nvPr>
        </p:nvSpPr>
        <p:spPr>
          <a:xfrm>
            <a:off x="1896093" y="3494813"/>
            <a:ext cx="1175658" cy="437285"/>
          </a:xfrm>
        </p:spPr>
        <p:txBody>
          <a:bodyPr/>
          <a:lstStyle/>
          <a:p>
            <a:pPr marL="432" indent="0">
              <a:buNone/>
            </a:pPr>
            <a:r>
              <a:rPr lang="en-US" dirty="0"/>
              <a:t>values.</a:t>
            </a:r>
            <a:endParaRPr lang="en-IN" dirty="0"/>
          </a:p>
        </p:txBody>
      </p:sp>
      <p:sp>
        <p:nvSpPr>
          <p:cNvPr id="6" name="Content Placeholder 5"/>
          <p:cNvSpPr>
            <a:spLocks noGrp="1"/>
          </p:cNvSpPr>
          <p:nvPr>
            <p:ph sz="quarter" idx="15"/>
          </p:nvPr>
        </p:nvSpPr>
        <p:spPr>
          <a:xfrm>
            <a:off x="457201" y="4011129"/>
            <a:ext cx="2808514" cy="2270918"/>
          </a:xfrm>
        </p:spPr>
        <p:txBody>
          <a:bodyPr/>
          <a:lstStyle/>
          <a:p>
            <a:pPr marL="0" indent="0">
              <a:spcBef>
                <a:spcPts val="1200"/>
              </a:spcBef>
              <a:buNone/>
            </a:pPr>
            <a:r>
              <a:rPr lang="en-US" dirty="0"/>
              <a:t>See that this residual plot satisfies the preceding two general criteria for residual plots.</a:t>
            </a:r>
          </a:p>
        </p:txBody>
      </p:sp>
      <p:pic>
        <p:nvPicPr>
          <p:cNvPr id="19" name="Content Placeholder 18" descr="A Statdisk display plots a graph. For long description in Notes pane, press F6.">
            <a:extLst>
              <a:ext uri="{FF2B5EF4-FFF2-40B4-BE49-F238E27FC236}">
                <a16:creationId xmlns:a16="http://schemas.microsoft.com/office/drawing/2014/main" id="{9F953F13-0BCA-AC4C-B3DB-17EF55871B47}"/>
              </a:ext>
            </a:extLst>
          </p:cNvPr>
          <p:cNvPicPr>
            <a:picLocks noGrp="1" noChangeAspect="1"/>
          </p:cNvPicPr>
          <p:nvPr>
            <p:ph sz="quarter" idx="16"/>
          </p:nvPr>
        </p:nvPicPr>
        <p:blipFill>
          <a:blip r:embed="rId6">
            <a:extLst>
              <a:ext uri="{28A0092B-C50C-407E-A947-70E740481C1C}">
                <a14:useLocalDpi xmlns:a14="http://schemas.microsoft.com/office/drawing/2010/main" val="0"/>
              </a:ext>
            </a:extLst>
          </a:blip>
          <a:stretch>
            <a:fillRect/>
          </a:stretch>
        </p:blipFill>
        <p:spPr>
          <a:xfrm>
            <a:off x="4129087" y="1794787"/>
            <a:ext cx="4557713" cy="4337685"/>
          </a:xfrm>
          <a:prstGeom prst="rect">
            <a:avLst/>
          </a:prstGeom>
        </p:spPr>
      </p:pic>
    </p:spTree>
    <p:extLst>
      <p:ext uri="{BB962C8B-B14F-4D97-AF65-F5344CB8AC3E}">
        <p14:creationId xmlns:p14="http://schemas.microsoft.com/office/powerpoint/2010/main" val="2740165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Residual Plots</a:t>
            </a:r>
            <a:endParaRPr lang="en-IN" dirty="0"/>
          </a:p>
        </p:txBody>
      </p:sp>
      <p:sp>
        <p:nvSpPr>
          <p:cNvPr id="4" name="Content Placeholder 3"/>
          <p:cNvSpPr>
            <a:spLocks noGrp="1"/>
          </p:cNvSpPr>
          <p:nvPr>
            <p:ph sz="quarter" idx="13"/>
          </p:nvPr>
        </p:nvSpPr>
        <p:spPr>
          <a:xfrm>
            <a:off x="457200" y="1556327"/>
            <a:ext cx="8229600" cy="2113148"/>
          </a:xfrm>
        </p:spPr>
        <p:txBody>
          <a:bodyPr/>
          <a:lstStyle/>
          <a:p>
            <a:pPr marL="0" indent="0">
              <a:buNone/>
            </a:pPr>
            <a:r>
              <a:rPr lang="en-US" sz="2200" dirty="0"/>
              <a:t>See the three residual plots below. The leftmost residual plot suggests that the regression equation is a good model. The middle residual plot shows a distinct pattern, suggesting that the sample data do not follow a straight-line pattern as required. The rightmost residual plot becomes thicker, which suggests that the requirement of equal standard deviations is violated.</a:t>
            </a:r>
            <a:endParaRPr lang="en-IN" sz="2200" dirty="0"/>
          </a:p>
        </p:txBody>
      </p:sp>
      <p:pic>
        <p:nvPicPr>
          <p:cNvPr id="6" name="Content Placeholder 5" descr="Three residual graphs plot residual values verses x values. For long description in Notes pane, press F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5608" y="3842923"/>
            <a:ext cx="8172784" cy="2315528"/>
          </a:xfrm>
          <a:prstGeom prst="rect">
            <a:avLst/>
          </a:prstGeom>
        </p:spPr>
      </p:pic>
    </p:spTree>
    <p:extLst>
      <p:ext uri="{BB962C8B-B14F-4D97-AF65-F5344CB8AC3E}">
        <p14:creationId xmlns:p14="http://schemas.microsoft.com/office/powerpoint/2010/main" val="1918356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Equation</a:t>
            </a:r>
            <a:endParaRPr lang="en-IN" dirty="0"/>
          </a:p>
        </p:txBody>
      </p:sp>
      <p:sp>
        <p:nvSpPr>
          <p:cNvPr id="4" name="Content Placeholder 3"/>
          <p:cNvSpPr>
            <a:spLocks noGrp="1"/>
          </p:cNvSpPr>
          <p:nvPr>
            <p:ph sz="quarter" idx="13"/>
          </p:nvPr>
        </p:nvSpPr>
        <p:spPr>
          <a:xfrm>
            <a:off x="457200" y="1552575"/>
            <a:ext cx="4447309" cy="1024370"/>
          </a:xfrm>
        </p:spPr>
        <p:txBody>
          <a:bodyPr/>
          <a:lstStyle/>
          <a:p>
            <a:pPr marL="0" indent="0">
              <a:spcBef>
                <a:spcPts val="1200"/>
              </a:spcBef>
              <a:buNone/>
            </a:pPr>
            <a:r>
              <a:rPr lang="en-US" sz="2600" b="1" dirty="0">
                <a:solidFill>
                  <a:schemeClr val="tx1"/>
                </a:solidFill>
              </a:rPr>
              <a:t>Definition</a:t>
            </a:r>
          </a:p>
          <a:p>
            <a:pPr marL="9525" lvl="1" indent="0">
              <a:spcBef>
                <a:spcPts val="1200"/>
              </a:spcBef>
              <a:buNone/>
            </a:pPr>
            <a:r>
              <a:rPr lang="en-US" sz="2600" dirty="0"/>
              <a:t>The </a:t>
            </a:r>
            <a:r>
              <a:rPr lang="en-US" sz="2600" b="1" dirty="0"/>
              <a:t>regression equation</a:t>
            </a:r>
            <a:endParaRPr lang="en-US" sz="2600" dirty="0"/>
          </a:p>
        </p:txBody>
      </p:sp>
      <p:graphicFrame>
        <p:nvGraphicFramePr>
          <p:cNvPr id="18" name="Object 17" descr="y hat = b sub 0 + b sub 1 x"/>
          <p:cNvGraphicFramePr>
            <a:graphicFrameLocks noChangeAspect="1"/>
          </p:cNvGraphicFramePr>
          <p:nvPr>
            <p:extLst>
              <p:ext uri="{D42A27DB-BD31-4B8C-83A1-F6EECF244321}">
                <p14:modId xmlns:p14="http://schemas.microsoft.com/office/powerpoint/2010/main" val="3587663177"/>
              </p:ext>
            </p:extLst>
          </p:nvPr>
        </p:nvGraphicFramePr>
        <p:xfrm>
          <a:off x="3897313" y="2743200"/>
          <a:ext cx="1709737" cy="566738"/>
        </p:xfrm>
        <a:graphic>
          <a:graphicData uri="http://schemas.openxmlformats.org/presentationml/2006/ole">
            <mc:AlternateContent xmlns:mc="http://schemas.openxmlformats.org/markup-compatibility/2006">
              <mc:Choice xmlns:v="urn:schemas-microsoft-com:vml" Requires="v">
                <p:oleObj spid="_x0000_s1047" name="Microsoft Equation" r:id="rId3" imgW="723900" imgH="241300" progId="Equation.DSMT4">
                  <p:embed/>
                </p:oleObj>
              </mc:Choice>
              <mc:Fallback>
                <p:oleObj name="Microsoft Equation" r:id="rId3" imgW="723900" imgH="241300" progId="Equation.DSMT4">
                  <p:embed/>
                  <p:pic>
                    <p:nvPicPr>
                      <p:cNvPr id="22" name="Object 21"/>
                      <p:cNvPicPr/>
                      <p:nvPr/>
                    </p:nvPicPr>
                    <p:blipFill>
                      <a:blip r:embed="rId4"/>
                      <a:stretch>
                        <a:fillRect/>
                      </a:stretch>
                    </p:blipFill>
                    <p:spPr>
                      <a:xfrm>
                        <a:off x="3897313" y="2743200"/>
                        <a:ext cx="1709737" cy="566738"/>
                      </a:xfrm>
                      <a:prstGeom prst="rect">
                        <a:avLst/>
                      </a:prstGeom>
                    </p:spPr>
                  </p:pic>
                </p:oleObj>
              </mc:Fallback>
            </mc:AlternateContent>
          </a:graphicData>
        </a:graphic>
      </p:graphicFrame>
      <p:sp>
        <p:nvSpPr>
          <p:cNvPr id="5" name="Content Placeholder 4"/>
          <p:cNvSpPr>
            <a:spLocks noGrp="1"/>
          </p:cNvSpPr>
          <p:nvPr>
            <p:ph sz="quarter" idx="14"/>
          </p:nvPr>
        </p:nvSpPr>
        <p:spPr>
          <a:xfrm>
            <a:off x="457201" y="3478847"/>
            <a:ext cx="8401791" cy="1259408"/>
          </a:xfrm>
        </p:spPr>
        <p:txBody>
          <a:bodyPr/>
          <a:lstStyle/>
          <a:p>
            <a:pPr marL="432" indent="0">
              <a:buNone/>
            </a:pPr>
            <a:r>
              <a:rPr lang="en-US" sz="2600" dirty="0"/>
              <a:t>algebraically describes the regression line. The regression equation expresses a relationship between </a:t>
            </a:r>
            <a:r>
              <a:rPr lang="en-US" sz="2600" i="1" dirty="0"/>
              <a:t>x</a:t>
            </a:r>
            <a:r>
              <a:rPr lang="en-US" sz="2600" dirty="0"/>
              <a:t> (called the </a:t>
            </a:r>
            <a:r>
              <a:rPr lang="en-US" sz="2600" b="1" dirty="0"/>
              <a:t>explanatory variable, </a:t>
            </a:r>
            <a:r>
              <a:rPr lang="en-US" sz="2600" dirty="0"/>
              <a:t>or </a:t>
            </a:r>
            <a:r>
              <a:rPr lang="en-US" sz="2600" b="1" dirty="0"/>
              <a:t>predictor variable,</a:t>
            </a:r>
            <a:endParaRPr lang="en-IN" sz="2600" dirty="0"/>
          </a:p>
        </p:txBody>
      </p:sp>
      <p:sp>
        <p:nvSpPr>
          <p:cNvPr id="6" name="Content Placeholder 5"/>
          <p:cNvSpPr>
            <a:spLocks noGrp="1"/>
          </p:cNvSpPr>
          <p:nvPr>
            <p:ph sz="quarter" idx="15"/>
          </p:nvPr>
        </p:nvSpPr>
        <p:spPr>
          <a:xfrm>
            <a:off x="457199" y="4807233"/>
            <a:ext cx="4645169" cy="436562"/>
          </a:xfrm>
        </p:spPr>
        <p:txBody>
          <a:bodyPr/>
          <a:lstStyle/>
          <a:p>
            <a:pPr marL="432" indent="0">
              <a:buNone/>
            </a:pPr>
            <a:r>
              <a:rPr lang="en-US" sz="2600" dirty="0"/>
              <a:t>or</a:t>
            </a:r>
            <a:r>
              <a:rPr lang="en-US" sz="2600" b="1" dirty="0"/>
              <a:t> independent variable</a:t>
            </a:r>
            <a:r>
              <a:rPr lang="en-US" sz="2600" dirty="0"/>
              <a:t>) and</a:t>
            </a:r>
            <a:endParaRPr lang="en-IN" sz="2600" dirty="0"/>
          </a:p>
        </p:txBody>
      </p:sp>
      <p:graphicFrame>
        <p:nvGraphicFramePr>
          <p:cNvPr id="19" name="Object 18" descr="y hat"/>
          <p:cNvGraphicFramePr>
            <a:graphicFrameLocks noChangeAspect="1"/>
          </p:cNvGraphicFramePr>
          <p:nvPr>
            <p:extLst>
              <p:ext uri="{D42A27DB-BD31-4B8C-83A1-F6EECF244321}">
                <p14:modId xmlns:p14="http://schemas.microsoft.com/office/powerpoint/2010/main" val="468806642"/>
              </p:ext>
            </p:extLst>
          </p:nvPr>
        </p:nvGraphicFramePr>
        <p:xfrm>
          <a:off x="5158581" y="4783163"/>
          <a:ext cx="300038" cy="436562"/>
        </p:xfrm>
        <a:graphic>
          <a:graphicData uri="http://schemas.openxmlformats.org/presentationml/2006/ole">
            <mc:AlternateContent xmlns:mc="http://schemas.openxmlformats.org/markup-compatibility/2006">
              <mc:Choice xmlns:v="urn:schemas-microsoft-com:vml" Requires="v">
                <p:oleObj spid="_x0000_s1048" name="Equation" r:id="rId5" imgW="139680" imgH="203040" progId="Equation.DSMT4">
                  <p:embed/>
                </p:oleObj>
              </mc:Choice>
              <mc:Fallback>
                <p:oleObj name="Equation" r:id="rId5" imgW="139680" imgH="203040" progId="Equation.DSMT4">
                  <p:embed/>
                  <p:pic>
                    <p:nvPicPr>
                      <p:cNvPr id="18" name="Object 17"/>
                      <p:cNvPicPr/>
                      <p:nvPr/>
                    </p:nvPicPr>
                    <p:blipFill>
                      <a:blip r:embed="rId6"/>
                      <a:stretch>
                        <a:fillRect/>
                      </a:stretch>
                    </p:blipFill>
                    <p:spPr>
                      <a:xfrm>
                        <a:off x="5158581" y="4783163"/>
                        <a:ext cx="300038" cy="436562"/>
                      </a:xfrm>
                      <a:prstGeom prst="rect">
                        <a:avLst/>
                      </a:prstGeom>
                    </p:spPr>
                  </p:pic>
                </p:oleObj>
              </mc:Fallback>
            </mc:AlternateContent>
          </a:graphicData>
        </a:graphic>
      </p:graphicFrame>
      <p:sp>
        <p:nvSpPr>
          <p:cNvPr id="7" name="Content Placeholder 6"/>
          <p:cNvSpPr>
            <a:spLocks noGrp="1"/>
          </p:cNvSpPr>
          <p:nvPr>
            <p:ph sz="quarter" idx="16"/>
          </p:nvPr>
        </p:nvSpPr>
        <p:spPr>
          <a:xfrm>
            <a:off x="5609832" y="4802689"/>
            <a:ext cx="3272901" cy="441106"/>
          </a:xfrm>
        </p:spPr>
        <p:txBody>
          <a:bodyPr/>
          <a:lstStyle/>
          <a:p>
            <a:pPr marL="432" indent="0">
              <a:buNone/>
            </a:pPr>
            <a:r>
              <a:rPr lang="en-US" sz="2600" dirty="0"/>
              <a:t>(called the </a:t>
            </a:r>
            <a:r>
              <a:rPr lang="en-US" sz="2600" b="1" dirty="0"/>
              <a:t>response</a:t>
            </a:r>
            <a:endParaRPr lang="en-IN" sz="2600" dirty="0"/>
          </a:p>
        </p:txBody>
      </p:sp>
      <p:sp>
        <p:nvSpPr>
          <p:cNvPr id="8" name="Content Placeholder 7"/>
          <p:cNvSpPr>
            <a:spLocks noGrp="1"/>
          </p:cNvSpPr>
          <p:nvPr>
            <p:ph sz="quarter" idx="17"/>
          </p:nvPr>
        </p:nvSpPr>
        <p:spPr>
          <a:xfrm>
            <a:off x="457200" y="5300372"/>
            <a:ext cx="5314208" cy="454091"/>
          </a:xfrm>
        </p:spPr>
        <p:txBody>
          <a:bodyPr/>
          <a:lstStyle/>
          <a:p>
            <a:pPr marL="0" indent="0">
              <a:buNone/>
            </a:pPr>
            <a:r>
              <a:rPr lang="en-US" sz="2600" b="1" dirty="0"/>
              <a:t>variable </a:t>
            </a:r>
            <a:r>
              <a:rPr lang="en-US" sz="2600" dirty="0"/>
              <a:t>or </a:t>
            </a:r>
            <a:r>
              <a:rPr lang="en-US" sz="2600" b="1" dirty="0"/>
              <a:t>dependent variable</a:t>
            </a:r>
            <a:r>
              <a:rPr lang="en-US" sz="2600" dirty="0"/>
              <a:t>).</a:t>
            </a:r>
          </a:p>
        </p:txBody>
      </p:sp>
    </p:spTree>
    <p:extLst>
      <p:ext uri="{BB962C8B-B14F-4D97-AF65-F5344CB8AC3E}">
        <p14:creationId xmlns:p14="http://schemas.microsoft.com/office/powerpoint/2010/main" val="188135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Finding the Equation of the Regression Line </a:t>
            </a:r>
            <a:r>
              <a:rPr lang="en-US" sz="2000" b="0" dirty="0"/>
              <a:t>(1 of 6)</a:t>
            </a:r>
            <a:endParaRPr lang="en-IN" sz="2000" b="0" dirty="0"/>
          </a:p>
        </p:txBody>
      </p:sp>
      <p:sp>
        <p:nvSpPr>
          <p:cNvPr id="3" name="Content Placeholder 2"/>
          <p:cNvSpPr>
            <a:spLocks noGrp="1"/>
          </p:cNvSpPr>
          <p:nvPr>
            <p:ph sz="quarter" idx="13"/>
          </p:nvPr>
        </p:nvSpPr>
        <p:spPr>
          <a:xfrm>
            <a:off x="457200" y="1556328"/>
            <a:ext cx="8229600" cy="1709386"/>
          </a:xfrm>
        </p:spPr>
        <p:txBody>
          <a:bodyPr/>
          <a:lstStyle/>
          <a:p>
            <a:pPr marL="0" indent="0">
              <a:buNone/>
            </a:pPr>
            <a:r>
              <a:rPr lang="en-US" sz="2600" b="1" dirty="0"/>
              <a:t>Objective</a:t>
            </a:r>
          </a:p>
          <a:p>
            <a:pPr marL="0" indent="0">
              <a:buNone/>
            </a:pPr>
            <a:r>
              <a:rPr lang="en-US" sz="2600" dirty="0"/>
              <a:t>Find the equation of a regression line.</a:t>
            </a:r>
          </a:p>
          <a:p>
            <a:pPr marL="0" indent="0">
              <a:buNone/>
            </a:pPr>
            <a:r>
              <a:rPr lang="en-US" sz="2600" b="1" dirty="0"/>
              <a:t>Notation for the Equation of a Regression Line</a:t>
            </a:r>
          </a:p>
        </p:txBody>
      </p:sp>
      <p:graphicFrame>
        <p:nvGraphicFramePr>
          <p:cNvPr id="4" name="Table 4">
            <a:extLst>
              <a:ext uri="{FF2B5EF4-FFF2-40B4-BE49-F238E27FC236}">
                <a16:creationId xmlns:a16="http://schemas.microsoft.com/office/drawing/2014/main" id="{0BE52762-475D-1644-9F68-E45FA07F97A2}"/>
              </a:ext>
            </a:extLst>
          </p:cNvPr>
          <p:cNvGraphicFramePr>
            <a:graphicFrameLocks noGrp="1"/>
          </p:cNvGraphicFramePr>
          <p:nvPr>
            <p:extLst>
              <p:ext uri="{D42A27DB-BD31-4B8C-83A1-F6EECF244321}">
                <p14:modId xmlns:p14="http://schemas.microsoft.com/office/powerpoint/2010/main" val="541057855"/>
              </p:ext>
            </p:extLst>
          </p:nvPr>
        </p:nvGraphicFramePr>
        <p:xfrm>
          <a:off x="228600" y="3352800"/>
          <a:ext cx="8763000" cy="2926080"/>
        </p:xfrm>
        <a:graphic>
          <a:graphicData uri="http://schemas.openxmlformats.org/drawingml/2006/table">
            <a:tbl>
              <a:tblPr firstRow="1" bandRow="1">
                <a:tableStyleId>{5940675A-B579-460E-94D1-54222C63F5DA}</a:tableStyleId>
              </a:tblPr>
              <a:tblGrid>
                <a:gridCol w="2921000">
                  <a:extLst>
                    <a:ext uri="{9D8B030D-6E8A-4147-A177-3AD203B41FA5}">
                      <a16:colId xmlns:a16="http://schemas.microsoft.com/office/drawing/2014/main" val="1488581791"/>
                    </a:ext>
                  </a:extLst>
                </a:gridCol>
                <a:gridCol w="2565400">
                  <a:extLst>
                    <a:ext uri="{9D8B030D-6E8A-4147-A177-3AD203B41FA5}">
                      <a16:colId xmlns:a16="http://schemas.microsoft.com/office/drawing/2014/main" val="3879321557"/>
                    </a:ext>
                  </a:extLst>
                </a:gridCol>
                <a:gridCol w="3276600">
                  <a:extLst>
                    <a:ext uri="{9D8B030D-6E8A-4147-A177-3AD203B41FA5}">
                      <a16:colId xmlns:a16="http://schemas.microsoft.com/office/drawing/2014/main" val="2998153426"/>
                    </a:ext>
                  </a:extLst>
                </a:gridCol>
              </a:tblGrid>
              <a:tr h="370840">
                <a:tc>
                  <a:txBody>
                    <a:bodyPr/>
                    <a:lstStyle/>
                    <a:p>
                      <a:endParaRPr lang="en-US" sz="2400"/>
                    </a:p>
                  </a:txBody>
                  <a:tcPr/>
                </a:tc>
                <a:tc>
                  <a:txBody>
                    <a:bodyPr/>
                    <a:lstStyle/>
                    <a:p>
                      <a:pPr algn="ctr"/>
                      <a:r>
                        <a:rPr lang="en-US" sz="2400" dirty="0"/>
                        <a:t>Sample Statistic</a:t>
                      </a:r>
                    </a:p>
                  </a:txBody>
                  <a:tcPr/>
                </a:tc>
                <a:tc>
                  <a:txBody>
                    <a:bodyPr/>
                    <a:lstStyle/>
                    <a:p>
                      <a:pPr algn="ctr"/>
                      <a:r>
                        <a:rPr lang="en-US" sz="2400" dirty="0"/>
                        <a:t>Population Parameter</a:t>
                      </a:r>
                    </a:p>
                  </a:txBody>
                  <a:tcPr/>
                </a:tc>
                <a:extLst>
                  <a:ext uri="{0D108BD9-81ED-4DB2-BD59-A6C34878D82A}">
                    <a16:rowId xmlns:a16="http://schemas.microsoft.com/office/drawing/2014/main" val="1539761480"/>
                  </a:ext>
                </a:extLst>
              </a:tr>
              <a:tr h="370840">
                <a:tc>
                  <a:txBody>
                    <a:bodyPr/>
                    <a:lstStyle/>
                    <a:p>
                      <a:r>
                        <a:rPr lang="en-US" sz="2400" i="1"/>
                        <a:t>y</a:t>
                      </a:r>
                      <a:r>
                        <a:rPr lang="en-US" sz="2400" i="0"/>
                        <a:t>-intercept </a:t>
                      </a:r>
                      <a:r>
                        <a:rPr lang="en-US" sz="2400" i="0" dirty="0"/>
                        <a:t>of regression line</a:t>
                      </a:r>
                      <a:endParaRPr lang="en-US" sz="2400" i="1" dirty="0"/>
                    </a:p>
                  </a:txBody>
                  <a:tcP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916704652"/>
                  </a:ext>
                </a:extLst>
              </a:tr>
              <a:tr h="370840">
                <a:tc>
                  <a:txBody>
                    <a:bodyPr/>
                    <a:lstStyle/>
                    <a:p>
                      <a:r>
                        <a:rPr lang="en-US" sz="2400" dirty="0"/>
                        <a:t>Slope of regression line</a:t>
                      </a:r>
                    </a:p>
                  </a:txBody>
                  <a:tcP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641155648"/>
                  </a:ext>
                </a:extLst>
              </a:tr>
              <a:tr h="370840">
                <a:tc>
                  <a:txBody>
                    <a:bodyPr/>
                    <a:lstStyle/>
                    <a:p>
                      <a:r>
                        <a:rPr lang="en-US" sz="2400" dirty="0"/>
                        <a:t>Equation of the regression line</a:t>
                      </a:r>
                    </a:p>
                  </a:txBody>
                  <a:tcPr/>
                </a:tc>
                <a:tc>
                  <a:txBody>
                    <a:bodyPr/>
                    <a:lstStyle/>
                    <a:p>
                      <a:pPr algn="ctr"/>
                      <a:endParaRPr lang="en-US" sz="2400" b="0" dirty="0"/>
                    </a:p>
                  </a:txBody>
                  <a:tcPr anchor="ctr"/>
                </a:tc>
                <a:tc>
                  <a:txBody>
                    <a:bodyPr/>
                    <a:lstStyle/>
                    <a:p>
                      <a:pPr algn="ctr"/>
                      <a:endParaRPr lang="en-US" sz="2400" dirty="0"/>
                    </a:p>
                  </a:txBody>
                  <a:tcPr anchor="ctr"/>
                </a:tc>
                <a:extLst>
                  <a:ext uri="{0D108BD9-81ED-4DB2-BD59-A6C34878D82A}">
                    <a16:rowId xmlns:a16="http://schemas.microsoft.com/office/drawing/2014/main" val="877874602"/>
                  </a:ext>
                </a:extLst>
              </a:tr>
            </a:tbl>
          </a:graphicData>
        </a:graphic>
      </p:graphicFrame>
      <p:graphicFrame>
        <p:nvGraphicFramePr>
          <p:cNvPr id="12" name="Object 11" descr="beta sub 1"/>
          <p:cNvGraphicFramePr>
            <a:graphicFrameLocks noChangeAspect="1"/>
          </p:cNvGraphicFramePr>
          <p:nvPr>
            <p:extLst>
              <p:ext uri="{D42A27DB-BD31-4B8C-83A1-F6EECF244321}">
                <p14:modId xmlns:p14="http://schemas.microsoft.com/office/powerpoint/2010/main" val="3827322686"/>
              </p:ext>
            </p:extLst>
          </p:nvPr>
        </p:nvGraphicFramePr>
        <p:xfrm>
          <a:off x="7100888" y="4840288"/>
          <a:ext cx="317500" cy="508000"/>
        </p:xfrm>
        <a:graphic>
          <a:graphicData uri="http://schemas.openxmlformats.org/presentationml/2006/ole">
            <mc:AlternateContent xmlns:mc="http://schemas.openxmlformats.org/markup-compatibility/2006">
              <mc:Choice xmlns:v="urn:schemas-microsoft-com:vml" Requires="v">
                <p:oleObj spid="_x0000_s20536" name="Equation" r:id="rId3" imgW="317500" imgH="508000" progId="Equation.DSMT4">
                  <p:embed/>
                </p:oleObj>
              </mc:Choice>
              <mc:Fallback>
                <p:oleObj name="Equation" r:id="rId3" imgW="317500" imgH="508000" progId="Equation.DSMT4">
                  <p:embed/>
                  <p:pic>
                    <p:nvPicPr>
                      <p:cNvPr id="0" name=""/>
                      <p:cNvPicPr/>
                      <p:nvPr/>
                    </p:nvPicPr>
                    <p:blipFill>
                      <a:blip r:embed="rId4"/>
                      <a:stretch>
                        <a:fillRect/>
                      </a:stretch>
                    </p:blipFill>
                    <p:spPr>
                      <a:xfrm>
                        <a:off x="7100888" y="4840288"/>
                        <a:ext cx="317500" cy="508000"/>
                      </a:xfrm>
                      <a:prstGeom prst="rect">
                        <a:avLst/>
                      </a:prstGeom>
                    </p:spPr>
                  </p:pic>
                </p:oleObj>
              </mc:Fallback>
            </mc:AlternateContent>
          </a:graphicData>
        </a:graphic>
      </p:graphicFrame>
      <p:graphicFrame>
        <p:nvGraphicFramePr>
          <p:cNvPr id="14" name="Object 13" descr="beta sub 0"/>
          <p:cNvGraphicFramePr>
            <a:graphicFrameLocks noChangeAspect="1"/>
          </p:cNvGraphicFramePr>
          <p:nvPr>
            <p:extLst>
              <p:ext uri="{D42A27DB-BD31-4B8C-83A1-F6EECF244321}">
                <p14:modId xmlns:p14="http://schemas.microsoft.com/office/powerpoint/2010/main" val="2345819235"/>
              </p:ext>
            </p:extLst>
          </p:nvPr>
        </p:nvGraphicFramePr>
        <p:xfrm>
          <a:off x="7100888" y="4000500"/>
          <a:ext cx="368300" cy="508000"/>
        </p:xfrm>
        <a:graphic>
          <a:graphicData uri="http://schemas.openxmlformats.org/presentationml/2006/ole">
            <mc:AlternateContent xmlns:mc="http://schemas.openxmlformats.org/markup-compatibility/2006">
              <mc:Choice xmlns:v="urn:schemas-microsoft-com:vml" Requires="v">
                <p:oleObj spid="_x0000_s20537" name="Microsoft Equation" r:id="rId5" imgW="368300" imgH="508000" progId="Equation.DSMT4">
                  <p:embed/>
                </p:oleObj>
              </mc:Choice>
              <mc:Fallback>
                <p:oleObj name="Microsoft Equation" r:id="rId5" imgW="368300" imgH="508000" progId="Equation.DSMT4">
                  <p:embed/>
                  <p:pic>
                    <p:nvPicPr>
                      <p:cNvPr id="0" name=""/>
                      <p:cNvPicPr/>
                      <p:nvPr/>
                    </p:nvPicPr>
                    <p:blipFill>
                      <a:blip r:embed="rId6"/>
                      <a:stretch>
                        <a:fillRect/>
                      </a:stretch>
                    </p:blipFill>
                    <p:spPr>
                      <a:xfrm>
                        <a:off x="7100888" y="4000500"/>
                        <a:ext cx="368300" cy="508000"/>
                      </a:xfrm>
                      <a:prstGeom prst="rect">
                        <a:avLst/>
                      </a:prstGeom>
                    </p:spPr>
                  </p:pic>
                </p:oleObj>
              </mc:Fallback>
            </mc:AlternateContent>
          </a:graphicData>
        </a:graphic>
      </p:graphicFrame>
      <p:graphicFrame>
        <p:nvGraphicFramePr>
          <p:cNvPr id="15" name="Object 14" descr="y equals beta sub 0 + beta sub 1 x"/>
          <p:cNvGraphicFramePr>
            <a:graphicFrameLocks noChangeAspect="1"/>
          </p:cNvGraphicFramePr>
          <p:nvPr>
            <p:extLst>
              <p:ext uri="{D42A27DB-BD31-4B8C-83A1-F6EECF244321}">
                <p14:modId xmlns:p14="http://schemas.microsoft.com/office/powerpoint/2010/main" val="1078325250"/>
              </p:ext>
            </p:extLst>
          </p:nvPr>
        </p:nvGraphicFramePr>
        <p:xfrm>
          <a:off x="6372294" y="5616002"/>
          <a:ext cx="1803400" cy="508000"/>
        </p:xfrm>
        <a:graphic>
          <a:graphicData uri="http://schemas.openxmlformats.org/presentationml/2006/ole">
            <mc:AlternateContent xmlns:mc="http://schemas.openxmlformats.org/markup-compatibility/2006">
              <mc:Choice xmlns:v="urn:schemas-microsoft-com:vml" Requires="v">
                <p:oleObj spid="_x0000_s20538" name="Equation" r:id="rId7" imgW="1803400" imgH="508000" progId="Equation.3">
                  <p:embed/>
                </p:oleObj>
              </mc:Choice>
              <mc:Fallback>
                <p:oleObj name="Equation" r:id="rId7" imgW="1803400" imgH="508000" progId="Equation.3">
                  <p:embed/>
                  <p:pic>
                    <p:nvPicPr>
                      <p:cNvPr id="0" name=""/>
                      <p:cNvPicPr/>
                      <p:nvPr/>
                    </p:nvPicPr>
                    <p:blipFill>
                      <a:blip r:embed="rId8"/>
                      <a:stretch>
                        <a:fillRect/>
                      </a:stretch>
                    </p:blipFill>
                    <p:spPr>
                      <a:xfrm>
                        <a:off x="6372294" y="5616002"/>
                        <a:ext cx="1803400" cy="508000"/>
                      </a:xfrm>
                      <a:prstGeom prst="rect">
                        <a:avLst/>
                      </a:prstGeom>
                    </p:spPr>
                  </p:pic>
                </p:oleObj>
              </mc:Fallback>
            </mc:AlternateContent>
          </a:graphicData>
        </a:graphic>
      </p:graphicFrame>
      <p:graphicFrame>
        <p:nvGraphicFramePr>
          <p:cNvPr id="16" name="Object 15" descr="b sub 0"/>
          <p:cNvGraphicFramePr>
            <a:graphicFrameLocks noChangeAspect="1"/>
          </p:cNvGraphicFramePr>
          <p:nvPr>
            <p:extLst>
              <p:ext uri="{D42A27DB-BD31-4B8C-83A1-F6EECF244321}">
                <p14:modId xmlns:p14="http://schemas.microsoft.com/office/powerpoint/2010/main" val="3876081696"/>
              </p:ext>
            </p:extLst>
          </p:nvPr>
        </p:nvGraphicFramePr>
        <p:xfrm>
          <a:off x="4281488" y="4000500"/>
          <a:ext cx="330200" cy="508000"/>
        </p:xfrm>
        <a:graphic>
          <a:graphicData uri="http://schemas.openxmlformats.org/presentationml/2006/ole">
            <mc:AlternateContent xmlns:mc="http://schemas.openxmlformats.org/markup-compatibility/2006">
              <mc:Choice xmlns:v="urn:schemas-microsoft-com:vml" Requires="v">
                <p:oleObj spid="_x0000_s20539" name="Equation" r:id="rId9" imgW="330200" imgH="508000" progId="Equation.3">
                  <p:embed/>
                </p:oleObj>
              </mc:Choice>
              <mc:Fallback>
                <p:oleObj name="Equation" r:id="rId9" imgW="330200" imgH="508000" progId="Equation.3">
                  <p:embed/>
                  <p:pic>
                    <p:nvPicPr>
                      <p:cNvPr id="0" name=""/>
                      <p:cNvPicPr/>
                      <p:nvPr/>
                    </p:nvPicPr>
                    <p:blipFill>
                      <a:blip r:embed="rId10"/>
                      <a:stretch>
                        <a:fillRect/>
                      </a:stretch>
                    </p:blipFill>
                    <p:spPr>
                      <a:xfrm>
                        <a:off x="4281488" y="4000500"/>
                        <a:ext cx="330200" cy="508000"/>
                      </a:xfrm>
                      <a:prstGeom prst="rect">
                        <a:avLst/>
                      </a:prstGeom>
                    </p:spPr>
                  </p:pic>
                </p:oleObj>
              </mc:Fallback>
            </mc:AlternateContent>
          </a:graphicData>
        </a:graphic>
      </p:graphicFrame>
      <p:graphicFrame>
        <p:nvGraphicFramePr>
          <p:cNvPr id="17" name="Object 16" descr="b sub 1"/>
          <p:cNvGraphicFramePr>
            <a:graphicFrameLocks noChangeAspect="1"/>
          </p:cNvGraphicFramePr>
          <p:nvPr>
            <p:extLst>
              <p:ext uri="{D42A27DB-BD31-4B8C-83A1-F6EECF244321}">
                <p14:modId xmlns:p14="http://schemas.microsoft.com/office/powerpoint/2010/main" val="2674313645"/>
              </p:ext>
            </p:extLst>
          </p:nvPr>
        </p:nvGraphicFramePr>
        <p:xfrm>
          <a:off x="4281488" y="4840288"/>
          <a:ext cx="279400" cy="508000"/>
        </p:xfrm>
        <a:graphic>
          <a:graphicData uri="http://schemas.openxmlformats.org/presentationml/2006/ole">
            <mc:AlternateContent xmlns:mc="http://schemas.openxmlformats.org/markup-compatibility/2006">
              <mc:Choice xmlns:v="urn:schemas-microsoft-com:vml" Requires="v">
                <p:oleObj spid="_x0000_s20540" name="Equation" r:id="rId11" imgW="279400" imgH="508000" progId="Equation.3">
                  <p:embed/>
                </p:oleObj>
              </mc:Choice>
              <mc:Fallback>
                <p:oleObj name="Equation" r:id="rId11" imgW="279400" imgH="508000" progId="Equation.3">
                  <p:embed/>
                  <p:pic>
                    <p:nvPicPr>
                      <p:cNvPr id="0" name=""/>
                      <p:cNvPicPr/>
                      <p:nvPr/>
                    </p:nvPicPr>
                    <p:blipFill>
                      <a:blip r:embed="rId12"/>
                      <a:stretch>
                        <a:fillRect/>
                      </a:stretch>
                    </p:blipFill>
                    <p:spPr>
                      <a:xfrm>
                        <a:off x="4281488" y="4840288"/>
                        <a:ext cx="279400" cy="508000"/>
                      </a:xfrm>
                      <a:prstGeom prst="rect">
                        <a:avLst/>
                      </a:prstGeom>
                    </p:spPr>
                  </p:pic>
                </p:oleObj>
              </mc:Fallback>
            </mc:AlternateContent>
          </a:graphicData>
        </a:graphic>
      </p:graphicFrame>
      <p:graphicFrame>
        <p:nvGraphicFramePr>
          <p:cNvPr id="18" name="Object 17" descr="y hat equals b sub 0 + b sub 1 x"/>
          <p:cNvGraphicFramePr>
            <a:graphicFrameLocks noChangeAspect="1"/>
          </p:cNvGraphicFramePr>
          <p:nvPr>
            <p:extLst>
              <p:ext uri="{D42A27DB-BD31-4B8C-83A1-F6EECF244321}">
                <p14:modId xmlns:p14="http://schemas.microsoft.com/office/powerpoint/2010/main" val="2149558754"/>
              </p:ext>
            </p:extLst>
          </p:nvPr>
        </p:nvGraphicFramePr>
        <p:xfrm>
          <a:off x="3598863" y="5616575"/>
          <a:ext cx="1765300" cy="508000"/>
        </p:xfrm>
        <a:graphic>
          <a:graphicData uri="http://schemas.openxmlformats.org/presentationml/2006/ole">
            <mc:AlternateContent xmlns:mc="http://schemas.openxmlformats.org/markup-compatibility/2006">
              <mc:Choice xmlns:v="urn:schemas-microsoft-com:vml" Requires="v">
                <p:oleObj spid="_x0000_s20541" name="Equation" r:id="rId13" imgW="1765300" imgH="508000" progId="Equation.3">
                  <p:embed/>
                </p:oleObj>
              </mc:Choice>
              <mc:Fallback>
                <p:oleObj name="Equation" r:id="rId13" imgW="1765300" imgH="508000" progId="Equation.3">
                  <p:embed/>
                  <p:pic>
                    <p:nvPicPr>
                      <p:cNvPr id="0" name=""/>
                      <p:cNvPicPr/>
                      <p:nvPr/>
                    </p:nvPicPr>
                    <p:blipFill>
                      <a:blip r:embed="rId14"/>
                      <a:stretch>
                        <a:fillRect/>
                      </a:stretch>
                    </p:blipFill>
                    <p:spPr>
                      <a:xfrm>
                        <a:off x="3598863" y="5616575"/>
                        <a:ext cx="1765300" cy="508000"/>
                      </a:xfrm>
                      <a:prstGeom prst="rect">
                        <a:avLst/>
                      </a:prstGeom>
                    </p:spPr>
                  </p:pic>
                </p:oleObj>
              </mc:Fallback>
            </mc:AlternateContent>
          </a:graphicData>
        </a:graphic>
      </p:graphicFrame>
    </p:spTree>
    <p:extLst>
      <p:ext uri="{BB962C8B-B14F-4D97-AF65-F5344CB8AC3E}">
        <p14:creationId xmlns:p14="http://schemas.microsoft.com/office/powerpoint/2010/main" val="355035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Finding the Equation of the Regression Line </a:t>
            </a:r>
            <a:r>
              <a:rPr lang="en-US" sz="2000" b="0" dirty="0"/>
              <a:t>(2 of 6)</a:t>
            </a:r>
            <a:endParaRPr lang="en-IN" sz="2000" b="0" dirty="0"/>
          </a:p>
        </p:txBody>
      </p:sp>
      <p:sp>
        <p:nvSpPr>
          <p:cNvPr id="3" name="Content Placeholder 2"/>
          <p:cNvSpPr>
            <a:spLocks noGrp="1"/>
          </p:cNvSpPr>
          <p:nvPr>
            <p:ph sz="quarter" idx="13"/>
          </p:nvPr>
        </p:nvSpPr>
        <p:spPr>
          <a:xfrm>
            <a:off x="457200" y="1556327"/>
            <a:ext cx="7808026" cy="4298208"/>
          </a:xfrm>
        </p:spPr>
        <p:txBody>
          <a:bodyPr/>
          <a:lstStyle/>
          <a:p>
            <a:pPr marL="0" indent="0">
              <a:buClr>
                <a:schemeClr val="bg2"/>
              </a:buClr>
              <a:buNone/>
            </a:pPr>
            <a:r>
              <a:rPr lang="en-US" sz="2600" b="1" dirty="0"/>
              <a:t>Requirements</a:t>
            </a:r>
            <a:endParaRPr lang="en-US" sz="2600" dirty="0"/>
          </a:p>
          <a:p>
            <a:pPr marL="432000" indent="-432000">
              <a:buClr>
                <a:schemeClr val="tx2"/>
              </a:buClr>
              <a:buFont typeface="+mj-lt"/>
              <a:buAutoNum type="arabicPeriod"/>
            </a:pPr>
            <a:r>
              <a:rPr lang="en-US" sz="2600" dirty="0"/>
              <a:t>The sample of paired (</a:t>
            </a:r>
            <a:r>
              <a:rPr lang="en-US" sz="2600" i="1" dirty="0"/>
              <a:t>x</a:t>
            </a:r>
            <a:r>
              <a:rPr lang="en-US" sz="2600" dirty="0"/>
              <a:t>, </a:t>
            </a:r>
            <a:r>
              <a:rPr lang="en-US" sz="2600" i="1" dirty="0"/>
              <a:t>y</a:t>
            </a:r>
            <a:r>
              <a:rPr lang="en-US" sz="2600" dirty="0"/>
              <a:t>) data is a </a:t>
            </a:r>
            <a:r>
              <a:rPr lang="en-US" sz="2600" b="1" dirty="0"/>
              <a:t>random</a:t>
            </a:r>
            <a:r>
              <a:rPr lang="en-US" sz="2600" i="1" dirty="0"/>
              <a:t> </a:t>
            </a:r>
            <a:r>
              <a:rPr lang="en-US" sz="2600" dirty="0"/>
              <a:t>sample of quantitative data.</a:t>
            </a:r>
          </a:p>
          <a:p>
            <a:pPr marL="432000" indent="-432000">
              <a:buClr>
                <a:schemeClr val="tx2"/>
              </a:buClr>
              <a:buFont typeface="+mj-lt"/>
              <a:buAutoNum type="arabicPeriod"/>
            </a:pPr>
            <a:r>
              <a:rPr lang="en-US" sz="2600" dirty="0"/>
              <a:t>Visual examination of the scatterplot shows that the points approximate a straight-line pattern.*</a:t>
            </a:r>
          </a:p>
          <a:p>
            <a:pPr marL="432000" indent="-432000">
              <a:buClr>
                <a:schemeClr val="tx2"/>
              </a:buClr>
              <a:buFont typeface="+mj-lt"/>
              <a:buAutoNum type="arabicPeriod"/>
            </a:pPr>
            <a:r>
              <a:rPr lang="en-US" sz="2600" dirty="0"/>
              <a:t>Outliers can have a strong effect on the regression equation, so remove any outliers if they are known to be errors. Consider the effects of any outliers that are not known errors.*</a:t>
            </a:r>
          </a:p>
        </p:txBody>
      </p:sp>
    </p:spTree>
    <p:extLst>
      <p:ext uri="{BB962C8B-B14F-4D97-AF65-F5344CB8AC3E}">
        <p14:creationId xmlns:p14="http://schemas.microsoft.com/office/powerpoint/2010/main" val="381847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Finding the Equation of the Regression Line </a:t>
            </a:r>
            <a:r>
              <a:rPr lang="en-US" sz="2000" b="0" dirty="0"/>
              <a:t>(3 of 6)</a:t>
            </a:r>
            <a:endParaRPr lang="en-IN" sz="2000" b="0" dirty="0"/>
          </a:p>
        </p:txBody>
      </p:sp>
      <p:sp>
        <p:nvSpPr>
          <p:cNvPr id="3" name="Content Placeholder 2"/>
          <p:cNvSpPr>
            <a:spLocks noGrp="1"/>
          </p:cNvSpPr>
          <p:nvPr>
            <p:ph sz="quarter" idx="13"/>
          </p:nvPr>
        </p:nvSpPr>
        <p:spPr>
          <a:xfrm>
            <a:off x="457200" y="1556327"/>
            <a:ext cx="8009906" cy="3181928"/>
          </a:xfrm>
        </p:spPr>
        <p:txBody>
          <a:bodyPr/>
          <a:lstStyle/>
          <a:p>
            <a:pPr marL="0" indent="0">
              <a:buNone/>
            </a:pPr>
            <a:r>
              <a:rPr lang="en-US" sz="2600" b="1" dirty="0"/>
              <a:t>Requirements</a:t>
            </a:r>
            <a:endParaRPr lang="en-US" sz="2600" dirty="0"/>
          </a:p>
          <a:p>
            <a:pPr marL="0" indent="0">
              <a:buNone/>
            </a:pPr>
            <a:r>
              <a:rPr lang="en-US" sz="2600" dirty="0"/>
              <a:t>*Note: Requirements 2 and 3 are simplified attempts at checking these formal requirement for regression analysis:</a:t>
            </a:r>
          </a:p>
          <a:p>
            <a:r>
              <a:rPr lang="en-US" sz="2600" dirty="0"/>
              <a:t>For each fixed value of </a:t>
            </a:r>
            <a:r>
              <a:rPr lang="en-US" sz="2600" i="1" dirty="0"/>
              <a:t>x</a:t>
            </a:r>
            <a:r>
              <a:rPr lang="en-US" sz="2600" dirty="0"/>
              <a:t>, the corresponding values of y have a normal distribution.</a:t>
            </a:r>
          </a:p>
        </p:txBody>
      </p:sp>
    </p:spTree>
    <p:extLst>
      <p:ext uri="{BB962C8B-B14F-4D97-AF65-F5344CB8AC3E}">
        <p14:creationId xmlns:p14="http://schemas.microsoft.com/office/powerpoint/2010/main" val="143013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Finding the Equation of the Regression Line </a:t>
            </a:r>
            <a:r>
              <a:rPr lang="en-US" sz="2000" b="0" dirty="0"/>
              <a:t>(4 of 6)</a:t>
            </a:r>
            <a:endParaRPr lang="en-IN" sz="2000" b="0" dirty="0"/>
          </a:p>
        </p:txBody>
      </p:sp>
      <p:sp>
        <p:nvSpPr>
          <p:cNvPr id="3" name="Content Placeholder 2"/>
          <p:cNvSpPr>
            <a:spLocks noGrp="1"/>
          </p:cNvSpPr>
          <p:nvPr>
            <p:ph sz="quarter" idx="13"/>
          </p:nvPr>
        </p:nvSpPr>
        <p:spPr>
          <a:xfrm>
            <a:off x="457199" y="1556327"/>
            <a:ext cx="8283040" cy="4642592"/>
          </a:xfrm>
        </p:spPr>
        <p:txBody>
          <a:bodyPr/>
          <a:lstStyle/>
          <a:p>
            <a:pPr marL="0" indent="0">
              <a:spcBef>
                <a:spcPts val="600"/>
              </a:spcBef>
              <a:buNone/>
            </a:pPr>
            <a:r>
              <a:rPr lang="en-US" sz="2600" b="1" dirty="0"/>
              <a:t>Requirements</a:t>
            </a:r>
            <a:endParaRPr lang="en-US" sz="2600" dirty="0"/>
          </a:p>
          <a:p>
            <a:pPr>
              <a:spcBef>
                <a:spcPts val="600"/>
              </a:spcBef>
            </a:pPr>
            <a:r>
              <a:rPr lang="en-US" sz="2600" dirty="0"/>
              <a:t>For the different fixed values of </a:t>
            </a:r>
            <a:r>
              <a:rPr lang="en-US" sz="2600" i="1" dirty="0"/>
              <a:t>x</a:t>
            </a:r>
            <a:r>
              <a:rPr lang="en-US" sz="2600" dirty="0"/>
              <a:t>, the distributions of the corresponding </a:t>
            </a:r>
            <a:r>
              <a:rPr lang="en-US" sz="2600" i="1" dirty="0"/>
              <a:t>y</a:t>
            </a:r>
            <a:r>
              <a:rPr lang="en-US" sz="2600" dirty="0"/>
              <a:t>-values all have the same standard deviation. (This is violated if part of the scatterplot shows points very close to the regression line while another portion of the scatterplot shows points that are much farther away from the regression line.)</a:t>
            </a:r>
          </a:p>
          <a:p>
            <a:pPr>
              <a:spcBef>
                <a:spcPts val="600"/>
              </a:spcBef>
            </a:pPr>
            <a:r>
              <a:rPr lang="en-US" sz="2600" dirty="0"/>
              <a:t>For the different fixed values of </a:t>
            </a:r>
            <a:r>
              <a:rPr lang="en-US" sz="2600" i="1" dirty="0"/>
              <a:t>x</a:t>
            </a:r>
            <a:r>
              <a:rPr lang="en-US" sz="2600" dirty="0"/>
              <a:t>, the distributions of the corresponding </a:t>
            </a:r>
            <a:r>
              <a:rPr lang="en-US" sz="2600" i="1" dirty="0"/>
              <a:t>y </a:t>
            </a:r>
            <a:r>
              <a:rPr lang="en-US" sz="2600" dirty="0"/>
              <a:t>values have means that lie along the same straight line.</a:t>
            </a:r>
          </a:p>
        </p:txBody>
      </p:sp>
    </p:spTree>
    <p:extLst>
      <p:ext uri="{BB962C8B-B14F-4D97-AF65-F5344CB8AC3E}">
        <p14:creationId xmlns:p14="http://schemas.microsoft.com/office/powerpoint/2010/main" val="3386041285"/>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147506</TotalTime>
  <Words>4267</Words>
  <Application>Microsoft Macintosh PowerPoint</Application>
  <PresentationFormat>On-screen Show (4:3)</PresentationFormat>
  <Paragraphs>263</Paragraphs>
  <Slides>43</Slides>
  <Notes>10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43</vt:i4>
      </vt:variant>
    </vt:vector>
  </HeadingPairs>
  <TitlesOfParts>
    <vt:vector size="51" baseType="lpstr">
      <vt:lpstr>Times New Roman</vt:lpstr>
      <vt:lpstr>Noto Sans Symbols</vt:lpstr>
      <vt:lpstr>Arial</vt:lpstr>
      <vt:lpstr>Verdana</vt:lpstr>
      <vt:lpstr>USHE</vt:lpstr>
      <vt:lpstr>USHE_slide options</vt:lpstr>
      <vt:lpstr>Microsoft Equation</vt:lpstr>
      <vt:lpstr>Equation</vt:lpstr>
      <vt:lpstr>Essentials of Statistics</vt:lpstr>
      <vt:lpstr>Correlation and Regression</vt:lpstr>
      <vt:lpstr>Key Concepts</vt:lpstr>
      <vt:lpstr>Regression Line</vt:lpstr>
      <vt:lpstr>Regression Equation</vt:lpstr>
      <vt:lpstr>Finding the Equation of the Regression Line (1 of 6)</vt:lpstr>
      <vt:lpstr>Finding the Equation of the Regression Line (2 of 6)</vt:lpstr>
      <vt:lpstr>Finding the Equation of the Regression Line (3 of 6)</vt:lpstr>
      <vt:lpstr>Finding the Equation of the Regression Line (4 of 6)</vt:lpstr>
      <vt:lpstr>Finding the Equation of the Regression Line (5 of 6)</vt:lpstr>
      <vt:lpstr>Finding the Equation of the Regression Line (6 of 6)</vt:lpstr>
      <vt:lpstr>Example: Using Technology to Find the Regression Equation (1 of 9)</vt:lpstr>
      <vt:lpstr>Example: Using Technology to Find the Regression Equation (2 of 9)</vt:lpstr>
      <vt:lpstr>Example: Using Technology to Find the Regression Equation (3 of 9)</vt:lpstr>
      <vt:lpstr>Example: Using Technology to Find the Regression Equation (4 of 9)</vt:lpstr>
      <vt:lpstr>Example: Using Technology to Find the Regression Equation (5 of 9)</vt:lpstr>
      <vt:lpstr>Example: Using Technology to Find the Regression Equation (6 of 9)</vt:lpstr>
      <vt:lpstr>Example: Using Technology to Find the Regression Equation (7 of 9)</vt:lpstr>
      <vt:lpstr>Example: Using Technology to Find the Regression Equation (8 of 9)</vt:lpstr>
      <vt:lpstr>Example: Using Technology to Find the Regression Equation (9 of 9)</vt:lpstr>
      <vt:lpstr>Example: Graphing the Regression Line (1 of 2)</vt:lpstr>
      <vt:lpstr>Example: Graphing the Regression Line (2 of 2)</vt:lpstr>
      <vt:lpstr>Making Predictions (1 of 2)</vt:lpstr>
      <vt:lpstr>Making Predictions (2 of 2)</vt:lpstr>
      <vt:lpstr>Strategy for Prediction Values of y</vt:lpstr>
      <vt:lpstr>Example: Making Predictions (1 of 4)</vt:lpstr>
      <vt:lpstr>Example: Making Predictions (2 of 4)</vt:lpstr>
      <vt:lpstr>Example: Making Predictions (3 of 4)</vt:lpstr>
      <vt:lpstr>Example: Making Predictions (4 of 4)</vt:lpstr>
      <vt:lpstr>Marginal Change (1 of 2)</vt:lpstr>
      <vt:lpstr>Marginal Change (2 of 2)</vt:lpstr>
      <vt:lpstr>Outlier</vt:lpstr>
      <vt:lpstr>Influential Points</vt:lpstr>
      <vt:lpstr>Example: Influential Points (1 of 2)</vt:lpstr>
      <vt:lpstr>Example: Influential Points (2 of 2)</vt:lpstr>
      <vt:lpstr>Residual</vt:lpstr>
      <vt:lpstr>Residuals</vt:lpstr>
      <vt:lpstr>Least-Squares Property</vt:lpstr>
      <vt:lpstr>Residual Plots (1 of 2)</vt:lpstr>
      <vt:lpstr>Residual Plots (2 of 2)</vt:lpstr>
      <vt:lpstr>Example: Residual Plots</vt:lpstr>
      <vt:lpstr>Residual Plots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Statistics, Fourteenth Edition, Chapter 10, Correlation and Regression</dc:title>
  <dc:subject>Statistics</dc:subject>
  <dc:creator>Triola</dc:creator>
  <cp:keywords>Elementary Statistics</cp:keywords>
  <dc:description>Long description alt-text is inserted in the notes pane.</dc:description>
  <cp:lastModifiedBy>Stavrou, Christine</cp:lastModifiedBy>
  <cp:revision>1071</cp:revision>
  <dcterms:modified xsi:type="dcterms:W3CDTF">2022-01-02T22:15:59Z</dcterms:modified>
</cp:coreProperties>
</file>