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72" r:id="rId10"/>
    <p:sldId id="273" r:id="rId11"/>
    <p:sldId id="27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608EF-34D2-4231-A37F-2C1FE332174E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AE39E-47C3-4D27-99EF-DF9DD5E53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AE39E-47C3-4D27-99EF-DF9DD5E5336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C71B92-83D1-4257-8DE7-4614B44F7FEB}" type="datetimeFigureOut">
              <a:rPr lang="ru-RU" smtClean="0"/>
              <a:pPr/>
              <a:t>11.06.2010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BB27DC-3431-4A41-B94D-4096C799DC1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851648" cy="32718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en-US" dirty="0" smtClean="0"/>
              <a:t>Isoperimetric characteristics of domains and </a:t>
            </a:r>
            <a:r>
              <a:rPr lang="en-US" dirty="0" err="1" smtClean="0"/>
              <a:t>variational</a:t>
            </a:r>
            <a:r>
              <a:rPr lang="en-US" dirty="0" smtClean="0"/>
              <a:t> inequalities of mathematical physics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5214950"/>
            <a:ext cx="8004048" cy="1209668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Ilnar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Shafigullin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(Kazan State University)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Hardy inequality for the strip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428868"/>
            <a:ext cx="8297349" cy="928694"/>
          </a:xfrm>
          <a:prstGeom prst="rect">
            <a:avLst/>
          </a:prstGeom>
          <a:noFill/>
        </p:spPr>
      </p:pic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0" y="103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091" y="3786190"/>
            <a:ext cx="2265603" cy="571504"/>
          </a:xfrm>
          <a:prstGeom prst="rect">
            <a:avLst/>
          </a:prstGeom>
          <a:noFill/>
        </p:spPr>
      </p:pic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5143512"/>
            <a:ext cx="2590800" cy="50482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962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smtClean="0"/>
              <a:t>Comparison of constants B</a:t>
            </a:r>
            <a:r>
              <a:rPr lang="ru-RU" sz="3500" dirty="0" smtClean="0"/>
              <a:t> </a:t>
            </a:r>
            <a:r>
              <a:rPr lang="en-US" sz="3500" dirty="0" smtClean="0"/>
              <a:t>in some special cases when p=q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8458" y="4071942"/>
            <a:ext cx="3369492" cy="1285884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01831" y="2624135"/>
            <a:ext cx="3027755" cy="571504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624135"/>
            <a:ext cx="2060646" cy="590551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6326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References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Ф.Г</a:t>
            </a:r>
            <a:r>
              <a:rPr lang="ru-RU" dirty="0">
                <a:latin typeface="+mj-lt"/>
              </a:rPr>
              <a:t>. </a:t>
            </a:r>
            <a:r>
              <a:rPr lang="ru-RU" dirty="0" err="1">
                <a:latin typeface="+mj-lt"/>
              </a:rPr>
              <a:t>Авхадиев</a:t>
            </a:r>
            <a:r>
              <a:rPr lang="ru-RU" dirty="0">
                <a:latin typeface="+mj-lt"/>
              </a:rPr>
              <a:t>, Неравенства для интегральных характеристик областей, Учебное пособие, Казань, КГУ, 2006 – 142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+mj-lt"/>
              </a:rPr>
              <a:t>V.M.Miklyukov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M.K.Vuorinen</a:t>
            </a:r>
            <a:r>
              <a:rPr lang="en-US" dirty="0">
                <a:latin typeface="+mj-lt"/>
              </a:rPr>
              <a:t>, Hardy’s inequality for -functions on </a:t>
            </a:r>
            <a:r>
              <a:rPr lang="en-US" dirty="0" err="1">
                <a:latin typeface="+mj-lt"/>
              </a:rPr>
              <a:t>riemanian</a:t>
            </a:r>
            <a:r>
              <a:rPr lang="en-US" dirty="0">
                <a:latin typeface="+mj-lt"/>
              </a:rPr>
              <a:t> manifolds // Proc. Amer. Math. Soc. 127, </a:t>
            </a:r>
            <a:r>
              <a:rPr lang="ru-RU" dirty="0">
                <a:latin typeface="+mj-lt"/>
              </a:rPr>
              <a:t>№</a:t>
            </a:r>
            <a:r>
              <a:rPr lang="en-US" dirty="0">
                <a:latin typeface="+mj-lt"/>
              </a:rPr>
              <a:t>9 (1999) 2145-2154.</a:t>
            </a:r>
            <a:endParaRPr lang="ru-RU" dirty="0">
              <a:latin typeface="+mj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F.G. </a:t>
            </a:r>
            <a:r>
              <a:rPr lang="en-US" dirty="0" err="1">
                <a:latin typeface="+mj-lt"/>
              </a:rPr>
              <a:t>Avkhadiev</a:t>
            </a:r>
            <a:r>
              <a:rPr lang="en-US" dirty="0">
                <a:latin typeface="+mj-lt"/>
              </a:rPr>
              <a:t>, K.J. </a:t>
            </a:r>
            <a:r>
              <a:rPr lang="en-US" dirty="0" err="1">
                <a:latin typeface="+mj-lt"/>
              </a:rPr>
              <a:t>Wirths</a:t>
            </a:r>
            <a:r>
              <a:rPr lang="en-US" dirty="0">
                <a:latin typeface="+mj-lt"/>
              </a:rPr>
              <a:t>, Unified Poincare and Hardy inequality sharp constants for convex domains, </a:t>
            </a:r>
            <a:r>
              <a:rPr lang="en-US" dirty="0" err="1">
                <a:latin typeface="+mj-lt"/>
              </a:rPr>
              <a:t>Z.Angev.Math.Meth</a:t>
            </a:r>
            <a:r>
              <a:rPr lang="en-US" dirty="0">
                <a:latin typeface="+mj-lt"/>
              </a:rPr>
              <a:t>. 87, No 8-9, 632-642  (2007)</a:t>
            </a:r>
            <a:endParaRPr lang="ru-RU" dirty="0">
              <a:latin typeface="+mj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+mj-lt"/>
              </a:rPr>
              <a:t>S.T.Yau</a:t>
            </a:r>
            <a:r>
              <a:rPr lang="en-US" dirty="0">
                <a:latin typeface="+mj-lt"/>
              </a:rPr>
              <a:t>, Isoperimetric constants and the first </a:t>
            </a:r>
            <a:r>
              <a:rPr lang="en-US" dirty="0" err="1">
                <a:latin typeface="+mj-lt"/>
              </a:rPr>
              <a:t>eigenvalue</a:t>
            </a:r>
            <a:r>
              <a:rPr lang="en-US" dirty="0">
                <a:latin typeface="+mj-lt"/>
              </a:rPr>
              <a:t> of a compact </a:t>
            </a:r>
            <a:r>
              <a:rPr lang="en-US" dirty="0" err="1">
                <a:latin typeface="+mj-lt"/>
              </a:rPr>
              <a:t>Riemanian</a:t>
            </a:r>
            <a:r>
              <a:rPr lang="en-US" dirty="0">
                <a:latin typeface="+mj-lt"/>
              </a:rPr>
              <a:t> manifold, </a:t>
            </a:r>
            <a:r>
              <a:rPr lang="en-US" dirty="0" err="1">
                <a:latin typeface="+mj-lt"/>
              </a:rPr>
              <a:t>Ann.Sci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Ecole</a:t>
            </a:r>
            <a:r>
              <a:rPr lang="en-US" dirty="0">
                <a:latin typeface="+mj-lt"/>
              </a:rPr>
              <a:t> Norm. Sup. (4) 8 (1975), 487-507.</a:t>
            </a:r>
            <a:endParaRPr lang="ru-RU" dirty="0">
              <a:latin typeface="+mj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 err="1">
                <a:latin typeface="+mj-lt"/>
              </a:rPr>
              <a:t>В.М.Миклюков</a:t>
            </a:r>
            <a:r>
              <a:rPr lang="ru-RU" dirty="0">
                <a:latin typeface="+mj-lt"/>
              </a:rPr>
              <a:t>, Неравенство Харди для функций с обобщенными производными на римановых многообразиях</a:t>
            </a:r>
            <a:r>
              <a:rPr lang="ru-RU" dirty="0" smtClean="0">
                <a:latin typeface="+mj-lt"/>
              </a:rPr>
              <a:t>.</a:t>
            </a:r>
            <a:r>
              <a:rPr lang="en-US" dirty="0" smtClean="0">
                <a:latin typeface="+mj-lt"/>
              </a:rPr>
              <a:t> Trudy IPMM NAN </a:t>
            </a:r>
            <a:r>
              <a:rPr lang="en-US" dirty="0" err="1" smtClean="0">
                <a:latin typeface="+mj-lt"/>
              </a:rPr>
              <a:t>Ukrainy</a:t>
            </a:r>
            <a:r>
              <a:rPr lang="en-US" dirty="0" smtClean="0">
                <a:latin typeface="+mj-lt"/>
              </a:rPr>
              <a:t>. v. 3. 1998</a:t>
            </a:r>
            <a:r>
              <a:rPr lang="ru-RU" dirty="0" smtClean="0">
                <a:latin typeface="+mj-lt"/>
              </a:rPr>
              <a:t>.</a:t>
            </a:r>
            <a:r>
              <a:rPr lang="en-US" dirty="0" smtClean="0">
                <a:latin typeface="+mj-lt"/>
              </a:rPr>
              <a:t> c</a:t>
            </a:r>
            <a:r>
              <a:rPr lang="ru-RU" dirty="0" smtClean="0">
                <a:latin typeface="+mj-lt"/>
              </a:rPr>
              <a:t>. 158-172.</a:t>
            </a:r>
            <a:endParaRPr lang="ru-RU" dirty="0"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857248"/>
          </a:xfrm>
        </p:spPr>
        <p:txBody>
          <a:bodyPr>
            <a:noAutofit/>
          </a:bodyPr>
          <a:lstStyle/>
          <a:p>
            <a:pPr algn="ctr"/>
            <a:r>
              <a:rPr lang="en-US" sz="3000" dirty="0" smtClean="0"/>
              <a:t>Basic concepts by </a:t>
            </a:r>
            <a:r>
              <a:rPr lang="en-US" sz="3000" dirty="0" err="1" smtClean="0"/>
              <a:t>V.M.Miklyukov</a:t>
            </a:r>
            <a:r>
              <a:rPr lang="en-US" sz="3000" dirty="0" smtClean="0"/>
              <a:t> and                       </a:t>
            </a:r>
            <a:r>
              <a:rPr lang="en-US" sz="3000" dirty="0" err="1" smtClean="0"/>
              <a:t>M.-K.Vuorinen</a:t>
            </a:r>
            <a:r>
              <a:rPr lang="en-US" sz="3000" dirty="0" smtClean="0"/>
              <a:t>.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Let</a:t>
            </a:r>
            <a:r>
              <a:rPr lang="ru-RU" sz="2800" dirty="0" smtClean="0"/>
              <a:t>      </a:t>
            </a:r>
            <a:r>
              <a:rPr lang="en-US" sz="2800" dirty="0" smtClean="0"/>
              <a:t>be an n</a:t>
            </a:r>
            <a:r>
              <a:rPr lang="ru-RU" sz="2800" dirty="0" smtClean="0"/>
              <a:t>-</a:t>
            </a:r>
            <a:r>
              <a:rPr lang="en-US" sz="2800" dirty="0" smtClean="0"/>
              <a:t>dimensional connected </a:t>
            </a:r>
            <a:r>
              <a:rPr lang="en-US" sz="2800" dirty="0" err="1" smtClean="0"/>
              <a:t>noncompact</a:t>
            </a:r>
            <a:r>
              <a:rPr lang="en-US" sz="2800" dirty="0" smtClean="0"/>
              <a:t> Riemannian </a:t>
            </a:r>
            <a:r>
              <a:rPr lang="ru-RU" sz="2800" dirty="0" smtClean="0"/>
              <a:t>С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-</a:t>
            </a:r>
            <a:r>
              <a:rPr lang="en-US" sz="2800" dirty="0" smtClean="0"/>
              <a:t>manifold without boundary.         For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where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428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519620"/>
            <a:ext cx="4071966" cy="500203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6286520"/>
            <a:ext cx="3490282" cy="429801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0001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928934"/>
            <a:ext cx="4029075" cy="1247775"/>
          </a:xfrm>
          <a:prstGeom prst="rect">
            <a:avLst/>
          </a:prstGeom>
          <a:noFill/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17144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857364"/>
            <a:ext cx="235927" cy="547687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857496"/>
            <a:ext cx="1047750" cy="495300"/>
          </a:xfrm>
          <a:prstGeom prst="rect">
            <a:avLst/>
          </a:prstGeom>
          <a:noFill/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088108"/>
            <a:ext cx="7000924" cy="1269718"/>
          </a:xfrm>
          <a:prstGeom prst="rect">
            <a:avLst/>
          </a:prstGeom>
          <a:noFill/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Isoperimetric profile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214818"/>
            <a:ext cx="7875604" cy="571504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850027"/>
            <a:ext cx="4762533" cy="507799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553598"/>
            <a:ext cx="2928958" cy="656322"/>
          </a:xfrm>
          <a:prstGeom prst="rect">
            <a:avLst/>
          </a:prstGeom>
          <a:noFill/>
        </p:spPr>
      </p:pic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19" y="2554682"/>
            <a:ext cx="4133847" cy="617138"/>
          </a:xfrm>
          <a:prstGeom prst="rect">
            <a:avLst/>
          </a:prstGeom>
          <a:noFill/>
        </p:spPr>
      </p:pic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407364"/>
            <a:ext cx="1643074" cy="5740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constant which characterizes isoperimetric profile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000372"/>
            <a:ext cx="5848350" cy="192405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2381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429684" cy="134704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Theorem (</a:t>
            </a:r>
            <a:r>
              <a:rPr lang="en-US" dirty="0" err="1" smtClean="0"/>
              <a:t>V.M.Miklyukov</a:t>
            </a:r>
            <a:r>
              <a:rPr lang="en-US" dirty="0" smtClean="0"/>
              <a:t> and        </a:t>
            </a:r>
            <a:r>
              <a:rPr lang="en-US" dirty="0" err="1" smtClean="0"/>
              <a:t>M.-K.Vuorinen</a:t>
            </a:r>
            <a:r>
              <a:rPr lang="en-US" dirty="0" smtClean="0"/>
              <a:t>, 1999)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2402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Let                        .  If     has an isoperimetric profile with B&lt;∞</a:t>
            </a:r>
            <a:r>
              <a:rPr lang="ru-RU" sz="2800" dirty="0" smtClean="0"/>
              <a:t>,</a:t>
            </a:r>
            <a:r>
              <a:rPr lang="en-US" sz="2800" dirty="0" smtClean="0"/>
              <a:t> then for any function                       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786190"/>
            <a:ext cx="6575550" cy="1257303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214950"/>
            <a:ext cx="3286148" cy="936631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93131" y="2452685"/>
            <a:ext cx="235927" cy="547687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7" y="2928934"/>
            <a:ext cx="1928825" cy="579409"/>
          </a:xfrm>
          <a:prstGeom prst="rect">
            <a:avLst/>
          </a:prstGeom>
          <a:noFill/>
        </p:spPr>
      </p:pic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599176"/>
            <a:ext cx="1928826" cy="401196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100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/>
          </a:bodyPr>
          <a:lstStyle/>
          <a:p>
            <a:pPr algn="ctr"/>
            <a:r>
              <a:rPr lang="en-US" sz="3500" dirty="0" smtClean="0"/>
              <a:t>S.T. </a:t>
            </a:r>
            <a:r>
              <a:rPr lang="en-US" sz="3500" dirty="0" err="1" smtClean="0"/>
              <a:t>Yau</a:t>
            </a:r>
            <a:r>
              <a:rPr lang="en-US" sz="3500" dirty="0" smtClean="0"/>
              <a:t> result (</a:t>
            </a:r>
            <a:r>
              <a:rPr lang="en-US" sz="3600" dirty="0" smtClean="0"/>
              <a:t>1975)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sz="3200" dirty="0" smtClean="0"/>
              <a:t>Let     be Riemannian manifold, with Gaussian curvature </a:t>
            </a:r>
            <a:r>
              <a:rPr lang="en-US" sz="3200" b="1" i="1" dirty="0" smtClean="0"/>
              <a:t>K</a:t>
            </a:r>
            <a:r>
              <a:rPr lang="en-US" sz="3200" dirty="0" smtClean="0"/>
              <a:t> and </a:t>
            </a:r>
            <a:r>
              <a:rPr lang="en-US" sz="3200" b="1" i="1" dirty="0" smtClean="0"/>
              <a:t>k</a:t>
            </a:r>
            <a:r>
              <a:rPr lang="en-US" sz="3200" dirty="0" smtClean="0"/>
              <a:t>=const&lt;0.</a:t>
            </a:r>
            <a:endParaRPr lang="ru-RU" sz="3200" dirty="0" smtClean="0"/>
          </a:p>
          <a:p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024321"/>
            <a:ext cx="2284170" cy="690563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024321"/>
            <a:ext cx="685800" cy="619125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3940727"/>
            <a:ext cx="4143404" cy="755106"/>
          </a:xfrm>
          <a:prstGeom prst="rect">
            <a:avLst/>
          </a:prstGeom>
          <a:noFill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071678"/>
            <a:ext cx="235927" cy="547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/>
              <a:t>Case when the domain is the strip on the plane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3082" y="2071678"/>
            <a:ext cx="5700752" cy="500066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7" y="2786058"/>
            <a:ext cx="4071967" cy="799312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929198"/>
            <a:ext cx="2357454" cy="439823"/>
          </a:xfrm>
          <a:prstGeom prst="rect">
            <a:avLst/>
          </a:prstGeom>
          <a:noFill/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786454"/>
            <a:ext cx="2697149" cy="714380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857628"/>
            <a:ext cx="2678196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b="1" dirty="0" smtClean="0"/>
              <a:t>Case when the domain is the strip on the plane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357430"/>
            <a:ext cx="4290566" cy="785818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714884"/>
            <a:ext cx="5853551" cy="785819"/>
          </a:xfrm>
          <a:prstGeom prst="rect">
            <a:avLst/>
          </a:prstGeom>
          <a:noFill/>
        </p:spPr>
      </p:pic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4996" y="3571876"/>
            <a:ext cx="5867400" cy="97155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1428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Case when the domain is the strip on the plane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2317" y="2357430"/>
            <a:ext cx="2567005" cy="785818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97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971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36909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271979"/>
            <a:ext cx="2752725" cy="552450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786190"/>
            <a:ext cx="548640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631</TotalTime>
  <Words>268</Words>
  <Application>Microsoft Office PowerPoint</Application>
  <PresentationFormat>On-screen Show (4:3)</PresentationFormat>
  <Paragraphs>47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Поток</vt:lpstr>
      <vt:lpstr>    Isoperimetric characteristics of domains and variational inequalities of mathematical physics</vt:lpstr>
      <vt:lpstr>Basic concepts by V.M.Miklyukov and                       M.-K.Vuorinen.</vt:lpstr>
      <vt:lpstr>Isoperimetric profile</vt:lpstr>
      <vt:lpstr>The constant which characterizes isoperimetric profile</vt:lpstr>
      <vt:lpstr>  Theorem (V.M.Miklyukov and        M.-K.Vuorinen, 1999)</vt:lpstr>
      <vt:lpstr>S.T. Yau result (1975)</vt:lpstr>
      <vt:lpstr>Case when the domain is the strip on the plane</vt:lpstr>
      <vt:lpstr>Case when the domain is the strip on the plane</vt:lpstr>
      <vt:lpstr>Case when the domain is the strip on the plane</vt:lpstr>
      <vt:lpstr>Hardy inequality for the strip</vt:lpstr>
      <vt:lpstr>Comparison of constants B in some special cases when p=q</vt:lpstr>
      <vt:lpstr>References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Изопериметрические свойства областей и их связь с вариационными неравенствами матфизики</dc:title>
  <dc:creator>1</dc:creator>
  <cp:lastModifiedBy> </cp:lastModifiedBy>
  <cp:revision>62</cp:revision>
  <dcterms:created xsi:type="dcterms:W3CDTF">2009-04-22T16:05:51Z</dcterms:created>
  <dcterms:modified xsi:type="dcterms:W3CDTF">2010-06-11T21:59:31Z</dcterms:modified>
</cp:coreProperties>
</file>